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29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354166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2495815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3118382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F92BA18-9111-43F0-B7CB-08EFD8632706}" type="datetimeFigureOut">
              <a:rPr lang="ru-RU" smtClean="0"/>
              <a:t>08.10.2024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3065173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F92BA18-9111-43F0-B7CB-08EFD8632706}" type="datetimeFigureOut">
              <a:rPr lang="ru-RU" smtClean="0"/>
              <a:t>08.10.2024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4259994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F92BA18-9111-43F0-B7CB-08EFD8632706}" type="datetimeFigureOut">
              <a:rPr lang="ru-RU" smtClean="0"/>
              <a:t>08.10.2024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1157070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92BA18-9111-43F0-B7CB-08EFD8632706}" type="datetimeFigureOut">
              <a:rPr lang="ru-RU" smtClean="0"/>
              <a:t>08.10.2024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2890429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F92BA18-9111-43F0-B7CB-08EFD8632706}" type="datetimeFigureOut">
              <a:rPr lang="ru-RU" smtClean="0"/>
              <a:t>08.10.2024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581619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F92BA18-9111-43F0-B7CB-08EFD8632706}" type="datetimeFigureOut">
              <a:rPr lang="ru-RU" smtClean="0"/>
              <a:t>08.10.2024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386471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4215375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62976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614800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8470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660371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4162369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F92BA18-9111-43F0-B7CB-08EFD8632706}" type="datetimeFigureOut">
              <a:rPr lang="ru-RU" smtClean="0"/>
              <a:t>08.10.2024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44E705-9B2B-41A9-859C-F49862AADE90}" type="slidenum">
              <a:rPr lang="ru-RU" smtClean="0"/>
              <a:t>‹#›</a:t>
            </a:fld>
            <a:endParaRPr lang="ru-RU"/>
          </a:p>
        </p:txBody>
      </p:sp>
    </p:spTree>
    <p:extLst>
      <p:ext uri="{BB962C8B-B14F-4D97-AF65-F5344CB8AC3E}">
        <p14:creationId xmlns:p14="http://schemas.microsoft.com/office/powerpoint/2010/main" val="3885181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92BA18-9111-43F0-B7CB-08EFD8632706}" type="datetimeFigureOut">
              <a:rPr lang="ru-RU" smtClean="0"/>
              <a:t>08.10.2024</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44E705-9B2B-41A9-859C-F49862AADE90}" type="slidenum">
              <a:rPr lang="ru-RU" smtClean="0"/>
              <a:t>‹#›</a:t>
            </a:fld>
            <a:endParaRPr lang="ru-RU"/>
          </a:p>
        </p:txBody>
      </p:sp>
    </p:spTree>
    <p:extLst>
      <p:ext uri="{BB962C8B-B14F-4D97-AF65-F5344CB8AC3E}">
        <p14:creationId xmlns:p14="http://schemas.microsoft.com/office/powerpoint/2010/main" val="311073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BA2788-151A-4173-81AD-70B79DE49B14}"/>
              </a:ext>
            </a:extLst>
          </p:cNvPr>
          <p:cNvSpPr>
            <a:spLocks noGrp="1"/>
          </p:cNvSpPr>
          <p:nvPr>
            <p:ph type="ctrTitle"/>
          </p:nvPr>
        </p:nvSpPr>
        <p:spPr>
          <a:xfrm>
            <a:off x="746449" y="2404534"/>
            <a:ext cx="8985380" cy="1646302"/>
          </a:xfrm>
        </p:spPr>
        <p:txBody>
          <a:bodyPr/>
          <a:lstStyle/>
          <a:p>
            <a:pPr algn="ctr"/>
            <a:br>
              <a:rPr lang="ru-RU" sz="3600" b="1" dirty="0"/>
            </a:br>
            <a:r>
              <a:rPr lang="ru-RU" sz="3600" b="1" dirty="0"/>
              <a:t>ПОЛИТИКА В СФЕРЕ ФОРМИРОВАНИЯ ФИНАНСОВЫХ РЕСУРСОВ</a:t>
            </a:r>
            <a:br>
              <a:rPr lang="ru-RU" sz="3600" b="1" dirty="0"/>
            </a:br>
            <a:endParaRPr lang="ru-RU" sz="3600" b="1" dirty="0"/>
          </a:p>
        </p:txBody>
      </p:sp>
    </p:spTree>
    <p:extLst>
      <p:ext uri="{BB962C8B-B14F-4D97-AF65-F5344CB8AC3E}">
        <p14:creationId xmlns:p14="http://schemas.microsoft.com/office/powerpoint/2010/main" val="3582288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C8A52BE-76D3-4C71-A6D7-41EE8911CDD0}"/>
              </a:ext>
            </a:extLst>
          </p:cNvPr>
          <p:cNvSpPr/>
          <p:nvPr/>
        </p:nvSpPr>
        <p:spPr>
          <a:xfrm>
            <a:off x="547396" y="1436948"/>
            <a:ext cx="9352384" cy="3463320"/>
          </a:xfrm>
          <a:prstGeom prst="rect">
            <a:avLst/>
          </a:prstGeom>
        </p:spPr>
        <p:txBody>
          <a:bodyPr wrap="square">
            <a:spAutoFit/>
          </a:bodyPr>
          <a:lstStyle/>
          <a:p>
            <a:pPr indent="450215" algn="just">
              <a:lnSpc>
                <a:spcPct val="115000"/>
              </a:lnSpc>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В сфере формирования финансовых ресурсов организации стратегической целью финансовой деятельности является максимизация роста чистого денежного потока, а поддерживающими целями – рост операционной прибыли, чистой прибыли, амортизационного потока, минимизация стоимости капитала, привлекаемого из внешних источников. Политика формирования финансовых ресурсов проводится в сферах управления собственными и заемными средствами.</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0536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B368E0C1-9A88-4607-9FC6-D2059E3CF1CD}"/>
              </a:ext>
            </a:extLst>
          </p:cNvPr>
          <p:cNvSpPr/>
          <p:nvPr/>
        </p:nvSpPr>
        <p:spPr>
          <a:xfrm>
            <a:off x="510073" y="635510"/>
            <a:ext cx="8465975" cy="5586979"/>
          </a:xfrm>
          <a:prstGeom prst="rect">
            <a:avLst/>
          </a:prstGeom>
        </p:spPr>
        <p:txBody>
          <a:bodyPr wrap="square">
            <a:spAutoFit/>
          </a:bodyPr>
          <a:lstStyle/>
          <a:p>
            <a:pPr indent="450215" algn="just">
              <a:lnSpc>
                <a:spcPct val="115000"/>
              </a:lnSpc>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Политика в области управления собственными средствами заключается в обеспечении необходимого уровня самофинансирования развития фирмы и выплаты доходов собственникам.</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Основу управления собственным капиталом предприятия составляет управление формированием его собственных финансовых ресурсов.</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2400" b="1" i="1" dirty="0">
                <a:latin typeface="Times New Roman" panose="02020603050405020304" pitchFamily="18" charset="0"/>
                <a:ea typeface="Calibri" panose="020F0502020204030204" pitchFamily="34" charset="0"/>
                <a:cs typeface="Times New Roman" panose="02020603050405020304" pitchFamily="18" charset="0"/>
              </a:rPr>
              <a:t>Финансовые ресурсы</a:t>
            </a:r>
            <a:r>
              <a:rPr lang="ru-RU" sz="2400" b="1" dirty="0">
                <a:latin typeface="Times New Roman" panose="02020603050405020304" pitchFamily="18" charset="0"/>
                <a:ea typeface="Calibri" panose="020F0502020204030204" pitchFamily="34" charset="0"/>
                <a:cs typeface="Times New Roman" panose="02020603050405020304" pitchFamily="18" charset="0"/>
              </a:rPr>
              <a:t> предприятия - это денежные доходы и поступления, находящиеся в его распоряжении и предназначенные для выполнения финансовых обязательств, осуществления затрат по расширенному воспроизводству и экономическому стимулированию работающих.</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6821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449A700A-371A-4992-842A-036CC1835CB4}"/>
              </a:ext>
            </a:extLst>
          </p:cNvPr>
          <p:cNvSpPr/>
          <p:nvPr/>
        </p:nvSpPr>
        <p:spPr>
          <a:xfrm>
            <a:off x="454089" y="751180"/>
            <a:ext cx="8615265" cy="3527119"/>
          </a:xfrm>
          <a:prstGeom prst="rect">
            <a:avLst/>
          </a:prstGeom>
        </p:spPr>
        <p:txBody>
          <a:bodyPr wrap="square">
            <a:spAutoFit/>
          </a:bodyPr>
          <a:lstStyle/>
          <a:p>
            <a:pPr indent="450215" algn="just">
              <a:spcAft>
                <a:spcPts val="0"/>
              </a:spcAft>
            </a:pPr>
            <a:r>
              <a:rPr lang="ru-RU" sz="2400" b="1" dirty="0">
                <a:latin typeface="Times New Roman" panose="02020603050405020304" pitchFamily="18" charset="0"/>
                <a:ea typeface="Times New Roman" panose="02020603050405020304" pitchFamily="18" charset="0"/>
              </a:rPr>
              <a:t>Источники формирования собственных средств финансовых ресурсов делятся на две группы:</a:t>
            </a:r>
            <a:endParaRPr lang="ru-RU" sz="24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ru-RU" sz="2400" dirty="0">
                <a:latin typeface="Times New Roman" panose="02020603050405020304" pitchFamily="18" charset="0"/>
                <a:ea typeface="Calibri" panose="020F0502020204030204" pitchFamily="34" charset="0"/>
                <a:cs typeface="Times New Roman" panose="02020603050405020304" pitchFamily="18" charset="0"/>
              </a:rPr>
              <a:t>внутренние;</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ru-RU" sz="2400" dirty="0">
                <a:latin typeface="Times New Roman" panose="02020603050405020304" pitchFamily="18" charset="0"/>
                <a:ea typeface="Calibri" panose="020F0502020204030204" pitchFamily="34" charset="0"/>
                <a:cs typeface="Times New Roman" panose="02020603050405020304" pitchFamily="18" charset="0"/>
              </a:rPr>
              <a:t>внешние.</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sz="2400" b="1" dirty="0">
                <a:latin typeface="Times New Roman" panose="02020603050405020304" pitchFamily="18" charset="0"/>
                <a:ea typeface="Times New Roman" panose="02020603050405020304" pitchFamily="18" charset="0"/>
              </a:rPr>
              <a:t>К внутренним относятся</a:t>
            </a:r>
            <a:r>
              <a:rPr lang="ru-RU" sz="2400" dirty="0">
                <a:latin typeface="Times New Roman" panose="02020603050405020304" pitchFamily="18" charset="0"/>
                <a:ea typeface="Times New Roman" panose="02020603050405020304" pitchFamily="18" charset="0"/>
              </a:rPr>
              <a:t>: прибыль, остающаяся в распоряжении предприятия и амортизационные отчисления.</a:t>
            </a:r>
          </a:p>
          <a:p>
            <a:pPr indent="450215" algn="just">
              <a:spcAft>
                <a:spcPts val="0"/>
              </a:spcAft>
            </a:pPr>
            <a:r>
              <a:rPr lang="ru-RU" sz="2400" b="1" dirty="0">
                <a:latin typeface="Times New Roman" panose="02020603050405020304" pitchFamily="18" charset="0"/>
                <a:ea typeface="Times New Roman" panose="02020603050405020304" pitchFamily="18" charset="0"/>
              </a:rPr>
              <a:t>К внешним относятся</a:t>
            </a:r>
            <a:r>
              <a:rPr lang="ru-RU" sz="2400" dirty="0">
                <a:latin typeface="Times New Roman" panose="02020603050405020304" pitchFamily="18" charset="0"/>
                <a:ea typeface="Times New Roman" panose="02020603050405020304" pitchFamily="18" charset="0"/>
              </a:rPr>
              <a:t>: привлечение дополнительного акционерного капитала, получение безвозмездной помощи и прочие внешние источники.</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7352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B7725CF-48A2-4C2C-ACEB-0C28CFFBB71E}"/>
              </a:ext>
            </a:extLst>
          </p:cNvPr>
          <p:cNvSpPr/>
          <p:nvPr/>
        </p:nvSpPr>
        <p:spPr>
          <a:xfrm>
            <a:off x="513184" y="705587"/>
            <a:ext cx="8780106" cy="6086923"/>
          </a:xfrm>
          <a:prstGeom prst="rect">
            <a:avLst/>
          </a:prstGeom>
        </p:spPr>
        <p:txBody>
          <a:bodyPr wrap="square">
            <a:spAutoFit/>
          </a:bodyPr>
          <a:lstStyle/>
          <a:p>
            <a:pPr indent="450215" algn="just">
              <a:lnSpc>
                <a:spcPct val="115000"/>
              </a:lnSpc>
              <a:spcAft>
                <a:spcPts val="0"/>
              </a:spcAft>
            </a:pPr>
            <a:r>
              <a:rPr lang="ru-RU" sz="2000" b="1" i="1" dirty="0">
                <a:latin typeface="Times New Roman" panose="02020603050405020304" pitchFamily="18" charset="0"/>
                <a:ea typeface="Calibri" panose="020F0502020204030204" pitchFamily="34" charset="0"/>
                <a:cs typeface="Times New Roman" panose="02020603050405020304" pitchFamily="18" charset="0"/>
              </a:rPr>
              <a:t>Политика формирования собственных финансовых ресурсов </a:t>
            </a:r>
            <a:r>
              <a:rPr lang="ru-RU" sz="2000" b="1" dirty="0">
                <a:latin typeface="Times New Roman" panose="02020603050405020304" pitchFamily="18" charset="0"/>
                <a:ea typeface="Calibri" panose="020F0502020204030204" pitchFamily="34" charset="0"/>
                <a:cs typeface="Times New Roman" panose="02020603050405020304" pitchFamily="18" charset="0"/>
              </a:rPr>
              <a:t>представляет собой часть общей финансовой стратегии предприятия, заключающаяся в обеспечении необходимого уровня самофинансирования его производственного развития. Разработка политики формирования собственных финансовых ресурсов предприятия осуществляется по следующим основным </a:t>
            </a:r>
            <a:r>
              <a:rPr lang="ru-RU" sz="2000" b="1" i="1" dirty="0">
                <a:latin typeface="Times New Roman" panose="02020603050405020304" pitchFamily="18" charset="0"/>
                <a:ea typeface="Calibri" panose="020F0502020204030204" pitchFamily="34" charset="0"/>
                <a:cs typeface="Times New Roman" panose="02020603050405020304" pitchFamily="18" charset="0"/>
              </a:rPr>
              <a:t>этапам:</a:t>
            </a:r>
            <a:endParaRPr lang="ru-RU" sz="2000" b="1" i="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1. Анализ формирования собственных финансовых ресурсов предприятия в предшествующем периоде. Целью такого анализа является выявление потенциала формирования собственных финансовых ресурсов и его соответствия темпам развития предприятия.</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2. Оценка стоимости привлечения собственного капитала из различных источников. Такая оценка проводится в разрезе основных элементов собственного капитала, формируемого за счет внутренних и внешних источников. Результаты такой оценки служат основой разработки управленческих решений относительно выбора альтернативных источников формирования собственных финансовых ресурсов, обеспечивающих прирост собственного капитала предприятия.</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6130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E29F5FA-1978-4759-9DA5-856877D0797D}"/>
              </a:ext>
            </a:extLst>
          </p:cNvPr>
          <p:cNvSpPr/>
          <p:nvPr/>
        </p:nvSpPr>
        <p:spPr>
          <a:xfrm>
            <a:off x="485191" y="385538"/>
            <a:ext cx="8640147" cy="6086923"/>
          </a:xfrm>
          <a:prstGeom prst="rect">
            <a:avLst/>
          </a:prstGeom>
        </p:spPr>
        <p:txBody>
          <a:bodyPr wrap="square">
            <a:spAutoFit/>
          </a:bodyPr>
          <a:lstStyle/>
          <a:p>
            <a:pPr indent="450215" algn="just">
              <a:lnSpc>
                <a:spcPct val="115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3. Обеспечение максимального объема привлечения собственных финансовых ресурсов за счет внутренних источников. До того, как обращаться к внешним источникам формирования собственных финансовых ресурсов, должны быть реализованы все возможности их формирования за счет внутренних источников. Так как основными планируемыми внутренними источниками формирования собственных финансовых ресурсов предприятия являются сумма чистой прибыли и амортизационных отчислений, то в первую очередь следует в процессе планирования этих показателей предусмотреть возможности их роста за счет различных резервов.</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4. Обеспечение необходимого объема привлечения собственных финансовых ресурсов из внешних источников. Объем привлечения собственных финансовых ресурсов из внешних источников призван обеспечить ту их часть, которую не удалось сформировать за счет внутренних источников финансирования. </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6. Оптимизация соотношения внутренних и внешних источников формирования собственных финансовых ресурсов. </a:t>
            </a:r>
            <a:endParaRPr lang="ru-RU" sz="2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9983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B40EC03-AD25-4CB6-9EE3-47D747AF3A27}"/>
              </a:ext>
            </a:extLst>
          </p:cNvPr>
          <p:cNvSpPr/>
          <p:nvPr/>
        </p:nvSpPr>
        <p:spPr>
          <a:xfrm>
            <a:off x="783771" y="1849458"/>
            <a:ext cx="8798768" cy="2189125"/>
          </a:xfrm>
          <a:prstGeom prst="rect">
            <a:avLst/>
          </a:prstGeom>
        </p:spPr>
        <p:txBody>
          <a:bodyPr wrap="square">
            <a:spAutoFit/>
          </a:bodyPr>
          <a:lstStyle/>
          <a:p>
            <a:pPr indent="450215" algn="just">
              <a:lnSpc>
                <a:spcPct val="115000"/>
              </a:lnSpc>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Эффективность разработанной политики формирования собственных финансовых ресурсов оценивается с помощью </a:t>
            </a:r>
            <a:r>
              <a:rPr lang="ru-RU" sz="2400" b="1" i="1" dirty="0">
                <a:latin typeface="Times New Roman" panose="02020603050405020304" pitchFamily="18" charset="0"/>
                <a:ea typeface="Calibri" panose="020F0502020204030204" pitchFamily="34" charset="0"/>
                <a:cs typeface="Times New Roman" panose="02020603050405020304" pitchFamily="18" charset="0"/>
              </a:rPr>
              <a:t>коэффициента самофинансирования развития</a:t>
            </a:r>
            <a:r>
              <a:rPr lang="ru-RU" sz="2400" b="1" dirty="0">
                <a:latin typeface="Times New Roman" panose="02020603050405020304" pitchFamily="18" charset="0"/>
                <a:ea typeface="Calibri" panose="020F0502020204030204" pitchFamily="34" charset="0"/>
                <a:cs typeface="Times New Roman" panose="02020603050405020304" pitchFamily="18" charset="0"/>
              </a:rPr>
              <a:t> предприятия в предстоящем периоде. Его уровень должен соответствовать поставленной цели.</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254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33F9114-145F-4F4E-B144-202143479592}"/>
              </a:ext>
            </a:extLst>
          </p:cNvPr>
          <p:cNvPicPr>
            <a:picLocks noChangeAspect="1"/>
          </p:cNvPicPr>
          <p:nvPr/>
        </p:nvPicPr>
        <p:blipFill rotWithShape="1">
          <a:blip r:embed="rId2"/>
          <a:srcRect l="37883" t="26803" r="16198" b="18232"/>
          <a:stretch/>
        </p:blipFill>
        <p:spPr>
          <a:xfrm>
            <a:off x="223934" y="326572"/>
            <a:ext cx="9274629" cy="5225143"/>
          </a:xfrm>
          <a:prstGeom prst="rect">
            <a:avLst/>
          </a:prstGeom>
        </p:spPr>
      </p:pic>
      <p:sp>
        <p:nvSpPr>
          <p:cNvPr id="5" name="Заголовок 4">
            <a:extLst>
              <a:ext uri="{FF2B5EF4-FFF2-40B4-BE49-F238E27FC236}">
                <a16:creationId xmlns:a16="http://schemas.microsoft.com/office/drawing/2014/main" id="{22502A05-5FBA-409C-91F0-B3F789E14D18}"/>
              </a:ext>
            </a:extLst>
          </p:cNvPr>
          <p:cNvSpPr>
            <a:spLocks noGrp="1"/>
          </p:cNvSpPr>
          <p:nvPr>
            <p:ph type="title"/>
          </p:nvPr>
        </p:nvSpPr>
        <p:spPr>
          <a:xfrm>
            <a:off x="503854" y="5854440"/>
            <a:ext cx="9143373" cy="686319"/>
          </a:xfrm>
        </p:spPr>
        <p:txBody>
          <a:bodyPr>
            <a:normAutofit/>
          </a:bodyPr>
          <a:lstStyle/>
          <a:p>
            <a:pPr algn="ctr"/>
            <a:r>
              <a:rPr lang="ru-RU" sz="2400" b="1" dirty="0"/>
              <a:t>Рисунок 1- Условия формирования прибыли организации</a:t>
            </a:r>
          </a:p>
        </p:txBody>
      </p:sp>
    </p:spTree>
    <p:extLst>
      <p:ext uri="{BB962C8B-B14F-4D97-AF65-F5344CB8AC3E}">
        <p14:creationId xmlns:p14="http://schemas.microsoft.com/office/powerpoint/2010/main" val="426584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C62C692-7262-4368-8061-093EF5869351}"/>
              </a:ext>
            </a:extLst>
          </p:cNvPr>
          <p:cNvSpPr/>
          <p:nvPr/>
        </p:nvSpPr>
        <p:spPr>
          <a:xfrm>
            <a:off x="342122" y="101121"/>
            <a:ext cx="9781592" cy="6555641"/>
          </a:xfrm>
          <a:prstGeom prst="rect">
            <a:avLst/>
          </a:prstGeom>
        </p:spPr>
        <p:txBody>
          <a:bodyPr wrap="square">
            <a:spAutoFit/>
          </a:bodyPr>
          <a:lstStyle/>
          <a:p>
            <a:pPr indent="144000" algn="just"/>
            <a:r>
              <a:rPr lang="ru-RU" sz="2000" b="1" dirty="0"/>
              <a:t>Ключевая цель управления прибылью заключается в обеспечении максимизации благосостояния собственников организации в текущем и перспективном периоде. Данная цель предусматривает одновременное обеспечение гармонизации интересов собственников с государственными интересами и интересами сотрудников организации. Основываясь на данной основной цели, система управления прибылью решает задачи, состоящие из: </a:t>
            </a:r>
          </a:p>
          <a:p>
            <a:pPr indent="144000" algn="just"/>
            <a:r>
              <a:rPr lang="ru-RU" sz="2000" b="1" dirty="0"/>
              <a:t>1. Обеспечения максимизации объема формируемой прибыли, который соответствует ресурсному потенциалу организации, а также рыночной конъюнктуре;</a:t>
            </a:r>
          </a:p>
          <a:p>
            <a:pPr indent="144000" algn="just"/>
            <a:r>
              <a:rPr lang="ru-RU" sz="2000" b="1" dirty="0"/>
              <a:t>2. Обеспечения оптимальной пропорциональности между уровнем формируемой прибыли и допустимым уровнем риска. </a:t>
            </a:r>
          </a:p>
          <a:p>
            <a:pPr indent="144000" algn="just"/>
            <a:r>
              <a:rPr lang="ru-RU" sz="2000" b="1" dirty="0"/>
              <a:t>3. Обеспечения высокоуровневой прибыли, которая формируется. </a:t>
            </a:r>
          </a:p>
          <a:p>
            <a:pPr indent="144000" algn="just"/>
            <a:r>
              <a:rPr lang="ru-RU" sz="2000" b="1" dirty="0"/>
              <a:t>4. Обеспечения выплаты соответствующего уровня дохода на инвестированный капитал собственникам организации. </a:t>
            </a:r>
          </a:p>
          <a:p>
            <a:pPr indent="144000" algn="just"/>
            <a:r>
              <a:rPr lang="ru-RU" sz="2000" b="1" dirty="0"/>
              <a:t>5. Обеспечения формирования соответствующего объема финансовых ресурсов за счет прибыли согласно задачам организационного развития в предстоящем периоде. </a:t>
            </a:r>
          </a:p>
          <a:p>
            <a:pPr indent="144000" algn="just"/>
            <a:r>
              <a:rPr lang="ru-RU" sz="2000" b="1" dirty="0"/>
              <a:t>6. Обеспечения непрерывного возрастания организационной рыночной стоимости. </a:t>
            </a:r>
          </a:p>
          <a:p>
            <a:pPr indent="144000" algn="just"/>
            <a:r>
              <a:rPr lang="ru-RU" sz="2000" b="1" dirty="0"/>
              <a:t>7. Обеспечения эффективности программ кадрового участия в прибыли. </a:t>
            </a:r>
          </a:p>
        </p:txBody>
      </p:sp>
    </p:spTree>
    <p:extLst>
      <p:ext uri="{BB962C8B-B14F-4D97-AF65-F5344CB8AC3E}">
        <p14:creationId xmlns:p14="http://schemas.microsoft.com/office/powerpoint/2010/main" val="415352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288435-CE5E-4E3F-995F-21E926498E96}"/>
              </a:ext>
            </a:extLst>
          </p:cNvPr>
          <p:cNvSpPr>
            <a:spLocks noGrp="1"/>
          </p:cNvSpPr>
          <p:nvPr>
            <p:ph type="title"/>
          </p:nvPr>
        </p:nvSpPr>
        <p:spPr>
          <a:xfrm>
            <a:off x="705326" y="6254621"/>
            <a:ext cx="8596668" cy="463420"/>
          </a:xfrm>
        </p:spPr>
        <p:txBody>
          <a:bodyPr>
            <a:normAutofit/>
          </a:bodyPr>
          <a:lstStyle/>
          <a:p>
            <a:pPr algn="ctr"/>
            <a:r>
              <a:rPr lang="ru-RU" sz="2000" dirty="0"/>
              <a:t>Рисунок 2 – Формирование прибыли организации</a:t>
            </a:r>
          </a:p>
        </p:txBody>
      </p:sp>
      <p:pic>
        <p:nvPicPr>
          <p:cNvPr id="3" name="Рисунок 2">
            <a:extLst>
              <a:ext uri="{FF2B5EF4-FFF2-40B4-BE49-F238E27FC236}">
                <a16:creationId xmlns:a16="http://schemas.microsoft.com/office/drawing/2014/main" id="{5401EBB1-5F66-451E-84E3-9C089F091FC2}"/>
              </a:ext>
            </a:extLst>
          </p:cNvPr>
          <p:cNvPicPr>
            <a:picLocks noChangeAspect="1"/>
          </p:cNvPicPr>
          <p:nvPr/>
        </p:nvPicPr>
        <p:blipFill rotWithShape="1">
          <a:blip r:embed="rId2"/>
          <a:srcRect l="39872" t="21904" r="16123" b="23538"/>
          <a:stretch/>
        </p:blipFill>
        <p:spPr>
          <a:xfrm>
            <a:off x="1903443" y="139959"/>
            <a:ext cx="6643398" cy="5990253"/>
          </a:xfrm>
          <a:prstGeom prst="rect">
            <a:avLst/>
          </a:prstGeom>
        </p:spPr>
      </p:pic>
    </p:spTree>
    <p:extLst>
      <p:ext uri="{BB962C8B-B14F-4D97-AF65-F5344CB8AC3E}">
        <p14:creationId xmlns:p14="http://schemas.microsoft.com/office/powerpoint/2010/main" val="1551496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A8FE91-7F56-42BB-BE1A-A5D620A44D24}"/>
              </a:ext>
            </a:extLst>
          </p:cNvPr>
          <p:cNvSpPr>
            <a:spLocks noGrp="1"/>
          </p:cNvSpPr>
          <p:nvPr>
            <p:ph type="title"/>
          </p:nvPr>
        </p:nvSpPr>
        <p:spPr>
          <a:xfrm>
            <a:off x="686664" y="6113624"/>
            <a:ext cx="8596668" cy="723641"/>
          </a:xfrm>
        </p:spPr>
        <p:txBody>
          <a:bodyPr>
            <a:normAutofit/>
          </a:bodyPr>
          <a:lstStyle/>
          <a:p>
            <a:pPr algn="ctr"/>
            <a:r>
              <a:rPr lang="ru-RU" sz="2000" b="1" dirty="0"/>
              <a:t>Рисунок 3 – Состав основных функций системы управления прибылью организации</a:t>
            </a:r>
          </a:p>
        </p:txBody>
      </p:sp>
      <p:pic>
        <p:nvPicPr>
          <p:cNvPr id="3" name="Рисунок 2">
            <a:extLst>
              <a:ext uri="{FF2B5EF4-FFF2-40B4-BE49-F238E27FC236}">
                <a16:creationId xmlns:a16="http://schemas.microsoft.com/office/drawing/2014/main" id="{ADCB2A9B-6B03-418A-9616-0C6604658A23}"/>
              </a:ext>
            </a:extLst>
          </p:cNvPr>
          <p:cNvPicPr>
            <a:picLocks noChangeAspect="1"/>
          </p:cNvPicPr>
          <p:nvPr/>
        </p:nvPicPr>
        <p:blipFill rotWithShape="1">
          <a:blip r:embed="rId2"/>
          <a:srcRect l="39490" t="17687" r="15510" b="22047"/>
          <a:stretch/>
        </p:blipFill>
        <p:spPr>
          <a:xfrm>
            <a:off x="1726162" y="126460"/>
            <a:ext cx="5880867" cy="5865778"/>
          </a:xfrm>
          <a:prstGeom prst="rect">
            <a:avLst/>
          </a:prstGeom>
        </p:spPr>
      </p:pic>
    </p:spTree>
    <p:extLst>
      <p:ext uri="{BB962C8B-B14F-4D97-AF65-F5344CB8AC3E}">
        <p14:creationId xmlns:p14="http://schemas.microsoft.com/office/powerpoint/2010/main" val="47181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A74B24-F6EB-440F-8EFA-A9F6D7E39BB8}"/>
              </a:ext>
            </a:extLst>
          </p:cNvPr>
          <p:cNvSpPr>
            <a:spLocks noGrp="1"/>
          </p:cNvSpPr>
          <p:nvPr>
            <p:ph type="title"/>
          </p:nvPr>
        </p:nvSpPr>
        <p:spPr>
          <a:xfrm>
            <a:off x="723988" y="1990530"/>
            <a:ext cx="8596668" cy="3253274"/>
          </a:xfrm>
        </p:spPr>
        <p:txBody>
          <a:bodyPr>
            <a:normAutofit/>
          </a:bodyPr>
          <a:lstStyle/>
          <a:p>
            <a:pPr algn="ctr"/>
            <a:r>
              <a:rPr lang="ru-RU" dirty="0"/>
              <a:t>Основную часть прибыли предприятие получает, как правило, от продажи продукции или товаров. Поэтому важно оценить как влияют различные факторы на её изменение.</a:t>
            </a:r>
          </a:p>
        </p:txBody>
      </p:sp>
    </p:spTree>
    <p:extLst>
      <p:ext uri="{BB962C8B-B14F-4D97-AF65-F5344CB8AC3E}">
        <p14:creationId xmlns:p14="http://schemas.microsoft.com/office/powerpoint/2010/main" val="4258673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FF15BB-2590-40AC-A9AB-71AF9DD0C34B}"/>
              </a:ext>
            </a:extLst>
          </p:cNvPr>
          <p:cNvSpPr>
            <a:spLocks noGrp="1"/>
          </p:cNvSpPr>
          <p:nvPr>
            <p:ph type="title"/>
          </p:nvPr>
        </p:nvSpPr>
        <p:spPr>
          <a:xfrm>
            <a:off x="699796" y="6057641"/>
            <a:ext cx="8696131" cy="360783"/>
          </a:xfrm>
        </p:spPr>
        <p:txBody>
          <a:bodyPr>
            <a:normAutofit fontScale="90000"/>
          </a:bodyPr>
          <a:lstStyle/>
          <a:p>
            <a:pPr algn="ctr"/>
            <a:r>
              <a:rPr lang="ru-RU" sz="2000" b="1" dirty="0"/>
              <a:t>Рисунок 4 – Совокупность факторов, влияющих на финансовый результат</a:t>
            </a:r>
          </a:p>
        </p:txBody>
      </p:sp>
      <p:pic>
        <p:nvPicPr>
          <p:cNvPr id="3" name="Рисунок 2">
            <a:extLst>
              <a:ext uri="{FF2B5EF4-FFF2-40B4-BE49-F238E27FC236}">
                <a16:creationId xmlns:a16="http://schemas.microsoft.com/office/drawing/2014/main" id="{596DBFC0-510A-4808-9AD0-5D513AD26807}"/>
              </a:ext>
            </a:extLst>
          </p:cNvPr>
          <p:cNvPicPr>
            <a:picLocks noChangeAspect="1"/>
          </p:cNvPicPr>
          <p:nvPr/>
        </p:nvPicPr>
        <p:blipFill rotWithShape="1">
          <a:blip r:embed="rId2"/>
          <a:srcRect l="40561" t="25713" r="17118" b="18927"/>
          <a:stretch/>
        </p:blipFill>
        <p:spPr>
          <a:xfrm>
            <a:off x="1614197" y="439575"/>
            <a:ext cx="6848668" cy="5121469"/>
          </a:xfrm>
          <a:prstGeom prst="rect">
            <a:avLst/>
          </a:prstGeom>
        </p:spPr>
      </p:pic>
    </p:spTree>
    <p:extLst>
      <p:ext uri="{BB962C8B-B14F-4D97-AF65-F5344CB8AC3E}">
        <p14:creationId xmlns:p14="http://schemas.microsoft.com/office/powerpoint/2010/main" val="4124107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72E4E852-206F-48B5-852C-33DEA8D474DD}"/>
              </a:ext>
            </a:extLst>
          </p:cNvPr>
          <p:cNvSpPr/>
          <p:nvPr/>
        </p:nvSpPr>
        <p:spPr>
          <a:xfrm>
            <a:off x="522515" y="682223"/>
            <a:ext cx="9069354" cy="4832092"/>
          </a:xfrm>
          <a:prstGeom prst="rect">
            <a:avLst/>
          </a:prstGeom>
        </p:spPr>
        <p:txBody>
          <a:bodyPr wrap="square">
            <a:spAutoFit/>
          </a:bodyPr>
          <a:lstStyle/>
          <a:p>
            <a:pPr indent="288000" algn="just"/>
            <a:r>
              <a:rPr lang="ru-RU" sz="2800" b="1" dirty="0"/>
              <a:t>Политика формирования прибыли должна быть направлена на максимизацию размера положительного финансового результата за выполнение комплекса задач по обеспечению роста объемов деятельности, эффективного управления затратами, повышение эффективности использования материально-технической базы, оптимизации состава и структуры оборотных средств,  повышение продуктивности труда и системы управления субъектом хозяйствования.</a:t>
            </a:r>
          </a:p>
        </p:txBody>
      </p:sp>
    </p:spTree>
    <p:extLst>
      <p:ext uri="{BB962C8B-B14F-4D97-AF65-F5344CB8AC3E}">
        <p14:creationId xmlns:p14="http://schemas.microsoft.com/office/powerpoint/2010/main" val="2365353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05F58D48-B183-4C23-8A04-3E4C2C3BC5F9}"/>
              </a:ext>
            </a:extLst>
          </p:cNvPr>
          <p:cNvSpPr/>
          <p:nvPr/>
        </p:nvSpPr>
        <p:spPr>
          <a:xfrm>
            <a:off x="304798" y="966297"/>
            <a:ext cx="9594981" cy="4524315"/>
          </a:xfrm>
          <a:prstGeom prst="rect">
            <a:avLst/>
          </a:prstGeom>
        </p:spPr>
        <p:txBody>
          <a:bodyPr wrap="square">
            <a:spAutoFit/>
          </a:bodyPr>
          <a:lstStyle/>
          <a:p>
            <a:pPr indent="450215" algn="just">
              <a:spcAft>
                <a:spcPts val="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Содержание </a:t>
            </a:r>
            <a:r>
              <a:rPr lang="ru-RU" sz="2400" b="1" i="1" dirty="0">
                <a:latin typeface="Times New Roman" panose="02020603050405020304" pitchFamily="18" charset="0"/>
                <a:ea typeface="Calibri" panose="020F0502020204030204" pitchFamily="34" charset="0"/>
                <a:cs typeface="Times New Roman" panose="02020603050405020304" pitchFamily="18" charset="0"/>
              </a:rPr>
              <a:t>амортизационной политики</a:t>
            </a:r>
            <a:r>
              <a:rPr lang="ru-RU"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2400" dirty="0">
                <a:latin typeface="Times New Roman" panose="02020603050405020304" pitchFamily="18" charset="0"/>
                <a:ea typeface="Calibri" panose="020F0502020204030204" pitchFamily="34" charset="0"/>
                <a:cs typeface="Times New Roman" panose="02020603050405020304" pitchFamily="18" charset="0"/>
              </a:rPr>
              <a:t>заключается в управлении интенсивностью инвестирования средств в осуществление простого воспроизводства амортизируемых активов с целью недопущения чрезмерного морального и физического износа основных фондов и сохранения за счет этого достигнутого уровня эффективности производства.</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sz="2400" dirty="0">
                <a:latin typeface="Times New Roman" panose="02020603050405020304" pitchFamily="18" charset="0"/>
                <a:ea typeface="Times New Roman" panose="02020603050405020304" pitchFamily="18" charset="0"/>
              </a:rPr>
              <a:t>Разработка амортизационной политики</a:t>
            </a:r>
            <a:r>
              <a:rPr lang="ru-RU" sz="2400" b="1" i="1" dirty="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предполагает:</a:t>
            </a:r>
          </a:p>
          <a:p>
            <a:pPr indent="450215" algn="just">
              <a:spcAft>
                <a:spcPts val="0"/>
              </a:spcAft>
              <a:tabLst>
                <a:tab pos="198120" algn="l"/>
              </a:tabLst>
            </a:pPr>
            <a:r>
              <a:rPr lang="ru-RU" sz="2400" i="1" dirty="0">
                <a:latin typeface="Times New Roman" panose="02020603050405020304" pitchFamily="18" charset="0"/>
                <a:ea typeface="Book Antiqua" panose="02040602050305030304" pitchFamily="18" charset="0"/>
                <a:cs typeface="Times New Roman" panose="02020603050405020304" pitchFamily="18" charset="0"/>
              </a:rPr>
              <a:t>- выбор срока полезного использования объектов;</a:t>
            </a:r>
            <a:endParaRPr lang="ru-RU" sz="2400"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8120" algn="l"/>
              </a:tabLst>
            </a:pPr>
            <a:r>
              <a:rPr lang="ru-RU" sz="2400" i="1" dirty="0">
                <a:latin typeface="Times New Roman" panose="02020603050405020304" pitchFamily="18" charset="0"/>
                <a:ea typeface="Book Antiqua" panose="02040602050305030304" pitchFamily="18" charset="0"/>
                <a:cs typeface="Times New Roman" panose="02020603050405020304" pitchFamily="18" charset="0"/>
              </a:rPr>
              <a:t>- выбор метода начисления износа;</a:t>
            </a:r>
            <a:endParaRPr lang="ru-RU" sz="2400"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88595" algn="l"/>
              </a:tabLst>
            </a:pPr>
            <a:r>
              <a:rPr lang="ru-RU" sz="2400" i="1" dirty="0">
                <a:latin typeface="Times New Roman" panose="02020603050405020304" pitchFamily="18" charset="0"/>
                <a:ea typeface="Book Antiqua" panose="02040602050305030304" pitchFamily="18" charset="0"/>
                <a:cs typeface="Times New Roman" panose="02020603050405020304" pitchFamily="18" charset="0"/>
              </a:rPr>
              <a:t>- обоснование целесообразности проведения переоценки амортизируемого имущества;</a:t>
            </a:r>
            <a:endParaRPr lang="ru-RU" sz="2400"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3040" algn="l"/>
              </a:tabLst>
            </a:pPr>
            <a:r>
              <a:rPr lang="ru-RU" sz="2400" i="1" dirty="0">
                <a:latin typeface="Times New Roman" panose="02020603050405020304" pitchFamily="18" charset="0"/>
                <a:ea typeface="Book Antiqua" panose="02040602050305030304" pitchFamily="18" charset="0"/>
                <a:cs typeface="Times New Roman" panose="02020603050405020304" pitchFamily="18" charset="0"/>
              </a:rPr>
              <a:t>- оценку эффективности амортизационной политики.</a:t>
            </a:r>
            <a:endParaRPr lang="ru-RU" sz="2400" dirty="0">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2478978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56254EE-92C6-4D78-973A-5EF7A90277BB}"/>
              </a:ext>
            </a:extLst>
          </p:cNvPr>
          <p:cNvSpPr/>
          <p:nvPr/>
        </p:nvSpPr>
        <p:spPr>
          <a:xfrm>
            <a:off x="948611" y="1010640"/>
            <a:ext cx="8307356" cy="4524315"/>
          </a:xfrm>
          <a:prstGeom prst="rect">
            <a:avLst/>
          </a:prstGeom>
        </p:spPr>
        <p:txBody>
          <a:bodyPr wrap="square">
            <a:spAutoFit/>
          </a:bodyPr>
          <a:lstStyle/>
          <a:p>
            <a:pPr indent="450215" algn="just">
              <a:spcAft>
                <a:spcPts val="0"/>
              </a:spcAf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На выбор амортизационной политики влияет ряд факторов.</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5580" algn="l"/>
              </a:tabLs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 инвестиционная активность предприятия в предстоящем периоде и намерение вернуть быстрее большую часть инве­стированных средств;</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1135" algn="l"/>
              </a:tabLs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 особенности продукции (особенности конъюнктуры рынка, стадия жизненного цикла товара, сезонность производства);</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1135" algn="l"/>
              </a:tabLs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 себестоимость единицы продукции;</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88595" algn="l"/>
              </a:tabLs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 темпы инфляции в стране;</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3040" algn="l"/>
              </a:tabLs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 состав и структура основных фондов;</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198120" algn="l"/>
              </a:tabLs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 вероятность морального износа основных фондов.</a:t>
            </a:r>
            <a:endParaRPr lang="ru-RU" sz="2400" b="1" dirty="0">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174085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FB883FFD-5D15-4CA6-B330-0E3631E03EC6}"/>
              </a:ext>
            </a:extLst>
          </p:cNvPr>
          <p:cNvSpPr/>
          <p:nvPr/>
        </p:nvSpPr>
        <p:spPr>
          <a:xfrm>
            <a:off x="967273" y="955276"/>
            <a:ext cx="8624596" cy="4154984"/>
          </a:xfrm>
          <a:prstGeom prst="rect">
            <a:avLst/>
          </a:prstGeom>
        </p:spPr>
        <p:txBody>
          <a:bodyPr wrap="square">
            <a:spAutoFit/>
          </a:bodyPr>
          <a:lstStyle/>
          <a:p>
            <a:pPr indent="450215" algn="just">
              <a:spcAft>
                <a:spcPts val="0"/>
              </a:spcAf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Необходимость привлечения дополнительного собственного капитала для реализации стратегии развития бизнеса связана с разработкой и реализацией эмиссионной политики фирмы. Этот процесс характеризуется высоким уровнем сложности и требует соответственно высокой квалификации исполнителей и тщательного обоснования ее целесообразности. Она включает широкий спектр аналитических, организационно-технических, информационных, консультативных и иных процедур, а сама эмиссия акций рассматривается как сложный, дорогой, хотя и достаточно гибкий инструмент развития бизнеса.</a:t>
            </a:r>
            <a:endParaRPr lang="ru-RU" sz="2400" dirty="0">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1691612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379467CA-7C30-4EA2-A54B-107C8EC80629}"/>
              </a:ext>
            </a:extLst>
          </p:cNvPr>
          <p:cNvSpPr/>
          <p:nvPr/>
        </p:nvSpPr>
        <p:spPr>
          <a:xfrm>
            <a:off x="587829" y="305068"/>
            <a:ext cx="9153330" cy="5940088"/>
          </a:xfrm>
          <a:prstGeom prst="rect">
            <a:avLst/>
          </a:prstGeom>
        </p:spPr>
        <p:txBody>
          <a:bodyPr wrap="square">
            <a:spAutoFit/>
          </a:bodyPr>
          <a:lstStyle/>
          <a:p>
            <a:pPr indent="450215" algn="just">
              <a:spcAft>
                <a:spcPts val="0"/>
              </a:spcAft>
            </a:pPr>
            <a:r>
              <a:rPr lang="ru-RU" sz="2000" b="1" i="1" dirty="0">
                <a:latin typeface="Times New Roman" panose="02020603050405020304" pitchFamily="18" charset="0"/>
                <a:ea typeface="Book Antiqua" panose="02040602050305030304" pitchFamily="18" charset="0"/>
                <a:cs typeface="Times New Roman" panose="02020603050405020304" pitchFamily="18" charset="0"/>
              </a:rPr>
              <a:t>В общем виде разработка эффективной эмиссионной поли­тики компании предполагает:</a:t>
            </a:r>
            <a:endParaRPr lang="ru-RU" sz="2000" b="1" i="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pPr>
            <a:r>
              <a:rPr lang="ru-RU" sz="2000" b="1" i="1" dirty="0">
                <a:latin typeface="Times New Roman" panose="02020603050405020304" pitchFamily="18" charset="0"/>
                <a:ea typeface="Book Antiqua" panose="02040602050305030304" pitchFamily="18" charset="0"/>
                <a:cs typeface="Times New Roman" panose="02020603050405020304" pitchFamily="18" charset="0"/>
              </a:rPr>
              <a:t>Исследование возможностей эффективного размещения предполагаемого выпуска акций на основе всестороннего пред­варительного анализа конъюнктуры фондового рынка. В ре­зультате определяется возможная степень инвестиционной предпочтительности акций в сравнении с обращающимися ак­циями других компаний;</a:t>
            </a:r>
            <a:endParaRPr lang="ru-RU" sz="2000" b="1" i="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211455" algn="l"/>
              </a:tabLst>
            </a:pPr>
            <a:r>
              <a:rPr lang="ru-RU" sz="2000" b="1" i="1" dirty="0">
                <a:latin typeface="Times New Roman" panose="02020603050405020304" pitchFamily="18" charset="0"/>
                <a:ea typeface="Book Antiqua" panose="02040602050305030304" pitchFamily="18" charset="0"/>
                <a:cs typeface="Times New Roman" panose="02020603050405020304" pitchFamily="18" charset="0"/>
              </a:rPr>
              <a:t>Обоснование целесообразности дополнительной эмиссии акций. В связи с высокой стоимостью привлечения собственного капитала из внешних источников цели эмиссии должны быть достаточно весомыми с позиции стратегического развития ком­пании и возможностей существенного повышения ее рыночной стоимости в будущем. Ими могут быть, например, реальное ин­вестирование, необходимость существенного улучшения струк­туры капитала (с целью повышения финансовой устойчивости, обеспечения более высокого уровня кредитоспособности и сни­жения за счет этого стоимости привлечения заемного капитала), намечаемое слияние или поглощение других компаний с целью получения эффекта синергизма (дополнительных экономиче­ских преимуществ при успешном объединении компаний за счет более рационального использования их потенциала);</a:t>
            </a:r>
            <a:endParaRPr lang="ru-RU" sz="2000" b="1" i="1" dirty="0">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233522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CC936D3C-49CF-4F20-9072-7CA65ECE6512}"/>
              </a:ext>
            </a:extLst>
          </p:cNvPr>
          <p:cNvSpPr/>
          <p:nvPr/>
        </p:nvSpPr>
        <p:spPr>
          <a:xfrm>
            <a:off x="1013926" y="649538"/>
            <a:ext cx="8036767" cy="4893647"/>
          </a:xfrm>
          <a:prstGeom prst="rect">
            <a:avLst/>
          </a:prstGeom>
        </p:spPr>
        <p:txBody>
          <a:bodyPr wrap="square">
            <a:spAutoFit/>
          </a:bodyPr>
          <a:lstStyle/>
          <a:p>
            <a:pPr indent="450215" algn="just">
              <a:spcAft>
                <a:spcPts val="0"/>
              </a:spcAft>
              <a:tabLst>
                <a:tab pos="213995" algn="l"/>
              </a:tabLs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Определение объема эмиссии, исходя из потребности в уве­личении собственного капитала;</a:t>
            </a:r>
            <a:endParaRPr lang="ru-RU" sz="2400" b="1" i="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tabLst>
                <a:tab pos="211455" algn="l"/>
              </a:tabLst>
            </a:pPr>
            <a:r>
              <a:rPr lang="ru-RU" sz="2400" b="1" i="1" dirty="0">
                <a:latin typeface="Times New Roman" panose="02020603050405020304" pitchFamily="18" charset="0"/>
                <a:ea typeface="Times New Roman" panose="02020603050405020304" pitchFamily="18" charset="0"/>
              </a:rPr>
              <a:t>Определение номинала, видов и количества эмитируемых акций.</a:t>
            </a:r>
          </a:p>
          <a:p>
            <a:pPr indent="450215" algn="just">
              <a:spcAft>
                <a:spcPts val="0"/>
              </a:spcAf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Оценка стоимости привлекаемого акционерного капитала производится по двум параметрам: предполагаемому уровню дивидендов (он определяется исходя из избранного типа диви­дендной политики) и затрат по выпуску акций и размещению эмиссий (приведенных к среднегодовому размеру). Расчетная стоимость привлекаемого капитала сопоставляется с фактической средневзвешенной стоимостью капитала и со средним уровнем ставки процента по кредитам.</a:t>
            </a:r>
            <a:endParaRPr lang="ru-RU" sz="2400" b="1" i="1" dirty="0">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3338263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023BDAD-9CE7-4F78-AA5F-D85202F5D87A}"/>
              </a:ext>
            </a:extLst>
          </p:cNvPr>
          <p:cNvSpPr/>
          <p:nvPr/>
        </p:nvSpPr>
        <p:spPr>
          <a:xfrm>
            <a:off x="603379" y="982176"/>
            <a:ext cx="8531289" cy="4893647"/>
          </a:xfrm>
          <a:prstGeom prst="rect">
            <a:avLst/>
          </a:prstGeom>
        </p:spPr>
        <p:txBody>
          <a:bodyPr wrap="square">
            <a:spAutoFit/>
          </a:bodyPr>
          <a:lstStyle/>
          <a:p>
            <a:pPr indent="450215" algn="just">
              <a:spcAft>
                <a:spcPts val="0"/>
              </a:spcAf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Альтернатива собственного внешнего финансирования - более доступное долговое финансирование через финансовый рынок. В отдельных случаях оно целесообразнее и при доста­точности собственных средств, поскольку рентабельность соб­ственного капитала повышается в результате того, что эффект от вложения средств с учетом налоговой экономии может быть значительно выше, чем стоимость заимствований. Однако об­ратная сторона этого процесса - возникновение риска потери финансовой самостоятельности, обязательства и фиксированные во времени оттоки денежных средств. Это обусловливает необходимость выработки </a:t>
            </a:r>
            <a:r>
              <a:rPr lang="ru-RU" sz="2400" b="1" i="1" u="sng" dirty="0">
                <a:latin typeface="Times New Roman" panose="02020603050405020304" pitchFamily="18" charset="0"/>
                <a:ea typeface="Book Antiqua" panose="02040602050305030304" pitchFamily="18" charset="0"/>
                <a:cs typeface="Times New Roman" panose="02020603050405020304" pitchFamily="18" charset="0"/>
              </a:rPr>
              <a:t>заемной политики </a:t>
            </a: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предприятия.</a:t>
            </a:r>
            <a:endParaRPr lang="ru-RU" sz="2400" b="1" i="1" dirty="0">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2306000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21313DF8-22AF-4D82-B225-4E6708C4B055}"/>
              </a:ext>
            </a:extLst>
          </p:cNvPr>
          <p:cNvSpPr/>
          <p:nvPr/>
        </p:nvSpPr>
        <p:spPr>
          <a:xfrm>
            <a:off x="687354" y="635397"/>
            <a:ext cx="8549951" cy="5262979"/>
          </a:xfrm>
          <a:prstGeom prst="rect">
            <a:avLst/>
          </a:prstGeom>
        </p:spPr>
        <p:txBody>
          <a:bodyPr wrap="square">
            <a:spAutoFit/>
          </a:bodyPr>
          <a:lstStyle/>
          <a:p>
            <a:pPr indent="450215" algn="just">
              <a:spcAft>
                <a:spcPts val="0"/>
              </a:spcAf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Целью управления формированием заемного капитала фирмы является максимизация уровня рентабельности собственного капитала за счет финансового левериджа при заданном уровне финансового риска. Иными словами, речь идет об обеспечении использования собственного капитала с максимальным эффектом.</a:t>
            </a:r>
          </a:p>
          <a:p>
            <a:pPr indent="450215" algn="just">
              <a:spcAft>
                <a:spcPts val="0"/>
              </a:spcAf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Основными задачами финансовой политики в этой сфере являются:</a:t>
            </a:r>
          </a:p>
          <a:p>
            <a:pPr marL="342900" lvl="0" indent="-342900" algn="just">
              <a:spcAft>
                <a:spcPts val="0"/>
              </a:spcAft>
              <a:buClr>
                <a:srgbClr val="000000"/>
              </a:buClr>
              <a:buSzPts val="1600"/>
              <a:buFont typeface="+mj-lt"/>
              <a:buAutoNum type="arabicParenR"/>
              <a:tabLst>
                <a:tab pos="358140" algn="l"/>
              </a:tabLs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определение экономической целесообразности заимство­ваний;</a:t>
            </a:r>
            <a:endParaRPr lang="ru-RU" sz="2400" b="1" i="1"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Clr>
                <a:srgbClr val="000000"/>
              </a:buClr>
              <a:buSzPts val="1600"/>
              <a:buFont typeface="+mj-lt"/>
              <a:buAutoNum type="arabicParenR"/>
              <a:tabLst>
                <a:tab pos="367030" algn="l"/>
              </a:tabLs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оценка возможности заимствований и их предельного объема;</a:t>
            </a:r>
            <a:endParaRPr lang="ru-RU" sz="2400" b="1" i="1"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Clr>
                <a:srgbClr val="000000"/>
              </a:buClr>
              <a:buSzPts val="1600"/>
              <a:buFont typeface="+mj-lt"/>
              <a:buAutoNum type="arabicParenR"/>
              <a:tabLst>
                <a:tab pos="369570" algn="l"/>
              </a:tabLst>
            </a:pP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выбор наиболее эффективных инструментов заимствований.</a:t>
            </a:r>
            <a:endParaRPr lang="ru-RU" sz="2400" b="1" i="1"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7614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96DD4E4-4459-4E55-9506-8A943C64BF71}"/>
              </a:ext>
            </a:extLst>
          </p:cNvPr>
          <p:cNvSpPr/>
          <p:nvPr/>
        </p:nvSpPr>
        <p:spPr>
          <a:xfrm>
            <a:off x="1172546" y="992598"/>
            <a:ext cx="8148735" cy="5262979"/>
          </a:xfrm>
          <a:prstGeom prst="rect">
            <a:avLst/>
          </a:prstGeom>
        </p:spPr>
        <p:txBody>
          <a:bodyPr wrap="square">
            <a:spAutoFit/>
          </a:bodyPr>
          <a:lstStyle/>
          <a:p>
            <a:pPr indent="450215" algn="just">
              <a:spcAft>
                <a:spcPts val="0"/>
              </a:spcAf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Первая задача решается на основе сравнительной оценки рентабельности активов и стоимости заемных средств, в результате чего определяется выгодность их привлечения. Для этого оценивается </a:t>
            </a:r>
            <a:r>
              <a:rPr lang="ru-RU" sz="2400" b="1" i="1" dirty="0">
                <a:latin typeface="Times New Roman" panose="02020603050405020304" pitchFamily="18" charset="0"/>
                <a:ea typeface="Book Antiqua" panose="02040602050305030304" pitchFamily="18" charset="0"/>
                <a:cs typeface="Times New Roman" panose="02020603050405020304" pitchFamily="18" charset="0"/>
              </a:rPr>
              <a:t>эффект финансового рычага</a:t>
            </a:r>
            <a:r>
              <a:rPr lang="ru-RU" sz="2400" b="1" dirty="0">
                <a:latin typeface="Times New Roman" panose="02020603050405020304" pitchFamily="18" charset="0"/>
                <a:ea typeface="Book Antiqua" panose="02040602050305030304" pitchFamily="18" charset="0"/>
                <a:cs typeface="Times New Roman" panose="02020603050405020304" pitchFamily="18" charset="0"/>
              </a:rPr>
              <a:t> (ЭФР), который показывает, на сколько процентов изменится рентабельность собственного капитала за счет привлечения заемных средств.</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Оценка возможности заимствований и их предельного объема (вторая задача) связана со структурой капитала и риском потери финансовой устойчивости. Чем выше величина собственного капитала в предстоящем периоде, тем больше, при прочих равных условиях, возможности заимствований.</a:t>
            </a:r>
            <a:endParaRPr lang="ru-RU" sz="2400" b="1" dirty="0">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563924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835AAAE-9878-4C5A-BBDD-EA439BD315F7}"/>
              </a:ext>
            </a:extLst>
          </p:cNvPr>
          <p:cNvSpPr/>
          <p:nvPr/>
        </p:nvSpPr>
        <p:spPr>
          <a:xfrm>
            <a:off x="575388" y="880631"/>
            <a:ext cx="8960498" cy="4893647"/>
          </a:xfrm>
          <a:prstGeom prst="rect">
            <a:avLst/>
          </a:prstGeom>
        </p:spPr>
        <p:txBody>
          <a:bodyPr wrap="square">
            <a:spAutoFit/>
          </a:bodyPr>
          <a:lstStyle/>
          <a:p>
            <a:pPr indent="450215" algn="just">
              <a:spcAft>
                <a:spcPts val="0"/>
              </a:spcAf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Заимствования могут осуществляться через банковский кредит (на внутреннем рынке и еврокредиты), синдицированный кредит, внутренние облигационные займы и еврооблигации, займы </a:t>
            </a:r>
            <a:r>
              <a:rPr lang="ru-RU" sz="2400" b="1" dirty="0" err="1">
                <a:latin typeface="Times New Roman" panose="02020603050405020304" pitchFamily="18" charset="0"/>
                <a:ea typeface="Book Antiqua" panose="02040602050305030304" pitchFamily="18" charset="0"/>
                <a:cs typeface="Times New Roman" panose="02020603050405020304" pitchFamily="18" charset="0"/>
              </a:rPr>
              <a:t>некредитных</a:t>
            </a:r>
            <a:r>
              <a:rPr lang="ru-RU" sz="2400" b="1" dirty="0">
                <a:latin typeface="Times New Roman" panose="02020603050405020304" pitchFamily="18" charset="0"/>
                <a:ea typeface="Book Antiqua" panose="02040602050305030304" pitchFamily="18" charset="0"/>
                <a:cs typeface="Times New Roman" panose="02020603050405020304" pitchFamily="18" charset="0"/>
              </a:rPr>
              <a:t> организаций, финансовый лизинг.</a:t>
            </a:r>
            <a:endParaRPr lang="ru-RU" sz="2400" b="1" dirty="0">
              <a:latin typeface="Book Antiqua" panose="02040602050305030304" pitchFamily="18" charset="0"/>
              <a:ea typeface="Book Antiqua" panose="02040602050305030304" pitchFamily="18" charset="0"/>
              <a:cs typeface="Book Antiqua" panose="02040602050305030304" pitchFamily="18" charset="0"/>
            </a:endParaRPr>
          </a:p>
          <a:p>
            <a:pPr indent="450215" algn="just">
              <a:spcAft>
                <a:spcPts val="0"/>
              </a:spcAft>
            </a:pPr>
            <a:r>
              <a:rPr lang="ru-RU" sz="2400" b="1" dirty="0">
                <a:latin typeface="Times New Roman" panose="02020603050405020304" pitchFamily="18" charset="0"/>
                <a:ea typeface="Book Antiqua" panose="02040602050305030304" pitchFamily="18" charset="0"/>
                <a:cs typeface="Times New Roman" panose="02020603050405020304" pitchFamily="18" charset="0"/>
              </a:rPr>
              <a:t>Выбор наиболее эффективных рыночных инструментов заимствований (третья задача заемной политики) производится с учетом преимуществ и недостатков каждого из них, сроков и целей привлечения заемных средств. Основными критериями для выбора могут быть: стоимость, доступность для конкретной фирмы, требуемое обеспечение, издержки обслуживания, гибкость условий, возможности налоговой экономии.</a:t>
            </a:r>
            <a:endParaRPr lang="ru-RU" sz="2400" b="1" dirty="0">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1783492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546F632-BB84-4DAB-8120-A6D2F9FB2DAC}"/>
              </a:ext>
            </a:extLst>
          </p:cNvPr>
          <p:cNvSpPr/>
          <p:nvPr/>
        </p:nvSpPr>
        <p:spPr>
          <a:xfrm>
            <a:off x="687355" y="658584"/>
            <a:ext cx="8811208" cy="5262979"/>
          </a:xfrm>
          <a:prstGeom prst="rect">
            <a:avLst/>
          </a:prstGeom>
        </p:spPr>
        <p:txBody>
          <a:bodyPr wrap="square">
            <a:spAutoFit/>
          </a:bodyPr>
          <a:lstStyle/>
          <a:p>
            <a:pPr indent="450215" algn="just">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Таким образом, успешная реализация разработанной политики формирования собственных финансовых ресурсов связана с решением следующих основных задач:</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 проведением объективной оценки стоимости отдельных элементов собственного капитала;</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 обеспечением максимизации формирования прибыли предприятия с учетом допустимого уровня финансового риска;</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 формированием эффективной политики распределения прибыли (дивидендной политики) предприятия;</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spcAft>
                <a:spcPts val="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 формированием и эффективным осуществлением политики дополнительной эмиссии акций (эмиссионной политики) или привлечения дополнительного паевого капитала.</a:t>
            </a:r>
            <a:endParaRPr lang="ru-RU"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118857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113</TotalTime>
  <Words>1529</Words>
  <Application>Microsoft Office PowerPoint</Application>
  <PresentationFormat>Широкоэкранный</PresentationFormat>
  <Paragraphs>66</Paragraphs>
  <Slides>24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24</vt:i4>
      </vt:variant>
    </vt:vector>
  </HeadingPairs>
  <TitlesOfParts>
    <vt:vector size="32" baseType="lpstr">
      <vt:lpstr>Arial</vt:lpstr>
      <vt:lpstr>Book Antiqua</vt:lpstr>
      <vt:lpstr>Calibri</vt:lpstr>
      <vt:lpstr>Symbol</vt:lpstr>
      <vt:lpstr>Times New Roman</vt:lpstr>
      <vt:lpstr>Trebuchet MS</vt:lpstr>
      <vt:lpstr>Wingdings 3</vt:lpstr>
      <vt:lpstr>Аспект</vt:lpstr>
      <vt:lpstr> ПОЛИТИКА В СФЕРЕ ФОРМИРОВАНИЯ ФИНАНСОВЫХ РЕСУРСОВ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Рисунок 1- Условия формирования прибыли организации</vt:lpstr>
      <vt:lpstr>Презентация PowerPoint</vt:lpstr>
      <vt:lpstr>Рисунок 2 – Формирование прибыли организации</vt:lpstr>
      <vt:lpstr>Рисунок 3 – Состав основных функций системы управления прибылью организации</vt:lpstr>
      <vt:lpstr>Основную часть прибыли предприятие получает, как правило, от продажи продукции или товаров. Поэтому важно оценить как влияют различные факторы на её изменение.</vt:lpstr>
      <vt:lpstr>Рисунок 4 – Совокупность факторов, влияющих на финансовый результат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2  ПОЛИТИКА В СФЕРЕ ФОРМИРОВАНИЯ ФИНАНСОВЫХ РЕСУРСОВ </dc:title>
  <dc:creator>PGAU</dc:creator>
  <cp:lastModifiedBy>PGAU</cp:lastModifiedBy>
  <cp:revision>13</cp:revision>
  <dcterms:created xsi:type="dcterms:W3CDTF">2022-02-22T05:51:21Z</dcterms:created>
  <dcterms:modified xsi:type="dcterms:W3CDTF">2024-10-08T09:53:12Z</dcterms:modified>
</cp:coreProperties>
</file>