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6" r:id="rId6"/>
    <p:sldId id="261" r:id="rId7"/>
    <p:sldId id="260" r:id="rId8"/>
    <p:sldId id="266" r:id="rId9"/>
    <p:sldId id="267" r:id="rId10"/>
    <p:sldId id="264" r:id="rId11"/>
    <p:sldId id="268" r:id="rId12"/>
    <p:sldId id="269" r:id="rId13"/>
    <p:sldId id="270" r:id="rId14"/>
    <p:sldId id="271" r:id="rId15"/>
    <p:sldId id="287" r:id="rId16"/>
    <p:sldId id="272" r:id="rId17"/>
    <p:sldId id="273" r:id="rId18"/>
    <p:sldId id="274" r:id="rId19"/>
    <p:sldId id="275" r:id="rId20"/>
    <p:sldId id="276" r:id="rId21"/>
    <p:sldId id="277" r:id="rId22"/>
    <p:sldId id="291" r:id="rId23"/>
    <p:sldId id="278" r:id="rId24"/>
    <p:sldId id="279" r:id="rId25"/>
    <p:sldId id="280" r:id="rId26"/>
    <p:sldId id="288" r:id="rId27"/>
    <p:sldId id="281" r:id="rId28"/>
    <p:sldId id="282" r:id="rId29"/>
    <p:sldId id="283" r:id="rId30"/>
    <p:sldId id="284" r:id="rId31"/>
    <p:sldId id="289" r:id="rId32"/>
    <p:sldId id="290" r:id="rId33"/>
    <p:sldId id="28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9314C-E839-4C33-99F3-27ECFDB0191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6A19B92-18BC-416E-BC63-FF3FA336B8CF}">
      <dgm:prSet phldrT="[Текст]"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Статистик</a:t>
          </a:r>
        </a:p>
      </dgm:t>
    </dgm:pt>
    <dgm:pt modelId="{D8C1D1D9-9E28-459C-ABBB-1368EDA9E47C}" type="parTrans" cxnId="{2689C9EB-EE0F-4156-A99B-15FDC212C31F}">
      <dgm:prSet/>
      <dgm:spPr/>
      <dgm:t>
        <a:bodyPr/>
        <a:lstStyle/>
        <a:p>
          <a:endParaRPr lang="ru-RU"/>
        </a:p>
      </dgm:t>
    </dgm:pt>
    <dgm:pt modelId="{86262D23-6FFA-42C0-A074-9D89ECA838DB}" type="sibTrans" cxnId="{2689C9EB-EE0F-4156-A99B-15FDC212C31F}">
      <dgm:prSet/>
      <dgm:spPr/>
      <dgm:t>
        <a:bodyPr/>
        <a:lstStyle/>
        <a:p>
          <a:endParaRPr lang="ru-RU"/>
        </a:p>
      </dgm:t>
    </dgm:pt>
    <dgm:pt modelId="{16BDFE6F-E87F-4DEA-8B93-C5B36BB875AA}">
      <dgm:prSet phldrT="[Текст]"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Объект наблюдения</a:t>
          </a:r>
        </a:p>
      </dgm:t>
    </dgm:pt>
    <dgm:pt modelId="{284D7021-700E-4B0D-BEDC-8AEBD417C8C3}" type="parTrans" cxnId="{674C4D15-704C-4AAA-B61B-B5F84387320A}">
      <dgm:prSet/>
      <dgm:spPr/>
      <dgm:t>
        <a:bodyPr/>
        <a:lstStyle/>
        <a:p>
          <a:endParaRPr lang="ru-RU"/>
        </a:p>
      </dgm:t>
    </dgm:pt>
    <dgm:pt modelId="{B5E6FB03-D491-4614-8346-81413D79E471}" type="sibTrans" cxnId="{674C4D15-704C-4AAA-B61B-B5F84387320A}">
      <dgm:prSet/>
      <dgm:spPr/>
      <dgm:t>
        <a:bodyPr/>
        <a:lstStyle/>
        <a:p>
          <a:endParaRPr lang="ru-RU"/>
        </a:p>
      </dgm:t>
    </dgm:pt>
    <dgm:pt modelId="{45A28B7D-0FDC-40F2-A630-83C4417DD157}">
      <dgm:prSet phldrT="[Текст]"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Данные наблюдения</a:t>
          </a:r>
        </a:p>
      </dgm:t>
    </dgm:pt>
    <dgm:pt modelId="{74676CBF-8CBC-4DC8-9FC7-CCAAB45682E8}" type="parTrans" cxnId="{C7792829-1E81-48FD-AB72-38B3519A151E}">
      <dgm:prSet/>
      <dgm:spPr/>
      <dgm:t>
        <a:bodyPr/>
        <a:lstStyle/>
        <a:p>
          <a:endParaRPr lang="ru-RU"/>
        </a:p>
      </dgm:t>
    </dgm:pt>
    <dgm:pt modelId="{482493A7-A8CD-4B69-AC97-43E54AD1653B}" type="sibTrans" cxnId="{C7792829-1E81-48FD-AB72-38B3519A151E}">
      <dgm:prSet/>
      <dgm:spPr/>
      <dgm:t>
        <a:bodyPr/>
        <a:lstStyle/>
        <a:p>
          <a:endParaRPr lang="ru-RU"/>
        </a:p>
      </dgm:t>
    </dgm:pt>
    <dgm:pt modelId="{0FFDA143-CE9B-435B-B1F5-77F81628462E}">
      <dgm:prSet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Инструментарий статистического наблюдения</a:t>
          </a:r>
        </a:p>
      </dgm:t>
    </dgm:pt>
    <dgm:pt modelId="{FA4C8F79-3AAA-42C1-A257-C5E71A2BEB8F}" type="parTrans" cxnId="{F7DA6C3F-FBDE-4BA6-AB3E-61CCA63E4FCD}">
      <dgm:prSet/>
      <dgm:spPr/>
      <dgm:t>
        <a:bodyPr/>
        <a:lstStyle/>
        <a:p>
          <a:endParaRPr lang="ru-RU"/>
        </a:p>
      </dgm:t>
    </dgm:pt>
    <dgm:pt modelId="{D3FE1701-957B-40C1-9DE8-E921967D3019}" type="sibTrans" cxnId="{F7DA6C3F-FBDE-4BA6-AB3E-61CCA63E4FCD}">
      <dgm:prSet/>
      <dgm:spPr/>
      <dgm:t>
        <a:bodyPr/>
        <a:lstStyle/>
        <a:p>
          <a:endParaRPr lang="ru-RU"/>
        </a:p>
      </dgm:t>
    </dgm:pt>
    <dgm:pt modelId="{AF7B15CF-FC3D-4F4D-B702-0AD4F807C70C}" type="pres">
      <dgm:prSet presAssocID="{6CD9314C-E839-4C33-99F3-27ECFDB0191A}" presName="Name0" presStyleCnt="0">
        <dgm:presLayoutVars>
          <dgm:dir/>
          <dgm:resizeHandles val="exact"/>
        </dgm:presLayoutVars>
      </dgm:prSet>
      <dgm:spPr/>
    </dgm:pt>
    <dgm:pt modelId="{4E296CD0-0489-44BC-BF86-5A910372A395}" type="pres">
      <dgm:prSet presAssocID="{C6A19B92-18BC-416E-BC63-FF3FA336B8CF}" presName="node" presStyleLbl="node1" presStyleIdx="0" presStyleCnt="4" custScaleX="210411">
        <dgm:presLayoutVars>
          <dgm:bulletEnabled val="1"/>
        </dgm:presLayoutVars>
      </dgm:prSet>
      <dgm:spPr/>
    </dgm:pt>
    <dgm:pt modelId="{728DFF1D-490A-4348-89D7-9C6427033BD5}" type="pres">
      <dgm:prSet presAssocID="{86262D23-6FFA-42C0-A074-9D89ECA838DB}" presName="sibTrans" presStyleLbl="sibTrans2D1" presStyleIdx="0" presStyleCnt="3"/>
      <dgm:spPr/>
    </dgm:pt>
    <dgm:pt modelId="{3C087BA6-F40C-491F-93F6-2835329AB086}" type="pres">
      <dgm:prSet presAssocID="{86262D23-6FFA-42C0-A074-9D89ECA838DB}" presName="connectorText" presStyleLbl="sibTrans2D1" presStyleIdx="0" presStyleCnt="3"/>
      <dgm:spPr/>
    </dgm:pt>
    <dgm:pt modelId="{38BE5705-165F-4C50-BF4C-208D3DB4E849}" type="pres">
      <dgm:prSet presAssocID="{0FFDA143-CE9B-435B-B1F5-77F81628462E}" presName="node" presStyleLbl="node1" presStyleIdx="1" presStyleCnt="4" custScaleX="353338">
        <dgm:presLayoutVars>
          <dgm:bulletEnabled val="1"/>
        </dgm:presLayoutVars>
      </dgm:prSet>
      <dgm:spPr/>
    </dgm:pt>
    <dgm:pt modelId="{FB296B7A-05EF-4BEF-811C-A839ED4B084C}" type="pres">
      <dgm:prSet presAssocID="{D3FE1701-957B-40C1-9DE8-E921967D3019}" presName="sibTrans" presStyleLbl="sibTrans2D1" presStyleIdx="1" presStyleCnt="3"/>
      <dgm:spPr/>
    </dgm:pt>
    <dgm:pt modelId="{F4BD14AD-C9CC-4453-B4AE-CE4E3014E0FE}" type="pres">
      <dgm:prSet presAssocID="{D3FE1701-957B-40C1-9DE8-E921967D3019}" presName="connectorText" presStyleLbl="sibTrans2D1" presStyleIdx="1" presStyleCnt="3"/>
      <dgm:spPr/>
    </dgm:pt>
    <dgm:pt modelId="{A5FF3BA0-0A4D-4238-94D3-94C416980B24}" type="pres">
      <dgm:prSet presAssocID="{16BDFE6F-E87F-4DEA-8B93-C5B36BB875AA}" presName="node" presStyleLbl="node1" presStyleIdx="2" presStyleCnt="4" custScaleX="261748">
        <dgm:presLayoutVars>
          <dgm:bulletEnabled val="1"/>
        </dgm:presLayoutVars>
      </dgm:prSet>
      <dgm:spPr/>
    </dgm:pt>
    <dgm:pt modelId="{DA4928E7-A549-482B-81A6-E5BAE58ECA69}" type="pres">
      <dgm:prSet presAssocID="{B5E6FB03-D491-4614-8346-81413D79E471}" presName="sibTrans" presStyleLbl="sibTrans2D1" presStyleIdx="2" presStyleCnt="3"/>
      <dgm:spPr/>
    </dgm:pt>
    <dgm:pt modelId="{EAFEA3ED-E49F-4EEB-8941-F80B2A3344FA}" type="pres">
      <dgm:prSet presAssocID="{B5E6FB03-D491-4614-8346-81413D79E471}" presName="connectorText" presStyleLbl="sibTrans2D1" presStyleIdx="2" presStyleCnt="3"/>
      <dgm:spPr/>
    </dgm:pt>
    <dgm:pt modelId="{1F398FCA-1F21-4CDB-9320-C7CE25067C53}" type="pres">
      <dgm:prSet presAssocID="{45A28B7D-0FDC-40F2-A630-83C4417DD157}" presName="node" presStyleLbl="node1" presStyleIdx="3" presStyleCnt="4" custScaleX="261748">
        <dgm:presLayoutVars>
          <dgm:bulletEnabled val="1"/>
        </dgm:presLayoutVars>
      </dgm:prSet>
      <dgm:spPr/>
    </dgm:pt>
  </dgm:ptLst>
  <dgm:cxnLst>
    <dgm:cxn modelId="{29957003-3A57-46BC-B14A-8E438217FA7F}" type="presOf" srcId="{86262D23-6FFA-42C0-A074-9D89ECA838DB}" destId="{728DFF1D-490A-4348-89D7-9C6427033BD5}" srcOrd="0" destOrd="0" presId="urn:microsoft.com/office/officeart/2005/8/layout/process1"/>
    <dgm:cxn modelId="{6BC85004-B465-45AD-94B9-9EBE8DA7F097}" type="presOf" srcId="{D3FE1701-957B-40C1-9DE8-E921967D3019}" destId="{FB296B7A-05EF-4BEF-811C-A839ED4B084C}" srcOrd="0" destOrd="0" presId="urn:microsoft.com/office/officeart/2005/8/layout/process1"/>
    <dgm:cxn modelId="{674C4D15-704C-4AAA-B61B-B5F84387320A}" srcId="{6CD9314C-E839-4C33-99F3-27ECFDB0191A}" destId="{16BDFE6F-E87F-4DEA-8B93-C5B36BB875AA}" srcOrd="2" destOrd="0" parTransId="{284D7021-700E-4B0D-BEDC-8AEBD417C8C3}" sibTransId="{B5E6FB03-D491-4614-8346-81413D79E471}"/>
    <dgm:cxn modelId="{E49BCC28-6F4C-4D6B-A1EE-672C743B2AC3}" type="presOf" srcId="{D3FE1701-957B-40C1-9DE8-E921967D3019}" destId="{F4BD14AD-C9CC-4453-B4AE-CE4E3014E0FE}" srcOrd="1" destOrd="0" presId="urn:microsoft.com/office/officeart/2005/8/layout/process1"/>
    <dgm:cxn modelId="{C7792829-1E81-48FD-AB72-38B3519A151E}" srcId="{6CD9314C-E839-4C33-99F3-27ECFDB0191A}" destId="{45A28B7D-0FDC-40F2-A630-83C4417DD157}" srcOrd="3" destOrd="0" parTransId="{74676CBF-8CBC-4DC8-9FC7-CCAAB45682E8}" sibTransId="{482493A7-A8CD-4B69-AC97-43E54AD1653B}"/>
    <dgm:cxn modelId="{4A13E629-0B6F-4980-BF06-5AFE56D0AB82}" type="presOf" srcId="{C6A19B92-18BC-416E-BC63-FF3FA336B8CF}" destId="{4E296CD0-0489-44BC-BF86-5A910372A395}" srcOrd="0" destOrd="0" presId="urn:microsoft.com/office/officeart/2005/8/layout/process1"/>
    <dgm:cxn modelId="{F7DA6C3F-FBDE-4BA6-AB3E-61CCA63E4FCD}" srcId="{6CD9314C-E839-4C33-99F3-27ECFDB0191A}" destId="{0FFDA143-CE9B-435B-B1F5-77F81628462E}" srcOrd="1" destOrd="0" parTransId="{FA4C8F79-3AAA-42C1-A257-C5E71A2BEB8F}" sibTransId="{D3FE1701-957B-40C1-9DE8-E921967D3019}"/>
    <dgm:cxn modelId="{E09DEE71-5DEB-4DDE-91DB-AF708891FBE5}" type="presOf" srcId="{16BDFE6F-E87F-4DEA-8B93-C5B36BB875AA}" destId="{A5FF3BA0-0A4D-4238-94D3-94C416980B24}" srcOrd="0" destOrd="0" presId="urn:microsoft.com/office/officeart/2005/8/layout/process1"/>
    <dgm:cxn modelId="{AE7E3474-28BA-4506-B466-EBF53752288E}" type="presOf" srcId="{6CD9314C-E839-4C33-99F3-27ECFDB0191A}" destId="{AF7B15CF-FC3D-4F4D-B702-0AD4F807C70C}" srcOrd="0" destOrd="0" presId="urn:microsoft.com/office/officeart/2005/8/layout/process1"/>
    <dgm:cxn modelId="{9BBD9B7C-7646-44E4-8D0E-5A9FAB4F302A}" type="presOf" srcId="{86262D23-6FFA-42C0-A074-9D89ECA838DB}" destId="{3C087BA6-F40C-491F-93F6-2835329AB086}" srcOrd="1" destOrd="0" presId="urn:microsoft.com/office/officeart/2005/8/layout/process1"/>
    <dgm:cxn modelId="{1CEBBC94-E41C-4517-9983-9D0F1E0FC4D5}" type="presOf" srcId="{B5E6FB03-D491-4614-8346-81413D79E471}" destId="{DA4928E7-A549-482B-81A6-E5BAE58ECA69}" srcOrd="0" destOrd="0" presId="urn:microsoft.com/office/officeart/2005/8/layout/process1"/>
    <dgm:cxn modelId="{35B39D97-9853-4381-9E49-83DA116F7025}" type="presOf" srcId="{B5E6FB03-D491-4614-8346-81413D79E471}" destId="{EAFEA3ED-E49F-4EEB-8941-F80B2A3344FA}" srcOrd="1" destOrd="0" presId="urn:microsoft.com/office/officeart/2005/8/layout/process1"/>
    <dgm:cxn modelId="{3752E7CB-619B-4B8E-855E-F2F550C5D62A}" type="presOf" srcId="{0FFDA143-CE9B-435B-B1F5-77F81628462E}" destId="{38BE5705-165F-4C50-BF4C-208D3DB4E849}" srcOrd="0" destOrd="0" presId="urn:microsoft.com/office/officeart/2005/8/layout/process1"/>
    <dgm:cxn modelId="{2689C9EB-EE0F-4156-A99B-15FDC212C31F}" srcId="{6CD9314C-E839-4C33-99F3-27ECFDB0191A}" destId="{C6A19B92-18BC-416E-BC63-FF3FA336B8CF}" srcOrd="0" destOrd="0" parTransId="{D8C1D1D9-9E28-459C-ABBB-1368EDA9E47C}" sibTransId="{86262D23-6FFA-42C0-A074-9D89ECA838DB}"/>
    <dgm:cxn modelId="{73E1D4F3-EE9C-4B25-93EB-3C640A6B56EF}" type="presOf" srcId="{45A28B7D-0FDC-40F2-A630-83C4417DD157}" destId="{1F398FCA-1F21-4CDB-9320-C7CE25067C53}" srcOrd="0" destOrd="0" presId="urn:microsoft.com/office/officeart/2005/8/layout/process1"/>
    <dgm:cxn modelId="{78F45461-17B9-4AA0-91F6-97B68CFCBDC4}" type="presParOf" srcId="{AF7B15CF-FC3D-4F4D-B702-0AD4F807C70C}" destId="{4E296CD0-0489-44BC-BF86-5A910372A395}" srcOrd="0" destOrd="0" presId="urn:microsoft.com/office/officeart/2005/8/layout/process1"/>
    <dgm:cxn modelId="{A0F1F834-DE1F-44B0-BC28-98C8ACB15C3D}" type="presParOf" srcId="{AF7B15CF-FC3D-4F4D-B702-0AD4F807C70C}" destId="{728DFF1D-490A-4348-89D7-9C6427033BD5}" srcOrd="1" destOrd="0" presId="urn:microsoft.com/office/officeart/2005/8/layout/process1"/>
    <dgm:cxn modelId="{5B1B6FCC-E7E6-4421-AD9D-E0BBA20877DC}" type="presParOf" srcId="{728DFF1D-490A-4348-89D7-9C6427033BD5}" destId="{3C087BA6-F40C-491F-93F6-2835329AB086}" srcOrd="0" destOrd="0" presId="urn:microsoft.com/office/officeart/2005/8/layout/process1"/>
    <dgm:cxn modelId="{BCFE5C5E-65AD-4071-90ED-04F2D7449125}" type="presParOf" srcId="{AF7B15CF-FC3D-4F4D-B702-0AD4F807C70C}" destId="{38BE5705-165F-4C50-BF4C-208D3DB4E849}" srcOrd="2" destOrd="0" presId="urn:microsoft.com/office/officeart/2005/8/layout/process1"/>
    <dgm:cxn modelId="{BDBEBFC7-97FF-4B09-B300-E899DD08B61D}" type="presParOf" srcId="{AF7B15CF-FC3D-4F4D-B702-0AD4F807C70C}" destId="{FB296B7A-05EF-4BEF-811C-A839ED4B084C}" srcOrd="3" destOrd="0" presId="urn:microsoft.com/office/officeart/2005/8/layout/process1"/>
    <dgm:cxn modelId="{20F04F38-E981-41E0-ABB5-4D59F6F4C57E}" type="presParOf" srcId="{FB296B7A-05EF-4BEF-811C-A839ED4B084C}" destId="{F4BD14AD-C9CC-4453-B4AE-CE4E3014E0FE}" srcOrd="0" destOrd="0" presId="urn:microsoft.com/office/officeart/2005/8/layout/process1"/>
    <dgm:cxn modelId="{17362B01-A016-4C4D-A403-6D004DFF78F9}" type="presParOf" srcId="{AF7B15CF-FC3D-4F4D-B702-0AD4F807C70C}" destId="{A5FF3BA0-0A4D-4238-94D3-94C416980B24}" srcOrd="4" destOrd="0" presId="urn:microsoft.com/office/officeart/2005/8/layout/process1"/>
    <dgm:cxn modelId="{453DBFB9-11FF-4177-9D7A-B0F2CC8F9FE1}" type="presParOf" srcId="{AF7B15CF-FC3D-4F4D-B702-0AD4F807C70C}" destId="{DA4928E7-A549-482B-81A6-E5BAE58ECA69}" srcOrd="5" destOrd="0" presId="urn:microsoft.com/office/officeart/2005/8/layout/process1"/>
    <dgm:cxn modelId="{731AE567-5FC7-4EAC-BC2D-EA190804199B}" type="presParOf" srcId="{DA4928E7-A549-482B-81A6-E5BAE58ECA69}" destId="{EAFEA3ED-E49F-4EEB-8941-F80B2A3344FA}" srcOrd="0" destOrd="0" presId="urn:microsoft.com/office/officeart/2005/8/layout/process1"/>
    <dgm:cxn modelId="{62880A44-6D4E-497A-B8C2-37FE8ACB3629}" type="presParOf" srcId="{AF7B15CF-FC3D-4F4D-B702-0AD4F807C70C}" destId="{1F398FCA-1F21-4CDB-9320-C7CE25067C5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96CD0-0489-44BC-BF86-5A910372A395}">
      <dsp:nvSpPr>
        <dsp:cNvPr id="0" name=""/>
        <dsp:cNvSpPr/>
      </dsp:nvSpPr>
      <dsp:spPr>
        <a:xfrm>
          <a:off x="7599" y="1105011"/>
          <a:ext cx="1456591" cy="933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Статистик</a:t>
          </a:r>
        </a:p>
      </dsp:txBody>
      <dsp:txXfrm>
        <a:off x="34933" y="1132345"/>
        <a:ext cx="1401923" cy="878580"/>
      </dsp:txXfrm>
    </dsp:sp>
    <dsp:sp modelId="{728DFF1D-490A-4348-89D7-9C6427033BD5}">
      <dsp:nvSpPr>
        <dsp:cNvPr id="0" name=""/>
        <dsp:cNvSpPr/>
      </dsp:nvSpPr>
      <dsp:spPr>
        <a:xfrm>
          <a:off x="1533417" y="1485795"/>
          <a:ext cx="146759" cy="1716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1533417" y="1520131"/>
        <a:ext cx="102731" cy="103008"/>
      </dsp:txXfrm>
    </dsp:sp>
    <dsp:sp modelId="{38BE5705-165F-4C50-BF4C-208D3DB4E849}">
      <dsp:nvSpPr>
        <dsp:cNvPr id="0" name=""/>
        <dsp:cNvSpPr/>
      </dsp:nvSpPr>
      <dsp:spPr>
        <a:xfrm>
          <a:off x="1741095" y="1105011"/>
          <a:ext cx="2446018" cy="933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Инструментарий статистического наблюдения</a:t>
          </a:r>
        </a:p>
      </dsp:txBody>
      <dsp:txXfrm>
        <a:off x="1768429" y="1132345"/>
        <a:ext cx="2391350" cy="878580"/>
      </dsp:txXfrm>
    </dsp:sp>
    <dsp:sp modelId="{FB296B7A-05EF-4BEF-811C-A839ED4B084C}">
      <dsp:nvSpPr>
        <dsp:cNvPr id="0" name=""/>
        <dsp:cNvSpPr/>
      </dsp:nvSpPr>
      <dsp:spPr>
        <a:xfrm>
          <a:off x="4256339" y="1485795"/>
          <a:ext cx="146759" cy="1716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4256339" y="1520131"/>
        <a:ext cx="102731" cy="103008"/>
      </dsp:txXfrm>
    </dsp:sp>
    <dsp:sp modelId="{A5FF3BA0-0A4D-4238-94D3-94C416980B24}">
      <dsp:nvSpPr>
        <dsp:cNvPr id="0" name=""/>
        <dsp:cNvSpPr/>
      </dsp:nvSpPr>
      <dsp:spPr>
        <a:xfrm>
          <a:off x="4464017" y="1105011"/>
          <a:ext cx="1811977" cy="933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Объект наблюдения</a:t>
          </a:r>
        </a:p>
      </dsp:txBody>
      <dsp:txXfrm>
        <a:off x="4491351" y="1132345"/>
        <a:ext cx="1757309" cy="878580"/>
      </dsp:txXfrm>
    </dsp:sp>
    <dsp:sp modelId="{DA4928E7-A549-482B-81A6-E5BAE58ECA69}">
      <dsp:nvSpPr>
        <dsp:cNvPr id="0" name=""/>
        <dsp:cNvSpPr/>
      </dsp:nvSpPr>
      <dsp:spPr>
        <a:xfrm>
          <a:off x="6345220" y="1485795"/>
          <a:ext cx="146759" cy="1716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6345220" y="1520131"/>
        <a:ext cx="102731" cy="103008"/>
      </dsp:txXfrm>
    </dsp:sp>
    <dsp:sp modelId="{1F398FCA-1F21-4CDB-9320-C7CE25067C53}">
      <dsp:nvSpPr>
        <dsp:cNvPr id="0" name=""/>
        <dsp:cNvSpPr/>
      </dsp:nvSpPr>
      <dsp:spPr>
        <a:xfrm>
          <a:off x="6552898" y="1105011"/>
          <a:ext cx="1811977" cy="933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Данные наблюдения</a:t>
          </a:r>
        </a:p>
      </dsp:txBody>
      <dsp:txXfrm>
        <a:off x="6580232" y="1132345"/>
        <a:ext cx="1757309" cy="878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D4F21-A132-4FC5-8292-3ECDEFFE3F99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9F231-22DB-4E01-AB4A-A20F6AF780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57365"/>
            <a:ext cx="7958166" cy="2643206"/>
          </a:xfrm>
        </p:spPr>
        <p:txBody>
          <a:bodyPr>
            <a:normAutofit/>
          </a:bodyPr>
          <a:lstStyle/>
          <a:p>
            <a:r>
              <a:rPr lang="ru-RU" sz="5400" b="1" dirty="0">
                <a:latin typeface="Arial" pitchFamily="34" charset="0"/>
                <a:cs typeface="Arial" pitchFamily="34" charset="0"/>
              </a:rPr>
              <a:t>Статистическое наблюдение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7224" y="857232"/>
            <a:ext cx="7643866" cy="4786345"/>
          </a:xfrm>
        </p:spPr>
        <p:txBody>
          <a:bodyPr>
            <a:normAutofit/>
          </a:bodyPr>
          <a:lstStyle/>
          <a:p>
            <a:pPr algn="l"/>
            <a:r>
              <a:rPr lang="ru-RU" sz="3200" dirty="0">
                <a:latin typeface="Arial" pitchFamily="34" charset="0"/>
                <a:cs typeface="Arial" pitchFamily="34" charset="0"/>
              </a:rPr>
              <a:t>1. Формы, виды и способы статистического наблюдения</a:t>
            </a:r>
            <a:br>
              <a:rPr lang="ru-RU" sz="3200" dirty="0"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latin typeface="Arial" pitchFamily="34" charset="0"/>
                <a:cs typeface="Arial" pitchFamily="34" charset="0"/>
              </a:rPr>
              <a:t>2. План статистического наблюдения</a:t>
            </a:r>
            <a:br>
              <a:rPr lang="ru-RU" sz="3200" dirty="0"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latin typeface="Arial" pitchFamily="34" charset="0"/>
                <a:cs typeface="Arial" pitchFamily="34" charset="0"/>
              </a:rPr>
              <a:t>3. Достоверность и контроль статистических данных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Литература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ru-RU" dirty="0"/>
              <a:t>Статистика : учебник для вузов / И. И. Елисеева [и др.] ; ответственный редактор И. И. Елисеева. — 5-е изд., </a:t>
            </a:r>
            <a:r>
              <a:rPr lang="ru-RU" dirty="0" err="1"/>
              <a:t>перераб</a:t>
            </a:r>
            <a:r>
              <a:rPr lang="ru-RU" dirty="0"/>
              <a:t>. и доп. — Москва : Издательство </a:t>
            </a:r>
            <a:r>
              <a:rPr lang="ru-RU" dirty="0" err="1"/>
              <a:t>Юрайт</a:t>
            </a:r>
            <a:r>
              <a:rPr lang="ru-RU" dirty="0"/>
              <a:t>, 2021. — 572 с. — (Высшее образование). — ISBN 978-5-534-10130-0. — Текст : электронный // </a:t>
            </a:r>
            <a:r>
              <a:rPr lang="ru-RU" dirty="0" err="1"/>
              <a:t>Обра-зовательная</a:t>
            </a:r>
            <a:r>
              <a:rPr lang="ru-RU" dirty="0"/>
              <a:t> платформа </a:t>
            </a:r>
            <a:r>
              <a:rPr lang="ru-RU" dirty="0" err="1"/>
              <a:t>Юрайт</a:t>
            </a:r>
            <a:r>
              <a:rPr lang="ru-RU" dirty="0"/>
              <a:t> [сайт]. — URL: https://urait.ru/bcode/475471 </a:t>
            </a:r>
          </a:p>
          <a:p>
            <a:pPr marL="514350" indent="-514350">
              <a:buAutoNum type="arabicPeriod"/>
            </a:pPr>
            <a:r>
              <a:rPr lang="ru-RU" dirty="0"/>
              <a:t>Статистика: учебное пособие / коллектив авторов; под ред. В.Н. </a:t>
            </a:r>
            <a:r>
              <a:rPr lang="ru-RU" dirty="0" err="1"/>
              <a:t>Салина</a:t>
            </a:r>
            <a:r>
              <a:rPr lang="ru-RU" dirty="0"/>
              <a:t>, Е.П. </a:t>
            </a:r>
            <a:r>
              <a:rPr lang="ru-RU" dirty="0" err="1"/>
              <a:t>Шпаковской</a:t>
            </a:r>
            <a:r>
              <a:rPr lang="ru-RU" dirty="0"/>
              <a:t>. – 3-е изд., стер. – М.: КНОРУС, 2016. – 504 с.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3. Статистика: учебное пособие / коллектив авторов; под ред. М.Г. Назарова. – 3-е изд., </a:t>
            </a:r>
            <a:r>
              <a:rPr lang="ru-RU" dirty="0" err="1"/>
              <a:t>перераб</a:t>
            </a:r>
            <a:r>
              <a:rPr lang="ru-RU" dirty="0"/>
              <a:t>. и доп. – М.: КНОРУС, 2016. – 504 с.</a:t>
            </a:r>
          </a:p>
          <a:p>
            <a:pPr>
              <a:buNone/>
            </a:pPr>
            <a:r>
              <a:rPr lang="ru-RU" dirty="0"/>
              <a:t>4. Статистика: учебное пособие. – Часть 1 теория статистики / И.Д. Минина, Н.В. </a:t>
            </a:r>
            <a:r>
              <a:rPr lang="ru-RU" dirty="0" err="1"/>
              <a:t>Королькова</a:t>
            </a:r>
            <a:r>
              <a:rPr lang="ru-RU" dirty="0"/>
              <a:t>.‑  Пенза: РИО ПГСХА, 2013. – 225 с.</a:t>
            </a:r>
          </a:p>
          <a:p>
            <a:pPr>
              <a:buNone/>
            </a:pP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 1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/>
              <a:t>Формы, виды и способы статистического наблюдения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1504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sz="4000" dirty="0"/>
          </a:p>
          <a:p>
            <a:pPr algn="ctr">
              <a:spcBef>
                <a:spcPts val="0"/>
              </a:spcBef>
              <a:buNone/>
            </a:pPr>
            <a:r>
              <a:rPr lang="ru-RU" sz="4000" b="1" dirty="0"/>
              <a:t>Статистическое наблюдение </a:t>
            </a:r>
            <a:r>
              <a:rPr lang="ru-RU" sz="4000" dirty="0"/>
              <a:t>– это научно организованный по единой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4000" dirty="0"/>
              <a:t>программе и заранее разработанному плану учет всех фактов,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4000" dirty="0"/>
              <a:t>характеризующих изучаемые явления, а также сбор полученных на основе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4000" dirty="0"/>
              <a:t>этого учета массовых данных.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Статистическое наблюдение должно отвечать следующим </a:t>
            </a:r>
            <a:r>
              <a:rPr lang="ru-RU" sz="3200" b="1" dirty="0"/>
              <a:t>требованиям: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643998" cy="4983179"/>
          </a:xfrm>
        </p:spPr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/>
              <a:t>Наблюдаемое явление должно иметь научную или практическую ценность.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Должна обеспечиваться полнота фактов, относящихся к рассматриваемому вопросу. Если отсутствуют полные данные, анализ и выводы могут быть ошибочными.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Должна осуществляться тщательная и всесторонняя проверка (контроль) качества собираемых фактов для обеспечения достоверности статистических данных.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Наблюдение должно проводиться по заранее разработанному плану обеспечивающему научное решение программно-методологических и организационных вопросов наблюдения.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115328" cy="142876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Составляющие статистического наблюдения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2143116"/>
          <a:ext cx="8372476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857892"/>
            <a:ext cx="8229600" cy="642942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Рисунок 1 - Формы, виды и способы статистического наблюдения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904" t="30594" r="25400" b="13170"/>
          <a:stretch>
            <a:fillRect/>
          </a:stretch>
        </p:blipFill>
        <p:spPr bwMode="auto">
          <a:xfrm>
            <a:off x="571472" y="500042"/>
            <a:ext cx="764386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u="sng" dirty="0"/>
              <a:t>Формы статистического наблюдения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/>
              <a:t>Отчетность - </a:t>
            </a:r>
            <a:r>
              <a:rPr lang="ru-RU" dirty="0"/>
              <a:t>это организационная форма статистического наблюдения, при которой сведения поступают в виде обязательных отчетов в определенные сроки и по утвержденным формам.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Специально организованное статистическое наблюдение</a:t>
            </a:r>
            <a:r>
              <a:rPr lang="ru-RU" dirty="0"/>
              <a:t> - это сбор сведений посредством переписей, единовременных учетов и обследований.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Регистры</a:t>
            </a:r>
            <a:r>
              <a:rPr lang="ru-RU" dirty="0"/>
              <a:t> - базы данных юридической, экономической и справочной информации, необходимые для получения информации о численности и основных характеристиках изучаемой совокупности.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Виды статистического наблюдения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 lnSpcReduction="10000"/>
          </a:bodyPr>
          <a:lstStyle/>
          <a:p>
            <a:r>
              <a:rPr lang="ru-RU" sz="3900" b="1" dirty="0"/>
              <a:t>По времени регистрации фактов:</a:t>
            </a:r>
          </a:p>
          <a:p>
            <a:pPr>
              <a:buNone/>
            </a:pPr>
            <a:r>
              <a:rPr lang="ru-RU" i="1" dirty="0"/>
              <a:t>Систематическое (непрерывное или текущее) наблюдение </a:t>
            </a:r>
            <a:r>
              <a:rPr lang="ru-RU" dirty="0"/>
              <a:t>– </a:t>
            </a:r>
            <a:r>
              <a:rPr lang="ru-RU" dirty="0" err="1"/>
              <a:t>наблюдение</a:t>
            </a:r>
            <a:r>
              <a:rPr lang="ru-RU" dirty="0"/>
              <a:t>, при котором регистрация фактов производится по мере их совершения.</a:t>
            </a:r>
          </a:p>
          <a:p>
            <a:pPr>
              <a:buNone/>
            </a:pPr>
            <a:r>
              <a:rPr lang="ru-RU" i="1" dirty="0"/>
              <a:t>Периодическое наблюдение </a:t>
            </a:r>
            <a:r>
              <a:rPr lang="ru-RU" dirty="0"/>
              <a:t>охватывает факты регулярно через определенные отрезки времени</a:t>
            </a:r>
          </a:p>
          <a:p>
            <a:pPr>
              <a:buNone/>
            </a:pPr>
            <a:r>
              <a:rPr lang="ru-RU" i="1" dirty="0"/>
              <a:t>Единовременное наблюдение </a:t>
            </a:r>
            <a:r>
              <a:rPr lang="ru-RU" dirty="0"/>
              <a:t>охватывает факты по мере необходимости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Виды статистического наблюдения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643998" cy="4625989"/>
          </a:xfrm>
        </p:spPr>
        <p:txBody>
          <a:bodyPr>
            <a:normAutofit/>
          </a:bodyPr>
          <a:lstStyle/>
          <a:p>
            <a:r>
              <a:rPr lang="ru-RU" b="1" dirty="0"/>
              <a:t>По степени охвата единиц совокупности:</a:t>
            </a:r>
          </a:p>
          <a:p>
            <a:pPr>
              <a:buNone/>
            </a:pPr>
            <a:r>
              <a:rPr lang="ru-RU" i="1" dirty="0"/>
              <a:t>Сплошное наблюдение </a:t>
            </a:r>
            <a:r>
              <a:rPr lang="ru-RU" dirty="0"/>
              <a:t>охватывает все без исключения единицы совокупности. </a:t>
            </a:r>
          </a:p>
          <a:p>
            <a:pPr>
              <a:buNone/>
            </a:pPr>
            <a:r>
              <a:rPr lang="ru-RU" i="1" dirty="0" err="1"/>
              <a:t>Несплошное</a:t>
            </a:r>
            <a:r>
              <a:rPr lang="ru-RU" i="1" dirty="0"/>
              <a:t> наблюдение </a:t>
            </a:r>
            <a:r>
              <a:rPr lang="ru-RU" dirty="0"/>
              <a:t>охватывает лишь часть изучаемой совокупности: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3200" u="sng" dirty="0"/>
              <a:t>Разновидности </a:t>
            </a:r>
            <a:r>
              <a:rPr lang="ru-RU" sz="3200" u="sng" dirty="0" err="1"/>
              <a:t>несплошного</a:t>
            </a:r>
            <a:r>
              <a:rPr lang="ru-RU" sz="3200" u="sng" dirty="0"/>
              <a:t> наблюдения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1" dirty="0"/>
              <a:t>Выборочное наблюдение </a:t>
            </a:r>
            <a:r>
              <a:rPr lang="ru-RU" dirty="0"/>
              <a:t>– наблюдение над частью совокупности, отобранной в случайном порядке.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i="1" dirty="0"/>
              <a:t>Наблюдение методом основного массива</a:t>
            </a:r>
            <a:r>
              <a:rPr lang="ru-RU" dirty="0"/>
              <a:t> – наблюдение за частью единиц совокупности, вносящих наибольший вклад в изучаемое явление.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i="1" dirty="0"/>
              <a:t>Анкетное наблюдение </a:t>
            </a:r>
            <a:r>
              <a:rPr lang="ru-RU" dirty="0"/>
              <a:t>– сбор данных, основанный на принципе добровольного заполнения адресатами анкет (опросных листов).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i="1" dirty="0"/>
              <a:t>Монографическое наблюдение </a:t>
            </a:r>
            <a:r>
              <a:rPr lang="ru-RU" dirty="0"/>
              <a:t>- подробное описание отдельных единиц в статистической совокупности.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3600" u="sng" dirty="0"/>
              <a:t>Способы статистического наблюдения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329642" cy="571501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200" b="1" dirty="0"/>
              <a:t>Непосредственное наблюдение  </a:t>
            </a:r>
            <a:r>
              <a:rPr lang="ru-RU" sz="2200" dirty="0"/>
              <a:t>– это наблюдение, при котором факты устанавливаются и фиксируются регистратором путем замера, взвешивания или подсчета.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b="1" dirty="0"/>
              <a:t>Документальный учет</a:t>
            </a:r>
            <a:r>
              <a:rPr lang="ru-RU" sz="2200" dirty="0"/>
              <a:t> – это способ наблюдения, при котором источником сведений служат соответствующие документы.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200" b="1" dirty="0"/>
              <a:t>Опрос</a:t>
            </a:r>
            <a:r>
              <a:rPr lang="ru-RU" sz="2200" dirty="0"/>
              <a:t> – это наблюдение, при котором факты регистрируются со слов опрашиваемого.</a:t>
            </a:r>
          </a:p>
          <a:p>
            <a:r>
              <a:rPr lang="ru-RU" sz="1800" i="1" dirty="0"/>
              <a:t>Экспедиционный (устный) способ </a:t>
            </a:r>
            <a:r>
              <a:rPr lang="ru-RU" sz="1800" dirty="0"/>
              <a:t>заключается в том, что регистраторы сами фиксируют факты (заполняют формуляр наблюдения) со слов опрашиваемого;</a:t>
            </a:r>
          </a:p>
          <a:p>
            <a:r>
              <a:rPr lang="ru-RU" sz="1800" i="1" dirty="0"/>
              <a:t>Способ </a:t>
            </a:r>
            <a:r>
              <a:rPr lang="ru-RU" sz="1800" i="1" dirty="0" err="1"/>
              <a:t>саморегистрации</a:t>
            </a:r>
            <a:r>
              <a:rPr lang="ru-RU" sz="1800" i="1" dirty="0"/>
              <a:t> (</a:t>
            </a:r>
            <a:r>
              <a:rPr lang="ru-RU" sz="1800" i="1" dirty="0" err="1"/>
              <a:t>самоисчислении</a:t>
            </a:r>
            <a:r>
              <a:rPr lang="ru-RU" sz="1800" i="1" dirty="0"/>
              <a:t>) </a:t>
            </a:r>
            <a:r>
              <a:rPr lang="ru-RU" sz="1800" dirty="0"/>
              <a:t>– фиксация фактов (заполнение формуляра) производится самим опрашиваемым. Обязанность счетчиков состоит в раздаче бланков наблюдения опрашиваемым, инструктаже их, в сборе заполненных формуляров, которые при этом проверяются;</a:t>
            </a:r>
          </a:p>
          <a:p>
            <a:r>
              <a:rPr lang="ru-RU" sz="1800" i="1" dirty="0"/>
              <a:t>Корреспондентский способ </a:t>
            </a:r>
            <a:r>
              <a:rPr lang="ru-RU" sz="1800" dirty="0"/>
              <a:t>заключается в том, что формуляры заполняются и отсылаются опрашиваемыми без участия регистраторов.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 2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/>
              <a:t>План статистического наблюдения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Программно-методологические задачи плана наблюдения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определение цели наблюдения;</a:t>
            </a:r>
          </a:p>
          <a:p>
            <a:pPr lvl="0"/>
            <a:r>
              <a:rPr lang="ru-RU" dirty="0"/>
              <a:t>определение объекта наблюдения;</a:t>
            </a:r>
          </a:p>
          <a:p>
            <a:pPr lvl="0"/>
            <a:r>
              <a:rPr lang="ru-RU" dirty="0"/>
              <a:t>определение единицы наблюдения;</a:t>
            </a:r>
          </a:p>
          <a:p>
            <a:pPr lvl="0"/>
            <a:r>
              <a:rPr lang="ru-RU" dirty="0"/>
              <a:t>разработка программы наблюдения;</a:t>
            </a:r>
          </a:p>
          <a:p>
            <a:pPr lvl="0"/>
            <a:r>
              <a:rPr lang="ru-RU" dirty="0"/>
              <a:t>проектирование формуляров и текстов инструкций;</a:t>
            </a:r>
          </a:p>
          <a:p>
            <a:r>
              <a:rPr lang="ru-RU" dirty="0"/>
              <a:t>установление источников и способов сбора данных, формы и вида наблюдения.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/>
              <a:t>Целью</a:t>
            </a:r>
            <a:r>
              <a:rPr lang="ru-RU" dirty="0"/>
              <a:t> </a:t>
            </a:r>
            <a:r>
              <a:rPr lang="ru-RU" b="1" dirty="0"/>
              <a:t>статистического наблюдения</a:t>
            </a:r>
            <a:r>
              <a:rPr lang="ru-RU" dirty="0"/>
              <a:t> является получение достоверной информации, способствующей достижению цели исследования.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dirty="0"/>
              <a:t>Объектом статистического наблюдения</a:t>
            </a:r>
            <a:r>
              <a:rPr lang="ru-RU" dirty="0"/>
              <a:t> совокупность единиц изучаемого явления, о которых должны быть собраны статистические данные.</a:t>
            </a:r>
          </a:p>
          <a:p>
            <a:pPr algn="ctr">
              <a:buNone/>
            </a:pPr>
            <a:endParaRPr lang="ru-RU" sz="2400" dirty="0"/>
          </a:p>
          <a:p>
            <a:pPr algn="ctr">
              <a:buNone/>
            </a:pPr>
            <a:r>
              <a:rPr lang="ru-RU" sz="2400" dirty="0"/>
              <a:t>Минимальная (или максимальная) величина количественного признака, используемая для </a:t>
            </a:r>
            <a:r>
              <a:rPr lang="ru-RU" sz="2400" dirty="0" err="1"/>
              <a:t>отграничивания</a:t>
            </a:r>
            <a:r>
              <a:rPr lang="ru-RU" sz="2400" dirty="0"/>
              <a:t> объекта наблюдения, называется цензом наблюдения.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/>
              <a:t>Единица наблюдения</a:t>
            </a:r>
            <a:r>
              <a:rPr lang="ru-RU" dirty="0"/>
              <a:t> – это первичный элемент объекта статистического наблюдения, являющийся носителем признаков, подлежащих регистрации, и основой ведущегося при наблюдении счета.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/>
              <a:t>Программой статистического наблюдения</a:t>
            </a:r>
            <a:r>
              <a:rPr lang="ru-RU" dirty="0"/>
              <a:t> называется перечень признаков (показателей), подлежащих изучению (при непосредственном наблюдении или документальном учете).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/>
              <a:t>Статистические формуляры</a:t>
            </a:r>
            <a:r>
              <a:rPr lang="ru-RU" dirty="0"/>
              <a:t> – это основной инструмент наблюдения (бланки и отчетность). </a:t>
            </a:r>
          </a:p>
          <a:p>
            <a:pPr algn="ctr">
              <a:buNone/>
            </a:pPr>
            <a:r>
              <a:rPr lang="ru-RU" sz="2600" dirty="0"/>
              <a:t>Обязательным элементом статистического формуляра является титульная и адресная его части. </a:t>
            </a:r>
          </a:p>
          <a:p>
            <a:pPr>
              <a:buNone/>
            </a:pPr>
            <a:r>
              <a:rPr lang="ru-RU" sz="2600" dirty="0"/>
              <a:t>Различают два вида носителей информации: индивидуальные и списочные формуляры. </a:t>
            </a:r>
          </a:p>
          <a:p>
            <a:pPr>
              <a:buNone/>
            </a:pPr>
            <a:r>
              <a:rPr lang="ru-RU" sz="2600" b="1" dirty="0"/>
              <a:t>Индивидуальный формуляр</a:t>
            </a:r>
            <a:r>
              <a:rPr lang="ru-RU" sz="2600" dirty="0"/>
              <a:t> содержит сведения об одной единице совокупности. </a:t>
            </a:r>
          </a:p>
          <a:p>
            <a:pPr>
              <a:buNone/>
            </a:pPr>
            <a:r>
              <a:rPr lang="ru-RU" sz="2600" dirty="0"/>
              <a:t>В </a:t>
            </a:r>
            <a:r>
              <a:rPr lang="ru-RU" sz="2600" b="1" dirty="0"/>
              <a:t>списочном формуляре</a:t>
            </a:r>
            <a:r>
              <a:rPr lang="ru-RU" sz="2600" dirty="0"/>
              <a:t> содержатся сведения по нескольким единицам совокупности.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0034" t="2325" r="31771" b="1948"/>
          <a:stretch>
            <a:fillRect/>
          </a:stretch>
        </p:blipFill>
        <p:spPr bwMode="auto">
          <a:xfrm>
            <a:off x="2500298" y="428604"/>
            <a:ext cx="428628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Организационные задачи плана наблюдения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b="1" i="1" dirty="0"/>
              <a:t>Выбор органа наблюдения  </a:t>
            </a:r>
            <a:r>
              <a:rPr lang="ru-RU" dirty="0"/>
              <a:t>- </a:t>
            </a:r>
            <a:r>
              <a:rPr lang="ru-RU" sz="2600" dirty="0"/>
              <a:t>наблюдение может проводиться собственными силами (внутренний орган наблюдения) либо внешними организациями (внешний орган наблюдения);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i="1" dirty="0"/>
              <a:t>Выбор времени наблюдения </a:t>
            </a:r>
            <a:r>
              <a:rPr lang="ru-RU" dirty="0"/>
              <a:t>- </a:t>
            </a:r>
            <a:r>
              <a:rPr lang="ru-RU" sz="2600" dirty="0"/>
              <a:t>Вопрос о времени проведения наблюдения включает выбор сезона наблюдения, установление срока (периода) и критического момента (даты) наблюдения;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i="1" dirty="0"/>
              <a:t>Сезон (время года) </a:t>
            </a:r>
            <a:r>
              <a:rPr lang="ru-RU" dirty="0"/>
              <a:t>для наблюдения следует выбирать такой, в котором изучаемый объект пребывает в обычном для него состоянии.</a:t>
            </a:r>
          </a:p>
          <a:p>
            <a:pPr>
              <a:buNone/>
            </a:pPr>
            <a:r>
              <a:rPr lang="ru-RU" i="1" dirty="0"/>
              <a:t>Период проведения наблюдения </a:t>
            </a:r>
            <a:r>
              <a:rPr lang="ru-RU" dirty="0"/>
              <a:t>– время начала и окончания сбора сведений.</a:t>
            </a:r>
          </a:p>
          <a:p>
            <a:pPr>
              <a:buNone/>
            </a:pPr>
            <a:r>
              <a:rPr lang="ru-RU" i="1" dirty="0"/>
              <a:t>Критической </a:t>
            </a:r>
            <a:r>
              <a:rPr lang="ru-RU" dirty="0"/>
              <a:t>называют дату, по состоянию на которую сообщаются сведения. Критическим моментом наблюдения выбирают полночь, момент окончания одних суток и начала других.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marL="514350" lvl="0" indent="-514350">
              <a:buNone/>
            </a:pPr>
            <a:r>
              <a:rPr lang="ru-RU" dirty="0"/>
              <a:t>3. </a:t>
            </a:r>
            <a:r>
              <a:rPr lang="ru-RU" b="1" i="1" dirty="0"/>
              <a:t>Выбор места проведения наблюдения. </a:t>
            </a:r>
            <a:r>
              <a:rPr lang="ru-RU" sz="2200" dirty="0"/>
              <a:t>Территория проведения наблюдения охватывает все места нахождения единиц наблюдения; ее границы зависят от определения единицы наблюдения;</a:t>
            </a:r>
          </a:p>
          <a:p>
            <a:pPr marL="514350" lvl="0" indent="-514350">
              <a:buNone/>
            </a:pPr>
            <a:r>
              <a:rPr lang="ru-RU" dirty="0"/>
              <a:t>4. </a:t>
            </a:r>
            <a:r>
              <a:rPr lang="ru-RU" b="1" i="1" dirty="0"/>
              <a:t>Определение предварительных списков обследуемых единиц. </a:t>
            </a:r>
            <a:r>
              <a:rPr lang="ru-RU" sz="2400" dirty="0"/>
              <a:t>Это наиболее существенный этап подготовительной работы. Список необходим для проверки полноты и своевременности поступивших сведений, а также для определения объема работ и расчета необходимого количества работников для проведения статистического наблюдения.</a:t>
            </a:r>
            <a:endParaRPr lang="ru-RU" sz="2400" b="1" i="1" dirty="0"/>
          </a:p>
          <a:p>
            <a:pPr marL="514350" lvl="0" indent="-514350">
              <a:buNone/>
            </a:pPr>
            <a:r>
              <a:rPr lang="ru-RU" dirty="0"/>
              <a:t>5. </a:t>
            </a:r>
            <a:r>
              <a:rPr lang="ru-RU" b="1" i="1" dirty="0"/>
              <a:t>Расстановка и подготовка кадров и др.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 3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>
                <a:latin typeface="Arial" pitchFamily="34" charset="0"/>
                <a:cs typeface="Arial" pitchFamily="34" charset="0"/>
              </a:rPr>
              <a:t>Достоверность и контроль статистических данных</a:t>
            </a:r>
            <a:endParaRPr lang="ru-RU" sz="40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Требования к данным статистического наблюдения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Сопоставимость</a:t>
            </a:r>
          </a:p>
          <a:p>
            <a:r>
              <a:rPr lang="ru-RU" b="1" dirty="0"/>
              <a:t>Достоверность (адекватность, истинность)</a:t>
            </a:r>
            <a:r>
              <a:rPr lang="ru-RU" dirty="0"/>
              <a:t> – это степень приближения, соответствия данных тому, что есть на самом деле. </a:t>
            </a:r>
            <a:r>
              <a:rPr lang="ru-RU" sz="2400" dirty="0"/>
              <a:t>Достоверность данных связана со всеми составляющими статистического наблюдения.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Расхождение между фактическим значением и величиной, полученной в результате наблюдения, является </a:t>
            </a:r>
            <a:r>
              <a:rPr lang="ru-RU" b="1" dirty="0"/>
              <a:t>ошибкой статистического наблюдения. </a:t>
            </a:r>
          </a:p>
          <a:p>
            <a:pPr>
              <a:buNone/>
            </a:pPr>
            <a:r>
              <a:rPr lang="ru-RU" dirty="0"/>
              <a:t>Выделяют:</a:t>
            </a:r>
          </a:p>
          <a:p>
            <a:pPr>
              <a:buFontTx/>
              <a:buChar char="-"/>
            </a:pPr>
            <a:r>
              <a:rPr lang="ru-RU" dirty="0"/>
              <a:t>ошибки регистрации;</a:t>
            </a:r>
          </a:p>
          <a:p>
            <a:pPr>
              <a:buFontTx/>
              <a:buChar char="-"/>
            </a:pPr>
            <a:r>
              <a:rPr lang="ru-RU" dirty="0"/>
              <a:t>ошибки репрезентативности (представительности).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3800" b="1" dirty="0"/>
              <a:t>Ошибки регистрации</a:t>
            </a:r>
            <a:r>
              <a:rPr lang="ru-RU" sz="3800" dirty="0"/>
              <a:t> возникают вследствие неправильного установления фактов в процессе наблюдения или неправильной их записи. </a:t>
            </a:r>
          </a:p>
          <a:p>
            <a:pPr algn="ctr">
              <a:buNone/>
            </a:pPr>
            <a:r>
              <a:rPr lang="ru-RU" sz="2800" dirty="0"/>
              <a:t>Они подразделяются на случайные и систематические и могут быть как при сплошном, так и </a:t>
            </a:r>
            <a:r>
              <a:rPr lang="ru-RU" sz="2800" dirty="0" err="1"/>
              <a:t>несплошном</a:t>
            </a:r>
            <a:r>
              <a:rPr lang="ru-RU" sz="2800" dirty="0"/>
              <a:t> наблюдении.</a:t>
            </a:r>
          </a:p>
          <a:p>
            <a:pPr>
              <a:buNone/>
            </a:pPr>
            <a:r>
              <a:rPr lang="ru-RU" i="1" dirty="0"/>
              <a:t>Случайные ошибки </a:t>
            </a:r>
            <a:r>
              <a:rPr lang="ru-RU" dirty="0"/>
              <a:t>– это ошибки, которые не имеют какой-либо направленности и могут быть допущены как опрашиваемыми в их ответах, так и регистраторами при заполнении бланков. Случайные ошибки всегда непреднамеренные.</a:t>
            </a:r>
          </a:p>
          <a:p>
            <a:pPr>
              <a:buNone/>
            </a:pPr>
            <a:r>
              <a:rPr lang="ru-RU" i="1" dirty="0"/>
              <a:t>Систематические ошибки </a:t>
            </a:r>
            <a:r>
              <a:rPr lang="ru-RU" dirty="0"/>
              <a:t>имеют определенную направленность и могут быть преднамеренными (сознательными) и непреднамеренными.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600" b="1" dirty="0"/>
              <a:t>Ошибки репрезентативности (представительности)</a:t>
            </a:r>
            <a:r>
              <a:rPr lang="ru-RU" sz="3600" dirty="0"/>
              <a:t> свойственны </a:t>
            </a:r>
            <a:r>
              <a:rPr lang="ru-RU" sz="3600" dirty="0" err="1"/>
              <a:t>несплошному</a:t>
            </a:r>
            <a:r>
              <a:rPr lang="ru-RU" sz="3600" dirty="0"/>
              <a:t> наблюдению. Они возникают в результате того, что состав отобранной для обследования части единиц совокупности недостаточно полно отображает состав всей изучаемой совокупности, хотя регистрация сведений по каждой отобранной для обследования единице была проведена точно.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Пример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357298"/>
          <a:ext cx="8229595" cy="1857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i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X</a:t>
                      </a:r>
                      <a:endParaRPr lang="ru-RU" sz="24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785793"/>
          <a:ext cx="8229600" cy="5357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5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5317">
                <a:tc gridSpan="6"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Случай 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3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3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i="1">
                          <a:latin typeface="Times New Roman"/>
                          <a:ea typeface="Times New Roman"/>
                        </a:rPr>
                        <a:t>X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317">
                <a:tc gridSpan="6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Случай 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3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3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i="1">
                          <a:latin typeface="Times New Roman"/>
                          <a:ea typeface="Times New Roman"/>
                        </a:rPr>
                        <a:t>X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317">
                <a:tc gridSpan="6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Случай 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3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</a:rPr>
                        <a:t>i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53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i="1">
                          <a:latin typeface="Times New Roman"/>
                          <a:ea typeface="Times New Roman"/>
                        </a:rPr>
                        <a:t>X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/>
              <a:t>      Для </a:t>
            </a:r>
            <a:r>
              <a:rPr lang="ru-RU" dirty="0"/>
              <a:t>выявления и устранения ошибок регистрации может применяться счетный и логический контроль собранного материала.</a:t>
            </a:r>
          </a:p>
          <a:p>
            <a:pPr>
              <a:buNone/>
            </a:pPr>
            <a:r>
              <a:rPr lang="ru-RU" b="1" dirty="0"/>
              <a:t>Счетный контроль</a:t>
            </a:r>
            <a:r>
              <a:rPr lang="ru-RU" dirty="0"/>
              <a:t> основан на детерминированной связи между признаками и заключается в проверке точности арифметических расчетов, применявшихся при составлении отчетности или заполнении формуляров обследования.</a:t>
            </a:r>
          </a:p>
          <a:p>
            <a:pPr>
              <a:buNone/>
            </a:pPr>
            <a:r>
              <a:rPr lang="ru-RU" b="1" dirty="0"/>
              <a:t>Логический контроль</a:t>
            </a:r>
            <a:r>
              <a:rPr lang="ru-RU" dirty="0"/>
              <a:t> основан на логической взаимосвязи между признаками и заключается в проверке ответов на вопросы программы наблюдения путем логического осмысления или путем сравнения полученных данных с другими источниками по этому же вопросу.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1386</Words>
  <Application>Microsoft Office PowerPoint</Application>
  <PresentationFormat>Экран (4:3)</PresentationFormat>
  <Paragraphs>162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Arial</vt:lpstr>
      <vt:lpstr>Calibri</vt:lpstr>
      <vt:lpstr>Times New Roman</vt:lpstr>
      <vt:lpstr>Тема Office</vt:lpstr>
      <vt:lpstr>Статистическое наблюдение</vt:lpstr>
      <vt:lpstr>1. Формы, виды и способы статистического наблюдения 2. План статистического наблюдения 3. Достоверность и контроль статистических данных</vt:lpstr>
      <vt:lpstr>Литература</vt:lpstr>
      <vt:lpstr>Презентация PowerPoint</vt:lpstr>
      <vt:lpstr>Вопрос 1</vt:lpstr>
      <vt:lpstr>Презентация PowerPoint</vt:lpstr>
      <vt:lpstr>Статистическое наблюдение должно отвечать следующим требованиям:</vt:lpstr>
      <vt:lpstr>Составляющие статистического наблюдения</vt:lpstr>
      <vt:lpstr>Рисунок 1 - Формы, виды и способы статистического наблюдения</vt:lpstr>
      <vt:lpstr>Формы статистического наблюдения</vt:lpstr>
      <vt:lpstr>Виды статистического наблюдения</vt:lpstr>
      <vt:lpstr>Виды статистического наблюдения</vt:lpstr>
      <vt:lpstr>Разновидности несплошного наблюдения</vt:lpstr>
      <vt:lpstr>Способы статистического наблюдения</vt:lpstr>
      <vt:lpstr>Вопрос 2</vt:lpstr>
      <vt:lpstr>Программно-методологические задачи плана наблюдения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Организационные задачи плана наблюдения</vt:lpstr>
      <vt:lpstr>Презентация PowerPoint</vt:lpstr>
      <vt:lpstr>Презентация PowerPoint</vt:lpstr>
      <vt:lpstr>Вопрос 3</vt:lpstr>
      <vt:lpstr>Требования к данным статистического наблюдения</vt:lpstr>
      <vt:lpstr>Презентация PowerPoint</vt:lpstr>
      <vt:lpstr>Презентация PowerPoint</vt:lpstr>
      <vt:lpstr>Презентация PowerPoint</vt:lpstr>
      <vt:lpstr>Пример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Предмет, метод и задачи статистики</dc:title>
  <dc:creator>user</dc:creator>
  <cp:lastModifiedBy>PGAU</cp:lastModifiedBy>
  <cp:revision>72</cp:revision>
  <dcterms:created xsi:type="dcterms:W3CDTF">2017-09-12T11:23:26Z</dcterms:created>
  <dcterms:modified xsi:type="dcterms:W3CDTF">2022-02-10T06:46:44Z</dcterms:modified>
</cp:coreProperties>
</file>