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9"/>
  </p:notesMasterIdLst>
  <p:sldIdLst>
    <p:sldId id="257" r:id="rId2"/>
    <p:sldId id="265" r:id="rId3"/>
    <p:sldId id="266" r:id="rId4"/>
    <p:sldId id="268" r:id="rId5"/>
    <p:sldId id="267" r:id="rId6"/>
    <p:sldId id="269" r:id="rId7"/>
    <p:sldId id="270" r:id="rId8"/>
  </p:sldIdLst>
  <p:sldSz cx="12192000" cy="6858000"/>
  <p:notesSz cx="6858000" cy="9144000"/>
  <p:embeddedFontLst>
    <p:embeddedFont>
      <p:font typeface="Calibri Light" panose="020F0302020204030204" pitchFamily="34" charset="0"/>
      <p:regular r:id="rId10"/>
      <p:italic r:id="rId11"/>
    </p:embeddedFont>
    <p:embeddedFont>
      <p:font typeface="Calibri" panose="020F0502020204030204" pitchFamily="34" charset="0"/>
      <p:regular r:id="rId12"/>
      <p:bold r:id="rId13"/>
      <p:italic r:id="rId14"/>
      <p:boldItalic r:id="rId15"/>
    </p:embeddedFont>
    <p:embeddedFont>
      <p:font typeface="Impact" panose="020B0806030902050204" pitchFamily="34" charset="0"/>
      <p:regular r:id="rId16"/>
    </p:embeddedFont>
    <p:embeddedFont>
      <p:font typeface="Century Gothic" panose="020B0502020202020204" pitchFamily="34" charset="0"/>
      <p:regular r:id="rId17"/>
      <p:bold r:id="rId18"/>
      <p:italic r:id="rId19"/>
      <p:boldItalic r:id="rId20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9EFFD"/>
    <a:srgbClr val="0B0367"/>
    <a:srgbClr val="4F52FF"/>
    <a:srgbClr val="DEF6F1"/>
    <a:srgbClr val="A780F7"/>
    <a:srgbClr val="FDD9CB"/>
    <a:srgbClr val="2E3060"/>
    <a:srgbClr val="F4F8FB"/>
    <a:srgbClr val="494C7F"/>
    <a:srgbClr val="A37D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957" autoAdjust="0"/>
    <p:restoredTop sz="94660"/>
  </p:normalViewPr>
  <p:slideViewPr>
    <p:cSldViewPr snapToGrid="0" showGuides="1">
      <p:cViewPr varScale="1">
        <p:scale>
          <a:sx n="83" d="100"/>
          <a:sy n="83" d="100"/>
        </p:scale>
        <p:origin x="706" y="96"/>
      </p:cViewPr>
      <p:guideLst>
        <p:guide orient="horz" pos="2137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font" Target="fonts/font7.fntdata"/><Relationship Id="rId20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23" Type="http://schemas.openxmlformats.org/officeDocument/2006/relationships/theme" Target="theme/theme1.xml"/><Relationship Id="rId10" Type="http://schemas.openxmlformats.org/officeDocument/2006/relationships/font" Target="fonts/font1.fntdata"/><Relationship Id="rId19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020766-DFCA-408C-84E6-7BD4B945A317}" type="datetimeFigureOut">
              <a:rPr lang="ru-RU" smtClean="0"/>
              <a:t>19.07.2025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49AA01-DAC1-4E9E-B035-994B44F0E09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070505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C893F-3C03-4B0E-B3F8-56A4FC669E30}" type="datetime1">
              <a:rPr lang="ru-RU" smtClean="0"/>
              <a:t>19.07.2025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05E4B-D578-41C6-B4A5-D31A713C6A8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97067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79424-8963-4B66-9118-C7F7953A0CAA}" type="datetime1">
              <a:rPr lang="ru-RU" smtClean="0"/>
              <a:t>19.07.2025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05E4B-D578-41C6-B4A5-D31A713C6A8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083209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4DF2D0-ACF6-4644-9CDE-DB56BC744534}" type="datetime1">
              <a:rPr lang="ru-RU" smtClean="0"/>
              <a:t>19.07.2025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05E4B-D578-41C6-B4A5-D31A713C6A8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571066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7397A-6FF6-4F4C-92DE-D9BD9AA26668}" type="datetime1">
              <a:rPr lang="ru-RU" smtClean="0"/>
              <a:t>19.07.2025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05E4B-D578-41C6-B4A5-D31A713C6A8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225772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36BA8-1BA8-4320-A12F-BFB43339230A}" type="datetime1">
              <a:rPr lang="ru-RU" smtClean="0"/>
              <a:t>19.07.2025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05E4B-D578-41C6-B4A5-D31A713C6A8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796130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02F92-C7C4-42FB-AF3B-81A4A2F40D75}" type="datetime1">
              <a:rPr lang="ru-RU" smtClean="0"/>
              <a:t>19.07.2025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05E4B-D578-41C6-B4A5-D31A713C6A8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053487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BF54A-FD66-40C2-ADC8-9C8D14BFAFCB}" type="datetime1">
              <a:rPr lang="ru-RU" smtClean="0"/>
              <a:t>19.07.2025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05E4B-D578-41C6-B4A5-D31A713C6A8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884574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AFFD4-ACE7-4A05-9CC1-D8131736B444}" type="datetime1">
              <a:rPr lang="ru-RU" smtClean="0"/>
              <a:t>19.07.2025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05E4B-D578-41C6-B4A5-D31A713C6A8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884175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C1362-C5D0-4059-A6DA-1B1AFD64261E}" type="datetime1">
              <a:rPr lang="ru-RU" smtClean="0"/>
              <a:t>19.07.2025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05E4B-D578-41C6-B4A5-D31A713C6A8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584495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BFAF8-689B-419D-8BE8-AEEEBAD0D618}" type="datetime1">
              <a:rPr lang="ru-RU" smtClean="0"/>
              <a:t>19.07.2025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05E4B-D578-41C6-B4A5-D31A713C6A8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185185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BE309-76F2-4864-A717-73A948C21E54}" type="datetime1">
              <a:rPr lang="ru-RU" smtClean="0"/>
              <a:t>19.07.2025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05E4B-D578-41C6-B4A5-D31A713C6A8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719367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rgbClr val="DEF6F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09E701-A115-47D7-925A-CBA0C43A9147}" type="datetime1">
              <a:rPr lang="ru-RU" smtClean="0"/>
              <a:t>19.07.2025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805E4B-D578-41C6-B4A5-D31A713C6A8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00029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Рисунок 6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07" y="6431325"/>
            <a:ext cx="2242877" cy="360000"/>
          </a:xfrm>
          <a:prstGeom prst="rect">
            <a:avLst/>
          </a:prstGeom>
        </p:spPr>
      </p:pic>
      <p:cxnSp>
        <p:nvCxnSpPr>
          <p:cNvPr id="2565" name="Прямая соединительная линия 2564"/>
          <p:cNvCxnSpPr/>
          <p:nvPr/>
        </p:nvCxnSpPr>
        <p:spPr>
          <a:xfrm>
            <a:off x="853440" y="-2275682"/>
            <a:ext cx="8468010" cy="0"/>
          </a:xfrm>
          <a:prstGeom prst="line">
            <a:avLst/>
          </a:prstGeo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63" name="TextBox 7262"/>
          <p:cNvSpPr txBox="1"/>
          <p:nvPr/>
        </p:nvSpPr>
        <p:spPr>
          <a:xfrm>
            <a:off x="6440277" y="1407329"/>
            <a:ext cx="6077963" cy="397031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ru-RU" sz="10500" dirty="0" smtClean="0">
                <a:solidFill>
                  <a:srgbClr val="0B0367"/>
                </a:solidFill>
                <a:latin typeface="Impact" panose="020B0806030902050204" pitchFamily="34" charset="0"/>
              </a:rPr>
              <a:t>Основы теории покупок</a:t>
            </a:r>
            <a:endParaRPr lang="ru-RU" sz="2500" dirty="0">
              <a:solidFill>
                <a:srgbClr val="0B0367"/>
              </a:solidFill>
              <a:latin typeface="Century Gothic" panose="020B0502020202020204" pitchFamily="34" charset="0"/>
            </a:endParaRPr>
          </a:p>
        </p:txBody>
      </p:sp>
      <p:sp>
        <p:nvSpPr>
          <p:cNvPr id="8131" name="Прямоугольник 8130"/>
          <p:cNvSpPr/>
          <p:nvPr/>
        </p:nvSpPr>
        <p:spPr>
          <a:xfrm>
            <a:off x="6738626" y="296267"/>
            <a:ext cx="201167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chemeClr val="bg1"/>
                </a:solidFill>
              </a:rPr>
              <a:t>Image </a:t>
            </a:r>
            <a:r>
              <a:rPr lang="ru-RU" sz="1400" dirty="0">
                <a:solidFill>
                  <a:schemeClr val="bg1"/>
                </a:solidFill>
              </a:rPr>
              <a:t>by </a:t>
            </a:r>
            <a:r>
              <a:rPr lang="ru-RU" sz="1400" dirty="0" smtClean="0">
                <a:solidFill>
                  <a:schemeClr val="bg1"/>
                </a:solidFill>
              </a:rPr>
              <a:t>freepik</a:t>
            </a:r>
            <a:endParaRPr lang="ru-RU" sz="1400" dirty="0">
              <a:solidFill>
                <a:schemeClr val="bg1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55105" y="-303835"/>
            <a:ext cx="7392645" cy="7392645"/>
          </a:xfrm>
          <a:prstGeom prst="rect">
            <a:avLst/>
          </a:prstGeom>
        </p:spPr>
      </p:pic>
      <p:sp>
        <p:nvSpPr>
          <p:cNvPr id="4" name="Скругленный прямоугольник 3"/>
          <p:cNvSpPr/>
          <p:nvPr/>
        </p:nvSpPr>
        <p:spPr>
          <a:xfrm>
            <a:off x="168729" y="188652"/>
            <a:ext cx="11854543" cy="6114177"/>
          </a:xfrm>
          <a:prstGeom prst="roundRect">
            <a:avLst>
              <a:gd name="adj" fmla="val 4573"/>
            </a:avLst>
          </a:prstGeom>
          <a:noFill/>
          <a:ln w="57150">
            <a:solidFill>
              <a:srgbClr val="0B036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1275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224975" y="400922"/>
            <a:ext cx="11742050" cy="5897041"/>
          </a:xfrm>
          <a:prstGeom prst="roundRect">
            <a:avLst>
              <a:gd name="adj" fmla="val 4573"/>
            </a:avLst>
          </a:prstGeom>
          <a:noFill/>
          <a:ln w="57150">
            <a:solidFill>
              <a:srgbClr val="0B036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1" name="Рисунок 6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07" y="6431325"/>
            <a:ext cx="2242877" cy="360000"/>
          </a:xfrm>
          <a:prstGeom prst="rect">
            <a:avLst/>
          </a:prstGeom>
        </p:spPr>
      </p:pic>
      <p:sp>
        <p:nvSpPr>
          <p:cNvPr id="12272" name="Прямоугольник 12271"/>
          <p:cNvSpPr/>
          <p:nvPr/>
        </p:nvSpPr>
        <p:spPr>
          <a:xfrm>
            <a:off x="0" y="148601"/>
            <a:ext cx="9568543" cy="687186"/>
          </a:xfrm>
          <a:prstGeom prst="rect">
            <a:avLst/>
          </a:prstGeom>
          <a:solidFill>
            <a:srgbClr val="0B036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565" name="Прямая соединительная линия 2564"/>
          <p:cNvCxnSpPr/>
          <p:nvPr/>
        </p:nvCxnSpPr>
        <p:spPr>
          <a:xfrm>
            <a:off x="853440" y="-2275682"/>
            <a:ext cx="8468010" cy="0"/>
          </a:xfrm>
          <a:prstGeom prst="line">
            <a:avLst/>
          </a:prstGeo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63" name="TextBox 7262"/>
          <p:cNvSpPr txBox="1"/>
          <p:nvPr/>
        </p:nvSpPr>
        <p:spPr>
          <a:xfrm>
            <a:off x="443907" y="281963"/>
            <a:ext cx="1147595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ru-RU" sz="4000" dirty="0" smtClean="0">
                <a:solidFill>
                  <a:schemeClr val="bg1"/>
                </a:solidFill>
                <a:latin typeface="Impact" panose="020B0806030902050204" pitchFamily="34" charset="0"/>
              </a:rPr>
              <a:t>Основы теории покупок: понятие</a:t>
            </a:r>
            <a:endParaRPr lang="ru-RU" sz="9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91507" y="981638"/>
            <a:ext cx="11280809" cy="5201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400" dirty="0">
                <a:latin typeface="Century Gothic" panose="020B0502020202020204" pitchFamily="34" charset="0"/>
              </a:rPr>
              <a:t>Анализ покупательского поведения, или теория потребителя, изучает, как потребители ведут себя на рынке и как они взаимодействуют с продавцами, делая свой выбор. В рамках этой теории изучается связь между потребностями человека и спросом на различные товары и услуги.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Century Gothic" panose="020B0502020202020204" pitchFamily="34" charset="0"/>
              </a:rPr>
              <a:t>Ключевой </a:t>
            </a:r>
            <a:r>
              <a:rPr lang="ru-RU" sz="2400" dirty="0">
                <a:latin typeface="Century Gothic" panose="020B0502020202020204" pitchFamily="34" charset="0"/>
              </a:rPr>
              <a:t>принцип этой теории заключается в том, что потребитель старается получить максимальную выгоду от своего выбора, то есть удовлетворить свои потребности наилучшим образом, учитывая имеющийся у него доход.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Century Gothic" panose="020B0502020202020204" pitchFamily="34" charset="0"/>
              </a:rPr>
              <a:t>Рациональность </a:t>
            </a:r>
            <a:r>
              <a:rPr lang="ru-RU" sz="2400" dirty="0">
                <a:latin typeface="Century Gothic" panose="020B0502020202020204" pitchFamily="34" charset="0"/>
              </a:rPr>
              <a:t>в действиях покупателя проявляется в том, что порядок и структура его покупок отражают приоритетность его личных нужд, а приобретенный набор товаров должен обеспечивать максимальное удовлетворение этих нужд.</a:t>
            </a:r>
            <a:endParaRPr lang="ru-RU" sz="2400" i="0" dirty="0">
              <a:effectLst/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10504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224975" y="389185"/>
            <a:ext cx="11742050" cy="5897041"/>
          </a:xfrm>
          <a:prstGeom prst="roundRect">
            <a:avLst>
              <a:gd name="adj" fmla="val 4573"/>
            </a:avLst>
          </a:prstGeom>
          <a:noFill/>
          <a:ln w="57150">
            <a:solidFill>
              <a:srgbClr val="0B036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1" name="Рисунок 6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07" y="6431325"/>
            <a:ext cx="2242877" cy="3600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4771760" y="1031286"/>
            <a:ext cx="6096000" cy="372692"/>
          </a:xfrm>
          <a:prstGeom prst="rect">
            <a:avLst/>
          </a:prstGeom>
          <a:solidFill>
            <a:srgbClr val="E9EF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272" name="Прямоугольник 12271"/>
          <p:cNvSpPr/>
          <p:nvPr/>
        </p:nvSpPr>
        <p:spPr>
          <a:xfrm>
            <a:off x="0" y="184340"/>
            <a:ext cx="10689771" cy="624537"/>
          </a:xfrm>
          <a:prstGeom prst="rect">
            <a:avLst/>
          </a:prstGeom>
          <a:solidFill>
            <a:srgbClr val="0B036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565" name="Прямая соединительная линия 2564"/>
          <p:cNvCxnSpPr/>
          <p:nvPr/>
        </p:nvCxnSpPr>
        <p:spPr>
          <a:xfrm>
            <a:off x="853440" y="-2275682"/>
            <a:ext cx="8468010" cy="0"/>
          </a:xfrm>
          <a:prstGeom prst="line">
            <a:avLst/>
          </a:prstGeo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63" name="TextBox 7262"/>
          <p:cNvSpPr txBox="1"/>
          <p:nvPr/>
        </p:nvSpPr>
        <p:spPr>
          <a:xfrm>
            <a:off x="224975" y="283538"/>
            <a:ext cx="11475950" cy="5355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ru-RU" sz="3600" dirty="0">
                <a:solidFill>
                  <a:schemeClr val="bg1"/>
                </a:solidFill>
                <a:latin typeface="Impact" panose="020B0806030902050204" pitchFamily="34" charset="0"/>
              </a:rPr>
              <a:t>Теории, основанные на рациональном поведении</a:t>
            </a:r>
            <a:endParaRPr lang="ru-RU" sz="8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41152" y="1164152"/>
            <a:ext cx="5479977" cy="5479977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778829" y="951935"/>
            <a:ext cx="7188196" cy="5201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ru-RU" sz="2400" b="1" dirty="0">
                <a:latin typeface="Century Gothic" panose="020B0502020202020204" pitchFamily="34" charset="0"/>
              </a:rPr>
              <a:t>Теория обоснованного действия: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400" b="1" dirty="0">
                <a:latin typeface="Century Gothic" panose="020B0502020202020204" pitchFamily="34" charset="0"/>
              </a:rPr>
              <a:t>Суть: </a:t>
            </a:r>
            <a:r>
              <a:rPr lang="ru-RU" sz="2400" dirty="0" smtClean="0">
                <a:latin typeface="Century Gothic" panose="020B0502020202020204" pitchFamily="34" charset="0"/>
              </a:rPr>
              <a:t>покупатели </a:t>
            </a:r>
            <a:r>
              <a:rPr lang="ru-RU" sz="2400" dirty="0">
                <a:latin typeface="Century Gothic" panose="020B0502020202020204" pitchFamily="34" charset="0"/>
              </a:rPr>
              <a:t>действуют обдуманно, принимая решения о покупке, исходя из сформировавшегося отношения к продукту и веры в то, что их действия приведут к ожидаемому результату</a:t>
            </a:r>
            <a:r>
              <a:rPr lang="ru-RU" sz="2400" dirty="0" smtClean="0">
                <a:latin typeface="Century Gothic" panose="020B0502020202020204" pitchFamily="34" charset="0"/>
              </a:rPr>
              <a:t>.</a:t>
            </a:r>
            <a:endParaRPr lang="ru-RU" sz="2400" dirty="0">
              <a:latin typeface="Century Gothic" panose="020B0502020202020204" pitchFamily="34" charset="0"/>
            </a:endParaRP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400" b="1" dirty="0">
                <a:latin typeface="Century Gothic" panose="020B0502020202020204" pitchFamily="34" charset="0"/>
              </a:rPr>
              <a:t>Ключевые факторы: </a:t>
            </a:r>
            <a:r>
              <a:rPr lang="ru-RU" sz="2400" dirty="0">
                <a:latin typeface="Century Gothic" panose="020B0502020202020204" pitchFamily="34" charset="0"/>
              </a:rPr>
              <a:t>влияние маркетинговых стратегий на формирование убеждений, четкость поставленных целей, </a:t>
            </a:r>
            <a:r>
              <a:rPr lang="ru-RU" sz="2400" dirty="0" smtClean="0">
                <a:latin typeface="Century Gothic" panose="020B0502020202020204" pitchFamily="34" charset="0"/>
              </a:rPr>
              <a:t>вероятность </a:t>
            </a:r>
            <a:r>
              <a:rPr lang="ru-RU" sz="2400" dirty="0">
                <a:latin typeface="Century Gothic" panose="020B0502020202020204" pitchFamily="34" charset="0"/>
              </a:rPr>
              <a:t>воздействия внешних обстоятельств, таких как появление более выгодного предложения.</a:t>
            </a:r>
            <a:endParaRPr lang="ru-RU" sz="2400" i="0" dirty="0">
              <a:effectLst/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04260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224975" y="389185"/>
            <a:ext cx="11742050" cy="5897041"/>
          </a:xfrm>
          <a:prstGeom prst="roundRect">
            <a:avLst>
              <a:gd name="adj" fmla="val 4573"/>
            </a:avLst>
          </a:prstGeom>
          <a:noFill/>
          <a:ln w="57150">
            <a:solidFill>
              <a:srgbClr val="0B036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1" name="Рисунок 6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07" y="6431325"/>
            <a:ext cx="2242877" cy="360000"/>
          </a:xfrm>
          <a:prstGeom prst="rect">
            <a:avLst/>
          </a:prstGeom>
        </p:spPr>
      </p:pic>
      <p:sp>
        <p:nvSpPr>
          <p:cNvPr id="12272" name="Прямоугольник 12271"/>
          <p:cNvSpPr/>
          <p:nvPr/>
        </p:nvSpPr>
        <p:spPr>
          <a:xfrm>
            <a:off x="0" y="184340"/>
            <a:ext cx="10689771" cy="624537"/>
          </a:xfrm>
          <a:prstGeom prst="rect">
            <a:avLst/>
          </a:prstGeom>
          <a:solidFill>
            <a:srgbClr val="0B036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565" name="Прямая соединительная линия 2564"/>
          <p:cNvCxnSpPr/>
          <p:nvPr/>
        </p:nvCxnSpPr>
        <p:spPr>
          <a:xfrm>
            <a:off x="853440" y="-2275682"/>
            <a:ext cx="8468010" cy="0"/>
          </a:xfrm>
          <a:prstGeom prst="line">
            <a:avLst/>
          </a:prstGeo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Прямоугольник 19"/>
          <p:cNvSpPr/>
          <p:nvPr/>
        </p:nvSpPr>
        <p:spPr>
          <a:xfrm>
            <a:off x="0" y="945745"/>
            <a:ext cx="7206343" cy="425852"/>
          </a:xfrm>
          <a:prstGeom prst="rect">
            <a:avLst/>
          </a:prstGeom>
          <a:solidFill>
            <a:srgbClr val="E9EF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263" name="TextBox 7262"/>
          <p:cNvSpPr txBox="1"/>
          <p:nvPr/>
        </p:nvSpPr>
        <p:spPr>
          <a:xfrm>
            <a:off x="224975" y="283538"/>
            <a:ext cx="11475950" cy="5355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ru-RU" sz="3600" dirty="0">
                <a:solidFill>
                  <a:schemeClr val="bg1"/>
                </a:solidFill>
                <a:latin typeface="Impact" panose="020B0806030902050204" pitchFamily="34" charset="0"/>
              </a:rPr>
              <a:t>Теории, основанные на рациональном поведении</a:t>
            </a:r>
            <a:endParaRPr lang="ru-RU" sz="8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64079" y="922704"/>
            <a:ext cx="11184443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Century Gothic" panose="020B0502020202020204" pitchFamily="34" charset="0"/>
              </a:rPr>
              <a:t>Модель </a:t>
            </a:r>
            <a:r>
              <a:rPr lang="ru-RU" sz="2400" b="1" dirty="0" err="1">
                <a:latin typeface="Century Gothic" panose="020B0502020202020204" pitchFamily="34" charset="0"/>
              </a:rPr>
              <a:t>Энгeля-Коллата-Блэкуэлла</a:t>
            </a:r>
            <a:r>
              <a:rPr lang="ru-RU" sz="2400" b="1" dirty="0">
                <a:latin typeface="Century Gothic" panose="020B0502020202020204" pitchFamily="34" charset="0"/>
              </a:rPr>
              <a:t> (EKB):</a:t>
            </a:r>
            <a:endParaRPr lang="ru-RU" sz="2400" dirty="0">
              <a:latin typeface="Century Gothic" panose="020B0502020202020204" pitchFamily="34" charset="0"/>
            </a:endParaRP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ru-RU" sz="2400" b="1" dirty="0">
                <a:latin typeface="Century Gothic" panose="020B0502020202020204" pitchFamily="34" charset="0"/>
              </a:rPr>
              <a:t>Суть:</a:t>
            </a:r>
            <a:r>
              <a:rPr lang="ru-RU" sz="2400" dirty="0">
                <a:latin typeface="Century Gothic" panose="020B0502020202020204" pitchFamily="34" charset="0"/>
              </a:rPr>
              <a:t> Процесс принятия решения о покупке состоит из 4 этапов:</a:t>
            </a:r>
          </a:p>
          <a:p>
            <a:pPr marL="631825" lvl="2" indent="-273050">
              <a:buFont typeface="+mj-lt"/>
              <a:buAutoNum type="arabicPeriod"/>
            </a:pPr>
            <a:r>
              <a:rPr lang="ru-RU" sz="2400" b="1" dirty="0" smtClean="0">
                <a:latin typeface="Century Gothic" panose="020B0502020202020204" pitchFamily="34" charset="0"/>
              </a:rPr>
              <a:t>Получение информации</a:t>
            </a:r>
          </a:p>
          <a:p>
            <a:pPr marL="631825" lvl="2" indent="-273050">
              <a:buFont typeface="+mj-lt"/>
              <a:buAutoNum type="arabicPeriod"/>
            </a:pPr>
            <a:r>
              <a:rPr lang="ru-RU" sz="2400" b="1" dirty="0" smtClean="0">
                <a:latin typeface="Century Gothic" panose="020B0502020202020204" pitchFamily="34" charset="0"/>
              </a:rPr>
              <a:t>Обработка информации</a:t>
            </a:r>
          </a:p>
          <a:p>
            <a:pPr marL="631825" lvl="2" indent="-273050">
              <a:buFont typeface="+mj-lt"/>
              <a:buAutoNum type="arabicPeriod"/>
            </a:pPr>
            <a:r>
              <a:rPr lang="ru-RU" sz="2400" b="1" dirty="0" smtClean="0">
                <a:latin typeface="Century Gothic" panose="020B0502020202020204" pitchFamily="34" charset="0"/>
              </a:rPr>
              <a:t>Этапы </a:t>
            </a:r>
            <a:r>
              <a:rPr lang="ru-RU" sz="2400" b="1" dirty="0">
                <a:latin typeface="Century Gothic" panose="020B0502020202020204" pitchFamily="34" charset="0"/>
              </a:rPr>
              <a:t>принятия решения:</a:t>
            </a:r>
            <a:endParaRPr lang="ru-RU" sz="2400" dirty="0">
              <a:latin typeface="Century Gothic" panose="020B0502020202020204" pitchFamily="34" charset="0"/>
            </a:endParaRPr>
          </a:p>
          <a:p>
            <a:pPr marL="1235075" lvl="3" indent="-342900">
              <a:buFont typeface="Wingdings" panose="05000000000000000000" pitchFamily="2" charset="2"/>
              <a:buChar char="ü"/>
            </a:pPr>
            <a:r>
              <a:rPr lang="ru-RU" sz="2400" dirty="0" smtClean="0">
                <a:latin typeface="Century Gothic" panose="020B0502020202020204" pitchFamily="34" charset="0"/>
              </a:rPr>
              <a:t>Осознание потребности</a:t>
            </a:r>
          </a:p>
          <a:p>
            <a:pPr marL="1235075" lvl="3" indent="-342900">
              <a:buFont typeface="Wingdings" panose="05000000000000000000" pitchFamily="2" charset="2"/>
              <a:buChar char="ü"/>
            </a:pPr>
            <a:r>
              <a:rPr lang="ru-RU" sz="2400" dirty="0" smtClean="0">
                <a:latin typeface="Century Gothic" panose="020B0502020202020204" pitchFamily="34" charset="0"/>
              </a:rPr>
              <a:t>Поиск </a:t>
            </a:r>
            <a:r>
              <a:rPr lang="ru-RU" sz="2400" dirty="0">
                <a:latin typeface="Century Gothic" panose="020B0502020202020204" pitchFamily="34" charset="0"/>
              </a:rPr>
              <a:t>информации</a:t>
            </a:r>
          </a:p>
          <a:p>
            <a:pPr marL="1235075" lvl="3" indent="-342900">
              <a:buFont typeface="Wingdings" panose="05000000000000000000" pitchFamily="2" charset="2"/>
              <a:buChar char="ü"/>
            </a:pPr>
            <a:r>
              <a:rPr lang="ru-RU" sz="2400" dirty="0">
                <a:latin typeface="Century Gothic" panose="020B0502020202020204" pitchFamily="34" charset="0"/>
              </a:rPr>
              <a:t>Оценка альтернатив</a:t>
            </a:r>
          </a:p>
          <a:p>
            <a:pPr marL="1235075" lvl="3" indent="-342900">
              <a:buFont typeface="Wingdings" panose="05000000000000000000" pitchFamily="2" charset="2"/>
              <a:buChar char="ü"/>
            </a:pPr>
            <a:r>
              <a:rPr lang="ru-RU" sz="2400" dirty="0">
                <a:latin typeface="Century Gothic" panose="020B0502020202020204" pitchFamily="34" charset="0"/>
              </a:rPr>
              <a:t>Покупка (или выбор)</a:t>
            </a:r>
          </a:p>
          <a:p>
            <a:pPr marL="1235075" lvl="3" indent="-342900">
              <a:buFont typeface="Wingdings" panose="05000000000000000000" pitchFamily="2" charset="2"/>
              <a:buChar char="ü"/>
            </a:pPr>
            <a:r>
              <a:rPr lang="ru-RU" sz="2400" dirty="0">
                <a:latin typeface="Century Gothic" panose="020B0502020202020204" pitchFamily="34" charset="0"/>
              </a:rPr>
              <a:t>Оценка после покупки</a:t>
            </a:r>
          </a:p>
          <a:p>
            <a:pPr marL="631825" lvl="2" indent="-273050"/>
            <a:r>
              <a:rPr lang="ru-RU" sz="2400" b="1" dirty="0" smtClean="0">
                <a:latin typeface="Century Gothic" panose="020B0502020202020204" pitchFamily="34" charset="0"/>
              </a:rPr>
              <a:t>4. Факторы</a:t>
            </a:r>
            <a:r>
              <a:rPr lang="ru-RU" sz="2400" b="1" dirty="0">
                <a:latin typeface="Century Gothic" panose="020B0502020202020204" pitchFamily="34" charset="0"/>
              </a:rPr>
              <a:t>, влияющие на процесс принятия </a:t>
            </a:r>
            <a:r>
              <a:rPr lang="ru-RU" sz="2400" b="1" dirty="0" smtClean="0">
                <a:latin typeface="Century Gothic" panose="020B0502020202020204" pitchFamily="34" charset="0"/>
              </a:rPr>
              <a:t>решения</a:t>
            </a:r>
            <a:endParaRPr lang="ru-RU" sz="2400" dirty="0">
              <a:latin typeface="Century Gothic" panose="020B0502020202020204" pitchFamily="34" charset="0"/>
            </a:endParaRPr>
          </a:p>
          <a:p>
            <a:pPr marL="342900" lvl="2" indent="-342900">
              <a:buFont typeface="Arial" panose="020B0604020202020204" pitchFamily="34" charset="0"/>
              <a:buChar char="•"/>
            </a:pPr>
            <a:r>
              <a:rPr lang="ru-RU" sz="2400" b="1" dirty="0" smtClean="0">
                <a:latin typeface="Century Gothic" panose="020B0502020202020204" pitchFamily="34" charset="0"/>
              </a:rPr>
              <a:t>Ключевые </a:t>
            </a:r>
            <a:r>
              <a:rPr lang="ru-RU" sz="2400" b="1" dirty="0">
                <a:latin typeface="Century Gothic" panose="020B0502020202020204" pitchFamily="34" charset="0"/>
              </a:rPr>
              <a:t>факторы:</a:t>
            </a:r>
            <a:r>
              <a:rPr lang="ru-RU" sz="2400" dirty="0">
                <a:latin typeface="Century Gothic" panose="020B0502020202020204" pitchFamily="34" charset="0"/>
              </a:rPr>
              <a:t> Рациональный анализ, значимость информации для потребителя, соответствие бренда образу жизни потребителя.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2400" i="0" dirty="0">
              <a:effectLst/>
              <a:latin typeface="Century Gothic" panose="020B0502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4157" y="1284514"/>
            <a:ext cx="4204489" cy="4204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5226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224975" y="389185"/>
            <a:ext cx="11742050" cy="5897041"/>
          </a:xfrm>
          <a:prstGeom prst="roundRect">
            <a:avLst>
              <a:gd name="adj" fmla="val 4573"/>
            </a:avLst>
          </a:prstGeom>
          <a:noFill/>
          <a:ln w="57150">
            <a:solidFill>
              <a:srgbClr val="0B036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1" name="Рисунок 6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07" y="6431325"/>
            <a:ext cx="2242877" cy="3600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921610" y="1249979"/>
            <a:ext cx="8932934" cy="419692"/>
          </a:xfrm>
          <a:prstGeom prst="rect">
            <a:avLst/>
          </a:prstGeom>
          <a:solidFill>
            <a:srgbClr val="E9EF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272" name="Прямоугольник 12271"/>
          <p:cNvSpPr/>
          <p:nvPr/>
        </p:nvSpPr>
        <p:spPr>
          <a:xfrm>
            <a:off x="0" y="184340"/>
            <a:ext cx="10689771" cy="624537"/>
          </a:xfrm>
          <a:prstGeom prst="rect">
            <a:avLst/>
          </a:prstGeom>
          <a:solidFill>
            <a:srgbClr val="0B036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565" name="Прямая соединительная линия 2564"/>
          <p:cNvCxnSpPr/>
          <p:nvPr/>
        </p:nvCxnSpPr>
        <p:spPr>
          <a:xfrm>
            <a:off x="853440" y="-2275682"/>
            <a:ext cx="8468010" cy="0"/>
          </a:xfrm>
          <a:prstGeom prst="line">
            <a:avLst/>
          </a:prstGeo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63" name="TextBox 7262"/>
          <p:cNvSpPr txBox="1"/>
          <p:nvPr/>
        </p:nvSpPr>
        <p:spPr>
          <a:xfrm>
            <a:off x="224975" y="283538"/>
            <a:ext cx="11475950" cy="5355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ru-RU" sz="3600" dirty="0">
                <a:solidFill>
                  <a:schemeClr val="bg1"/>
                </a:solidFill>
                <a:latin typeface="Impact" panose="020B0806030902050204" pitchFamily="34" charset="0"/>
              </a:rPr>
              <a:t>Теории, основанные на потребностях и мотивации</a:t>
            </a:r>
            <a:endParaRPr lang="ru-RU" sz="8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067364" y="1224856"/>
            <a:ext cx="8787180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ru-RU" sz="2400" b="1" dirty="0">
                <a:latin typeface="Century Gothic" panose="020B0502020202020204" pitchFamily="34" charset="0"/>
              </a:rPr>
              <a:t>Теория мотивации и потребностей </a:t>
            </a:r>
            <a:r>
              <a:rPr lang="ru-RU" sz="2400" b="1" dirty="0" smtClean="0">
                <a:latin typeface="Century Gothic" panose="020B0502020202020204" pitchFamily="34" charset="0"/>
              </a:rPr>
              <a:t>(</a:t>
            </a:r>
            <a:r>
              <a:rPr lang="ru-RU" sz="2400" b="1" dirty="0">
                <a:latin typeface="Century Gothic" panose="020B0502020202020204" pitchFamily="34" charset="0"/>
              </a:rPr>
              <a:t>Абрахам </a:t>
            </a:r>
            <a:r>
              <a:rPr lang="ru-RU" sz="2400" b="1" dirty="0" err="1">
                <a:latin typeface="Century Gothic" panose="020B0502020202020204" pitchFamily="34" charset="0"/>
              </a:rPr>
              <a:t>Маслоу</a:t>
            </a:r>
            <a:r>
              <a:rPr lang="ru-RU" sz="2400" b="1" dirty="0">
                <a:latin typeface="Century Gothic" panose="020B0502020202020204" pitchFamily="34" charset="0"/>
              </a:rPr>
              <a:t>):</a:t>
            </a:r>
            <a:endParaRPr lang="ru-RU" sz="2400" dirty="0">
              <a:latin typeface="Century Gothic" panose="020B0502020202020204" pitchFamily="34" charset="0"/>
            </a:endParaRPr>
          </a:p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400" b="1" dirty="0">
                <a:latin typeface="Century Gothic" panose="020B0502020202020204" pitchFamily="34" charset="0"/>
              </a:rPr>
              <a:t>Суть:</a:t>
            </a:r>
            <a:r>
              <a:rPr lang="ru-RU" sz="2400" dirty="0">
                <a:latin typeface="Century Gothic" panose="020B0502020202020204" pitchFamily="34" charset="0"/>
              </a:rPr>
              <a:t> Иерархия потребностей, где люди стремятся удовлетворить:</a:t>
            </a:r>
          </a:p>
          <a:p>
            <a:pPr marL="1257300" lvl="2" indent="-342900">
              <a:buFont typeface="Wingdings" panose="05000000000000000000" pitchFamily="2" charset="2"/>
              <a:buChar char="ü"/>
            </a:pPr>
            <a:r>
              <a:rPr lang="ru-RU" sz="2400" dirty="0">
                <a:latin typeface="Century Gothic" panose="020B0502020202020204" pitchFamily="34" charset="0"/>
              </a:rPr>
              <a:t>Физиологические потребности</a:t>
            </a:r>
          </a:p>
          <a:p>
            <a:pPr marL="1257300" lvl="2" indent="-342900">
              <a:buFont typeface="Wingdings" panose="05000000000000000000" pitchFamily="2" charset="2"/>
              <a:buChar char="ü"/>
            </a:pPr>
            <a:r>
              <a:rPr lang="ru-RU" sz="2400" dirty="0">
                <a:latin typeface="Century Gothic" panose="020B0502020202020204" pitchFamily="34" charset="0"/>
              </a:rPr>
              <a:t>Потребности в безопасности</a:t>
            </a:r>
          </a:p>
          <a:p>
            <a:pPr marL="1257300" lvl="2" indent="-342900">
              <a:buFont typeface="Wingdings" panose="05000000000000000000" pitchFamily="2" charset="2"/>
              <a:buChar char="ü"/>
            </a:pPr>
            <a:r>
              <a:rPr lang="ru-RU" sz="2400" dirty="0">
                <a:latin typeface="Century Gothic" panose="020B0502020202020204" pitchFamily="34" charset="0"/>
              </a:rPr>
              <a:t>Потребности в любви</a:t>
            </a:r>
          </a:p>
          <a:p>
            <a:pPr marL="1257300" lvl="2" indent="-342900">
              <a:buFont typeface="Wingdings" panose="05000000000000000000" pitchFamily="2" charset="2"/>
              <a:buChar char="ü"/>
            </a:pPr>
            <a:r>
              <a:rPr lang="ru-RU" sz="2400" dirty="0">
                <a:latin typeface="Century Gothic" panose="020B0502020202020204" pitchFamily="34" charset="0"/>
              </a:rPr>
              <a:t>Потребности в уважении</a:t>
            </a:r>
          </a:p>
          <a:p>
            <a:pPr marL="1257300" lvl="2" indent="-342900">
              <a:buFont typeface="Wingdings" panose="05000000000000000000" pitchFamily="2" charset="2"/>
              <a:buChar char="ü"/>
            </a:pPr>
            <a:r>
              <a:rPr lang="ru-RU" sz="2400" dirty="0">
                <a:latin typeface="Century Gothic" panose="020B0502020202020204" pitchFamily="34" charset="0"/>
              </a:rPr>
              <a:t>Потребности в самореализации</a:t>
            </a:r>
          </a:p>
          <a:p>
            <a:pPr marL="800100" lvl="1" indent="-34290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400" b="1" dirty="0">
                <a:latin typeface="Century Gothic" panose="020B0502020202020204" pitchFamily="34" charset="0"/>
              </a:rPr>
              <a:t>Ключевые факторы:</a:t>
            </a:r>
            <a:r>
              <a:rPr lang="ru-RU" sz="2400" dirty="0">
                <a:latin typeface="Century Gothic" panose="020B0502020202020204" pitchFamily="34" charset="0"/>
              </a:rPr>
              <a:t> Маркетинг, ориентированный на удовлетворение конкретных потребностей.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4900" y="1249979"/>
            <a:ext cx="4397829" cy="4397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38832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224975" y="389185"/>
            <a:ext cx="11742050" cy="5897041"/>
          </a:xfrm>
          <a:prstGeom prst="roundRect">
            <a:avLst>
              <a:gd name="adj" fmla="val 4573"/>
            </a:avLst>
          </a:prstGeom>
          <a:noFill/>
          <a:ln w="57150">
            <a:solidFill>
              <a:srgbClr val="0B036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1" name="Рисунок 6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07" y="6431325"/>
            <a:ext cx="2242877" cy="3600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-2" y="918046"/>
            <a:ext cx="6596745" cy="419692"/>
          </a:xfrm>
          <a:prstGeom prst="rect">
            <a:avLst/>
          </a:prstGeom>
          <a:solidFill>
            <a:srgbClr val="E9EF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272" name="Прямоугольник 12271"/>
          <p:cNvSpPr/>
          <p:nvPr/>
        </p:nvSpPr>
        <p:spPr>
          <a:xfrm>
            <a:off x="0" y="184340"/>
            <a:ext cx="10689771" cy="624537"/>
          </a:xfrm>
          <a:prstGeom prst="rect">
            <a:avLst/>
          </a:prstGeom>
          <a:solidFill>
            <a:srgbClr val="0B036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565" name="Прямая соединительная линия 2564"/>
          <p:cNvCxnSpPr/>
          <p:nvPr/>
        </p:nvCxnSpPr>
        <p:spPr>
          <a:xfrm>
            <a:off x="853440" y="-2275682"/>
            <a:ext cx="8468010" cy="0"/>
          </a:xfrm>
          <a:prstGeom prst="line">
            <a:avLst/>
          </a:prstGeo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Прямоугольник 12"/>
          <p:cNvSpPr/>
          <p:nvPr/>
        </p:nvSpPr>
        <p:spPr>
          <a:xfrm>
            <a:off x="-3" y="3975362"/>
            <a:ext cx="6596745" cy="419692"/>
          </a:xfrm>
          <a:prstGeom prst="rect">
            <a:avLst/>
          </a:prstGeom>
          <a:solidFill>
            <a:srgbClr val="E9EF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endParaRPr lang="ru-RU"/>
          </a:p>
        </p:txBody>
      </p:sp>
      <p:sp>
        <p:nvSpPr>
          <p:cNvPr id="7263" name="TextBox 7262"/>
          <p:cNvSpPr txBox="1"/>
          <p:nvPr/>
        </p:nvSpPr>
        <p:spPr>
          <a:xfrm>
            <a:off x="224975" y="283538"/>
            <a:ext cx="11475950" cy="5355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ru-RU" sz="3600" dirty="0">
                <a:solidFill>
                  <a:schemeClr val="bg1"/>
                </a:solidFill>
                <a:latin typeface="Impact" panose="020B0806030902050204" pitchFamily="34" charset="0"/>
              </a:rPr>
              <a:t>Теории, учитывающие иррациональное поведение</a:t>
            </a:r>
            <a:endParaRPr lang="ru-RU" sz="8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91507" y="918046"/>
            <a:ext cx="9029943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2400" b="1" dirty="0">
                <a:latin typeface="Century Gothic" panose="020B0502020202020204" pitchFamily="34" charset="0"/>
              </a:rPr>
              <a:t>Теория импульсивных покупок (Стерн):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400" b="1" dirty="0">
                <a:latin typeface="Century Gothic" panose="020B0502020202020204" pitchFamily="34" charset="0"/>
              </a:rPr>
              <a:t>Суть</a:t>
            </a:r>
            <a:r>
              <a:rPr lang="ru-RU" sz="2400" dirty="0">
                <a:latin typeface="Century Gothic" panose="020B0502020202020204" pitchFamily="34" charset="0"/>
              </a:rPr>
              <a:t>: Фокус на спонтанном, необдуманном покупательском поведении.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400" b="1" dirty="0">
                <a:latin typeface="Century Gothic" panose="020B0502020202020204" pitchFamily="34" charset="0"/>
              </a:rPr>
              <a:t>Ключевые факторы:  </a:t>
            </a:r>
            <a:r>
              <a:rPr lang="ru-RU" sz="2400" dirty="0">
                <a:latin typeface="Century Gothic" panose="020B0502020202020204" pitchFamily="34" charset="0"/>
              </a:rPr>
              <a:t>Спонтанность, эмоциональный отклик на продукт.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91508" y="3974538"/>
            <a:ext cx="938226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2400" b="1" dirty="0">
                <a:latin typeface="Century Gothic" panose="020B0502020202020204" pitchFamily="34" charset="0"/>
              </a:rPr>
              <a:t>Теория покупательского поведения</a:t>
            </a:r>
            <a:r>
              <a:rPr lang="ru-RU" sz="2400" b="1" dirty="0" smtClean="0">
                <a:latin typeface="Century Gothic" panose="020B0502020202020204" pitchFamily="34" charset="0"/>
              </a:rPr>
              <a:t>: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400" b="1" dirty="0" smtClean="0">
                <a:latin typeface="Century Gothic" panose="020B0502020202020204" pitchFamily="34" charset="0"/>
              </a:rPr>
              <a:t>Суть</a:t>
            </a:r>
            <a:r>
              <a:rPr lang="ru-RU" sz="2400" b="1" dirty="0">
                <a:latin typeface="Century Gothic" panose="020B0502020202020204" pitchFamily="34" charset="0"/>
              </a:rPr>
              <a:t>:</a:t>
            </a:r>
            <a:r>
              <a:rPr lang="ru-RU" sz="2400" dirty="0">
                <a:latin typeface="Century Gothic" panose="020B0502020202020204" pitchFamily="34" charset="0"/>
              </a:rPr>
              <a:t> Поведение потребителей характеризуется повторяемостью</a:t>
            </a:r>
            <a:r>
              <a:rPr lang="ru-RU" sz="2400" dirty="0" smtClean="0">
                <a:latin typeface="Century Gothic" panose="020B0502020202020204" pitchFamily="34" charset="0"/>
              </a:rPr>
              <a:t>.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400" b="1" dirty="0">
                <a:latin typeface="Century Gothic" panose="020B0502020202020204" pitchFamily="34" charset="0"/>
              </a:rPr>
              <a:t>Ключевые факторы: </a:t>
            </a:r>
            <a:r>
              <a:rPr lang="ru-RU" sz="2400" dirty="0">
                <a:latin typeface="Century Gothic" panose="020B0502020202020204" pitchFamily="34" charset="0"/>
              </a:rPr>
              <a:t>Повторяемость действий потребителей при покупке.</a:t>
            </a:r>
            <a:endParaRPr lang="ru-RU" sz="2400" b="0" i="0" dirty="0">
              <a:effectLst/>
              <a:latin typeface="Century Gothic" panose="020B05020202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0" y="3198838"/>
            <a:ext cx="10689771" cy="624537"/>
          </a:xfrm>
          <a:prstGeom prst="rect">
            <a:avLst/>
          </a:prstGeom>
          <a:solidFill>
            <a:srgbClr val="0B036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224975" y="3293908"/>
            <a:ext cx="11475950" cy="5355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ru-RU" sz="3600" dirty="0" smtClean="0">
                <a:solidFill>
                  <a:schemeClr val="bg1"/>
                </a:solidFill>
                <a:latin typeface="Impact" panose="020B0806030902050204" pitchFamily="34" charset="0"/>
              </a:rPr>
              <a:t>Другие теории</a:t>
            </a:r>
            <a:endParaRPr lang="ru-RU" sz="8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14" name="Группа 13"/>
          <p:cNvGrpSpPr/>
          <p:nvPr/>
        </p:nvGrpSpPr>
        <p:grpSpPr>
          <a:xfrm flipH="1">
            <a:off x="9740306" y="4690743"/>
            <a:ext cx="2339203" cy="2093404"/>
            <a:chOff x="8185150" y="976313"/>
            <a:chExt cx="382588" cy="361950"/>
          </a:xfrm>
        </p:grpSpPr>
        <p:sp>
          <p:nvSpPr>
            <p:cNvPr id="15" name="Freeform 952"/>
            <p:cNvSpPr>
              <a:spLocks/>
            </p:cNvSpPr>
            <p:nvPr/>
          </p:nvSpPr>
          <p:spPr bwMode="auto">
            <a:xfrm>
              <a:off x="8185150" y="976313"/>
              <a:ext cx="382588" cy="361950"/>
            </a:xfrm>
            <a:custGeom>
              <a:avLst/>
              <a:gdLst>
                <a:gd name="T0" fmla="*/ 27 w 241"/>
                <a:gd name="T1" fmla="*/ 0 h 228"/>
                <a:gd name="T2" fmla="*/ 219 w 241"/>
                <a:gd name="T3" fmla="*/ 10 h 228"/>
                <a:gd name="T4" fmla="*/ 228 w 241"/>
                <a:gd name="T5" fmla="*/ 13 h 228"/>
                <a:gd name="T6" fmla="*/ 235 w 241"/>
                <a:gd name="T7" fmla="*/ 18 h 228"/>
                <a:gd name="T8" fmla="*/ 240 w 241"/>
                <a:gd name="T9" fmla="*/ 27 h 228"/>
                <a:gd name="T10" fmla="*/ 241 w 241"/>
                <a:gd name="T11" fmla="*/ 37 h 228"/>
                <a:gd name="T12" fmla="*/ 236 w 241"/>
                <a:gd name="T13" fmla="*/ 194 h 228"/>
                <a:gd name="T14" fmla="*/ 233 w 241"/>
                <a:gd name="T15" fmla="*/ 207 h 228"/>
                <a:gd name="T16" fmla="*/ 225 w 241"/>
                <a:gd name="T17" fmla="*/ 215 h 228"/>
                <a:gd name="T18" fmla="*/ 214 w 241"/>
                <a:gd name="T19" fmla="*/ 219 h 228"/>
                <a:gd name="T20" fmla="*/ 32 w 241"/>
                <a:gd name="T21" fmla="*/ 228 h 228"/>
                <a:gd name="T22" fmla="*/ 22 w 241"/>
                <a:gd name="T23" fmla="*/ 227 h 228"/>
                <a:gd name="T24" fmla="*/ 13 w 241"/>
                <a:gd name="T25" fmla="*/ 221 h 228"/>
                <a:gd name="T26" fmla="*/ 7 w 241"/>
                <a:gd name="T27" fmla="*/ 213 h 228"/>
                <a:gd name="T28" fmla="*/ 4 w 241"/>
                <a:gd name="T29" fmla="*/ 204 h 228"/>
                <a:gd name="T30" fmla="*/ 0 w 241"/>
                <a:gd name="T31" fmla="*/ 28 h 228"/>
                <a:gd name="T32" fmla="*/ 1 w 241"/>
                <a:gd name="T33" fmla="*/ 16 h 228"/>
                <a:gd name="T34" fmla="*/ 7 w 241"/>
                <a:gd name="T35" fmla="*/ 8 h 228"/>
                <a:gd name="T36" fmla="*/ 16 w 241"/>
                <a:gd name="T37" fmla="*/ 2 h 228"/>
                <a:gd name="T38" fmla="*/ 27 w 241"/>
                <a:gd name="T39" fmla="*/ 0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41" h="228">
                  <a:moveTo>
                    <a:pt x="27" y="0"/>
                  </a:moveTo>
                  <a:lnTo>
                    <a:pt x="219" y="10"/>
                  </a:lnTo>
                  <a:lnTo>
                    <a:pt x="228" y="13"/>
                  </a:lnTo>
                  <a:lnTo>
                    <a:pt x="235" y="18"/>
                  </a:lnTo>
                  <a:lnTo>
                    <a:pt x="240" y="27"/>
                  </a:lnTo>
                  <a:lnTo>
                    <a:pt x="241" y="37"/>
                  </a:lnTo>
                  <a:lnTo>
                    <a:pt x="236" y="194"/>
                  </a:lnTo>
                  <a:lnTo>
                    <a:pt x="233" y="207"/>
                  </a:lnTo>
                  <a:lnTo>
                    <a:pt x="225" y="215"/>
                  </a:lnTo>
                  <a:lnTo>
                    <a:pt x="214" y="219"/>
                  </a:lnTo>
                  <a:lnTo>
                    <a:pt x="32" y="228"/>
                  </a:lnTo>
                  <a:lnTo>
                    <a:pt x="22" y="227"/>
                  </a:lnTo>
                  <a:lnTo>
                    <a:pt x="13" y="221"/>
                  </a:lnTo>
                  <a:lnTo>
                    <a:pt x="7" y="213"/>
                  </a:lnTo>
                  <a:lnTo>
                    <a:pt x="4" y="204"/>
                  </a:lnTo>
                  <a:lnTo>
                    <a:pt x="0" y="28"/>
                  </a:lnTo>
                  <a:lnTo>
                    <a:pt x="1" y="16"/>
                  </a:lnTo>
                  <a:lnTo>
                    <a:pt x="7" y="8"/>
                  </a:lnTo>
                  <a:lnTo>
                    <a:pt x="16" y="2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91B3FA"/>
            </a:solidFill>
            <a:ln w="0">
              <a:solidFill>
                <a:srgbClr val="91B3FA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6" name="Freeform 953"/>
            <p:cNvSpPr>
              <a:spLocks/>
            </p:cNvSpPr>
            <p:nvPr/>
          </p:nvSpPr>
          <p:spPr bwMode="auto">
            <a:xfrm>
              <a:off x="8201025" y="1054101"/>
              <a:ext cx="309563" cy="187325"/>
            </a:xfrm>
            <a:custGeom>
              <a:avLst/>
              <a:gdLst>
                <a:gd name="T0" fmla="*/ 7 w 195"/>
                <a:gd name="T1" fmla="*/ 0 h 118"/>
                <a:gd name="T2" fmla="*/ 42 w 195"/>
                <a:gd name="T3" fmla="*/ 4 h 118"/>
                <a:gd name="T4" fmla="*/ 45 w 195"/>
                <a:gd name="T5" fmla="*/ 6 h 118"/>
                <a:gd name="T6" fmla="*/ 46 w 195"/>
                <a:gd name="T7" fmla="*/ 7 h 118"/>
                <a:gd name="T8" fmla="*/ 47 w 195"/>
                <a:gd name="T9" fmla="*/ 9 h 118"/>
                <a:gd name="T10" fmla="*/ 76 w 195"/>
                <a:gd name="T11" fmla="*/ 107 h 118"/>
                <a:gd name="T12" fmla="*/ 169 w 195"/>
                <a:gd name="T13" fmla="*/ 107 h 118"/>
                <a:gd name="T14" fmla="*/ 183 w 195"/>
                <a:gd name="T15" fmla="*/ 36 h 118"/>
                <a:gd name="T16" fmla="*/ 183 w 195"/>
                <a:gd name="T17" fmla="*/ 33 h 118"/>
                <a:gd name="T18" fmla="*/ 185 w 195"/>
                <a:gd name="T19" fmla="*/ 32 h 118"/>
                <a:gd name="T20" fmla="*/ 187 w 195"/>
                <a:gd name="T21" fmla="*/ 31 h 118"/>
                <a:gd name="T22" fmla="*/ 189 w 195"/>
                <a:gd name="T23" fmla="*/ 31 h 118"/>
                <a:gd name="T24" fmla="*/ 191 w 195"/>
                <a:gd name="T25" fmla="*/ 32 h 118"/>
                <a:gd name="T26" fmla="*/ 194 w 195"/>
                <a:gd name="T27" fmla="*/ 33 h 118"/>
                <a:gd name="T28" fmla="*/ 195 w 195"/>
                <a:gd name="T29" fmla="*/ 36 h 118"/>
                <a:gd name="T30" fmla="*/ 195 w 195"/>
                <a:gd name="T31" fmla="*/ 38 h 118"/>
                <a:gd name="T32" fmla="*/ 180 w 195"/>
                <a:gd name="T33" fmla="*/ 114 h 118"/>
                <a:gd name="T34" fmla="*/ 178 w 195"/>
                <a:gd name="T35" fmla="*/ 116 h 118"/>
                <a:gd name="T36" fmla="*/ 176 w 195"/>
                <a:gd name="T37" fmla="*/ 118 h 118"/>
                <a:gd name="T38" fmla="*/ 174 w 195"/>
                <a:gd name="T39" fmla="*/ 118 h 118"/>
                <a:gd name="T40" fmla="*/ 71 w 195"/>
                <a:gd name="T41" fmla="*/ 118 h 118"/>
                <a:gd name="T42" fmla="*/ 69 w 195"/>
                <a:gd name="T43" fmla="*/ 118 h 118"/>
                <a:gd name="T44" fmla="*/ 68 w 195"/>
                <a:gd name="T45" fmla="*/ 117 h 118"/>
                <a:gd name="T46" fmla="*/ 67 w 195"/>
                <a:gd name="T47" fmla="*/ 115 h 118"/>
                <a:gd name="T48" fmla="*/ 36 w 195"/>
                <a:gd name="T49" fmla="*/ 16 h 118"/>
                <a:gd name="T50" fmla="*/ 6 w 195"/>
                <a:gd name="T51" fmla="*/ 11 h 118"/>
                <a:gd name="T52" fmla="*/ 4 w 195"/>
                <a:gd name="T53" fmla="*/ 11 h 118"/>
                <a:gd name="T54" fmla="*/ 1 w 195"/>
                <a:gd name="T55" fmla="*/ 9 h 118"/>
                <a:gd name="T56" fmla="*/ 1 w 195"/>
                <a:gd name="T57" fmla="*/ 7 h 118"/>
                <a:gd name="T58" fmla="*/ 0 w 195"/>
                <a:gd name="T59" fmla="*/ 4 h 118"/>
                <a:gd name="T60" fmla="*/ 1 w 195"/>
                <a:gd name="T61" fmla="*/ 3 h 118"/>
                <a:gd name="T62" fmla="*/ 3 w 195"/>
                <a:gd name="T63" fmla="*/ 1 h 118"/>
                <a:gd name="T64" fmla="*/ 5 w 195"/>
                <a:gd name="T65" fmla="*/ 0 h 118"/>
                <a:gd name="T66" fmla="*/ 7 w 195"/>
                <a:gd name="T67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95" h="118">
                  <a:moveTo>
                    <a:pt x="7" y="0"/>
                  </a:moveTo>
                  <a:lnTo>
                    <a:pt x="42" y="4"/>
                  </a:lnTo>
                  <a:lnTo>
                    <a:pt x="45" y="6"/>
                  </a:lnTo>
                  <a:lnTo>
                    <a:pt x="46" y="7"/>
                  </a:lnTo>
                  <a:lnTo>
                    <a:pt x="47" y="9"/>
                  </a:lnTo>
                  <a:lnTo>
                    <a:pt x="76" y="107"/>
                  </a:lnTo>
                  <a:lnTo>
                    <a:pt x="169" y="107"/>
                  </a:lnTo>
                  <a:lnTo>
                    <a:pt x="183" y="36"/>
                  </a:lnTo>
                  <a:lnTo>
                    <a:pt x="183" y="33"/>
                  </a:lnTo>
                  <a:lnTo>
                    <a:pt x="185" y="32"/>
                  </a:lnTo>
                  <a:lnTo>
                    <a:pt x="187" y="31"/>
                  </a:lnTo>
                  <a:lnTo>
                    <a:pt x="189" y="31"/>
                  </a:lnTo>
                  <a:lnTo>
                    <a:pt x="191" y="32"/>
                  </a:lnTo>
                  <a:lnTo>
                    <a:pt x="194" y="33"/>
                  </a:lnTo>
                  <a:lnTo>
                    <a:pt x="195" y="36"/>
                  </a:lnTo>
                  <a:lnTo>
                    <a:pt x="195" y="38"/>
                  </a:lnTo>
                  <a:lnTo>
                    <a:pt x="180" y="114"/>
                  </a:lnTo>
                  <a:lnTo>
                    <a:pt x="178" y="116"/>
                  </a:lnTo>
                  <a:lnTo>
                    <a:pt x="176" y="118"/>
                  </a:lnTo>
                  <a:lnTo>
                    <a:pt x="174" y="118"/>
                  </a:lnTo>
                  <a:lnTo>
                    <a:pt x="71" y="118"/>
                  </a:lnTo>
                  <a:lnTo>
                    <a:pt x="69" y="118"/>
                  </a:lnTo>
                  <a:lnTo>
                    <a:pt x="68" y="117"/>
                  </a:lnTo>
                  <a:lnTo>
                    <a:pt x="67" y="115"/>
                  </a:lnTo>
                  <a:lnTo>
                    <a:pt x="36" y="16"/>
                  </a:lnTo>
                  <a:lnTo>
                    <a:pt x="6" y="11"/>
                  </a:lnTo>
                  <a:lnTo>
                    <a:pt x="4" y="11"/>
                  </a:lnTo>
                  <a:lnTo>
                    <a:pt x="1" y="9"/>
                  </a:lnTo>
                  <a:lnTo>
                    <a:pt x="1" y="7"/>
                  </a:lnTo>
                  <a:lnTo>
                    <a:pt x="0" y="4"/>
                  </a:lnTo>
                  <a:lnTo>
                    <a:pt x="1" y="3"/>
                  </a:lnTo>
                  <a:lnTo>
                    <a:pt x="3" y="1"/>
                  </a:lnTo>
                  <a:lnTo>
                    <a:pt x="5" y="0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7" name="Freeform 954"/>
            <p:cNvSpPr>
              <a:spLocks/>
            </p:cNvSpPr>
            <p:nvPr/>
          </p:nvSpPr>
          <p:spPr bwMode="auto">
            <a:xfrm>
              <a:off x="8274050" y="1101726"/>
              <a:ext cx="234950" cy="19050"/>
            </a:xfrm>
            <a:custGeom>
              <a:avLst/>
              <a:gdLst>
                <a:gd name="T0" fmla="*/ 6 w 148"/>
                <a:gd name="T1" fmla="*/ 0 h 12"/>
                <a:gd name="T2" fmla="*/ 142 w 148"/>
                <a:gd name="T3" fmla="*/ 0 h 12"/>
                <a:gd name="T4" fmla="*/ 145 w 148"/>
                <a:gd name="T5" fmla="*/ 0 h 12"/>
                <a:gd name="T6" fmla="*/ 148 w 148"/>
                <a:gd name="T7" fmla="*/ 2 h 12"/>
                <a:gd name="T8" fmla="*/ 148 w 148"/>
                <a:gd name="T9" fmla="*/ 6 h 12"/>
                <a:gd name="T10" fmla="*/ 148 w 148"/>
                <a:gd name="T11" fmla="*/ 8 h 12"/>
                <a:gd name="T12" fmla="*/ 145 w 148"/>
                <a:gd name="T13" fmla="*/ 10 h 12"/>
                <a:gd name="T14" fmla="*/ 142 w 148"/>
                <a:gd name="T15" fmla="*/ 12 h 12"/>
                <a:gd name="T16" fmla="*/ 6 w 148"/>
                <a:gd name="T17" fmla="*/ 12 h 12"/>
                <a:gd name="T18" fmla="*/ 2 w 148"/>
                <a:gd name="T19" fmla="*/ 10 h 12"/>
                <a:gd name="T20" fmla="*/ 1 w 148"/>
                <a:gd name="T21" fmla="*/ 8 h 12"/>
                <a:gd name="T22" fmla="*/ 0 w 148"/>
                <a:gd name="T23" fmla="*/ 6 h 12"/>
                <a:gd name="T24" fmla="*/ 1 w 148"/>
                <a:gd name="T25" fmla="*/ 2 h 12"/>
                <a:gd name="T26" fmla="*/ 2 w 148"/>
                <a:gd name="T27" fmla="*/ 0 h 12"/>
                <a:gd name="T28" fmla="*/ 6 w 148"/>
                <a:gd name="T2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8" h="12">
                  <a:moveTo>
                    <a:pt x="6" y="0"/>
                  </a:moveTo>
                  <a:lnTo>
                    <a:pt x="142" y="0"/>
                  </a:lnTo>
                  <a:lnTo>
                    <a:pt x="145" y="0"/>
                  </a:lnTo>
                  <a:lnTo>
                    <a:pt x="148" y="2"/>
                  </a:lnTo>
                  <a:lnTo>
                    <a:pt x="148" y="6"/>
                  </a:lnTo>
                  <a:lnTo>
                    <a:pt x="148" y="8"/>
                  </a:lnTo>
                  <a:lnTo>
                    <a:pt x="145" y="10"/>
                  </a:lnTo>
                  <a:lnTo>
                    <a:pt x="142" y="12"/>
                  </a:lnTo>
                  <a:lnTo>
                    <a:pt x="6" y="12"/>
                  </a:lnTo>
                  <a:lnTo>
                    <a:pt x="2" y="10"/>
                  </a:lnTo>
                  <a:lnTo>
                    <a:pt x="1" y="8"/>
                  </a:lnTo>
                  <a:lnTo>
                    <a:pt x="0" y="6"/>
                  </a:lnTo>
                  <a:lnTo>
                    <a:pt x="1" y="2"/>
                  </a:lnTo>
                  <a:lnTo>
                    <a:pt x="2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8" name="Freeform 955"/>
            <p:cNvSpPr>
              <a:spLocks/>
            </p:cNvSpPr>
            <p:nvPr/>
          </p:nvSpPr>
          <p:spPr bwMode="auto">
            <a:xfrm>
              <a:off x="8347075" y="1101726"/>
              <a:ext cx="19050" cy="131763"/>
            </a:xfrm>
            <a:custGeom>
              <a:avLst/>
              <a:gdLst>
                <a:gd name="T0" fmla="*/ 6 w 12"/>
                <a:gd name="T1" fmla="*/ 0 h 83"/>
                <a:gd name="T2" fmla="*/ 8 w 12"/>
                <a:gd name="T3" fmla="*/ 1 h 83"/>
                <a:gd name="T4" fmla="*/ 11 w 12"/>
                <a:gd name="T5" fmla="*/ 3 h 83"/>
                <a:gd name="T6" fmla="*/ 12 w 12"/>
                <a:gd name="T7" fmla="*/ 6 h 83"/>
                <a:gd name="T8" fmla="*/ 12 w 12"/>
                <a:gd name="T9" fmla="*/ 77 h 83"/>
                <a:gd name="T10" fmla="*/ 11 w 12"/>
                <a:gd name="T11" fmla="*/ 79 h 83"/>
                <a:gd name="T12" fmla="*/ 8 w 12"/>
                <a:gd name="T13" fmla="*/ 82 h 83"/>
                <a:gd name="T14" fmla="*/ 6 w 12"/>
                <a:gd name="T15" fmla="*/ 83 h 83"/>
                <a:gd name="T16" fmla="*/ 3 w 12"/>
                <a:gd name="T17" fmla="*/ 82 h 83"/>
                <a:gd name="T18" fmla="*/ 0 w 12"/>
                <a:gd name="T19" fmla="*/ 79 h 83"/>
                <a:gd name="T20" fmla="*/ 0 w 12"/>
                <a:gd name="T21" fmla="*/ 77 h 83"/>
                <a:gd name="T22" fmla="*/ 0 w 12"/>
                <a:gd name="T23" fmla="*/ 6 h 83"/>
                <a:gd name="T24" fmla="*/ 0 w 12"/>
                <a:gd name="T25" fmla="*/ 3 h 83"/>
                <a:gd name="T26" fmla="*/ 3 w 12"/>
                <a:gd name="T27" fmla="*/ 1 h 83"/>
                <a:gd name="T28" fmla="*/ 6 w 12"/>
                <a:gd name="T29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" h="83">
                  <a:moveTo>
                    <a:pt x="6" y="0"/>
                  </a:moveTo>
                  <a:lnTo>
                    <a:pt x="8" y="1"/>
                  </a:lnTo>
                  <a:lnTo>
                    <a:pt x="11" y="3"/>
                  </a:lnTo>
                  <a:lnTo>
                    <a:pt x="12" y="6"/>
                  </a:lnTo>
                  <a:lnTo>
                    <a:pt x="12" y="77"/>
                  </a:lnTo>
                  <a:lnTo>
                    <a:pt x="11" y="79"/>
                  </a:lnTo>
                  <a:lnTo>
                    <a:pt x="8" y="82"/>
                  </a:lnTo>
                  <a:lnTo>
                    <a:pt x="6" y="83"/>
                  </a:lnTo>
                  <a:lnTo>
                    <a:pt x="3" y="82"/>
                  </a:lnTo>
                  <a:lnTo>
                    <a:pt x="0" y="79"/>
                  </a:lnTo>
                  <a:lnTo>
                    <a:pt x="0" y="77"/>
                  </a:lnTo>
                  <a:lnTo>
                    <a:pt x="0" y="6"/>
                  </a:lnTo>
                  <a:lnTo>
                    <a:pt x="0" y="3"/>
                  </a:lnTo>
                  <a:lnTo>
                    <a:pt x="3" y="1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9" name="Freeform 956"/>
            <p:cNvSpPr>
              <a:spLocks/>
            </p:cNvSpPr>
            <p:nvPr/>
          </p:nvSpPr>
          <p:spPr bwMode="auto">
            <a:xfrm>
              <a:off x="8421688" y="1101726"/>
              <a:ext cx="20638" cy="131763"/>
            </a:xfrm>
            <a:custGeom>
              <a:avLst/>
              <a:gdLst>
                <a:gd name="T0" fmla="*/ 7 w 13"/>
                <a:gd name="T1" fmla="*/ 0 h 83"/>
                <a:gd name="T2" fmla="*/ 9 w 13"/>
                <a:gd name="T3" fmla="*/ 1 h 83"/>
                <a:gd name="T4" fmla="*/ 11 w 13"/>
                <a:gd name="T5" fmla="*/ 3 h 83"/>
                <a:gd name="T6" fmla="*/ 13 w 13"/>
                <a:gd name="T7" fmla="*/ 6 h 83"/>
                <a:gd name="T8" fmla="*/ 13 w 13"/>
                <a:gd name="T9" fmla="*/ 77 h 83"/>
                <a:gd name="T10" fmla="*/ 11 w 13"/>
                <a:gd name="T11" fmla="*/ 79 h 83"/>
                <a:gd name="T12" fmla="*/ 9 w 13"/>
                <a:gd name="T13" fmla="*/ 82 h 83"/>
                <a:gd name="T14" fmla="*/ 7 w 13"/>
                <a:gd name="T15" fmla="*/ 83 h 83"/>
                <a:gd name="T16" fmla="*/ 3 w 13"/>
                <a:gd name="T17" fmla="*/ 82 h 83"/>
                <a:gd name="T18" fmla="*/ 1 w 13"/>
                <a:gd name="T19" fmla="*/ 79 h 83"/>
                <a:gd name="T20" fmla="*/ 0 w 13"/>
                <a:gd name="T21" fmla="*/ 77 h 83"/>
                <a:gd name="T22" fmla="*/ 0 w 13"/>
                <a:gd name="T23" fmla="*/ 6 h 83"/>
                <a:gd name="T24" fmla="*/ 1 w 13"/>
                <a:gd name="T25" fmla="*/ 3 h 83"/>
                <a:gd name="T26" fmla="*/ 3 w 13"/>
                <a:gd name="T27" fmla="*/ 1 h 83"/>
                <a:gd name="T28" fmla="*/ 7 w 13"/>
                <a:gd name="T29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" h="83">
                  <a:moveTo>
                    <a:pt x="7" y="0"/>
                  </a:moveTo>
                  <a:lnTo>
                    <a:pt x="9" y="1"/>
                  </a:lnTo>
                  <a:lnTo>
                    <a:pt x="11" y="3"/>
                  </a:lnTo>
                  <a:lnTo>
                    <a:pt x="13" y="6"/>
                  </a:lnTo>
                  <a:lnTo>
                    <a:pt x="13" y="77"/>
                  </a:lnTo>
                  <a:lnTo>
                    <a:pt x="11" y="79"/>
                  </a:lnTo>
                  <a:lnTo>
                    <a:pt x="9" y="82"/>
                  </a:lnTo>
                  <a:lnTo>
                    <a:pt x="7" y="83"/>
                  </a:lnTo>
                  <a:lnTo>
                    <a:pt x="3" y="82"/>
                  </a:lnTo>
                  <a:lnTo>
                    <a:pt x="1" y="79"/>
                  </a:lnTo>
                  <a:lnTo>
                    <a:pt x="0" y="77"/>
                  </a:lnTo>
                  <a:lnTo>
                    <a:pt x="0" y="6"/>
                  </a:lnTo>
                  <a:lnTo>
                    <a:pt x="1" y="3"/>
                  </a:lnTo>
                  <a:lnTo>
                    <a:pt x="3" y="1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" name="Freeform 957"/>
            <p:cNvSpPr>
              <a:spLocks/>
            </p:cNvSpPr>
            <p:nvPr/>
          </p:nvSpPr>
          <p:spPr bwMode="auto">
            <a:xfrm>
              <a:off x="8291513" y="1160463"/>
              <a:ext cx="206375" cy="19050"/>
            </a:xfrm>
            <a:custGeom>
              <a:avLst/>
              <a:gdLst>
                <a:gd name="T0" fmla="*/ 6 w 130"/>
                <a:gd name="T1" fmla="*/ 0 h 12"/>
                <a:gd name="T2" fmla="*/ 124 w 130"/>
                <a:gd name="T3" fmla="*/ 0 h 12"/>
                <a:gd name="T4" fmla="*/ 126 w 130"/>
                <a:gd name="T5" fmla="*/ 1 h 12"/>
                <a:gd name="T6" fmla="*/ 128 w 130"/>
                <a:gd name="T7" fmla="*/ 4 h 12"/>
                <a:gd name="T8" fmla="*/ 130 w 130"/>
                <a:gd name="T9" fmla="*/ 6 h 12"/>
                <a:gd name="T10" fmla="*/ 128 w 130"/>
                <a:gd name="T11" fmla="*/ 10 h 12"/>
                <a:gd name="T12" fmla="*/ 126 w 130"/>
                <a:gd name="T13" fmla="*/ 12 h 12"/>
                <a:gd name="T14" fmla="*/ 124 w 130"/>
                <a:gd name="T15" fmla="*/ 12 h 12"/>
                <a:gd name="T16" fmla="*/ 6 w 130"/>
                <a:gd name="T17" fmla="*/ 12 h 12"/>
                <a:gd name="T18" fmla="*/ 3 w 130"/>
                <a:gd name="T19" fmla="*/ 12 h 12"/>
                <a:gd name="T20" fmla="*/ 0 w 130"/>
                <a:gd name="T21" fmla="*/ 10 h 12"/>
                <a:gd name="T22" fmla="*/ 0 w 130"/>
                <a:gd name="T23" fmla="*/ 6 h 12"/>
                <a:gd name="T24" fmla="*/ 0 w 130"/>
                <a:gd name="T25" fmla="*/ 4 h 12"/>
                <a:gd name="T26" fmla="*/ 3 w 130"/>
                <a:gd name="T27" fmla="*/ 1 h 12"/>
                <a:gd name="T28" fmla="*/ 6 w 130"/>
                <a:gd name="T2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0" h="12">
                  <a:moveTo>
                    <a:pt x="6" y="0"/>
                  </a:moveTo>
                  <a:lnTo>
                    <a:pt x="124" y="0"/>
                  </a:lnTo>
                  <a:lnTo>
                    <a:pt x="126" y="1"/>
                  </a:lnTo>
                  <a:lnTo>
                    <a:pt x="128" y="4"/>
                  </a:lnTo>
                  <a:lnTo>
                    <a:pt x="130" y="6"/>
                  </a:lnTo>
                  <a:lnTo>
                    <a:pt x="128" y="10"/>
                  </a:lnTo>
                  <a:lnTo>
                    <a:pt x="126" y="12"/>
                  </a:lnTo>
                  <a:lnTo>
                    <a:pt x="124" y="12"/>
                  </a:lnTo>
                  <a:lnTo>
                    <a:pt x="6" y="12"/>
                  </a:lnTo>
                  <a:lnTo>
                    <a:pt x="3" y="12"/>
                  </a:lnTo>
                  <a:lnTo>
                    <a:pt x="0" y="10"/>
                  </a:lnTo>
                  <a:lnTo>
                    <a:pt x="0" y="6"/>
                  </a:lnTo>
                  <a:lnTo>
                    <a:pt x="0" y="4"/>
                  </a:lnTo>
                  <a:lnTo>
                    <a:pt x="3" y="1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1" name="Freeform 958"/>
            <p:cNvSpPr>
              <a:spLocks/>
            </p:cNvSpPr>
            <p:nvPr/>
          </p:nvSpPr>
          <p:spPr bwMode="auto">
            <a:xfrm>
              <a:off x="8321675" y="1260476"/>
              <a:ext cx="38100" cy="39688"/>
            </a:xfrm>
            <a:custGeom>
              <a:avLst/>
              <a:gdLst>
                <a:gd name="T0" fmla="*/ 13 w 24"/>
                <a:gd name="T1" fmla="*/ 0 h 25"/>
                <a:gd name="T2" fmla="*/ 16 w 24"/>
                <a:gd name="T3" fmla="*/ 0 h 25"/>
                <a:gd name="T4" fmla="*/ 20 w 24"/>
                <a:gd name="T5" fmla="*/ 2 h 25"/>
                <a:gd name="T6" fmla="*/ 22 w 24"/>
                <a:gd name="T7" fmla="*/ 5 h 25"/>
                <a:gd name="T8" fmla="*/ 24 w 24"/>
                <a:gd name="T9" fmla="*/ 8 h 25"/>
                <a:gd name="T10" fmla="*/ 24 w 24"/>
                <a:gd name="T11" fmla="*/ 12 h 25"/>
                <a:gd name="T12" fmla="*/ 24 w 24"/>
                <a:gd name="T13" fmla="*/ 16 h 25"/>
                <a:gd name="T14" fmla="*/ 22 w 24"/>
                <a:gd name="T15" fmla="*/ 19 h 25"/>
                <a:gd name="T16" fmla="*/ 20 w 24"/>
                <a:gd name="T17" fmla="*/ 22 h 25"/>
                <a:gd name="T18" fmla="*/ 16 w 24"/>
                <a:gd name="T19" fmla="*/ 23 h 25"/>
                <a:gd name="T20" fmla="*/ 13 w 24"/>
                <a:gd name="T21" fmla="*/ 25 h 25"/>
                <a:gd name="T22" fmla="*/ 8 w 24"/>
                <a:gd name="T23" fmla="*/ 23 h 25"/>
                <a:gd name="T24" fmla="*/ 6 w 24"/>
                <a:gd name="T25" fmla="*/ 22 h 25"/>
                <a:gd name="T26" fmla="*/ 2 w 24"/>
                <a:gd name="T27" fmla="*/ 19 h 25"/>
                <a:gd name="T28" fmla="*/ 1 w 24"/>
                <a:gd name="T29" fmla="*/ 16 h 25"/>
                <a:gd name="T30" fmla="*/ 0 w 24"/>
                <a:gd name="T31" fmla="*/ 12 h 25"/>
                <a:gd name="T32" fmla="*/ 1 w 24"/>
                <a:gd name="T33" fmla="*/ 8 h 25"/>
                <a:gd name="T34" fmla="*/ 2 w 24"/>
                <a:gd name="T35" fmla="*/ 5 h 25"/>
                <a:gd name="T36" fmla="*/ 6 w 24"/>
                <a:gd name="T37" fmla="*/ 2 h 25"/>
                <a:gd name="T38" fmla="*/ 8 w 24"/>
                <a:gd name="T39" fmla="*/ 0 h 25"/>
                <a:gd name="T40" fmla="*/ 13 w 24"/>
                <a:gd name="T41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4" h="25">
                  <a:moveTo>
                    <a:pt x="13" y="0"/>
                  </a:moveTo>
                  <a:lnTo>
                    <a:pt x="16" y="0"/>
                  </a:lnTo>
                  <a:lnTo>
                    <a:pt x="20" y="2"/>
                  </a:lnTo>
                  <a:lnTo>
                    <a:pt x="22" y="5"/>
                  </a:lnTo>
                  <a:lnTo>
                    <a:pt x="24" y="8"/>
                  </a:lnTo>
                  <a:lnTo>
                    <a:pt x="24" y="12"/>
                  </a:lnTo>
                  <a:lnTo>
                    <a:pt x="24" y="16"/>
                  </a:lnTo>
                  <a:lnTo>
                    <a:pt x="22" y="19"/>
                  </a:lnTo>
                  <a:lnTo>
                    <a:pt x="20" y="22"/>
                  </a:lnTo>
                  <a:lnTo>
                    <a:pt x="16" y="23"/>
                  </a:lnTo>
                  <a:lnTo>
                    <a:pt x="13" y="25"/>
                  </a:lnTo>
                  <a:lnTo>
                    <a:pt x="8" y="23"/>
                  </a:lnTo>
                  <a:lnTo>
                    <a:pt x="6" y="22"/>
                  </a:lnTo>
                  <a:lnTo>
                    <a:pt x="2" y="19"/>
                  </a:lnTo>
                  <a:lnTo>
                    <a:pt x="1" y="16"/>
                  </a:lnTo>
                  <a:lnTo>
                    <a:pt x="0" y="12"/>
                  </a:lnTo>
                  <a:lnTo>
                    <a:pt x="1" y="8"/>
                  </a:lnTo>
                  <a:lnTo>
                    <a:pt x="2" y="5"/>
                  </a:lnTo>
                  <a:lnTo>
                    <a:pt x="6" y="2"/>
                  </a:lnTo>
                  <a:lnTo>
                    <a:pt x="8" y="0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2" name="Freeform 959"/>
            <p:cNvSpPr>
              <a:spLocks/>
            </p:cNvSpPr>
            <p:nvPr/>
          </p:nvSpPr>
          <p:spPr bwMode="auto">
            <a:xfrm>
              <a:off x="8439150" y="1260476"/>
              <a:ext cx="38100" cy="39688"/>
            </a:xfrm>
            <a:custGeom>
              <a:avLst/>
              <a:gdLst>
                <a:gd name="T0" fmla="*/ 12 w 24"/>
                <a:gd name="T1" fmla="*/ 0 h 25"/>
                <a:gd name="T2" fmla="*/ 16 w 24"/>
                <a:gd name="T3" fmla="*/ 0 h 25"/>
                <a:gd name="T4" fmla="*/ 19 w 24"/>
                <a:gd name="T5" fmla="*/ 2 h 25"/>
                <a:gd name="T6" fmla="*/ 21 w 24"/>
                <a:gd name="T7" fmla="*/ 5 h 25"/>
                <a:gd name="T8" fmla="*/ 24 w 24"/>
                <a:gd name="T9" fmla="*/ 8 h 25"/>
                <a:gd name="T10" fmla="*/ 24 w 24"/>
                <a:gd name="T11" fmla="*/ 12 h 25"/>
                <a:gd name="T12" fmla="*/ 24 w 24"/>
                <a:gd name="T13" fmla="*/ 16 h 25"/>
                <a:gd name="T14" fmla="*/ 21 w 24"/>
                <a:gd name="T15" fmla="*/ 19 h 25"/>
                <a:gd name="T16" fmla="*/ 19 w 24"/>
                <a:gd name="T17" fmla="*/ 22 h 25"/>
                <a:gd name="T18" fmla="*/ 16 w 24"/>
                <a:gd name="T19" fmla="*/ 23 h 25"/>
                <a:gd name="T20" fmla="*/ 12 w 24"/>
                <a:gd name="T21" fmla="*/ 25 h 25"/>
                <a:gd name="T22" fmla="*/ 9 w 24"/>
                <a:gd name="T23" fmla="*/ 23 h 25"/>
                <a:gd name="T24" fmla="*/ 5 w 24"/>
                <a:gd name="T25" fmla="*/ 22 h 25"/>
                <a:gd name="T26" fmla="*/ 3 w 24"/>
                <a:gd name="T27" fmla="*/ 19 h 25"/>
                <a:gd name="T28" fmla="*/ 0 w 24"/>
                <a:gd name="T29" fmla="*/ 16 h 25"/>
                <a:gd name="T30" fmla="*/ 0 w 24"/>
                <a:gd name="T31" fmla="*/ 12 h 25"/>
                <a:gd name="T32" fmla="*/ 0 w 24"/>
                <a:gd name="T33" fmla="*/ 8 h 25"/>
                <a:gd name="T34" fmla="*/ 3 w 24"/>
                <a:gd name="T35" fmla="*/ 5 h 25"/>
                <a:gd name="T36" fmla="*/ 5 w 24"/>
                <a:gd name="T37" fmla="*/ 2 h 25"/>
                <a:gd name="T38" fmla="*/ 9 w 24"/>
                <a:gd name="T39" fmla="*/ 0 h 25"/>
                <a:gd name="T40" fmla="*/ 12 w 24"/>
                <a:gd name="T41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4" h="25">
                  <a:moveTo>
                    <a:pt x="12" y="0"/>
                  </a:moveTo>
                  <a:lnTo>
                    <a:pt x="16" y="0"/>
                  </a:lnTo>
                  <a:lnTo>
                    <a:pt x="19" y="2"/>
                  </a:lnTo>
                  <a:lnTo>
                    <a:pt x="21" y="5"/>
                  </a:lnTo>
                  <a:lnTo>
                    <a:pt x="24" y="8"/>
                  </a:lnTo>
                  <a:lnTo>
                    <a:pt x="24" y="12"/>
                  </a:lnTo>
                  <a:lnTo>
                    <a:pt x="24" y="16"/>
                  </a:lnTo>
                  <a:lnTo>
                    <a:pt x="21" y="19"/>
                  </a:lnTo>
                  <a:lnTo>
                    <a:pt x="19" y="22"/>
                  </a:lnTo>
                  <a:lnTo>
                    <a:pt x="16" y="23"/>
                  </a:lnTo>
                  <a:lnTo>
                    <a:pt x="12" y="25"/>
                  </a:lnTo>
                  <a:lnTo>
                    <a:pt x="9" y="23"/>
                  </a:lnTo>
                  <a:lnTo>
                    <a:pt x="5" y="22"/>
                  </a:lnTo>
                  <a:lnTo>
                    <a:pt x="3" y="19"/>
                  </a:lnTo>
                  <a:lnTo>
                    <a:pt x="0" y="16"/>
                  </a:lnTo>
                  <a:lnTo>
                    <a:pt x="0" y="12"/>
                  </a:lnTo>
                  <a:lnTo>
                    <a:pt x="0" y="8"/>
                  </a:lnTo>
                  <a:lnTo>
                    <a:pt x="3" y="5"/>
                  </a:lnTo>
                  <a:lnTo>
                    <a:pt x="5" y="2"/>
                  </a:lnTo>
                  <a:lnTo>
                    <a:pt x="9" y="0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420712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224975" y="389185"/>
            <a:ext cx="11742050" cy="5897041"/>
          </a:xfrm>
          <a:prstGeom prst="roundRect">
            <a:avLst>
              <a:gd name="adj" fmla="val 4573"/>
            </a:avLst>
          </a:prstGeom>
          <a:noFill/>
          <a:ln w="57150">
            <a:solidFill>
              <a:srgbClr val="0B036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1" name="Рисунок 6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07" y="6431325"/>
            <a:ext cx="2242877" cy="360000"/>
          </a:xfrm>
          <a:prstGeom prst="rect">
            <a:avLst/>
          </a:prstGeom>
        </p:spPr>
      </p:pic>
      <p:sp>
        <p:nvSpPr>
          <p:cNvPr id="12272" name="Прямоугольник 12271"/>
          <p:cNvSpPr/>
          <p:nvPr/>
        </p:nvSpPr>
        <p:spPr>
          <a:xfrm>
            <a:off x="1502229" y="1995299"/>
            <a:ext cx="10689771" cy="2463136"/>
          </a:xfrm>
          <a:prstGeom prst="rect">
            <a:avLst/>
          </a:prstGeom>
          <a:solidFill>
            <a:srgbClr val="0B036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565" name="Прямая соединительная линия 2564"/>
          <p:cNvCxnSpPr/>
          <p:nvPr/>
        </p:nvCxnSpPr>
        <p:spPr>
          <a:xfrm>
            <a:off x="853440" y="-2275682"/>
            <a:ext cx="8468010" cy="0"/>
          </a:xfrm>
          <a:prstGeom prst="line">
            <a:avLst/>
          </a:prstGeo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63" name="TextBox 7262"/>
          <p:cNvSpPr txBox="1"/>
          <p:nvPr/>
        </p:nvSpPr>
        <p:spPr>
          <a:xfrm>
            <a:off x="4294726" y="2316032"/>
            <a:ext cx="7897274" cy="1865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7200" dirty="0" smtClean="0">
                <a:solidFill>
                  <a:schemeClr val="bg1"/>
                </a:solidFill>
                <a:latin typeface="Impact" panose="020B0806030902050204" pitchFamily="34" charset="0"/>
              </a:rPr>
              <a:t>Благодарю за внимание!</a:t>
            </a:r>
            <a:endParaRPr lang="ru-RU" sz="16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0218" y="279061"/>
            <a:ext cx="6117288" cy="6117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62670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4054</TotalTime>
  <Words>362</Words>
  <Application>Microsoft Office PowerPoint</Application>
  <PresentationFormat>Широкоэкранный</PresentationFormat>
  <Paragraphs>41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4" baseType="lpstr">
      <vt:lpstr>Calibri Light</vt:lpstr>
      <vt:lpstr>Calibri</vt:lpstr>
      <vt:lpstr>Wingdings</vt:lpstr>
      <vt:lpstr>Impact</vt:lpstr>
      <vt:lpstr>Century Gothic</vt:lpstr>
      <vt:lpstr>Arial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Женя Дашкевич</dc:creator>
  <cp:lastModifiedBy>Женя Дашкевич</cp:lastModifiedBy>
  <cp:revision>430</cp:revision>
  <dcterms:created xsi:type="dcterms:W3CDTF">2025-06-30T07:10:44Z</dcterms:created>
  <dcterms:modified xsi:type="dcterms:W3CDTF">2025-07-19T08:04:46Z</dcterms:modified>
</cp:coreProperties>
</file>