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</p:sldIdLst>
  <p:sldSz cx="14630400" cy="8229600"/>
  <p:notesSz cx="8229600" cy="14630400"/>
  <p:embeddedFontLst>
    <p:embeddedFont>
      <p:font typeface="Arimo" panose="020B0604020202020204" charset="0"/>
      <p:regular r:id="rId11"/>
    </p:embeddedFont>
    <p:embeddedFont>
      <p:font typeface="Outfit Extra Bold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>
        <p:scale>
          <a:sx n="50" d="100"/>
          <a:sy n="50" d="100"/>
        </p:scale>
        <p:origin x="876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10" Type="http://schemas.openxmlformats.org/officeDocument/2006/relationships/notesMaster" Target="notesMasters/notesMaster1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07193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AFAFA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3" Type="http://schemas.openxmlformats.org/officeDocument/2006/relationships/image" Target="../media/image3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0" Type="http://schemas.openxmlformats.org/officeDocument/2006/relationships/image" Target="../media/image2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50437" y="1917621"/>
            <a:ext cx="7415927" cy="2129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8350"/>
              </a:lnSpc>
              <a:buNone/>
            </a:pPr>
            <a:r>
              <a:rPr lang="en-US" sz="67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Выбор </a:t>
            </a:r>
            <a:r>
              <a:rPr lang="en-US" sz="670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товаров</a:t>
            </a:r>
            <a:r>
              <a:rPr lang="en-US" sz="67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endParaRPr lang="ru-RU" sz="6700" b="1" dirty="0" smtClean="0">
              <a:solidFill>
                <a:srgbClr val="231971"/>
              </a:solidFill>
              <a:latin typeface="Outfit Extra Bold" pitchFamily="34" charset="0"/>
              <a:ea typeface="Outfit Extra Bold" pitchFamily="34" charset="-122"/>
              <a:cs typeface="Outfit Extra Bold" pitchFamily="34" charset="-120"/>
            </a:endParaRPr>
          </a:p>
          <a:p>
            <a:pPr marL="0" indent="0" algn="ctr">
              <a:lnSpc>
                <a:spcPts val="8350"/>
              </a:lnSpc>
              <a:buNone/>
            </a:pPr>
            <a:r>
              <a:rPr lang="en-US" sz="6700" b="1" dirty="0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и </a:t>
            </a:r>
            <a:r>
              <a:rPr lang="en-US" sz="67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услуг</a:t>
            </a:r>
            <a:endParaRPr lang="en-US" sz="6700" dirty="0"/>
          </a:p>
        </p:txBody>
      </p:sp>
      <p:sp>
        <p:nvSpPr>
          <p:cNvPr id="4" name="Text 1"/>
          <p:cNvSpPr/>
          <p:nvPr/>
        </p:nvSpPr>
        <p:spPr>
          <a:xfrm>
            <a:off x="6350437" y="4417219"/>
            <a:ext cx="741592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Выбор товаров и услуг — это процесс принятия решения потребителем о приобретении определенных продуктов или сервисов среди множества доступных вариантов.</a:t>
            </a:r>
            <a:endParaRPr lang="en-US" sz="1900" dirty="0"/>
          </a:p>
        </p:txBody>
      </p:sp>
      <p:sp>
        <p:nvSpPr>
          <p:cNvPr id="6" name="Text 3"/>
          <p:cNvSpPr/>
          <p:nvPr/>
        </p:nvSpPr>
        <p:spPr>
          <a:xfrm>
            <a:off x="6471999" y="6047184"/>
            <a:ext cx="151805" cy="975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75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mo Medium" pitchFamily="34" charset="0"/>
                <a:ea typeface="Arimo Medium" pitchFamily="34" charset="-122"/>
                <a:cs typeface="Arimo Medium" pitchFamily="34" charset="-120"/>
              </a:rPr>
              <a:t>ОО</a:t>
            </a:r>
            <a:endParaRPr lang="en-US" sz="75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7658100"/>
            <a:ext cx="146304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3178" y="521137"/>
            <a:ext cx="7807722" cy="59209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Этапы </a:t>
            </a:r>
            <a:r>
              <a:rPr lang="en-US" sz="370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процесса</a:t>
            </a:r>
            <a:r>
              <a:rPr lang="en-US" sz="37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3700" b="1" dirty="0" err="1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выбора</a:t>
            </a:r>
            <a:r>
              <a:rPr lang="ru-RU" sz="3700" b="1" dirty="0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товара</a:t>
            </a:r>
            <a:endParaRPr lang="en-US" sz="3700" dirty="0"/>
          </a:p>
        </p:txBody>
      </p:sp>
      <p:sp>
        <p:nvSpPr>
          <p:cNvPr id="3" name="Shape 1"/>
          <p:cNvSpPr/>
          <p:nvPr/>
        </p:nvSpPr>
        <p:spPr>
          <a:xfrm>
            <a:off x="935950" y="1492210"/>
            <a:ext cx="22860" cy="6217325"/>
          </a:xfrm>
          <a:prstGeom prst="roundRect">
            <a:avLst>
              <a:gd name="adj" fmla="val 348179"/>
            </a:avLst>
          </a:prstGeom>
          <a:solidFill>
            <a:srgbClr val="BDB8DF"/>
          </a:solidFill>
          <a:ln/>
        </p:spPr>
      </p:sp>
      <p:sp>
        <p:nvSpPr>
          <p:cNvPr id="4" name="Shape 2"/>
          <p:cNvSpPr/>
          <p:nvPr/>
        </p:nvSpPr>
        <p:spPr>
          <a:xfrm>
            <a:off x="1137702" y="1907024"/>
            <a:ext cx="663178" cy="22860"/>
          </a:xfrm>
          <a:prstGeom prst="roundRect">
            <a:avLst>
              <a:gd name="adj" fmla="val 348179"/>
            </a:avLst>
          </a:prstGeom>
          <a:solidFill>
            <a:srgbClr val="BDB8DF"/>
          </a:solidFill>
          <a:ln/>
        </p:spPr>
      </p:sp>
      <p:sp>
        <p:nvSpPr>
          <p:cNvPr id="5" name="Shape 3"/>
          <p:cNvSpPr/>
          <p:nvPr/>
        </p:nvSpPr>
        <p:spPr>
          <a:xfrm>
            <a:off x="734199" y="1705332"/>
            <a:ext cx="426363" cy="42636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91957" y="1776293"/>
            <a:ext cx="110847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989653" y="1681639"/>
            <a:ext cx="2995136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Осознание потребности</a:t>
            </a:r>
            <a:endParaRPr lang="en-US" sz="1850" dirty="0"/>
          </a:p>
        </p:txBody>
      </p:sp>
      <p:sp>
        <p:nvSpPr>
          <p:cNvPr id="8" name="Text 6"/>
          <p:cNvSpPr/>
          <p:nvPr/>
        </p:nvSpPr>
        <p:spPr>
          <a:xfrm>
            <a:off x="1989653" y="2091452"/>
            <a:ext cx="119775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Первый этап начинается с осознания потребности в товаре или услуге.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1137702" y="3188375"/>
            <a:ext cx="663178" cy="22860"/>
          </a:xfrm>
          <a:prstGeom prst="roundRect">
            <a:avLst>
              <a:gd name="adj" fmla="val 348179"/>
            </a:avLst>
          </a:prstGeom>
          <a:solidFill>
            <a:srgbClr val="BDB8DF"/>
          </a:solidFill>
          <a:ln/>
        </p:spPr>
      </p:sp>
      <p:sp>
        <p:nvSpPr>
          <p:cNvPr id="10" name="Shape 8"/>
          <p:cNvSpPr/>
          <p:nvPr/>
        </p:nvSpPr>
        <p:spPr>
          <a:xfrm>
            <a:off x="734199" y="2986683"/>
            <a:ext cx="426363" cy="42636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65525" y="3057644"/>
            <a:ext cx="163711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1989653" y="2962989"/>
            <a:ext cx="2368748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Сбор информации</a:t>
            </a:r>
            <a:endParaRPr lang="en-US" sz="1850" dirty="0"/>
          </a:p>
        </p:txBody>
      </p:sp>
      <p:sp>
        <p:nvSpPr>
          <p:cNvPr id="13" name="Text 11"/>
          <p:cNvSpPr/>
          <p:nvPr/>
        </p:nvSpPr>
        <p:spPr>
          <a:xfrm>
            <a:off x="1989653" y="3372803"/>
            <a:ext cx="119775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Потребитель собирает информацию о доступных вариантах.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1137702" y="4469725"/>
            <a:ext cx="663178" cy="22860"/>
          </a:xfrm>
          <a:prstGeom prst="roundRect">
            <a:avLst>
              <a:gd name="adj" fmla="val 348179"/>
            </a:avLst>
          </a:prstGeom>
          <a:solidFill>
            <a:srgbClr val="BDB8DF"/>
          </a:solidFill>
          <a:ln/>
        </p:spPr>
      </p:sp>
      <p:sp>
        <p:nvSpPr>
          <p:cNvPr id="15" name="Shape 13"/>
          <p:cNvSpPr/>
          <p:nvPr/>
        </p:nvSpPr>
        <p:spPr>
          <a:xfrm>
            <a:off x="734199" y="4268033"/>
            <a:ext cx="426363" cy="42636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66477" y="4338995"/>
            <a:ext cx="161806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1989653" y="4244340"/>
            <a:ext cx="2593896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Оценка альтернатив</a:t>
            </a:r>
            <a:endParaRPr lang="en-US" sz="1850" dirty="0"/>
          </a:p>
        </p:txBody>
      </p:sp>
      <p:sp>
        <p:nvSpPr>
          <p:cNvPr id="18" name="Text 16"/>
          <p:cNvSpPr/>
          <p:nvPr/>
        </p:nvSpPr>
        <p:spPr>
          <a:xfrm>
            <a:off x="1989653" y="4654153"/>
            <a:ext cx="119775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Потребитель сравнивает доступные варианты по различным критериям.</a:t>
            </a:r>
            <a:endParaRPr lang="en-US" sz="1450" dirty="0"/>
          </a:p>
        </p:txBody>
      </p:sp>
      <p:sp>
        <p:nvSpPr>
          <p:cNvPr id="19" name="Shape 17"/>
          <p:cNvSpPr/>
          <p:nvPr/>
        </p:nvSpPr>
        <p:spPr>
          <a:xfrm>
            <a:off x="1137702" y="5751076"/>
            <a:ext cx="663178" cy="22860"/>
          </a:xfrm>
          <a:prstGeom prst="roundRect">
            <a:avLst>
              <a:gd name="adj" fmla="val 348179"/>
            </a:avLst>
          </a:prstGeom>
          <a:solidFill>
            <a:srgbClr val="BDB8DF"/>
          </a:solidFill>
          <a:ln/>
        </p:spPr>
      </p:sp>
      <p:sp>
        <p:nvSpPr>
          <p:cNvPr id="20" name="Shape 18"/>
          <p:cNvSpPr/>
          <p:nvPr/>
        </p:nvSpPr>
        <p:spPr>
          <a:xfrm>
            <a:off x="734199" y="5549384"/>
            <a:ext cx="426363" cy="42636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60167" y="5620345"/>
            <a:ext cx="174308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200" dirty="0"/>
          </a:p>
        </p:txBody>
      </p:sp>
      <p:sp>
        <p:nvSpPr>
          <p:cNvPr id="22" name="Text 20"/>
          <p:cNvSpPr/>
          <p:nvPr/>
        </p:nvSpPr>
        <p:spPr>
          <a:xfrm>
            <a:off x="1989653" y="5525691"/>
            <a:ext cx="2406372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Принятие решения</a:t>
            </a:r>
            <a:endParaRPr lang="en-US" sz="1850" dirty="0"/>
          </a:p>
        </p:txBody>
      </p:sp>
      <p:sp>
        <p:nvSpPr>
          <p:cNvPr id="23" name="Text 21"/>
          <p:cNvSpPr/>
          <p:nvPr/>
        </p:nvSpPr>
        <p:spPr>
          <a:xfrm>
            <a:off x="1989653" y="5935504"/>
            <a:ext cx="119775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Потребитель принимает решение о покупке конкретного товара или услуги.</a:t>
            </a:r>
            <a:endParaRPr lang="en-US" sz="1450" dirty="0"/>
          </a:p>
        </p:txBody>
      </p:sp>
      <p:sp>
        <p:nvSpPr>
          <p:cNvPr id="24" name="Shape 22"/>
          <p:cNvSpPr/>
          <p:nvPr/>
        </p:nvSpPr>
        <p:spPr>
          <a:xfrm>
            <a:off x="1137702" y="7032427"/>
            <a:ext cx="663178" cy="22860"/>
          </a:xfrm>
          <a:prstGeom prst="roundRect">
            <a:avLst>
              <a:gd name="adj" fmla="val 348179"/>
            </a:avLst>
          </a:prstGeom>
          <a:solidFill>
            <a:srgbClr val="BDB8DF"/>
          </a:solidFill>
          <a:ln/>
        </p:spPr>
      </p:sp>
      <p:sp>
        <p:nvSpPr>
          <p:cNvPr id="25" name="Shape 23"/>
          <p:cNvSpPr/>
          <p:nvPr/>
        </p:nvSpPr>
        <p:spPr>
          <a:xfrm>
            <a:off x="734199" y="6830735"/>
            <a:ext cx="426363" cy="426363"/>
          </a:xfrm>
          <a:prstGeom prst="roundRect">
            <a:avLst>
              <a:gd name="adj" fmla="val 18668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66596" y="6901696"/>
            <a:ext cx="161449" cy="2843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200"/>
              </a:lnSpc>
              <a:buNone/>
            </a:pPr>
            <a:r>
              <a:rPr lang="en-US" sz="22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5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1989653" y="6807041"/>
            <a:ext cx="3536871" cy="2961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Послепродажное поведение</a:t>
            </a:r>
            <a:endParaRPr lang="en-US" sz="1850" dirty="0"/>
          </a:p>
        </p:txBody>
      </p:sp>
      <p:sp>
        <p:nvSpPr>
          <p:cNvPr id="28" name="Text 26"/>
          <p:cNvSpPr/>
          <p:nvPr/>
        </p:nvSpPr>
        <p:spPr>
          <a:xfrm>
            <a:off x="1989653" y="7216854"/>
            <a:ext cx="11977568" cy="303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50"/>
              </a:lnSpc>
              <a:buNone/>
            </a:pPr>
            <a:r>
              <a:rPr lang="en-US" sz="14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Потребитель оценивает свой опыт после приобретения товара или услуги.</a:t>
            </a:r>
            <a:endParaRPr lang="en-US" sz="1450" dirty="0"/>
          </a:p>
        </p:txBody>
      </p:sp>
      <p:pic>
        <p:nvPicPr>
          <p:cNvPr id="29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7658100"/>
            <a:ext cx="14630400" cy="571500"/>
          </a:xfrm>
          <a:prstGeom prst="rect">
            <a:avLst/>
          </a:prstGeom>
        </p:spPr>
      </p:pic>
      <p:pic>
        <p:nvPicPr>
          <p:cNvPr id="30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-23912"/>
            <a:ext cx="14630400" cy="571500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2565" y="661293"/>
            <a:ext cx="5687835" cy="685881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61048" y="820817"/>
            <a:ext cx="7621905" cy="13589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350"/>
              </a:lnSpc>
              <a:buNone/>
            </a:pPr>
            <a:r>
              <a:rPr lang="en-US" sz="42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Факторы, влияющие </a:t>
            </a:r>
            <a:r>
              <a:rPr lang="en-US" sz="4250" b="1" dirty="0" err="1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на</a:t>
            </a:r>
            <a:r>
              <a:rPr lang="en-US" sz="42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</a:t>
            </a:r>
            <a:r>
              <a:rPr lang="en-US" sz="4250" b="1" dirty="0" err="1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выбор</a:t>
            </a:r>
            <a:r>
              <a:rPr lang="ru-RU" sz="4250" b="1" dirty="0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товара</a:t>
            </a:r>
            <a:endParaRPr lang="en-US" sz="4250" dirty="0"/>
          </a:p>
        </p:txBody>
      </p:sp>
      <p:sp>
        <p:nvSpPr>
          <p:cNvPr id="4" name="Shape 1"/>
          <p:cNvSpPr/>
          <p:nvPr/>
        </p:nvSpPr>
        <p:spPr>
          <a:xfrm>
            <a:off x="761048" y="2750463"/>
            <a:ext cx="489228" cy="489228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942023" y="2831902"/>
            <a:ext cx="127278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1</a:t>
            </a:r>
            <a:endParaRPr lang="en-US" sz="2550" dirty="0"/>
          </a:p>
        </p:txBody>
      </p:sp>
      <p:sp>
        <p:nvSpPr>
          <p:cNvPr id="6" name="Text 3"/>
          <p:cNvSpPr/>
          <p:nvPr/>
        </p:nvSpPr>
        <p:spPr>
          <a:xfrm>
            <a:off x="1467683" y="2750463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Цена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1467683" y="3220522"/>
            <a:ext cx="6915269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Стоимость товара или услуги является одним из главных факторов.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761048" y="4030504"/>
            <a:ext cx="489228" cy="489228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11662" y="4111943"/>
            <a:ext cx="187881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2</a:t>
            </a:r>
            <a:endParaRPr lang="en-US" sz="2550" dirty="0"/>
          </a:p>
        </p:txBody>
      </p:sp>
      <p:sp>
        <p:nvSpPr>
          <p:cNvPr id="10" name="Text 7"/>
          <p:cNvSpPr/>
          <p:nvPr/>
        </p:nvSpPr>
        <p:spPr>
          <a:xfrm>
            <a:off x="1467683" y="4030504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Качество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1467683" y="4500563"/>
            <a:ext cx="6915269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Качество продукта или сервиса играет важную роль.</a:t>
            </a:r>
            <a:endParaRPr lang="en-US" sz="1700" dirty="0"/>
          </a:p>
        </p:txBody>
      </p:sp>
      <p:sp>
        <p:nvSpPr>
          <p:cNvPr id="12" name="Shape 9"/>
          <p:cNvSpPr/>
          <p:nvPr/>
        </p:nvSpPr>
        <p:spPr>
          <a:xfrm>
            <a:off x="761048" y="5310545"/>
            <a:ext cx="489228" cy="489228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12852" y="5391983"/>
            <a:ext cx="185618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3</a:t>
            </a:r>
            <a:endParaRPr lang="en-US" sz="2550" dirty="0"/>
          </a:p>
        </p:txBody>
      </p:sp>
      <p:sp>
        <p:nvSpPr>
          <p:cNvPr id="14" name="Text 11"/>
          <p:cNvSpPr/>
          <p:nvPr/>
        </p:nvSpPr>
        <p:spPr>
          <a:xfrm>
            <a:off x="1467683" y="5310545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Бренд</a:t>
            </a:r>
            <a:endParaRPr lang="en-US" sz="2100" dirty="0"/>
          </a:p>
        </p:txBody>
      </p:sp>
      <p:sp>
        <p:nvSpPr>
          <p:cNvPr id="15" name="Text 12"/>
          <p:cNvSpPr/>
          <p:nvPr/>
        </p:nvSpPr>
        <p:spPr>
          <a:xfrm>
            <a:off x="1467683" y="5780603"/>
            <a:ext cx="6915269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Известные бренды вызывают большее доверие у покупателей.</a:t>
            </a:r>
            <a:endParaRPr lang="en-US" sz="1700" dirty="0"/>
          </a:p>
        </p:txBody>
      </p:sp>
      <p:sp>
        <p:nvSpPr>
          <p:cNvPr id="16" name="Shape 13"/>
          <p:cNvSpPr/>
          <p:nvPr/>
        </p:nvSpPr>
        <p:spPr>
          <a:xfrm>
            <a:off x="761048" y="6590586"/>
            <a:ext cx="489228" cy="489228"/>
          </a:xfrm>
          <a:prstGeom prst="roundRect">
            <a:avLst>
              <a:gd name="adj" fmla="val 18670"/>
            </a:avLst>
          </a:prstGeom>
          <a:solidFill>
            <a:srgbClr val="E9E6FA"/>
          </a:solidFill>
          <a:ln w="7620">
            <a:solidFill>
              <a:srgbClr val="BDB8DF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905589" y="6672024"/>
            <a:ext cx="200025" cy="3262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550"/>
              </a:lnSpc>
              <a:buNone/>
            </a:pPr>
            <a:r>
              <a:rPr lang="en-US" sz="25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4</a:t>
            </a:r>
            <a:endParaRPr lang="en-US" sz="2550" dirty="0"/>
          </a:p>
        </p:txBody>
      </p:sp>
      <p:sp>
        <p:nvSpPr>
          <p:cNvPr id="18" name="Text 15"/>
          <p:cNvSpPr/>
          <p:nvPr/>
        </p:nvSpPr>
        <p:spPr>
          <a:xfrm>
            <a:off x="1467683" y="6590586"/>
            <a:ext cx="2718316" cy="33968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650"/>
              </a:lnSpc>
              <a:buNone/>
            </a:pPr>
            <a:r>
              <a:rPr lang="en-US" sz="21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Удобство</a:t>
            </a:r>
            <a:endParaRPr lang="en-US" sz="2100" dirty="0"/>
          </a:p>
        </p:txBody>
      </p:sp>
      <p:sp>
        <p:nvSpPr>
          <p:cNvPr id="19" name="Text 16"/>
          <p:cNvSpPr/>
          <p:nvPr/>
        </p:nvSpPr>
        <p:spPr>
          <a:xfrm>
            <a:off x="1467683" y="7060644"/>
            <a:ext cx="6915269" cy="348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700"/>
              </a:lnSpc>
              <a:buNone/>
            </a:pPr>
            <a:r>
              <a:rPr lang="en-US" sz="17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Удобство покупки и использования товара также имеет значение.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404037" y="2403435"/>
            <a:ext cx="8196262" cy="7715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Отзывы и рекомендации</a:t>
            </a:r>
            <a:endParaRPr lang="en-US" sz="4850" dirty="0"/>
          </a:p>
        </p:txBody>
      </p:sp>
      <p:sp>
        <p:nvSpPr>
          <p:cNvPr id="3" name="Text 1"/>
          <p:cNvSpPr/>
          <p:nvPr/>
        </p:nvSpPr>
        <p:spPr>
          <a:xfrm>
            <a:off x="864037" y="3789164"/>
            <a:ext cx="3843933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Отзывы пользователей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864037" y="4421743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Отзывы других пользователей оказывают сильное влияние на выбор.</a:t>
            </a: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5372695" y="3789164"/>
            <a:ext cx="3898821" cy="7715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Рекомендации знакомых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5372695" y="4807506"/>
            <a:ext cx="3898821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Рекомендации знакомых также важны для принятия решения.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9881354" y="3789164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Социальные сети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9881354" y="4421743"/>
            <a:ext cx="3898821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Социальные сети и платформы отзывов стали важными источниками информации.</a:t>
            </a:r>
            <a:endParaRPr lang="en-US" sz="1900" dirty="0"/>
          </a:p>
        </p:txBody>
      </p:sp>
      <p:pic>
        <p:nvPicPr>
          <p:cNvPr id="9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7658100"/>
            <a:ext cx="14630400" cy="571500"/>
          </a:xfrm>
          <a:prstGeom prst="rect">
            <a:avLst/>
          </a:prstGeom>
        </p:spPr>
      </p:pic>
      <p:pic>
        <p:nvPicPr>
          <p:cNvPr id="10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-23912"/>
            <a:ext cx="14630400" cy="571500"/>
          </a:xfrm>
          <a:prstGeom prst="rect">
            <a:avLst/>
          </a:prstGeom>
        </p:spPr>
      </p:pic>
      <p:pic>
        <p:nvPicPr>
          <p:cNvPr id="1026" name="Picture 2" descr="https://avatars.mds.yandex.net/i?id=f5c9272130851ead7e2326d10716a9490addc21ef526285c-11843429-images-thumbs&amp;n=1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937" y="5853707"/>
            <a:ext cx="1943100" cy="1943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6069012"/>
            <a:ext cx="1464905" cy="14649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6">
            <a:duotone>
              <a:prstClr val="black"/>
              <a:schemeClr val="bg2">
                <a:lumMod val="7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0" y="6123165"/>
            <a:ext cx="1492468" cy="14924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864037" y="1095494"/>
            <a:ext cx="7415927" cy="1543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6050"/>
              </a:lnSpc>
              <a:buNone/>
            </a:pPr>
            <a:r>
              <a:rPr lang="en-US" sz="485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Обязательная информация о товаре</a:t>
            </a:r>
            <a:endParaRPr lang="en-US" sz="4850" dirty="0"/>
          </a:p>
        </p:txBody>
      </p:sp>
      <p:sp>
        <p:nvSpPr>
          <p:cNvPr id="4" name="Shape 1"/>
          <p:cNvSpPr/>
          <p:nvPr/>
        </p:nvSpPr>
        <p:spPr>
          <a:xfrm>
            <a:off x="864037" y="3008828"/>
            <a:ext cx="7415927" cy="4125278"/>
          </a:xfrm>
          <a:prstGeom prst="roundRect">
            <a:avLst>
              <a:gd name="adj" fmla="val 2514"/>
            </a:avLst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5" name="Shape 2"/>
          <p:cNvSpPr/>
          <p:nvPr/>
        </p:nvSpPr>
        <p:spPr>
          <a:xfrm>
            <a:off x="879277" y="3024068"/>
            <a:ext cx="7384613" cy="1101566"/>
          </a:xfrm>
          <a:prstGeom prst="rect">
            <a:avLst/>
          </a:prstGeom>
          <a:solidFill>
            <a:schemeClr val="accent2">
              <a:alpha val="4000"/>
            </a:schemeClr>
          </a:solidFill>
          <a:ln w="38100">
            <a:solidFill>
              <a:srgbClr val="FFC000"/>
            </a:solidFill>
          </a:ln>
        </p:spPr>
      </p:sp>
      <p:sp>
        <p:nvSpPr>
          <p:cNvPr id="6" name="Text 3"/>
          <p:cNvSpPr/>
          <p:nvPr/>
        </p:nvSpPr>
        <p:spPr>
          <a:xfrm>
            <a:off x="1126927" y="3179802"/>
            <a:ext cx="1963817" cy="3950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Название товара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3591997" y="3179802"/>
            <a:ext cx="196000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Состав и ингредиенты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6053257" y="3179802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Производитель/Импортер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879277" y="4125635"/>
            <a:ext cx="7384613" cy="1891665"/>
          </a:xfrm>
          <a:prstGeom prst="rect">
            <a:avLst/>
          </a:prstGeom>
          <a:solidFill>
            <a:srgbClr val="000000">
              <a:alpha val="4000"/>
            </a:srgbClr>
          </a:solidFill>
          <a:ln w="38100">
            <a:solidFill>
              <a:schemeClr val="bg1">
                <a:lumMod val="75000"/>
              </a:schemeClr>
            </a:solidFill>
          </a:ln>
        </p:spPr>
      </p:sp>
      <p:sp>
        <p:nvSpPr>
          <p:cNvPr id="10" name="Text 7"/>
          <p:cNvSpPr/>
          <p:nvPr/>
        </p:nvSpPr>
        <p:spPr>
          <a:xfrm>
            <a:off x="1126927" y="4281368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Срок годности/Срок службы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3591997" y="4281368"/>
            <a:ext cx="1960007" cy="11851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Правила хранения и использования</a:t>
            </a:r>
            <a:endParaRPr lang="en-US" sz="1900" dirty="0"/>
          </a:p>
        </p:txBody>
      </p:sp>
      <p:sp>
        <p:nvSpPr>
          <p:cNvPr id="12" name="Text 9"/>
          <p:cNvSpPr/>
          <p:nvPr/>
        </p:nvSpPr>
        <p:spPr>
          <a:xfrm>
            <a:off x="6053257" y="4281368"/>
            <a:ext cx="2210633" cy="1580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Предупреждения и противопоказания</a:t>
            </a:r>
            <a:endParaRPr lang="en-US" sz="1900" dirty="0"/>
          </a:p>
        </p:txBody>
      </p:sp>
      <p:sp>
        <p:nvSpPr>
          <p:cNvPr id="13" name="Shape 10"/>
          <p:cNvSpPr/>
          <p:nvPr/>
        </p:nvSpPr>
        <p:spPr>
          <a:xfrm>
            <a:off x="879277" y="6017300"/>
            <a:ext cx="7384613" cy="1101566"/>
          </a:xfrm>
          <a:prstGeom prst="rect">
            <a:avLst/>
          </a:prstGeom>
          <a:solidFill>
            <a:srgbClr val="FFFFFF">
              <a:alpha val="4000"/>
            </a:srgbClr>
          </a:solidFill>
          <a:ln w="38100">
            <a:solidFill>
              <a:srgbClr val="FFC000"/>
            </a:solidFill>
          </a:ln>
        </p:spPr>
      </p:sp>
      <p:sp>
        <p:nvSpPr>
          <p:cNvPr id="14" name="Text 11"/>
          <p:cNvSpPr/>
          <p:nvPr/>
        </p:nvSpPr>
        <p:spPr>
          <a:xfrm>
            <a:off x="1126927" y="6173033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Сертификаты соответствия</a:t>
            </a:r>
            <a:endParaRPr lang="en-US" sz="1900" dirty="0"/>
          </a:p>
        </p:txBody>
      </p:sp>
      <p:sp>
        <p:nvSpPr>
          <p:cNvPr id="15" name="Text 12"/>
          <p:cNvSpPr/>
          <p:nvPr/>
        </p:nvSpPr>
        <p:spPr>
          <a:xfrm>
            <a:off x="3591997" y="6173033"/>
            <a:ext cx="196000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Страна происхождения</a:t>
            </a:r>
            <a:endParaRPr lang="en-US" sz="1900" dirty="0"/>
          </a:p>
        </p:txBody>
      </p:sp>
      <p:sp>
        <p:nvSpPr>
          <p:cNvPr id="16" name="Text 13"/>
          <p:cNvSpPr/>
          <p:nvPr/>
        </p:nvSpPr>
        <p:spPr>
          <a:xfrm>
            <a:off x="6053257" y="6173033"/>
            <a:ext cx="1963817" cy="790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3100"/>
              </a:lnSpc>
              <a:buNone/>
            </a:pPr>
            <a:r>
              <a:rPr lang="en-US" sz="19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Упаковка и маркировка</a:t>
            </a:r>
            <a:endParaRPr lang="en-US" sz="1900" dirty="0"/>
          </a:p>
        </p:txBody>
      </p:sp>
      <p:pic>
        <p:nvPicPr>
          <p:cNvPr id="17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7658100"/>
            <a:ext cx="14630400" cy="571500"/>
          </a:xfrm>
          <a:prstGeom prst="rect">
            <a:avLst/>
          </a:prstGeom>
        </p:spPr>
      </p:pic>
      <p:pic>
        <p:nvPicPr>
          <p:cNvPr id="18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-23912"/>
            <a:ext cx="14630400" cy="571500"/>
          </a:xfrm>
          <a:prstGeom prst="rect">
            <a:avLst/>
          </a:prstGeom>
        </p:spPr>
      </p:pic>
      <p:pic>
        <p:nvPicPr>
          <p:cNvPr id="19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9159240" y="10835"/>
            <a:ext cx="5486400" cy="82296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97813" y="470535"/>
            <a:ext cx="7771487" cy="5337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200"/>
              </a:lnSpc>
              <a:buNone/>
            </a:pPr>
            <a:r>
              <a:rPr lang="en-US" sz="3350" b="1" dirty="0" err="1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Агрегаторы</a:t>
            </a:r>
            <a:r>
              <a:rPr lang="ru-RU" sz="3350" b="1" dirty="0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товаров</a:t>
            </a:r>
            <a:endParaRPr lang="en-US" sz="335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7812" y="1027986"/>
            <a:ext cx="659487" cy="659487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97813" y="1858208"/>
            <a:ext cx="2279690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Поисковые системы</a:t>
            </a:r>
            <a:endParaRPr lang="en-US" sz="1650" dirty="0"/>
          </a:p>
        </p:txBody>
      </p:sp>
      <p:sp>
        <p:nvSpPr>
          <p:cNvPr id="6" name="Text 2"/>
          <p:cNvSpPr/>
          <p:nvPr/>
        </p:nvSpPr>
        <p:spPr>
          <a:xfrm>
            <a:off x="597813" y="2227421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Собирают данные со множества сайтов для отображения результатов поиска.</a:t>
            </a:r>
            <a:endParaRPr lang="en-US" sz="130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812" y="2615605"/>
            <a:ext cx="824587" cy="824587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97813" y="3610928"/>
            <a:ext cx="2171819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Тревел-агрегаторы</a:t>
            </a:r>
            <a:endParaRPr lang="en-US" sz="1650" dirty="0"/>
          </a:p>
        </p:txBody>
      </p:sp>
      <p:sp>
        <p:nvSpPr>
          <p:cNvPr id="9" name="Text 4"/>
          <p:cNvSpPr/>
          <p:nvPr/>
        </p:nvSpPr>
        <p:spPr>
          <a:xfrm>
            <a:off x="597813" y="3980140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Сравнивают цены на авиабилеты, отели и другие туристические услуги.</a:t>
            </a:r>
            <a:endParaRPr lang="en-US" sz="13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7813" y="4368325"/>
            <a:ext cx="824586" cy="824586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97813" y="5363647"/>
            <a:ext cx="2762369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Финансовые агрегаторы</a:t>
            </a:r>
            <a:endParaRPr lang="en-US" sz="1650" dirty="0"/>
          </a:p>
        </p:txBody>
      </p:sp>
      <p:sp>
        <p:nvSpPr>
          <p:cNvPr id="12" name="Text 6"/>
          <p:cNvSpPr/>
          <p:nvPr/>
        </p:nvSpPr>
        <p:spPr>
          <a:xfrm>
            <a:off x="597813" y="5732859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Сравнивают условия банковских продуктов, страховых полисов и других финансовых услуг.</a:t>
            </a:r>
            <a:endParaRPr lang="en-US" sz="1300" dirty="0"/>
          </a:p>
        </p:txBody>
      </p:sp>
      <p:pic>
        <p:nvPicPr>
          <p:cNvPr id="13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813" y="6121044"/>
            <a:ext cx="824586" cy="824586"/>
          </a:xfrm>
          <a:prstGeom prst="rect">
            <a:avLst/>
          </a:prstGeom>
        </p:spPr>
      </p:pic>
      <p:sp>
        <p:nvSpPr>
          <p:cNvPr id="14" name="Text 7"/>
          <p:cNvSpPr/>
          <p:nvPr/>
        </p:nvSpPr>
        <p:spPr>
          <a:xfrm>
            <a:off x="597813" y="7116366"/>
            <a:ext cx="2135148" cy="2668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6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Онлайн-магазины</a:t>
            </a:r>
            <a:endParaRPr lang="en-US" sz="1650" dirty="0"/>
          </a:p>
        </p:txBody>
      </p:sp>
      <p:sp>
        <p:nvSpPr>
          <p:cNvPr id="15" name="Text 8"/>
          <p:cNvSpPr/>
          <p:nvPr/>
        </p:nvSpPr>
        <p:spPr>
          <a:xfrm>
            <a:off x="597813" y="7485578"/>
            <a:ext cx="7948374" cy="2733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150"/>
              </a:lnSpc>
              <a:buNone/>
            </a:pPr>
            <a:r>
              <a:rPr lang="en-US" sz="13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Агрегаторы товаров, где представлены товары от множества продавцов.</a:t>
            </a:r>
            <a:endParaRPr lang="en-US" sz="1300" dirty="0"/>
          </a:p>
        </p:txBody>
      </p:sp>
      <p:pic>
        <p:nvPicPr>
          <p:cNvPr id="16" name="Image 0" descr="preencoded.png"/>
          <p:cNvPicPr>
            <a:picLocks noChangeAspect="1"/>
          </p:cNvPicPr>
          <p:nvPr/>
        </p:nvPicPr>
        <p:blipFill rotWithShape="1">
          <a:blip r:embed="rId7"/>
          <a:srcRect b="70370"/>
          <a:stretch/>
        </p:blipFill>
        <p:spPr>
          <a:xfrm>
            <a:off x="9159240" y="10835"/>
            <a:ext cx="5486400" cy="8229600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5"/>
          <a:stretch/>
        </p:blipFill>
        <p:spPr>
          <a:xfrm>
            <a:off x="9267111" y="1991617"/>
            <a:ext cx="5271611" cy="41020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1715511" y="705803"/>
            <a:ext cx="4987647" cy="6234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4900"/>
              </a:lnSpc>
              <a:buNone/>
            </a:pPr>
            <a:r>
              <a:rPr lang="en-US" sz="3900" b="1" dirty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Маркетплейсы</a:t>
            </a:r>
            <a:endParaRPr lang="en-US" sz="3900" dirty="0"/>
          </a:p>
        </p:txBody>
      </p:sp>
      <p:sp>
        <p:nvSpPr>
          <p:cNvPr id="4" name="Shape 1"/>
          <p:cNvSpPr/>
          <p:nvPr/>
        </p:nvSpPr>
        <p:spPr>
          <a:xfrm>
            <a:off x="698183" y="1628418"/>
            <a:ext cx="7747635" cy="1483876"/>
          </a:xfrm>
          <a:prstGeom prst="roundRect">
            <a:avLst>
              <a:gd name="adj" fmla="val 5647"/>
            </a:avLst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5" name="Text 2"/>
          <p:cNvSpPr/>
          <p:nvPr/>
        </p:nvSpPr>
        <p:spPr>
          <a:xfrm>
            <a:off x="905232" y="1835468"/>
            <a:ext cx="3674031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Многочисленные продавцы</a:t>
            </a:r>
            <a:endParaRPr lang="en-US" sz="1950" dirty="0"/>
          </a:p>
        </p:txBody>
      </p:sp>
      <p:sp>
        <p:nvSpPr>
          <p:cNvPr id="6" name="Text 3"/>
          <p:cNvSpPr/>
          <p:nvPr/>
        </p:nvSpPr>
        <p:spPr>
          <a:xfrm>
            <a:off x="905232" y="2266831"/>
            <a:ext cx="7333536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На одной платформе может размещаться большое количество независимых продавцов.</a:t>
            </a:r>
            <a:endParaRPr lang="en-US" sz="1550" dirty="0"/>
          </a:p>
        </p:txBody>
      </p:sp>
      <p:sp>
        <p:nvSpPr>
          <p:cNvPr id="7" name="Shape 4"/>
          <p:cNvSpPr/>
          <p:nvPr/>
        </p:nvSpPr>
        <p:spPr>
          <a:xfrm>
            <a:off x="698183" y="3311723"/>
            <a:ext cx="7747635" cy="1164669"/>
          </a:xfrm>
          <a:prstGeom prst="roundRect">
            <a:avLst>
              <a:gd name="adj" fmla="val 7195"/>
            </a:avLst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8" name="Text 5"/>
          <p:cNvSpPr/>
          <p:nvPr/>
        </p:nvSpPr>
        <p:spPr>
          <a:xfrm>
            <a:off x="905232" y="3518773"/>
            <a:ext cx="3017520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Широкий ассортимент</a:t>
            </a:r>
            <a:endParaRPr lang="en-US" sz="1950" dirty="0"/>
          </a:p>
        </p:txBody>
      </p:sp>
      <p:sp>
        <p:nvSpPr>
          <p:cNvPr id="9" name="Text 6"/>
          <p:cNvSpPr/>
          <p:nvPr/>
        </p:nvSpPr>
        <p:spPr>
          <a:xfrm>
            <a:off x="905232" y="3950137"/>
            <a:ext cx="7333536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Покупатели имеют доступ к большому выбору товаров.</a:t>
            </a:r>
            <a:endParaRPr lang="en-US" sz="1550" dirty="0"/>
          </a:p>
        </p:txBody>
      </p:sp>
      <p:sp>
        <p:nvSpPr>
          <p:cNvPr id="10" name="Shape 7"/>
          <p:cNvSpPr/>
          <p:nvPr/>
        </p:nvSpPr>
        <p:spPr>
          <a:xfrm>
            <a:off x="698183" y="4675823"/>
            <a:ext cx="7747635" cy="1164669"/>
          </a:xfrm>
          <a:prstGeom prst="roundRect">
            <a:avLst>
              <a:gd name="adj" fmla="val 7195"/>
            </a:avLst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1" name="Text 8"/>
          <p:cNvSpPr/>
          <p:nvPr/>
        </p:nvSpPr>
        <p:spPr>
          <a:xfrm>
            <a:off x="905232" y="4882872"/>
            <a:ext cx="3304103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Удобство для покупателя</a:t>
            </a:r>
            <a:endParaRPr lang="en-US" sz="1950" dirty="0"/>
          </a:p>
        </p:txBody>
      </p:sp>
      <p:sp>
        <p:nvSpPr>
          <p:cNvPr id="12" name="Text 9"/>
          <p:cNvSpPr/>
          <p:nvPr/>
        </p:nvSpPr>
        <p:spPr>
          <a:xfrm>
            <a:off x="905232" y="5314236"/>
            <a:ext cx="7333536" cy="31920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Пользователи могут сравнивать цены, читать отзывы о товарах и продавцах.</a:t>
            </a:r>
            <a:endParaRPr lang="en-US" sz="1550" dirty="0"/>
          </a:p>
        </p:txBody>
      </p:sp>
      <p:sp>
        <p:nvSpPr>
          <p:cNvPr id="13" name="Shape 10"/>
          <p:cNvSpPr/>
          <p:nvPr/>
        </p:nvSpPr>
        <p:spPr>
          <a:xfrm>
            <a:off x="698183" y="6039922"/>
            <a:ext cx="7747635" cy="1483876"/>
          </a:xfrm>
          <a:prstGeom prst="roundRect">
            <a:avLst>
              <a:gd name="adj" fmla="val 5647"/>
            </a:avLst>
          </a:prstGeom>
          <a:ln w="5715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sp>
      <p:sp>
        <p:nvSpPr>
          <p:cNvPr id="14" name="Text 11"/>
          <p:cNvSpPr/>
          <p:nvPr/>
        </p:nvSpPr>
        <p:spPr>
          <a:xfrm>
            <a:off x="905232" y="6246971"/>
            <a:ext cx="4199215" cy="3117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450"/>
              </a:lnSpc>
              <a:buNone/>
            </a:pPr>
            <a:r>
              <a:rPr lang="en-US" sz="195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Платформы для малого бизнеса</a:t>
            </a:r>
            <a:endParaRPr lang="en-US" sz="1950" dirty="0"/>
          </a:p>
        </p:txBody>
      </p:sp>
      <p:sp>
        <p:nvSpPr>
          <p:cNvPr id="15" name="Text 12"/>
          <p:cNvSpPr/>
          <p:nvPr/>
        </p:nvSpPr>
        <p:spPr>
          <a:xfrm>
            <a:off x="905232" y="6678335"/>
            <a:ext cx="7333536" cy="6384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500"/>
              </a:lnSpc>
              <a:buNone/>
            </a:pPr>
            <a:r>
              <a:rPr lang="en-US" sz="155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Маркетплейсы предоставляют удобный способ выхода на рынок для небольших компаний.</a:t>
            </a:r>
            <a:endParaRPr lang="en-US" sz="155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099" y="7856"/>
            <a:ext cx="5829301" cy="8221743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-23912"/>
            <a:ext cx="14630400" cy="571500"/>
          </a:xfrm>
          <a:prstGeom prst="rect">
            <a:avLst/>
          </a:prstGeom>
        </p:spPr>
      </p:pic>
      <p:sp>
        <p:nvSpPr>
          <p:cNvPr id="2" name="Text 0"/>
          <p:cNvSpPr/>
          <p:nvPr/>
        </p:nvSpPr>
        <p:spPr>
          <a:xfrm>
            <a:off x="5216606" y="208179"/>
            <a:ext cx="3086100" cy="3857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3000"/>
              </a:lnSpc>
              <a:buNone/>
            </a:pPr>
            <a:r>
              <a:rPr lang="en-US" sz="2400" b="1" dirty="0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ЦЕНА ТОВАРА</a:t>
            </a:r>
            <a:r>
              <a:rPr lang="ru-RU" sz="2400" b="1" dirty="0" smtClean="0">
                <a:solidFill>
                  <a:srgbClr val="231971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 СКЛАДЫВАЕТСЯ…</a:t>
            </a:r>
            <a:endParaRPr lang="en-US" sz="2400" dirty="0"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95" y="972025"/>
            <a:ext cx="617220" cy="1296574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" name="Text 1"/>
          <p:cNvSpPr/>
          <p:nvPr/>
        </p:nvSpPr>
        <p:spPr>
          <a:xfrm>
            <a:off x="1374458" y="1133980"/>
            <a:ext cx="2044779" cy="253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Стоимость производства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1374458" y="1484464"/>
            <a:ext cx="12683847" cy="259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Затраты на производство товара.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2095" y="2268600"/>
            <a:ext cx="617220" cy="1296574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7" name="Text 3"/>
          <p:cNvSpPr/>
          <p:nvPr/>
        </p:nvSpPr>
        <p:spPr>
          <a:xfrm>
            <a:off x="1374458" y="2430554"/>
            <a:ext cx="1543050" cy="253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Наценка продавца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1374458" y="2781040"/>
            <a:ext cx="12683847" cy="259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Процент прибыли, который продавец добавляет к себестоимости.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095" y="3565174"/>
            <a:ext cx="617220" cy="1296574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0" name="Text 5"/>
          <p:cNvSpPr/>
          <p:nvPr/>
        </p:nvSpPr>
        <p:spPr>
          <a:xfrm>
            <a:off x="1374458" y="3727129"/>
            <a:ext cx="1543050" cy="253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Конкуренция</a:t>
            </a:r>
            <a:endParaRPr lang="en-US" sz="1400" dirty="0"/>
          </a:p>
        </p:txBody>
      </p:sp>
      <p:sp>
        <p:nvSpPr>
          <p:cNvPr id="11" name="Text 6"/>
          <p:cNvSpPr/>
          <p:nvPr/>
        </p:nvSpPr>
        <p:spPr>
          <a:xfrm>
            <a:off x="1374458" y="4077614"/>
            <a:ext cx="12683847" cy="259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Влияние конкурентов на ценообразование.</a:t>
            </a:r>
            <a:endParaRPr lang="en-US" sz="14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2095" y="4861749"/>
            <a:ext cx="617220" cy="1296574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3" name="Text 7"/>
          <p:cNvSpPr/>
          <p:nvPr/>
        </p:nvSpPr>
        <p:spPr>
          <a:xfrm>
            <a:off x="1374458" y="5023703"/>
            <a:ext cx="1757005" cy="253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Спрос и предложение</a:t>
            </a:r>
            <a:endParaRPr lang="en-US" sz="1400" dirty="0"/>
          </a:p>
        </p:txBody>
      </p:sp>
      <p:sp>
        <p:nvSpPr>
          <p:cNvPr id="14" name="Text 8"/>
          <p:cNvSpPr/>
          <p:nvPr/>
        </p:nvSpPr>
        <p:spPr>
          <a:xfrm>
            <a:off x="1374458" y="5374188"/>
            <a:ext cx="12683847" cy="259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Взаимодействие спроса и предложения на рынке.</a:t>
            </a:r>
            <a:endParaRPr lang="en-US" sz="1400" dirty="0"/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72095" y="6158324"/>
            <a:ext cx="617220" cy="1296574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16" name="Text 9"/>
          <p:cNvSpPr/>
          <p:nvPr/>
        </p:nvSpPr>
        <p:spPr>
          <a:xfrm>
            <a:off x="1374458" y="6320279"/>
            <a:ext cx="1543050" cy="2532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Качество товара</a:t>
            </a:r>
            <a:endParaRPr lang="en-US" sz="1400" dirty="0"/>
          </a:p>
        </p:txBody>
      </p:sp>
      <p:sp>
        <p:nvSpPr>
          <p:cNvPr id="17" name="Text 10"/>
          <p:cNvSpPr/>
          <p:nvPr/>
        </p:nvSpPr>
        <p:spPr>
          <a:xfrm>
            <a:off x="1374458" y="6670763"/>
            <a:ext cx="12683847" cy="2593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Качество товара влияет на его стоимость.</a:t>
            </a:r>
            <a:endParaRPr lang="en-US" sz="1400" dirty="0"/>
          </a:p>
        </p:txBody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500343" y="896420"/>
            <a:ext cx="617220" cy="1311695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6" name="Text 11"/>
          <p:cNvSpPr/>
          <p:nvPr/>
        </p:nvSpPr>
        <p:spPr>
          <a:xfrm>
            <a:off x="8302706" y="1060264"/>
            <a:ext cx="1543050" cy="256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Бренд и репутация</a:t>
            </a:r>
            <a:endParaRPr lang="en-US" sz="1400" dirty="0"/>
          </a:p>
        </p:txBody>
      </p:sp>
      <p:sp>
        <p:nvSpPr>
          <p:cNvPr id="37" name="Text 12"/>
          <p:cNvSpPr/>
          <p:nvPr/>
        </p:nvSpPr>
        <p:spPr>
          <a:xfrm>
            <a:off x="8302706" y="1414836"/>
            <a:ext cx="12683847" cy="2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Известные бренды могут устанавливать более высокие цены.</a:t>
            </a:r>
            <a:endParaRPr lang="en-US" sz="1400" dirty="0"/>
          </a:p>
        </p:txBody>
      </p:sp>
      <p:pic>
        <p:nvPicPr>
          <p:cNvPr id="38" name="Image 6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500343" y="2208115"/>
            <a:ext cx="617220" cy="1311695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39" name="Text 13"/>
          <p:cNvSpPr/>
          <p:nvPr/>
        </p:nvSpPr>
        <p:spPr>
          <a:xfrm>
            <a:off x="8302706" y="2371959"/>
            <a:ext cx="1549241" cy="256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Налоги и пошлины</a:t>
            </a:r>
            <a:endParaRPr lang="en-US" sz="1400" dirty="0"/>
          </a:p>
        </p:txBody>
      </p:sp>
      <p:sp>
        <p:nvSpPr>
          <p:cNvPr id="40" name="Text 14"/>
          <p:cNvSpPr/>
          <p:nvPr/>
        </p:nvSpPr>
        <p:spPr>
          <a:xfrm>
            <a:off x="8302706" y="2726531"/>
            <a:ext cx="12683847" cy="2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Государственные сборы, которые включаются в цену.</a:t>
            </a:r>
            <a:endParaRPr lang="en-US" sz="1400" dirty="0"/>
          </a:p>
        </p:txBody>
      </p:sp>
      <p:pic>
        <p:nvPicPr>
          <p:cNvPr id="41" name="Image 7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00343" y="3519812"/>
            <a:ext cx="617220" cy="1311695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2" name="Text 15"/>
          <p:cNvSpPr/>
          <p:nvPr/>
        </p:nvSpPr>
        <p:spPr>
          <a:xfrm>
            <a:off x="8302706" y="3683656"/>
            <a:ext cx="1966793" cy="256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Местоположение рынка</a:t>
            </a:r>
            <a:endParaRPr lang="en-US" sz="1400" dirty="0"/>
          </a:p>
        </p:txBody>
      </p:sp>
      <p:sp>
        <p:nvSpPr>
          <p:cNvPr id="43" name="Text 16"/>
          <p:cNvSpPr/>
          <p:nvPr/>
        </p:nvSpPr>
        <p:spPr>
          <a:xfrm>
            <a:off x="8302706" y="4038228"/>
            <a:ext cx="12683847" cy="2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Цены могут отличаться в зависимости от региона.</a:t>
            </a:r>
            <a:endParaRPr lang="en-US" sz="1400" dirty="0"/>
          </a:p>
        </p:txBody>
      </p:sp>
      <p:pic>
        <p:nvPicPr>
          <p:cNvPr id="44" name="Image 8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00343" y="4831507"/>
            <a:ext cx="617220" cy="1311695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5" name="Text 17"/>
          <p:cNvSpPr/>
          <p:nvPr/>
        </p:nvSpPr>
        <p:spPr>
          <a:xfrm>
            <a:off x="8302706" y="4995351"/>
            <a:ext cx="1987034" cy="256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Время года и сезонность</a:t>
            </a:r>
            <a:endParaRPr lang="en-US" sz="1400" dirty="0"/>
          </a:p>
        </p:txBody>
      </p:sp>
      <p:sp>
        <p:nvSpPr>
          <p:cNvPr id="46" name="Text 18"/>
          <p:cNvSpPr/>
          <p:nvPr/>
        </p:nvSpPr>
        <p:spPr>
          <a:xfrm>
            <a:off x="8302706" y="5349923"/>
            <a:ext cx="12683847" cy="2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Цены могут меняться в зависимости от сезона.</a:t>
            </a:r>
            <a:endParaRPr lang="en-US" sz="1400" dirty="0"/>
          </a:p>
        </p:txBody>
      </p:sp>
      <p:pic>
        <p:nvPicPr>
          <p:cNvPr id="47" name="Image 9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00343" y="6143204"/>
            <a:ext cx="617220" cy="1311695"/>
          </a:xfrm>
          <a:prstGeom prst="rect">
            <a:avLst/>
          </a:prstGeom>
          <a:ln>
            <a:solidFill>
              <a:srgbClr val="FFC000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sp>
        <p:nvSpPr>
          <p:cNvPr id="48" name="Text 19"/>
          <p:cNvSpPr/>
          <p:nvPr/>
        </p:nvSpPr>
        <p:spPr>
          <a:xfrm>
            <a:off x="8302706" y="6307046"/>
            <a:ext cx="1543050" cy="25620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00"/>
              </a:lnSpc>
              <a:buNone/>
            </a:pPr>
            <a:r>
              <a:rPr lang="en-US" sz="1400" b="1" dirty="0">
                <a:solidFill>
                  <a:srgbClr val="2A2742"/>
                </a:solidFill>
                <a:latin typeface="Outfit Extra Bold" pitchFamily="34" charset="0"/>
                <a:ea typeface="Outfit Extra Bold" pitchFamily="34" charset="-122"/>
                <a:cs typeface="Outfit Extra Bold" pitchFamily="34" charset="-120"/>
              </a:rPr>
              <a:t>Акции и скидки</a:t>
            </a:r>
            <a:endParaRPr lang="en-US" sz="1400" dirty="0"/>
          </a:p>
        </p:txBody>
      </p:sp>
      <p:sp>
        <p:nvSpPr>
          <p:cNvPr id="49" name="Text 20"/>
          <p:cNvSpPr/>
          <p:nvPr/>
        </p:nvSpPr>
        <p:spPr>
          <a:xfrm>
            <a:off x="8302706" y="6661619"/>
            <a:ext cx="12683847" cy="26237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1550"/>
              </a:lnSpc>
              <a:buNone/>
            </a:pPr>
            <a:r>
              <a:rPr lang="en-US" sz="1400" dirty="0">
                <a:solidFill>
                  <a:srgbClr val="2A2742"/>
                </a:solidFill>
                <a:latin typeface="Arimo" pitchFamily="34" charset="0"/>
                <a:ea typeface="Arimo" pitchFamily="34" charset="-122"/>
                <a:cs typeface="Arimo" pitchFamily="34" charset="-120"/>
              </a:rPr>
              <a:t>Специальные предложения, которые снижают цену товара.</a:t>
            </a:r>
            <a:endParaRPr lang="en-US" sz="1400" dirty="0"/>
          </a:p>
        </p:txBody>
      </p:sp>
      <p:pic>
        <p:nvPicPr>
          <p:cNvPr id="51" name="Image 0" descr="preencoded.png"/>
          <p:cNvPicPr>
            <a:picLocks noChangeAspect="1"/>
          </p:cNvPicPr>
          <p:nvPr/>
        </p:nvPicPr>
        <p:blipFill rotWithShape="1">
          <a:blip r:embed="rId3"/>
          <a:srcRect b="70370"/>
          <a:stretch/>
        </p:blipFill>
        <p:spPr>
          <a:xfrm>
            <a:off x="0" y="7658100"/>
            <a:ext cx="14630400" cy="57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417</Words>
  <Application>Microsoft Office PowerPoint</Application>
  <PresentationFormat>Произвольный</PresentationFormat>
  <Paragraphs>97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Arimo</vt:lpstr>
      <vt:lpstr>Arimo Medium</vt:lpstr>
      <vt:lpstr>Arial</vt:lpstr>
      <vt:lpstr>Outfit Extra Bold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 Windows</cp:lastModifiedBy>
  <cp:revision>5</cp:revision>
  <dcterms:created xsi:type="dcterms:W3CDTF">2024-11-14T08:39:48Z</dcterms:created>
  <dcterms:modified xsi:type="dcterms:W3CDTF">2024-11-14T13:36:34Z</dcterms:modified>
</cp:coreProperties>
</file>