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2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7385C3-CAF3-4EF0-B2AD-E836F0A87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Инфекционные болезни животных –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BE0CE6-4F10-42B4-AAB6-38CD91208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группа болезней, имеющая такие общие признаки, как наличие специфического возбудителя, цикличность развития, способность передаваться от зараженного животного к здоровому и принимать эпизоотическое распространение.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45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E1B6C-3C7E-4E34-8D96-3BBB600ED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F5337F-4227-4B08-85B2-CA8A02027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Эта категория болезней, получивших также название конвенционных, или особо опасных, согласно современному определению ВОЗЖ (МЭБ), означает "заразные (трансмиссивные) болезни, которые имеют способность к опасному и быстрому распространению безотносительно к государственным границам, сопровождаются серьезными последствиями в области общественной экономики и здравоохранения, имеют важное значение в международной торговле животными и продуктами животноводства".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3761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3F1C58-6EA7-495F-AF7A-469E68954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635A1F-1E84-4B40-B843-4520A82FB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689" y="1469310"/>
            <a:ext cx="9905999" cy="3541714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r>
              <a:rPr lang="ru-RU" sz="7200" dirty="0"/>
              <a:t>• - африканская чума лошадей (АЧЛ)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африканская чума свиней (АЧС)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везикулярная болезнь свиней (ВБС)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везикулярный стоматит (ВС)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высокопатогенный грипп птиц (ВПГП)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губчатая энцефалопатия КРС (ГЭ КРС)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катаральная лихорадка овец (</a:t>
            </a:r>
            <a:r>
              <a:rPr lang="ru-RU" sz="7200" dirty="0" err="1"/>
              <a:t>блютанг</a:t>
            </a:r>
            <a:r>
              <a:rPr lang="ru-RU" sz="7200" dirty="0"/>
              <a:t>) (КЛО)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классическая чума свиней (КЧС)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контагиозная плевропневмония (КПП)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лихорадка долины Рифт (ЛДР)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</a:t>
            </a:r>
            <a:r>
              <a:rPr lang="ru-RU" sz="7200" dirty="0" err="1"/>
              <a:t>нодулярный</a:t>
            </a:r>
            <a:r>
              <a:rPr lang="ru-RU" sz="7200" dirty="0"/>
              <a:t> дерматит (НД)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болезнь Ньюкасла (НБ)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оспа овец и коз (ООК)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чума крупного рогатого скота (ЧКРС)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чума мелких жвачных (ЧМЖ)</a:t>
            </a:r>
          </a:p>
          <a:p>
            <a:pPr>
              <a:spcBef>
                <a:spcPts val="0"/>
              </a:spcBef>
            </a:pPr>
            <a:r>
              <a:rPr lang="ru-RU" sz="7200" dirty="0"/>
              <a:t>• - ящур.</a:t>
            </a:r>
          </a:p>
          <a:p>
            <a:pPr>
              <a:spcBef>
                <a:spcPts val="0"/>
              </a:spcBef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05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50997B-0A7E-4A88-9F68-53B70DE18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782726-CD1D-4A1B-A208-3BB0112B7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Эта категория, по определению ВОЗЖ (МЭБ), включает "заразные (трансмиссивные) болезни, которые имеют существенное значение в области общественной экономики и здравоохранения в пределах отдельных стран, а также в международной торговле животными и продуктами животноводства". Практически Список В включает все остальные известные и значимые болезни, как общие для многих видов, так и поражающие животных отдельных видов.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295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4FC9F-E7B7-4791-BEC0-D1839EC84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Болезни, общие для животных многих видов: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653E32-E801-4528-BDD9-DBE11BB7F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ru-RU" dirty="0"/>
          </a:p>
          <a:p>
            <a:r>
              <a:rPr lang="ru-RU" dirty="0"/>
              <a:t>• - сибирская язва</a:t>
            </a:r>
          </a:p>
          <a:p>
            <a:r>
              <a:rPr lang="ru-RU" dirty="0"/>
              <a:t>• - болезнь </a:t>
            </a:r>
            <a:r>
              <a:rPr lang="ru-RU" dirty="0" err="1"/>
              <a:t>Ауески</a:t>
            </a:r>
            <a:endParaRPr lang="ru-RU" dirty="0"/>
          </a:p>
          <a:p>
            <a:r>
              <a:rPr lang="ru-RU" dirty="0"/>
              <a:t>• - эхинококкоз/</a:t>
            </a:r>
            <a:r>
              <a:rPr lang="ru-RU" dirty="0" err="1"/>
              <a:t>гидатидоз</a:t>
            </a:r>
            <a:endParaRPr lang="ru-RU" dirty="0"/>
          </a:p>
          <a:p>
            <a:r>
              <a:rPr lang="ru-RU" dirty="0"/>
              <a:t>• - </a:t>
            </a:r>
            <a:r>
              <a:rPr lang="ru-RU" dirty="0" err="1"/>
              <a:t>гидроперикардит</a:t>
            </a:r>
            <a:endParaRPr lang="ru-RU" dirty="0"/>
          </a:p>
          <a:p>
            <a:r>
              <a:rPr lang="ru-RU" dirty="0"/>
              <a:t>• - лептоспироз</a:t>
            </a:r>
          </a:p>
          <a:p>
            <a:r>
              <a:rPr lang="ru-RU" dirty="0"/>
              <a:t>• - </a:t>
            </a:r>
            <a:r>
              <a:rPr lang="ru-RU" dirty="0" err="1"/>
              <a:t>паратуберкулез</a:t>
            </a:r>
            <a:endParaRPr lang="ru-RU" dirty="0"/>
          </a:p>
          <a:p>
            <a:r>
              <a:rPr lang="ru-RU" dirty="0"/>
              <a:t>• - бешенство</a:t>
            </a:r>
          </a:p>
          <a:p>
            <a:r>
              <a:rPr lang="ru-RU" dirty="0"/>
              <a:t>• - Ку-лихорадка</a:t>
            </a:r>
          </a:p>
          <a:p>
            <a:r>
              <a:rPr lang="ru-RU" dirty="0"/>
              <a:t>• - трихинеллез.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369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A07E7B-C3B5-46AE-B5CA-E5D244070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Болезни КРС: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471651-69D5-4051-8CD2-5F46FF4D6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dirty="0"/>
              <a:t>• - анаплазмоз</a:t>
            </a:r>
          </a:p>
          <a:p>
            <a:r>
              <a:rPr lang="ru-RU" dirty="0"/>
              <a:t>• - бабезиоз</a:t>
            </a:r>
          </a:p>
          <a:p>
            <a:r>
              <a:rPr lang="ru-RU" dirty="0"/>
              <a:t>• - бруцеллез (</a:t>
            </a:r>
            <a:r>
              <a:rPr lang="ru-RU" dirty="0" err="1"/>
              <a:t>Brucella</a:t>
            </a:r>
            <a:r>
              <a:rPr lang="ru-RU" dirty="0"/>
              <a:t> </a:t>
            </a:r>
            <a:r>
              <a:rPr lang="ru-RU" dirty="0" err="1"/>
              <a:t>abortus</a:t>
            </a:r>
            <a:r>
              <a:rPr lang="ru-RU" dirty="0"/>
              <a:t>)</a:t>
            </a:r>
          </a:p>
          <a:p>
            <a:r>
              <a:rPr lang="ru-RU" dirty="0"/>
              <a:t>• - генитальный </a:t>
            </a:r>
            <a:r>
              <a:rPr lang="ru-RU" dirty="0" err="1"/>
              <a:t>кампилобактериоз</a:t>
            </a:r>
            <a:endParaRPr lang="ru-RU" dirty="0"/>
          </a:p>
          <a:p>
            <a:r>
              <a:rPr lang="ru-RU" dirty="0"/>
              <a:t>• - туберкулез (М. </a:t>
            </a:r>
            <a:r>
              <a:rPr lang="ru-RU" dirty="0" err="1"/>
              <a:t>tuberculosis</a:t>
            </a:r>
            <a:r>
              <a:rPr lang="ru-RU" dirty="0"/>
              <a:t>)</a:t>
            </a:r>
          </a:p>
          <a:p>
            <a:r>
              <a:rPr lang="ru-RU" dirty="0"/>
              <a:t>• - цистицеркоз</a:t>
            </a:r>
          </a:p>
          <a:p>
            <a:r>
              <a:rPr lang="ru-RU" dirty="0"/>
              <a:t>• - </a:t>
            </a:r>
            <a:r>
              <a:rPr lang="ru-RU" dirty="0" err="1"/>
              <a:t>дерматофилез</a:t>
            </a:r>
            <a:endParaRPr lang="ru-RU" dirty="0"/>
          </a:p>
          <a:p>
            <a:r>
              <a:rPr lang="ru-RU" dirty="0"/>
              <a:t>• - лейкоз</a:t>
            </a:r>
          </a:p>
          <a:p>
            <a:r>
              <a:rPr lang="ru-RU" dirty="0"/>
              <a:t>• - инфекционный </a:t>
            </a:r>
            <a:r>
              <a:rPr lang="ru-RU" dirty="0" err="1"/>
              <a:t>ринотрахеит</a:t>
            </a:r>
            <a:r>
              <a:rPr lang="ru-RU" dirty="0"/>
              <a:t>/инфекционный пустулезный </a:t>
            </a:r>
            <a:r>
              <a:rPr lang="ru-RU" dirty="0" err="1"/>
              <a:t>вульвовагинит</a:t>
            </a:r>
            <a:endParaRPr lang="ru-RU" dirty="0"/>
          </a:p>
          <a:p>
            <a:r>
              <a:rPr lang="ru-RU" dirty="0"/>
              <a:t>• - геморрагическая септицемия</a:t>
            </a:r>
          </a:p>
          <a:p>
            <a:r>
              <a:rPr lang="ru-RU" dirty="0"/>
              <a:t>• - </a:t>
            </a:r>
            <a:r>
              <a:rPr lang="ru-RU" dirty="0" err="1"/>
              <a:t>тейлериоз</a:t>
            </a:r>
            <a:endParaRPr lang="ru-RU" dirty="0"/>
          </a:p>
          <a:p>
            <a:r>
              <a:rPr lang="ru-RU" dirty="0"/>
              <a:t>• - трихомоноз</a:t>
            </a:r>
          </a:p>
          <a:p>
            <a:r>
              <a:rPr lang="ru-RU" dirty="0"/>
              <a:t>- трипаносомоз.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991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D02D1-943A-40F5-9485-D0615DFF8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Болезни овец и коз: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00E639-E9CD-4E87-994D-F988E5C9E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• - эпидидимит баранов (В. </a:t>
            </a:r>
            <a:r>
              <a:rPr lang="ru-RU" dirty="0" err="1"/>
              <a:t>ovis</a:t>
            </a:r>
            <a:r>
              <a:rPr lang="ru-RU" dirty="0"/>
              <a:t>)</a:t>
            </a:r>
          </a:p>
          <a:p>
            <a:r>
              <a:rPr lang="ru-RU" dirty="0"/>
              <a:t>• - бруцеллез овец и коз (В. </a:t>
            </a:r>
            <a:r>
              <a:rPr lang="ru-RU" dirty="0" err="1"/>
              <a:t>ovis</a:t>
            </a:r>
            <a:r>
              <a:rPr lang="ru-RU" dirty="0"/>
              <a:t>)</a:t>
            </a:r>
          </a:p>
          <a:p>
            <a:r>
              <a:rPr lang="ru-RU" dirty="0"/>
              <a:t>• - контагиозная </a:t>
            </a:r>
            <a:r>
              <a:rPr lang="ru-RU" dirty="0" err="1"/>
              <a:t>агалактия</a:t>
            </a:r>
            <a:endParaRPr lang="ru-RU" dirty="0"/>
          </a:p>
          <a:p>
            <a:r>
              <a:rPr lang="ru-RU" dirty="0"/>
              <a:t>• - контагиозная плевропневмония коз</a:t>
            </a:r>
          </a:p>
          <a:p>
            <a:r>
              <a:rPr lang="ru-RU" dirty="0"/>
              <a:t>• - энзоотический аборт овец (хламидиоз овец)</a:t>
            </a:r>
          </a:p>
          <a:p>
            <a:r>
              <a:rPr lang="ru-RU" dirty="0"/>
              <a:t>• - легочной </a:t>
            </a:r>
            <a:r>
              <a:rPr lang="ru-RU" dirty="0" err="1"/>
              <a:t>аденоматоз</a:t>
            </a:r>
            <a:r>
              <a:rPr lang="ru-RU" dirty="0"/>
              <a:t> овец</a:t>
            </a:r>
          </a:p>
          <a:p>
            <a:r>
              <a:rPr lang="ru-RU" dirty="0"/>
              <a:t>• - болезнь Найроби</a:t>
            </a:r>
          </a:p>
          <a:p>
            <a:r>
              <a:rPr lang="ru-RU" dirty="0"/>
              <a:t>• - сальмонеллез (</a:t>
            </a:r>
            <a:r>
              <a:rPr lang="ru-RU" dirty="0" err="1"/>
              <a:t>Salmonella</a:t>
            </a:r>
            <a:r>
              <a:rPr lang="ru-RU" dirty="0"/>
              <a:t> </a:t>
            </a:r>
            <a:r>
              <a:rPr lang="ru-RU" dirty="0" err="1"/>
              <a:t>abortusovis</a:t>
            </a:r>
            <a:r>
              <a:rPr lang="ru-RU" dirty="0"/>
              <a:t>)</a:t>
            </a:r>
          </a:p>
          <a:p>
            <a:r>
              <a:rPr lang="ru-RU" dirty="0"/>
              <a:t>• - скрепи</a:t>
            </a:r>
          </a:p>
          <a:p>
            <a:r>
              <a:rPr lang="ru-RU" dirty="0"/>
              <a:t>• - </a:t>
            </a:r>
            <a:r>
              <a:rPr lang="ru-RU" dirty="0" err="1"/>
              <a:t>висна-маеди</a:t>
            </a:r>
            <a:endParaRPr lang="ru-RU" dirty="0"/>
          </a:p>
          <a:p>
            <a:r>
              <a:rPr lang="ru-RU" dirty="0"/>
              <a:t>• - артрит/энцефалит коз.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947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C485E3-1011-47B6-AC91-97014317A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dirty="0"/>
              <a:t>• - контагиозный метрит</a:t>
            </a:r>
          </a:p>
          <a:p>
            <a:r>
              <a:rPr lang="ru-RU" dirty="0"/>
              <a:t>• - </a:t>
            </a:r>
            <a:r>
              <a:rPr lang="ru-RU" dirty="0" err="1"/>
              <a:t>дурина</a:t>
            </a:r>
            <a:endParaRPr lang="ru-RU" dirty="0"/>
          </a:p>
          <a:p>
            <a:r>
              <a:rPr lang="ru-RU" dirty="0"/>
              <a:t>• - эпизоотический лимфангит</a:t>
            </a:r>
          </a:p>
          <a:p>
            <a:r>
              <a:rPr lang="ru-RU" dirty="0"/>
              <a:t>• - энцефаломиелит (восточный и западный)</a:t>
            </a:r>
          </a:p>
          <a:p>
            <a:r>
              <a:rPr lang="ru-RU" dirty="0"/>
              <a:t>• - инфекционная анемия</a:t>
            </a:r>
          </a:p>
          <a:p>
            <a:r>
              <a:rPr lang="ru-RU" dirty="0"/>
              <a:t>• - грипп</a:t>
            </a:r>
          </a:p>
          <a:p>
            <a:r>
              <a:rPr lang="ru-RU" dirty="0"/>
              <a:t>• - пироплазмоз</a:t>
            </a:r>
          </a:p>
          <a:p>
            <a:r>
              <a:rPr lang="ru-RU" dirty="0"/>
              <a:t>• - </a:t>
            </a:r>
            <a:r>
              <a:rPr lang="ru-RU" dirty="0" err="1"/>
              <a:t>ринопневмония</a:t>
            </a:r>
            <a:endParaRPr lang="ru-RU" dirty="0"/>
          </a:p>
          <a:p>
            <a:r>
              <a:rPr lang="ru-RU" dirty="0"/>
              <a:t>• - сап</a:t>
            </a:r>
          </a:p>
          <a:p>
            <a:r>
              <a:rPr lang="ru-RU" dirty="0"/>
              <a:t>• - оспа</a:t>
            </a:r>
          </a:p>
          <a:p>
            <a:r>
              <a:rPr lang="ru-RU" dirty="0"/>
              <a:t>• - вирусный артериит</a:t>
            </a:r>
          </a:p>
          <a:p>
            <a:r>
              <a:rPr lang="ru-RU" dirty="0"/>
              <a:t>• - японский энцефалит</a:t>
            </a:r>
          </a:p>
          <a:p>
            <a:r>
              <a:rPr lang="ru-RU" dirty="0"/>
              <a:t>• - чесотка</a:t>
            </a:r>
          </a:p>
          <a:p>
            <a:r>
              <a:rPr lang="ru-RU" dirty="0"/>
              <a:t>• - </a:t>
            </a:r>
            <a:r>
              <a:rPr lang="ru-RU" dirty="0" err="1"/>
              <a:t>сурра</a:t>
            </a:r>
            <a:r>
              <a:rPr lang="ru-RU" dirty="0"/>
              <a:t> (</a:t>
            </a:r>
            <a:r>
              <a:rPr lang="ru-RU" dirty="0" err="1"/>
              <a:t>Trypanosoma</a:t>
            </a:r>
            <a:r>
              <a:rPr lang="ru-RU" dirty="0"/>
              <a:t> </a:t>
            </a:r>
            <a:r>
              <a:rPr lang="ru-RU" dirty="0" err="1"/>
              <a:t>evansi</a:t>
            </a:r>
            <a:r>
              <a:rPr lang="ru-RU" dirty="0"/>
              <a:t>)</a:t>
            </a:r>
          </a:p>
          <a:p>
            <a:r>
              <a:rPr lang="ru-RU" dirty="0"/>
              <a:t>• - венесуэльский энцефаломиелит.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E70FAF2-71E8-47EC-A5A9-D830D5D8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9125"/>
            <a:ext cx="9906000" cy="1477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Болезни лошадей:</a:t>
            </a:r>
          </a:p>
        </p:txBody>
      </p:sp>
    </p:spTree>
    <p:extLst>
      <p:ext uri="{BB962C8B-B14F-4D97-AF65-F5344CB8AC3E}">
        <p14:creationId xmlns:p14="http://schemas.microsoft.com/office/powerpoint/2010/main" val="3024039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5D3044-11DA-4328-B9D3-141AEA2CA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Болезни свиней: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F52E94-7951-439B-903E-BEDF0D4A3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• - атрофический ринит</a:t>
            </a:r>
          </a:p>
          <a:p>
            <a:r>
              <a:rPr lang="ru-RU" dirty="0"/>
              <a:t>• - цистицеркоз</a:t>
            </a:r>
          </a:p>
          <a:p>
            <a:r>
              <a:rPr lang="ru-RU" dirty="0"/>
              <a:t>• - бруцеллез</a:t>
            </a:r>
          </a:p>
          <a:p>
            <a:r>
              <a:rPr lang="ru-RU" dirty="0"/>
              <a:t>• - трансмиссивный гастроэнтерит</a:t>
            </a:r>
          </a:p>
          <a:p>
            <a:r>
              <a:rPr lang="ru-RU" dirty="0"/>
              <a:t>• - энтеровирусный энцефаломиелит (болезнь Тешена)</a:t>
            </a:r>
          </a:p>
          <a:p>
            <a:r>
              <a:rPr lang="ru-RU" dirty="0"/>
              <a:t>• - репродуктивный и респираторный синдром (РРСС).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619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624105-E6E9-4838-BA8D-397215301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Болезни птиц: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8264BA-84B1-4EA3-B4D3-D30E6E92A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• инфекционный бронхит</a:t>
            </a:r>
          </a:p>
          <a:p>
            <a:r>
              <a:rPr lang="ru-RU" dirty="0"/>
              <a:t>• - инфекционный ларинготрахеит</a:t>
            </a:r>
          </a:p>
          <a:p>
            <a:r>
              <a:rPr lang="ru-RU" dirty="0"/>
              <a:t>• - туберкулез</a:t>
            </a:r>
          </a:p>
          <a:p>
            <a:r>
              <a:rPr lang="ru-RU" dirty="0"/>
              <a:t>• - вирусный гепатит уток</a:t>
            </a:r>
          </a:p>
          <a:p>
            <a:r>
              <a:rPr lang="ru-RU" dirty="0"/>
              <a:t>• - вирусный энтерит уток</a:t>
            </a:r>
          </a:p>
          <a:p>
            <a:r>
              <a:rPr lang="ru-RU" dirty="0"/>
              <a:t>• - холера</a:t>
            </a:r>
          </a:p>
          <a:p>
            <a:r>
              <a:rPr lang="ru-RU" dirty="0"/>
              <a:t>• - оспа</a:t>
            </a:r>
          </a:p>
          <a:p>
            <a:r>
              <a:rPr lang="ru-RU" dirty="0"/>
              <a:t>• - тиф (пуллороз)</a:t>
            </a:r>
          </a:p>
          <a:p>
            <a:r>
              <a:rPr lang="ru-RU" dirty="0"/>
              <a:t>• - инфекционная </a:t>
            </a:r>
            <a:r>
              <a:rPr lang="ru-RU" dirty="0" err="1"/>
              <a:t>бурсальная</a:t>
            </a:r>
            <a:r>
              <a:rPr lang="ru-RU" dirty="0"/>
              <a:t> болезнь (болезнь </a:t>
            </a:r>
            <a:r>
              <a:rPr lang="ru-RU" dirty="0" err="1"/>
              <a:t>Гамборо</a:t>
            </a:r>
            <a:r>
              <a:rPr lang="ru-RU" dirty="0"/>
              <a:t>)</a:t>
            </a:r>
          </a:p>
          <a:p>
            <a:r>
              <a:rPr lang="ru-RU" dirty="0"/>
              <a:t>• - болезнь Марека</a:t>
            </a:r>
          </a:p>
          <a:p>
            <a:r>
              <a:rPr lang="ru-RU" dirty="0"/>
              <a:t>• - микоплазмоз (М. </a:t>
            </a:r>
            <a:r>
              <a:rPr lang="ru-RU" dirty="0" err="1"/>
              <a:t>gallisepticum</a:t>
            </a:r>
            <a:r>
              <a:rPr lang="ru-RU" dirty="0"/>
              <a:t>)</a:t>
            </a:r>
          </a:p>
          <a:p>
            <a:r>
              <a:rPr lang="ru-RU" dirty="0"/>
              <a:t>• - хламидиоз.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244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C6053-C802-4ED4-BCBE-A75C4DFD4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Болезни кроликов: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49C1A2-40EB-4D5B-916F-030FD247A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• - </a:t>
            </a:r>
            <a:r>
              <a:rPr lang="ru-RU" dirty="0" err="1"/>
              <a:t>миксоматоз</a:t>
            </a:r>
            <a:endParaRPr lang="ru-RU" dirty="0"/>
          </a:p>
          <a:p>
            <a:r>
              <a:rPr lang="ru-RU" dirty="0"/>
              <a:t>• - туляремия</a:t>
            </a:r>
          </a:p>
          <a:p>
            <a:r>
              <a:rPr lang="ru-RU" dirty="0"/>
              <a:t>• - вирусная геморрагическая болезнь.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006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577AF5-A4B8-46A7-819B-46039853E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Эпизоотический очаг –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5E8373-40DE-453E-A125-1882E5177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место пребывания источника возбудителя инфекции на определенном участке местности, где в данной ситуации возможна передача возбудителя болезни восприимчивым животным. Эпизоотическим очагом могут быть помещения и территории с находящимися там животными, у которых обнаружена данная инфекция.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7199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7D8F7-4BF7-4601-A1B9-2BA1E4E73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Болезни пчел: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08626D-97C4-4AA4-8675-F09C0048D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• - </a:t>
            </a:r>
            <a:r>
              <a:rPr lang="ru-RU" dirty="0" err="1"/>
              <a:t>акариоз</a:t>
            </a:r>
            <a:endParaRPr lang="ru-RU" dirty="0"/>
          </a:p>
          <a:p>
            <a:r>
              <a:rPr lang="ru-RU" dirty="0"/>
              <a:t>• - американский гнилец</a:t>
            </a:r>
          </a:p>
          <a:p>
            <a:r>
              <a:rPr lang="ru-RU" dirty="0"/>
              <a:t>• - европейский гнилец</a:t>
            </a:r>
          </a:p>
          <a:p>
            <a:r>
              <a:rPr lang="ru-RU" dirty="0"/>
              <a:t>• - нозематоз</a:t>
            </a:r>
          </a:p>
          <a:p>
            <a:r>
              <a:rPr lang="ru-RU" dirty="0"/>
              <a:t>• - </a:t>
            </a:r>
            <a:r>
              <a:rPr lang="ru-RU" dirty="0" err="1"/>
              <a:t>варрооз</a:t>
            </a:r>
            <a:r>
              <a:rPr lang="ru-RU" dirty="0"/>
              <a:t>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7971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CC293B-71F7-4A61-A061-FD20F4E8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Признаки особо опасных болезней. Основные показатели эпизоотического</a:t>
            </a:r>
            <a:br>
              <a:rPr lang="ru-RU" dirty="0"/>
            </a:br>
            <a:r>
              <a:rPr lang="ru-RU" dirty="0"/>
              <a:t>процесса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4A8DA4-4949-43B0-BA70-E2C4F628C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• Эпизоотологические формы болезней;</a:t>
            </a:r>
          </a:p>
          <a:p>
            <a:r>
              <a:rPr lang="ru-RU" dirty="0"/>
              <a:t>• Способность к расширению инфекции (эпизоотии, панзоотии);</a:t>
            </a:r>
          </a:p>
          <a:p>
            <a:r>
              <a:rPr lang="ru-RU" dirty="0"/>
              <a:t>• </a:t>
            </a:r>
            <a:r>
              <a:rPr lang="ru-RU" dirty="0" err="1"/>
              <a:t>Трансграничность</a:t>
            </a:r>
            <a:r>
              <a:rPr lang="ru-RU" dirty="0"/>
              <a:t> инфекции.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817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797AA-35E5-46DF-AE57-902066D09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4" y="199069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ru-RU" dirty="0"/>
              <a:t>Основные показатели эпизоотического процесса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29ADA0-668F-4443-9FF8-6B65775C2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566" y="1426128"/>
            <a:ext cx="10258846" cy="4365073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</a:pPr>
            <a:r>
              <a:rPr lang="ru-RU" dirty="0"/>
              <a:t>• </a:t>
            </a:r>
            <a:r>
              <a:rPr lang="ru-RU" dirty="0">
                <a:solidFill>
                  <a:srgbClr val="FF0000"/>
                </a:solidFill>
              </a:rPr>
              <a:t>Инцидентность </a:t>
            </a:r>
            <a:r>
              <a:rPr lang="ru-RU" dirty="0"/>
              <a:t>– число новых случаев заболевания инфекционной болезнью, возникшей за определённый период в отношении к общему количеству животных за этот же период времени, находящихся в изучаемом эпизоотическом очаге (неблагополучном пункте), в расчёте на 10. 000 поголовья. Устойчивое состояние инфицированности популяции в течение последующих периодов времени (вирусоносители, </a:t>
            </a:r>
            <a:r>
              <a:rPr lang="ru-RU" dirty="0" err="1"/>
              <a:t>сероположительные</a:t>
            </a:r>
            <a:r>
              <a:rPr lang="ru-RU" dirty="0"/>
              <a:t> т.д.), а также обусловленное природно-географическими условиями, обеспечивающие циркуляцию вирусов АЧС и КЧС у диких свиней - энзоотия. Инцидентность инфекционной болезни подвергается сильным изменениям в ходе последовательных периодов (массовое поражение животных) на данной территории.</a:t>
            </a:r>
          </a:p>
          <a:p>
            <a:pPr>
              <a:spcBef>
                <a:spcPts val="0"/>
              </a:spcBef>
            </a:pPr>
            <a:r>
              <a:rPr lang="ru-RU" dirty="0"/>
              <a:t>Низкая, случайная инцидентность, когда случаи (или очаги) разделены периодами времени с нулевой инцидентностью – </a:t>
            </a:r>
            <a:r>
              <a:rPr lang="ru-RU" dirty="0" err="1">
                <a:solidFill>
                  <a:srgbClr val="FF0000"/>
                </a:solidFill>
              </a:rPr>
              <a:t>спородичность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dirty="0"/>
              <a:t>•</a:t>
            </a:r>
            <a:r>
              <a:rPr lang="ru-RU" dirty="0">
                <a:solidFill>
                  <a:srgbClr val="FF0000"/>
                </a:solidFill>
              </a:rPr>
              <a:t> Панзоотия </a:t>
            </a:r>
            <a:r>
              <a:rPr lang="ru-RU" dirty="0"/>
              <a:t>- распространение болезни на большие расстояния на нескольких континента (грипп птиц, </a:t>
            </a:r>
            <a:r>
              <a:rPr lang="ru-RU" dirty="0" err="1"/>
              <a:t>ньюкаслская</a:t>
            </a:r>
            <a:r>
              <a:rPr lang="ru-RU" dirty="0"/>
              <a:t> болезнь, </a:t>
            </a:r>
            <a:r>
              <a:rPr lang="ru-RU" dirty="0" err="1"/>
              <a:t>парвовирусная</a:t>
            </a:r>
            <a:r>
              <a:rPr lang="ru-RU" dirty="0"/>
              <a:t> болезнь собак, африканская чума свиней).</a:t>
            </a:r>
          </a:p>
          <a:p>
            <a:pPr>
              <a:spcBef>
                <a:spcPts val="0"/>
              </a:spcBef>
            </a:pPr>
            <a:r>
              <a:rPr lang="ru-RU" dirty="0"/>
              <a:t>• </a:t>
            </a:r>
            <a:r>
              <a:rPr lang="ru-RU" dirty="0" err="1">
                <a:solidFill>
                  <a:srgbClr val="FF0000"/>
                </a:solidFill>
              </a:rPr>
              <a:t>Превалентность</a:t>
            </a:r>
            <a:r>
              <a:rPr lang="ru-RU" dirty="0"/>
              <a:t> – общее количество заболевших инфекционной болезнью, за определённый период к общему присутствующих животных в хозяйстве (неблагополучном пункте, районе)на тот же период времени, в расчёте на 10. 000 поголовья.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000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CC720-5880-45A8-B5CC-AA3D733AB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 широте распространения эпизоотический процесс встречается в трех формах: </a:t>
            </a:r>
            <a:r>
              <a:rPr lang="ru-RU" i="1" dirty="0"/>
              <a:t>спорадическая заболеваемость, эпизоотия, панзоотия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3AAC8B-86AE-48C1-848A-F02CB42D7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 err="1">
                <a:solidFill>
                  <a:srgbClr val="FF0000"/>
                </a:solidFill>
              </a:rPr>
              <a:t>Спорадия</a:t>
            </a:r>
            <a:r>
              <a:rPr lang="ru-RU" i="1" dirty="0"/>
              <a:t> </a:t>
            </a:r>
            <a:r>
              <a:rPr lang="ru-RU" dirty="0"/>
              <a:t>– самая низкая степень интенсивности эпизоотического процесса.</a:t>
            </a:r>
          </a:p>
          <a:p>
            <a:r>
              <a:rPr lang="ru-RU" i="1" dirty="0">
                <a:solidFill>
                  <a:srgbClr val="FF0000"/>
                </a:solidFill>
              </a:rPr>
              <a:t>Эпизоотия</a:t>
            </a:r>
            <a:r>
              <a:rPr lang="ru-RU" i="1" dirty="0"/>
              <a:t> </a:t>
            </a:r>
            <a:r>
              <a:rPr lang="ru-RU" dirty="0"/>
              <a:t>– это среднюю степень интенсивности распространения инфекционных болезней живот­ных в хозяйстве, районе, области, стране.</a:t>
            </a:r>
          </a:p>
          <a:p>
            <a:r>
              <a:rPr lang="ru-RU" i="1" dirty="0">
                <a:solidFill>
                  <a:srgbClr val="FF0000"/>
                </a:solidFill>
              </a:rPr>
              <a:t>Панзоотия</a:t>
            </a:r>
            <a:r>
              <a:rPr lang="ru-RU" i="1" dirty="0"/>
              <a:t> </a:t>
            </a:r>
            <a:r>
              <a:rPr lang="ru-RU" dirty="0"/>
              <a:t>– высшая степень развития эпизоотии, характеризуется необычайно широким распространением инфекционной болезни, охватывающей государство, несколько стран, материк. Примером такой панзоотии является массовое заболевание крупного рогатого скота губчатым энцефалитом в Англии. Для того, чтобы инфекция не перекинулась на европейский континент, были уничтожены сотни тысяч животных; стране нанесен огромный материальный ущерб.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249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E2935-9238-4235-9293-E4BDEB83D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98401"/>
            <a:ext cx="9905998" cy="1478570"/>
          </a:xfrm>
        </p:spPr>
        <p:txBody>
          <a:bodyPr>
            <a:normAutofit/>
          </a:bodyPr>
          <a:lstStyle/>
          <a:p>
            <a:r>
              <a:rPr lang="ru-RU" i="1" dirty="0"/>
              <a:t>Классификация инфекционных болезней животных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20B23B-E8EC-4810-A5A7-1F45E9E13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598" y="1350628"/>
            <a:ext cx="11274803" cy="4815281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1. </a:t>
            </a:r>
            <a:r>
              <a:rPr lang="ru-RU" dirty="0">
                <a:solidFill>
                  <a:srgbClr val="FF0000"/>
                </a:solidFill>
              </a:rPr>
              <a:t>Алиментарные инфекции </a:t>
            </a:r>
            <a:r>
              <a:rPr lang="ru-RU" dirty="0"/>
              <a:t>передаются через почву, корм, воду. Характерно поражение органов пищеварительной системы. Главными факторами передачи возбудителя служат инфицированные корма, навоз и почва. К таким инфекциям относятся </a:t>
            </a:r>
            <a:r>
              <a:rPr lang="ru-RU" dirty="0">
                <a:solidFill>
                  <a:srgbClr val="7030A0"/>
                </a:solidFill>
              </a:rPr>
              <a:t>сибирская язва, ящур, сап, бруцеллез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>
                <a:solidFill>
                  <a:srgbClr val="FF0000"/>
                </a:solidFill>
              </a:rPr>
              <a:t>Респираторные инфекции </a:t>
            </a:r>
            <a:r>
              <a:rPr lang="ru-RU" dirty="0"/>
              <a:t>(аэрогенные) – поражение слизистых оболочек дыхательных путей и легких. Основной путь передачи – воздушно-капельный. К ним относятся: </a:t>
            </a:r>
            <a:r>
              <a:rPr lang="ru-RU" dirty="0">
                <a:solidFill>
                  <a:srgbClr val="7030A0"/>
                </a:solidFill>
              </a:rPr>
              <a:t>парагрипп, энзоотическая пневмония, оспа овец и коз, чума плотоядных.</a:t>
            </a:r>
          </a:p>
          <a:p>
            <a:r>
              <a:rPr lang="ru-RU" dirty="0"/>
              <a:t>3. </a:t>
            </a:r>
            <a:r>
              <a:rPr lang="ru-RU" dirty="0">
                <a:solidFill>
                  <a:srgbClr val="FF0000"/>
                </a:solidFill>
              </a:rPr>
              <a:t>Трансмиссивные инфекции</a:t>
            </a:r>
            <a:r>
              <a:rPr lang="ru-RU" dirty="0"/>
              <a:t>, механизм их передачи осуществляется при помощи кровососущих членистоногих. Возбудители постоянно или в отдельные периоды находятся в крови. К ним относятся: </a:t>
            </a:r>
            <a:r>
              <a:rPr lang="ru-RU" dirty="0">
                <a:solidFill>
                  <a:srgbClr val="7030A0"/>
                </a:solidFill>
              </a:rPr>
              <a:t>энцефаломиелиты, туляремия, инфекционная анемия лошадей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>
                <a:solidFill>
                  <a:srgbClr val="FF0000"/>
                </a:solidFill>
              </a:rPr>
              <a:t>Инфекции, возбудители которых передаются через наружные покровы </a:t>
            </a:r>
            <a:r>
              <a:rPr lang="ru-RU" dirty="0"/>
              <a:t>без участия переносчиков. Эта группа довольно разнообразна по особенностям механизма передачи возбудителя. К ним относятся: </a:t>
            </a:r>
            <a:r>
              <a:rPr lang="ru-RU" dirty="0">
                <a:solidFill>
                  <a:srgbClr val="7030A0"/>
                </a:solidFill>
              </a:rPr>
              <a:t>столбняк, бешенство, оспа </a:t>
            </a:r>
            <a:r>
              <a:rPr lang="ru-RU" dirty="0" err="1">
                <a:solidFill>
                  <a:srgbClr val="7030A0"/>
                </a:solidFill>
              </a:rPr>
              <a:t>коров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>
                <a:solidFill>
                  <a:srgbClr val="FF0000"/>
                </a:solidFill>
              </a:rPr>
              <a:t>Инфекции с невыясненными путями заражени</a:t>
            </a:r>
            <a:r>
              <a:rPr lang="ru-RU" dirty="0"/>
              <a:t>я, то есть неклассифицированная группа.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9041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8BA9E-D60F-4BE6-8DC8-15C9B25F6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Карантинные болезни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3608D0-A3C1-4BF9-93D0-83504365E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• Карантинные болезни - условное название группы инфекционных заболеваний, отличающихся высокой заразительностью </a:t>
            </a:r>
            <a:r>
              <a:rPr lang="ru-RU" dirty="0" err="1"/>
              <a:t>контагиозностью</a:t>
            </a:r>
            <a:r>
              <a:rPr lang="ru-RU" dirty="0"/>
              <a:t>) и часто заканчивающихся смертью заболевшего.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51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B8F2C1-9160-42BF-B1E3-DBE2C86E9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Карантин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6E4E42-4993-4C7F-809E-B35B23283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• Перечень инфекционных болезней, входящих в группу карантинных  болезней определяется международными санитарными соглашениями (конвенциями) и при определенных условиях может быть расширен.</a:t>
            </a:r>
          </a:p>
          <a:p>
            <a:r>
              <a:rPr lang="ru-RU" dirty="0"/>
              <a:t>• Руководство всей работой по предупреждению заноса и распространения на территории России карантинных болезней осуществляет МСХ РФ</a:t>
            </a:r>
          </a:p>
          <a:p>
            <a:r>
              <a:rPr lang="ru-RU" dirty="0"/>
              <a:t>Карантин - комплекс ограничительных ветеринарно-санитарных и административных мероприятий, направленных на предупреждение заноса и распространения карантинных инфекционных болезней. • Карантин впервые был введен в Италии в XIV веке, когда на сорок дней задерживались на рейде суда, прибывшие из мест, не благополучных в отношении чумы.</a:t>
            </a:r>
          </a:p>
          <a:p>
            <a:r>
              <a:rPr lang="ru-RU" dirty="0"/>
              <a:t>• Во время карантина проводится весь комплекс санитарно-профилактических и противоэпидемических мероприятий, применяемых при инфекционной болезни, по поводу которой он объявлен. Срок окончания карантина исчисляется с момента изоляции последнего больного и заключительной дезинфекции, после чего он продолжается еще максимальное время инкубационного периода, например, при чуме он составляет 6 суток, при холере 5 суток.</a:t>
            </a:r>
          </a:p>
          <a:p>
            <a:r>
              <a:rPr lang="ru-RU" dirty="0"/>
              <a:t>Мотивационная характеристика темы. Знание причин, путей проникновения, механизма развития, осложнений карантинных инфекционных заболеваний необходимы врачу любого профиля для своевременной диагностики, назначения </a:t>
            </a:r>
            <a:r>
              <a:rPr lang="ru-RU" dirty="0" err="1"/>
              <a:t>этиопатогенетической</a:t>
            </a:r>
            <a:r>
              <a:rPr lang="ru-RU" dirty="0"/>
              <a:t> терапии и принятия эффективных мер профилактики по предотвращению эпизоотий (эпидемий) и панзоотий (пандемий).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6299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E3403-BD52-4D2C-8C05-4217A9007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0"/>
            <a:ext cx="9905998" cy="1478570"/>
          </a:xfrm>
        </p:spPr>
        <p:txBody>
          <a:bodyPr/>
          <a:lstStyle/>
          <a:p>
            <a:r>
              <a:rPr lang="ru-RU" dirty="0"/>
              <a:t>Перечень карантинных и особо опасных болезней животных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5D475B-8C17-4D21-AC47-3FD6DB819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300294"/>
            <a:ext cx="10728629" cy="4490907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r>
              <a:rPr lang="ru-RU" sz="5600" dirty="0"/>
              <a:t>Вирусные инфекционные болезни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Ящур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Везикулярный стоматит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Везикулярная болезнь свиней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Чума крупного рогатого скота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Чума мелких жвачных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Бешенство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Катаральная лихорадка овец (</a:t>
            </a:r>
            <a:r>
              <a:rPr lang="ru-RU" sz="5600" dirty="0" err="1"/>
              <a:t>Блютанг</a:t>
            </a:r>
            <a:r>
              <a:rPr lang="ru-RU" sz="5600" dirty="0"/>
              <a:t>)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Оспа овец и коз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Африканская чума лошадей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Африканская чума свиней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Классическая чума свиней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Высокопатогенный грипп птиц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Болезнь Ньюкасла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Болезнь </a:t>
            </a:r>
            <a:r>
              <a:rPr lang="ru-RU" sz="5600" dirty="0" err="1"/>
              <a:t>Ауески</a:t>
            </a:r>
            <a:endParaRPr lang="ru-RU" sz="5600" dirty="0"/>
          </a:p>
          <a:p>
            <a:pPr>
              <a:spcBef>
                <a:spcPts val="0"/>
              </a:spcBef>
            </a:pPr>
            <a:r>
              <a:rPr lang="ru-RU" sz="5600" dirty="0"/>
              <a:t>• Лейкоз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</a:t>
            </a:r>
            <a:r>
              <a:rPr lang="ru-RU" sz="5600" dirty="0" err="1"/>
              <a:t>Аденоматоз</a:t>
            </a:r>
            <a:endParaRPr lang="ru-RU" sz="5600" dirty="0"/>
          </a:p>
          <a:p>
            <a:pPr>
              <a:spcBef>
                <a:spcPts val="0"/>
              </a:spcBef>
            </a:pPr>
            <a:r>
              <a:rPr lang="ru-RU" sz="5600" dirty="0"/>
              <a:t>• Контагиозный метрит (вирусный аборт)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Энзоотический энцефаломиелит свиней (Болезнь Тешена)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Алеутская болезнь норок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Чума плотоядных</a:t>
            </a:r>
          </a:p>
          <a:p>
            <a:pPr>
              <a:spcBef>
                <a:spcPts val="0"/>
              </a:spcBef>
            </a:pPr>
            <a:r>
              <a:rPr lang="ru-RU" sz="5600" dirty="0"/>
              <a:t>• Вирусный энтерит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737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72E8B1-F9D7-4DEF-94D9-C9B84FAA2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Бактериальные инфекционные болезни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E5DC03-3606-4969-891A-D512A350A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• Сибирская язва</a:t>
            </a:r>
          </a:p>
          <a:p>
            <a:r>
              <a:rPr lang="ru-RU" dirty="0"/>
              <a:t>• Туберкулез</a:t>
            </a:r>
          </a:p>
          <a:p>
            <a:r>
              <a:rPr lang="ru-RU" dirty="0"/>
              <a:t>• Бруцеллез</a:t>
            </a:r>
          </a:p>
          <a:p>
            <a:r>
              <a:rPr lang="ru-RU" dirty="0"/>
              <a:t>• Лептоспироз</a:t>
            </a:r>
          </a:p>
          <a:p>
            <a:r>
              <a:rPr lang="ru-RU" dirty="0"/>
              <a:t>• </a:t>
            </a:r>
            <a:r>
              <a:rPr lang="ru-RU" dirty="0" err="1"/>
              <a:t>Эмкар</a:t>
            </a:r>
            <a:endParaRPr lang="ru-RU" dirty="0"/>
          </a:p>
          <a:p>
            <a:r>
              <a:rPr lang="ru-RU" dirty="0"/>
              <a:t>• Чума верблюдов</a:t>
            </a:r>
          </a:p>
          <a:p>
            <a:r>
              <a:rPr lang="ru-RU" dirty="0"/>
              <a:t>• </a:t>
            </a:r>
            <a:r>
              <a:rPr lang="ru-RU" dirty="0" err="1"/>
              <a:t>Некробактериоз</a:t>
            </a:r>
            <a:r>
              <a:rPr lang="ru-RU" dirty="0"/>
              <a:t> северных оленей</a:t>
            </a:r>
          </a:p>
          <a:p>
            <a:r>
              <a:rPr lang="ru-RU" dirty="0"/>
              <a:t>• Рожа</a:t>
            </a:r>
          </a:p>
          <a:p>
            <a:r>
              <a:rPr lang="ru-RU" dirty="0"/>
              <a:t>• </a:t>
            </a:r>
            <a:r>
              <a:rPr lang="ru-RU" dirty="0" err="1"/>
              <a:t>Листериоз</a:t>
            </a:r>
            <a:endParaRPr lang="ru-RU" dirty="0"/>
          </a:p>
          <a:p>
            <a:r>
              <a:rPr lang="ru-RU" dirty="0"/>
              <a:t>• Сап</a:t>
            </a:r>
          </a:p>
          <a:p>
            <a:r>
              <a:rPr lang="ru-RU" dirty="0"/>
              <a:t>• Контагиозная плевропневмония крупного рогатого скота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943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80E38-677F-4525-AE48-C9D7D74DC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Инфекционные болезни всех видов животных, ранее не регистрировавшиеся</a:t>
            </a:r>
            <a:br>
              <a:rPr lang="ru-RU" dirty="0"/>
            </a:br>
            <a:r>
              <a:rPr lang="ru-RU" dirty="0"/>
              <a:t>на территории Российской Федерации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776B1C-098B-42EC-8506-76CB90030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• Энцефаломиелиты</a:t>
            </a:r>
          </a:p>
          <a:p>
            <a:r>
              <a:rPr lang="ru-RU" dirty="0"/>
              <a:t>• Лихорадка долины Рифт</a:t>
            </a:r>
          </a:p>
          <a:p>
            <a:r>
              <a:rPr lang="ru-RU" dirty="0"/>
              <a:t>• Случная болезнь (трипаносомоз)</a:t>
            </a:r>
          </a:p>
          <a:p>
            <a:r>
              <a:rPr lang="ru-RU" dirty="0"/>
              <a:t>• Губкообразная энцефалопатия крупного рогатого скота</a:t>
            </a:r>
          </a:p>
          <a:p>
            <a:r>
              <a:rPr lang="ru-RU" dirty="0"/>
              <a:t>• Скрепи овец и коз</a:t>
            </a:r>
          </a:p>
          <a:p>
            <a:r>
              <a:rPr lang="ru-RU" dirty="0"/>
              <a:t>• Меди-</a:t>
            </a:r>
            <a:r>
              <a:rPr lang="ru-RU" dirty="0" err="1"/>
              <a:t>Висна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902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49</TotalTime>
  <Words>1597</Words>
  <Application>Microsoft Office PowerPoint</Application>
  <PresentationFormat>Широкоэкранный</PresentationFormat>
  <Paragraphs>181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Trebuchet MS</vt:lpstr>
      <vt:lpstr>Tw Cen MT</vt:lpstr>
      <vt:lpstr>Контур</vt:lpstr>
      <vt:lpstr>Инфекционные болезни животных –</vt:lpstr>
      <vt:lpstr>Эпизоотический очаг –</vt:lpstr>
      <vt:lpstr>По широте распространения эпизоотический процесс встречается в трех формах: спорадическая заболеваемость, эпизоотия, панзоотия. </vt:lpstr>
      <vt:lpstr>Классификация инфекционных болезней животных</vt:lpstr>
      <vt:lpstr>Карантинные болезни </vt:lpstr>
      <vt:lpstr>Карантин</vt:lpstr>
      <vt:lpstr>Перечень карантинных и особо опасных болезней животных</vt:lpstr>
      <vt:lpstr>Бактериальные инфекционные болезни </vt:lpstr>
      <vt:lpstr>Инфекционные болезни всех видов животных, ранее не регистрировавшиеся на территории Российской Федерации </vt:lpstr>
      <vt:lpstr>Список А </vt:lpstr>
      <vt:lpstr>Список А </vt:lpstr>
      <vt:lpstr>Список В </vt:lpstr>
      <vt:lpstr>Болезни, общие для животных многих видов:</vt:lpstr>
      <vt:lpstr>Болезни КРС: </vt:lpstr>
      <vt:lpstr>Болезни овец и коз: </vt:lpstr>
      <vt:lpstr>Болезни лошадей:</vt:lpstr>
      <vt:lpstr>Болезни свиней: </vt:lpstr>
      <vt:lpstr>Болезни птиц: </vt:lpstr>
      <vt:lpstr>Болезни кроликов: </vt:lpstr>
      <vt:lpstr>Болезни пчел: </vt:lpstr>
      <vt:lpstr>Признаки особо опасных болезней. Основные показатели эпизоотического процесса </vt:lpstr>
      <vt:lpstr>Основные показатели эпизоотического процесса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ИНФЕКЦИОННЫЙ ПРОЦЕСС</dc:title>
  <dc:creator>PGAU</dc:creator>
  <cp:lastModifiedBy>PGAU</cp:lastModifiedBy>
  <cp:revision>12</cp:revision>
  <dcterms:created xsi:type="dcterms:W3CDTF">2022-09-16T06:13:02Z</dcterms:created>
  <dcterms:modified xsi:type="dcterms:W3CDTF">2022-09-22T11:48:30Z</dcterms:modified>
</cp:coreProperties>
</file>