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8" r:id="rId3"/>
    <p:sldId id="269" r:id="rId4"/>
    <p:sldId id="272" r:id="rId5"/>
    <p:sldId id="270" r:id="rId6"/>
    <p:sldId id="273" r:id="rId7"/>
    <p:sldId id="274" r:id="rId8"/>
    <p:sldId id="275" r:id="rId9"/>
    <p:sldId id="271" r:id="rId10"/>
    <p:sldId id="278" r:id="rId11"/>
    <p:sldId id="279" r:id="rId12"/>
    <p:sldId id="281" r:id="rId13"/>
    <p:sldId id="282" r:id="rId14"/>
    <p:sldId id="283" r:id="rId15"/>
    <p:sldId id="284" r:id="rId16"/>
    <p:sldId id="285" r:id="rId17"/>
    <p:sldId id="286" r:id="rId18"/>
    <p:sldId id="280" r:id="rId19"/>
    <p:sldId id="287" r:id="rId20"/>
    <p:sldId id="28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>
      <p:cViewPr>
        <p:scale>
          <a:sx n="90" d="100"/>
          <a:sy n="90" d="100"/>
        </p:scale>
        <p:origin x="1162" y="-50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861EE-E1EB-44C9-B898-8BC916A6E1B1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6D462-ECE8-45E1-8A4B-2A69E1FF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200341&amp;dst=4006&amp;demo=1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alog.garant.ru/fns/nk/a9a754f9362cc6d913de8ff6886b8c4c/" TargetMode="External"/><Relationship Id="rId2" Type="http://schemas.openxmlformats.org/officeDocument/2006/relationships/hyperlink" Target="https://www.nalog.gov.ru/rn77/about_fts/docs/16612544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700808"/>
            <a:ext cx="835292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eaLnBrk="0" hangingPunct="0"/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Тема 4.1 Понятие и содержание налоговой отчетности</a:t>
            </a:r>
            <a:endParaRPr lang="ru-RU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FDA3F8-1BED-48E5-A405-46DC96FBC144}"/>
              </a:ext>
            </a:extLst>
          </p:cNvPr>
          <p:cNvSpPr/>
          <p:nvPr/>
        </p:nvSpPr>
        <p:spPr>
          <a:xfrm>
            <a:off x="107504" y="980728"/>
            <a:ext cx="871296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Декларации и расчеты по налогам необходимо представлять в налоговые органы на бумаге по утвержденным формам или установленным форматам при сдаче в электронном виде (</a:t>
            </a: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  <a:hlinkClick r:id="rId2"/>
              </a:rPr>
              <a:t>п. 3 ст. 80 НК РФ</a:t>
            </a: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). Как правило, одним приказом Минфина или ФНС утверждается одновременно как сама форма, так и порядок заполнения налоговой декларации. Иначе говоря, каждая декларация должна быть составлена в соответствии со своими правилами заполнения.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Однако некоторые общие «черты», характерные для большинства форм налоговой отчетности, все же выделить можно. Особенно по части заполнения титульного листа. На нем практически во всех декларациях указывается: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ИНН и КПП организации (предприниматели заполняют только ИНН), которые, кстати, дублируются на всех страницах декларации;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номер корректировки. По общему правилу при первичном представлении декларации в этом поле ставится «0--», при сдаче </a:t>
            </a:r>
            <a:r>
              <a:rPr lang="ru-RU" sz="1600" dirty="0" err="1">
                <a:solidFill>
                  <a:srgbClr val="000000"/>
                </a:solidFill>
                <a:latin typeface="Georgia" panose="02040502050405020303" pitchFamily="18" charset="0"/>
              </a:rPr>
              <a:t>уточненки</a:t>
            </a: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 – ее порядковый номер (1,2 и т.д.);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налоговый или отчетный период в закодированном виде;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отчетный год;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код налогового органа, куда сдается декларация;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код основания сдачи именно в этот налоговый орган (по месту нахождения или учета);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код ОКВЭД, и др.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Georgia" panose="02040502050405020303" pitchFamily="18" charset="0"/>
              </a:rPr>
              <a:t>Кроме того, общее правило заполнения налоговых деклараций заключается в том, что пустые разделы отчетности (которые налогоплательщик не должен заполнять в силу специфики своей деятельности) в инспекцию не представляются. Это касается, к примеру, декларации по НДС. А на всех заполненных листах, которые формируют декларацию, проставляется сквозная нумерация страниц.</a:t>
            </a:r>
            <a:endParaRPr lang="ru-RU" sz="1600" b="0" i="0" dirty="0"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966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579A7EB-D9F9-4C28-9CC5-165255E297AE}"/>
              </a:ext>
            </a:extLst>
          </p:cNvPr>
          <p:cNvSpPr/>
          <p:nvPr/>
        </p:nvSpPr>
        <p:spPr>
          <a:xfrm>
            <a:off x="971600" y="2276872"/>
            <a:ext cx="61744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4. Типичные ошибки в заполнении налоговых деклараций</a:t>
            </a:r>
          </a:p>
        </p:txBody>
      </p:sp>
    </p:spTree>
    <p:extLst>
      <p:ext uri="{BB962C8B-B14F-4D97-AF65-F5344CB8AC3E}">
        <p14:creationId xmlns:p14="http://schemas.microsoft.com/office/powerpoint/2010/main" val="658549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354BBC9-A876-4FE5-85D7-EE7F99650D9C}"/>
              </a:ext>
            </a:extLst>
          </p:cNvPr>
          <p:cNvSpPr/>
          <p:nvPr/>
        </p:nvSpPr>
        <p:spPr>
          <a:xfrm>
            <a:off x="467544" y="1443841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222222"/>
                </a:solidFill>
                <a:latin typeface="Lab Grotesque"/>
              </a:rPr>
              <a:t>В сданной декларации могут вызвать вопросы ФНС следующие моменты: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222222"/>
                </a:solidFill>
                <a:latin typeface="Lab Grotesque"/>
              </a:rPr>
              <a:t>Высокая доля расходов по прибыли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222222"/>
                </a:solidFill>
                <a:latin typeface="Lab Grotesque"/>
              </a:rPr>
              <a:t>Высокая доля вычетов по НДС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222222"/>
                </a:solidFill>
                <a:latin typeface="Lab Grotesque"/>
              </a:rPr>
              <a:t>Убыток в налоговой декларации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222222"/>
                </a:solidFill>
                <a:latin typeface="Lab Grotesque"/>
              </a:rPr>
              <a:t>Неоднократное приближение к предельным показателям на </a:t>
            </a:r>
            <a:r>
              <a:rPr lang="ru-RU" sz="2800" dirty="0" err="1">
                <a:solidFill>
                  <a:srgbClr val="222222"/>
                </a:solidFill>
                <a:latin typeface="Lab Grotesque"/>
              </a:rPr>
              <a:t>спецрежимах</a:t>
            </a:r>
            <a:endParaRPr lang="ru-RU" sz="2800" dirty="0">
              <a:solidFill>
                <a:srgbClr val="222222"/>
              </a:solidFill>
              <a:latin typeface="Lab Grotesque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222222"/>
                </a:solidFill>
                <a:latin typeface="Lab Grotesque"/>
              </a:rPr>
              <a:t>Сдача нулевой отчетности при наличии движений по счету</a:t>
            </a:r>
          </a:p>
        </p:txBody>
      </p:sp>
    </p:spTree>
    <p:extLst>
      <p:ext uri="{BB962C8B-B14F-4D97-AF65-F5344CB8AC3E}">
        <p14:creationId xmlns:p14="http://schemas.microsoft.com/office/powerpoint/2010/main" val="3872557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7D2F7FB-E8EF-4693-A2BF-04F1732131FF}"/>
              </a:ext>
            </a:extLst>
          </p:cNvPr>
          <p:cNvSpPr/>
          <p:nvPr/>
        </p:nvSpPr>
        <p:spPr>
          <a:xfrm>
            <a:off x="179512" y="908720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222222"/>
                </a:solidFill>
                <a:latin typeface="Lab Grotesque"/>
              </a:rPr>
              <a:t>Высокая доля расходов по прибыли</a:t>
            </a:r>
          </a:p>
          <a:p>
            <a:pPr algn="just"/>
            <a:r>
              <a:rPr lang="ru-RU" sz="2400" dirty="0">
                <a:solidFill>
                  <a:srgbClr val="222222"/>
                </a:solidFill>
                <a:latin typeface="Lab Grotesque"/>
              </a:rPr>
              <a:t>Предельный уровень расходов по отношению к доходам государством не установлен. На первых порах многие вновь созданные бизнесы могут работать в убыток. И даже если доля расходов составляет 80 % от прибыли, это вполне может быть нормальным положением: рентабельность бизнеса в 20 % приемлема для разных сфер. Здесь дело в динамике. </a:t>
            </a:r>
          </a:p>
          <a:p>
            <a:pPr algn="just"/>
            <a:r>
              <a:rPr lang="ru-RU" sz="2400" dirty="0">
                <a:solidFill>
                  <a:srgbClr val="222222"/>
                </a:solidFill>
                <a:latin typeface="Lab Grotesque"/>
              </a:rPr>
              <a:t>Если в прошлых отчетных периодах доля расходов по отношению к прибыли составляла около 40 %, а в последнем выросла до 80 %, такой скачок, конечно, может вызвать интерес со стороны налоговой. Причем речь необязательно идет об их намерении провести проверку. Чаще всего они просто хотят получить письменное разъяснение о том, с какими производственными нуждами связан такой скачок. Как правило, корректно составленного письма хватает для решения вопроса. </a:t>
            </a:r>
            <a:endParaRPr lang="ru-RU" sz="2400" b="0" i="0" dirty="0">
              <a:solidFill>
                <a:srgbClr val="222222"/>
              </a:solidFill>
              <a:effectLst/>
              <a:latin typeface="Lab Grotesque"/>
            </a:endParaRPr>
          </a:p>
        </p:txBody>
      </p:sp>
    </p:spTree>
    <p:extLst>
      <p:ext uri="{BB962C8B-B14F-4D97-AF65-F5344CB8AC3E}">
        <p14:creationId xmlns:p14="http://schemas.microsoft.com/office/powerpoint/2010/main" val="175822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1236106-E323-47BB-AE0C-AAA6B5EBD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270084"/>
            <a:ext cx="8684716" cy="4884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265029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Lab Grotesque"/>
              </a:rPr>
              <a:t>Высокая доля вычетов по НДС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Lab Grotesque"/>
              </a:rPr>
              <a:t>Предприниматели имеют право на множество налоговых вычетов, включая вычет по НДС. И это хороший инструмент — бухгалтеру всегда нужно стараться компенсировать затраченные на налоги суммы, потому что у бизнеса не бывает лишних денег. 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Lab Grotesque"/>
              </a:rPr>
              <a:t>Однако запрос на такой вычет должен соответствовать двум критериям: 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Lab Grotesque"/>
              </a:rPr>
              <a:t>Налоговый вычет не превышает 89 % начисленных сумм НДС за 12 месяцев.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Lab Grotesque"/>
              </a:rPr>
              <a:t>Налоговый вычет также не превышает долю вычета НДС по региону.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Lab Grotesque"/>
              </a:rPr>
              <a:t>В случае если доля вычетов по НДС выросла по объективным причинам, всегда можно предоставить налоговой пояснительное письмо с обоснованием этих причин. Например, во время пандемии коронавируса на многих рынках сложилась сложная экономическая ситуация: спрос резко сократился, и многие компании несли огромные убытки на содержание бизнеса. Однако в таких условиях доля налоговых вычетов увеличивается по объективным причинам, и доказательства такого состояния привести было несложно. 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AutoShape 2" descr="extern">
            <a:extLst>
              <a:ext uri="{FF2B5EF4-FFF2-40B4-BE49-F238E27FC236}">
                <a16:creationId xmlns:a16="http://schemas.microsoft.com/office/drawing/2014/main" id="{04BDE7FE-73DC-4381-8275-0E4C7AC591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404813"/>
            <a:ext cx="609600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41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0062A73-BAAC-4E64-9C3B-EF520E795BBD}"/>
              </a:ext>
            </a:extLst>
          </p:cNvPr>
          <p:cNvSpPr/>
          <p:nvPr/>
        </p:nvSpPr>
        <p:spPr>
          <a:xfrm>
            <a:off x="251520" y="889843"/>
            <a:ext cx="84249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222222"/>
                </a:solidFill>
                <a:latin typeface="Lab Grotesque"/>
              </a:rPr>
              <a:t>Убыток в налоговой декларации</a:t>
            </a:r>
          </a:p>
          <a:p>
            <a:r>
              <a:rPr lang="ru-RU" sz="2000" dirty="0">
                <a:solidFill>
                  <a:srgbClr val="222222"/>
                </a:solidFill>
                <a:latin typeface="Lab Grotesque"/>
              </a:rPr>
              <a:t>Как уже было сказано выше, иногда работать в убыток нормально. Многие бизнесы на стадии становления или в период затяжных экономических кризисов могут столкнуться с подобной проблемой. Поэтому отражение убытка в налоговой декларации само по себе преступлением не является. </a:t>
            </a:r>
          </a:p>
          <a:p>
            <a:r>
              <a:rPr lang="ru-RU" sz="2000" dirty="0">
                <a:solidFill>
                  <a:srgbClr val="222222"/>
                </a:solidFill>
                <a:latin typeface="Lab Grotesque"/>
              </a:rPr>
              <a:t>Однако налоговые органы считают важным обратить внимание на неприбыльный бизнес, ведь он теряет способность уплачивать налоги. Кроме того, ФНС может заподозрить, что деньги бизнеса уходят в «серую зону»: компания завышает расходы, снижает доходы и пытается таким образом уклониться от своих прямых обязанностей перед ФНС. </a:t>
            </a:r>
          </a:p>
          <a:p>
            <a:r>
              <a:rPr lang="ru-RU" sz="2000" dirty="0">
                <a:solidFill>
                  <a:srgbClr val="222222"/>
                </a:solidFill>
                <a:latin typeface="Lab Grotesque"/>
              </a:rPr>
              <a:t>В таком случае нужно выяснить, не была ли в декларации допущена ошибка. Если была и убытка на самом деле нет, можно отправить уточненную декларацию. Если убыток все-таки есть, бухгалтеру следует составить развернутое пояснительное письмо с обоснованием такого положения, в противном случае дело может дойти до выездной проверки. </a:t>
            </a:r>
          </a:p>
        </p:txBody>
      </p:sp>
    </p:spTree>
    <p:extLst>
      <p:ext uri="{BB962C8B-B14F-4D97-AF65-F5344CB8AC3E}">
        <p14:creationId xmlns:p14="http://schemas.microsoft.com/office/powerpoint/2010/main" val="3928529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3E55629-5F10-40A4-9C5B-63CE49ABB006}"/>
              </a:ext>
            </a:extLst>
          </p:cNvPr>
          <p:cNvSpPr/>
          <p:nvPr/>
        </p:nvSpPr>
        <p:spPr>
          <a:xfrm>
            <a:off x="251520" y="54868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222222"/>
                </a:solidFill>
                <a:latin typeface="Lab Grotesque"/>
              </a:rPr>
              <a:t>Неоднократное приближение к предельным показателям на </a:t>
            </a:r>
            <a:r>
              <a:rPr lang="ru-RU" sz="2400" b="1" dirty="0" err="1">
                <a:solidFill>
                  <a:srgbClr val="222222"/>
                </a:solidFill>
                <a:latin typeface="Lab Grotesque"/>
              </a:rPr>
              <a:t>спецрежимах</a:t>
            </a:r>
            <a:endParaRPr lang="ru-RU" sz="2400" b="1" dirty="0">
              <a:solidFill>
                <a:srgbClr val="222222"/>
              </a:solidFill>
              <a:latin typeface="Lab Grotesque"/>
            </a:endParaRPr>
          </a:p>
          <a:p>
            <a:pPr algn="just"/>
            <a:r>
              <a:rPr lang="ru-RU" sz="2400" dirty="0" err="1">
                <a:solidFill>
                  <a:srgbClr val="222222"/>
                </a:solidFill>
                <a:latin typeface="Lab Grotesque"/>
              </a:rPr>
              <a:t>Спецрежимами</a:t>
            </a:r>
            <a:r>
              <a:rPr lang="ru-RU" sz="2400" dirty="0">
                <a:solidFill>
                  <a:srgbClr val="222222"/>
                </a:solidFill>
                <a:latin typeface="Lab Grotesque"/>
              </a:rPr>
              <a:t> для ИП и компаний являются УСН, ЕСХН, ПСН. Если компания в течение года хотя бы пару раз приближается к предельному значению ближе, чем на 5 % — это сразу становится поводом для беспокойства со стороны налоговиков. Например: Вы — сельхозпредприятие на ЕСХН, обязаны зарабатывать на сельскохозяйственной деятельности не менее 70 % выручки. Соответственно, если в течение года ваша выручка держится на показателях 70—75 %, это повод спросить с вас уточнения по доходам. У налоговой возникает подозрение, что вы искусственно повышаете показатели, чтобы скрыть доходы от других видов деятельности. Если так, вы можете заработать крупный штраф и лишиться права использовать </a:t>
            </a:r>
            <a:r>
              <a:rPr lang="ru-RU" sz="2400" dirty="0" err="1">
                <a:solidFill>
                  <a:srgbClr val="222222"/>
                </a:solidFill>
                <a:latin typeface="Lab Grotesque"/>
              </a:rPr>
              <a:t>спецрежим</a:t>
            </a:r>
            <a:r>
              <a:rPr lang="ru-RU" sz="2400" dirty="0">
                <a:solidFill>
                  <a:srgbClr val="222222"/>
                </a:solidFill>
                <a:latin typeface="Lab Grotesque"/>
              </a:rPr>
              <a:t>. </a:t>
            </a:r>
            <a:endParaRPr lang="ru-RU" sz="2400" b="0" i="0" dirty="0">
              <a:solidFill>
                <a:srgbClr val="222222"/>
              </a:solidFill>
              <a:effectLst/>
              <a:latin typeface="Lab Grotesque"/>
            </a:endParaRPr>
          </a:p>
        </p:txBody>
      </p:sp>
    </p:spTree>
    <p:extLst>
      <p:ext uri="{BB962C8B-B14F-4D97-AF65-F5344CB8AC3E}">
        <p14:creationId xmlns:p14="http://schemas.microsoft.com/office/powerpoint/2010/main" val="1147461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19FD6C3-C8C6-426A-8754-A3A6A174A104}"/>
              </a:ext>
            </a:extLst>
          </p:cNvPr>
          <p:cNvSpPr/>
          <p:nvPr/>
        </p:nvSpPr>
        <p:spPr>
          <a:xfrm>
            <a:off x="179512" y="1988840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222222"/>
                </a:solidFill>
                <a:latin typeface="Lab Grotesque"/>
              </a:rPr>
              <a:t>Сдача нулевой отчетности при наличии движений по счету</a:t>
            </a:r>
          </a:p>
          <a:p>
            <a:pPr algn="just"/>
            <a:r>
              <a:rPr lang="ru-RU" sz="2000" dirty="0">
                <a:solidFill>
                  <a:srgbClr val="222222"/>
                </a:solidFill>
                <a:latin typeface="Lab Grotesque"/>
              </a:rPr>
              <a:t>Следует уделять особое внимание тем, кому доверяете бухгалтерское ведение своего бизнеса. Иногда ситуация вынуждает сдать декларацию в сжатые сроки, и недобросовестные бухгалтеры могут сдать нулевую, если компания в последнем отчетном периоде не имела никакого оборота по счетам. </a:t>
            </a:r>
            <a:endParaRPr lang="ru-RU" sz="2000" b="0" i="0" dirty="0">
              <a:solidFill>
                <a:srgbClr val="222222"/>
              </a:solidFill>
              <a:effectLst/>
              <a:latin typeface="Lab Grotesque"/>
            </a:endParaRPr>
          </a:p>
        </p:txBody>
      </p:sp>
    </p:spTree>
    <p:extLst>
      <p:ext uri="{BB962C8B-B14F-4D97-AF65-F5344CB8AC3E}">
        <p14:creationId xmlns:p14="http://schemas.microsoft.com/office/powerpoint/2010/main" val="3615794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AAE1A1B-79FC-459F-85A8-5196CE452C96}"/>
              </a:ext>
            </a:extLst>
          </p:cNvPr>
          <p:cNvSpPr/>
          <p:nvPr/>
        </p:nvSpPr>
        <p:spPr>
          <a:xfrm>
            <a:off x="539552" y="1844824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5. Основные способы представления налоговой отчетности</a:t>
            </a:r>
          </a:p>
        </p:txBody>
      </p:sp>
    </p:spTree>
    <p:extLst>
      <p:ext uri="{BB962C8B-B14F-4D97-AF65-F5344CB8AC3E}">
        <p14:creationId xmlns:p14="http://schemas.microsoft.com/office/powerpoint/2010/main" val="3017611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92459DC-9D56-4192-8A23-F489FE15A3F0}"/>
              </a:ext>
            </a:extLst>
          </p:cNvPr>
          <p:cNvSpPr/>
          <p:nvPr/>
        </p:nvSpPr>
        <p:spPr>
          <a:xfrm>
            <a:off x="395536" y="889844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Существует два способа представления налоговой и бухгалтерской отчетности:</a:t>
            </a:r>
          </a:p>
          <a:p>
            <a:r>
              <a:rPr lang="ru-RU" sz="2400" dirty="0"/>
              <a:t>На бумажном носителе;</a:t>
            </a:r>
          </a:p>
          <a:p>
            <a:r>
              <a:rPr lang="ru-RU" sz="2400" dirty="0"/>
              <a:t>В электронной форме.</a:t>
            </a:r>
          </a:p>
          <a:p>
            <a:r>
              <a:rPr lang="ru-RU" sz="2400" dirty="0"/>
              <a:t>Можно сдать отчетность в ИФНС лично или через уполномоченного представителя.</a:t>
            </a:r>
          </a:p>
          <a:p>
            <a:r>
              <a:rPr lang="ru-RU" sz="2400" dirty="0"/>
              <a:t>Подать налоговую декларацию может как лично руководитель организации (предприниматель) или бухгалтер, так и уполномоченный представитель организации (предпринимателя).</a:t>
            </a:r>
          </a:p>
          <a:p>
            <a:r>
              <a:rPr lang="ru-RU" sz="2400" dirty="0"/>
              <a:t>Датой подачи налоговых деклараций законным или уполномоченным представителем организации считается дата фактического представления их в налоговый орган на бумажных носителях.</a:t>
            </a:r>
          </a:p>
        </p:txBody>
      </p:sp>
    </p:spTree>
    <p:extLst>
      <p:ext uri="{BB962C8B-B14F-4D97-AF65-F5344CB8AC3E}">
        <p14:creationId xmlns:p14="http://schemas.microsoft.com/office/powerpoint/2010/main" val="3405842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82282F-925D-48F2-BC1D-DD16E1CEE86A}"/>
              </a:ext>
            </a:extLst>
          </p:cNvPr>
          <p:cNvSpPr txBox="1"/>
          <p:nvPr/>
        </p:nvSpPr>
        <p:spPr>
          <a:xfrm>
            <a:off x="539552" y="908720"/>
            <a:ext cx="748883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" indent="90170" algn="just">
              <a:tabLst>
                <a:tab pos="292735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Вопросы к изучению:</a:t>
            </a:r>
            <a:endParaRPr lang="ru-RU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Sans Serif" panose="020B0604020202020204" pitchFamily="34" charset="0"/>
            </a:endParaRPr>
          </a:p>
          <a:p>
            <a:pPr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1. Понятие и значение налоговой отчетности. Основные задачи и содержание налоговой отчетности</a:t>
            </a:r>
          </a:p>
          <a:p>
            <a:pPr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2.Понятие налоговой декларации, порядок внесения исправлений в налоговые декларации</a:t>
            </a:r>
          </a:p>
          <a:p>
            <a:pPr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3. Общие подходы к заполнению налоговых деклараций</a:t>
            </a:r>
          </a:p>
          <a:p>
            <a:pPr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4. Типичные ошибки в заполнении налоговых деклараций</a:t>
            </a:r>
          </a:p>
          <a:p>
            <a:pPr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5. Основные способы представления налоговой отчетности</a:t>
            </a:r>
          </a:p>
        </p:txBody>
      </p:sp>
    </p:spTree>
    <p:extLst>
      <p:ext uri="{BB962C8B-B14F-4D97-AF65-F5344CB8AC3E}">
        <p14:creationId xmlns:p14="http://schemas.microsoft.com/office/powerpoint/2010/main" val="2709695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6FAC524-246B-4A22-807C-4F8723CE596F}"/>
              </a:ext>
            </a:extLst>
          </p:cNvPr>
          <p:cNvSpPr/>
          <p:nvPr/>
        </p:nvSpPr>
        <p:spPr>
          <a:xfrm>
            <a:off x="179512" y="764704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отчетности в электронной форме осуществляется по телекоммуникационным каналам связи (ТКС) с применением усиленной квалифицированной электронной подписи через операторов электронного документооборота.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ТКС – это система представления налоговой и бухгалтерской отчетности в электронном виде.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данного способа представления: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необходимости приходить в налоговые органы, так как отчетность в любое время суток может быть отправлена из офиса налогоплательщика (экономия временных затрат);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требуется дублирования сдаваемых документов на бумажных носителях;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количества технических ошибок;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оперативность обновления форматов представления отчетности;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гарантия подтверждения доставки документов;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отчетности, представляемой в электронной форме по ТКС, от просмотра и корректировки третьими лицами;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получения в электронном виде справки о состоянии расчетов с бюджетом, выписки операций по расчетам с бюджетом, перечень налоговой и бухгалтерской отчетности, представленной в налоговую инспекцию, акт сверки расчетов по налогам, сборам, пеням и штрафам, актуальные разъяснения ФНС России по налоговому законодательству а также направить запрос информационного характера в налоговые органы.</a:t>
            </a:r>
          </a:p>
        </p:txBody>
      </p:sp>
    </p:spTree>
    <p:extLst>
      <p:ext uri="{BB962C8B-B14F-4D97-AF65-F5344CB8AC3E}">
        <p14:creationId xmlns:p14="http://schemas.microsoft.com/office/powerpoint/2010/main" val="2367112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ADB12A-190C-427D-8723-D68F3785DA2D}"/>
              </a:ext>
            </a:extLst>
          </p:cNvPr>
          <p:cNvSpPr txBox="1"/>
          <p:nvPr/>
        </p:nvSpPr>
        <p:spPr>
          <a:xfrm>
            <a:off x="611560" y="1844824"/>
            <a:ext cx="712879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" indent="90170" algn="ctr">
              <a:tabLst>
                <a:tab pos="292735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1.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Понятие и значение налоговой отчетности. Основные задачи и содержание налоговой отчетности</a:t>
            </a:r>
          </a:p>
          <a:p>
            <a:pPr marL="22860" indent="90170" algn="ctr">
              <a:tabLst>
                <a:tab pos="292735" algn="l"/>
              </a:tabLst>
            </a:pPr>
            <a:endParaRPr lang="ru-RU" sz="2400" b="1" dirty="0">
              <a:solidFill>
                <a:srgbClr val="00000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945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5810C1-7FC5-4C2D-997C-CBB24B033861}"/>
              </a:ext>
            </a:extLst>
          </p:cNvPr>
          <p:cNvSpPr/>
          <p:nvPr/>
        </p:nvSpPr>
        <p:spPr>
          <a:xfrm>
            <a:off x="179512" y="751344"/>
            <a:ext cx="84969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1463" algn="just"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Налоговая отчетность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представляет собой совокупность всех налоговых деклараций (расчетов) по налогам и сборам, предусмотренных налоговым законодательством за соответствующий налоговый (отчетный) период. </a:t>
            </a:r>
          </a:p>
          <a:p>
            <a:pPr marL="179388" indent="176213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Требования, предъявляемые к налоговой отчетности, отражены в приказе Минфина России и приказе ФНС России по каждому налогу.</a:t>
            </a:r>
          </a:p>
          <a:p>
            <a:pPr marL="179388" indent="176213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Данные налоговой отчетности представляются налогоплательщиком по месту постановки на учет в сроки и с периодичностью, определенной для соответствующих форм отчетности. Форма подачи сведений должна соответствовать последней утвержденной форме подачи сведений.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</a:rPr>
              <a:t>Задачами налоговой отчетности являются</a:t>
            </a:r>
            <a:r>
              <a:rPr lang="ru-RU" dirty="0"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- определение закономерностей ведения и изменения налогового учета;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- оценка налоговой нагрузки предприятия на конкретном этапе его финансово-хозяйственной деятельности, т.е. за определенный отчетный или налоговый период;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- рассредоточение налоговых поступлений налогоплательщика по бюджетам различных уровней;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- контроль за правильностью исчисления налогов и своевременностью их перечисления в бюджет.</a:t>
            </a:r>
          </a:p>
          <a:p>
            <a:pPr marL="179705" indent="571500" algn="just"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501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15B1F5-7C6D-4948-8110-C1FFFBC5B2AD}"/>
              </a:ext>
            </a:extLst>
          </p:cNvPr>
          <p:cNvSpPr txBox="1"/>
          <p:nvPr/>
        </p:nvSpPr>
        <p:spPr>
          <a:xfrm>
            <a:off x="1007604" y="1988840"/>
            <a:ext cx="71287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2. Понятие налоговой декларации, порядок внесения исправлений в налоговые декларации</a:t>
            </a:r>
          </a:p>
        </p:txBody>
      </p:sp>
    </p:spTree>
    <p:extLst>
      <p:ext uri="{BB962C8B-B14F-4D97-AF65-F5344CB8AC3E}">
        <p14:creationId xmlns:p14="http://schemas.microsoft.com/office/powerpoint/2010/main" val="1933500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4A6CC56-519C-4139-8E17-0CF8DEBDDCE0}"/>
              </a:ext>
            </a:extLst>
          </p:cNvPr>
          <p:cNvSpPr/>
          <p:nvPr/>
        </p:nvSpPr>
        <p:spPr>
          <a:xfrm>
            <a:off x="467544" y="980728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71500"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Налоговая декларация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представляет собой письменное заявление налогоплательщика об объектах налогообложения, о полученных доходах и произведенных расходах, об источниках доходов, о налоговой базе, налоговых льготах, об исчисленной сумме налога и (или) о других данных, служащих основанием для исчисления и уплаты налога.</a:t>
            </a:r>
            <a:r>
              <a:rPr lang="ru-RU" sz="2400" b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</a:rPr>
              <a:t>Налоговая декларация представляется каждым налогоплательщиком по каждому налогу, подлежащему уплате этим налогоплательщиком, если иное не предусмотрено законодательством о налогах и сборах.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</a:rPr>
              <a:t>Обязанность представления налогоплательщиками в налоговые органы деклараций определена  ст.23 НК РФ.</a:t>
            </a:r>
          </a:p>
          <a:p>
            <a:pPr indent="571500" algn="just">
              <a:spcAft>
                <a:spcPts val="0"/>
              </a:spcAft>
            </a:pPr>
            <a:endParaRPr lang="ru-RU" sz="2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08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B750CBC-56E4-4528-A892-1260F62AD862}"/>
              </a:ext>
            </a:extLst>
          </p:cNvPr>
          <p:cNvSpPr/>
          <p:nvPr/>
        </p:nvSpPr>
        <p:spPr>
          <a:xfrm>
            <a:off x="215516" y="1484784"/>
            <a:ext cx="8712968" cy="4439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71500" algn="just">
              <a:spcBef>
                <a:spcPts val="5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Кроме того, согласно ФЗ № 137 –ФЗ в статью 80 НК РФ дополнительно включены определения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авансового платежа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расчета сбора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71500" algn="just">
              <a:spcBef>
                <a:spcPts val="500"/>
              </a:spcBef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 авансового платежа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представляет собой письменное заявление налогоплательщика о базе исчисления, об используемых льготах, исчисленной сумме авансового платежа и (или) о других данных, служащих основанием для исчисления и уплаты авансового платежа. Данный расчет сдается налогоплательщиком в случаях, предусмотренных НК РФ применительно к конкретному налогу. Соответственно авансовый расчет как форма промежуточной отчетности должен содержать более узкий круг сведений, чем налоговая декларация.</a:t>
            </a:r>
            <a:endParaRPr lang="ru-RU" sz="11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571500" algn="just">
              <a:spcBef>
                <a:spcPts val="500"/>
              </a:spcBef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 сбора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представляет собой письменное заявление плательщика сбора об объектах обложения, облагаемой базе, используемых льготах, исчисленной сумме сбора и (или) о других данных, служащих основанием для исчисления и уплаты сбора. </a:t>
            </a:r>
            <a:endParaRPr lang="ru-RU" sz="11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571500" algn="just">
              <a:spcBef>
                <a:spcPts val="5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 сбора представляется в случаях, предусмотренных частью второй настоящего Кодекса применительно к каждому сбору. (например, сбор за польз. объектами животного мира и объектами водных биологических ресурсов)</a:t>
            </a:r>
            <a:endParaRPr lang="ru-RU" sz="1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603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FC44F6-D612-49AD-8DBB-591666E68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16" y="40268"/>
            <a:ext cx="8712968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 из основных  новшеств  ст. 80 НК РФ заключается в том, что в целях упрощения для налогоплательщиков ведения налогового учета и отчетности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при отсутствии финансово-хозяйственной деятельности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 иных случаях, предусмотренных НК РФ, налогоплательщик представляет  налоговую декларацию  по единой (упрощенной) форме, утвержденной Приказом Минфином РФ от 10 июля 2007 г. № 62н. Это правило не распространяется на расчеты.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ИП могут воспользоваться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новой формой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единой (упрощенной) налоговой декларации. Она значительно упрощена за счет исключения ряда реквизитов для заполнения: ОКАТО, ОКВЭД, номера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главы части 2 НК РФ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номера квартала.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(упрощенная) декларация заменяет «нулевые» декларации по НДС, налогу на прибыль, ЕСХН и налогу при УСН. Ее можно подать, если в налоговом периоде отсутствуют операции на счетах в банках (в кассе организации) и объекты налогообложения по указанным налогам.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условия выполняются, то единую (упрощенную) декларацию можно представить в следующие сроки (на примере 2026 года):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НДС за I квартал 2026 года – не позднее 20 апреля 2026 года;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налогу на прибыль за 2026 год – не позднее 20 апреля 2026 года;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ЕСХН и налогу по УСН за 2026 год – не позднее 20 января 2027 года.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ее подачи не нужно отчитываться за последующие налоговые периоды, если в них выполняются условия.</a:t>
            </a: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56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A1981F-37F1-4CED-B2EF-9B73E9568C43}"/>
              </a:ext>
            </a:extLst>
          </p:cNvPr>
          <p:cNvSpPr txBox="1"/>
          <p:nvPr/>
        </p:nvSpPr>
        <p:spPr>
          <a:xfrm>
            <a:off x="395536" y="2060848"/>
            <a:ext cx="8136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3. Общие подходы к заполнению налоговых деклараций</a:t>
            </a:r>
          </a:p>
        </p:txBody>
      </p:sp>
    </p:spTree>
    <p:extLst>
      <p:ext uri="{BB962C8B-B14F-4D97-AF65-F5344CB8AC3E}">
        <p14:creationId xmlns:p14="http://schemas.microsoft.com/office/powerpoint/2010/main" val="19853965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2016</Words>
  <Application>Microsoft Office PowerPoint</Application>
  <PresentationFormat>Экран (4:3)</PresentationFormat>
  <Paragraphs>84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Georgia</vt:lpstr>
      <vt:lpstr>Lab Grotesque</vt:lpstr>
      <vt:lpstr>Microsoft Sans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Налоги</dc:title>
  <dc:creator>Рыжик</dc:creator>
  <cp:lastModifiedBy>PGAU</cp:lastModifiedBy>
  <cp:revision>105</cp:revision>
  <dcterms:created xsi:type="dcterms:W3CDTF">2014-11-10T17:30:39Z</dcterms:created>
  <dcterms:modified xsi:type="dcterms:W3CDTF">2026-05-25T11:38:48Z</dcterms:modified>
</cp:coreProperties>
</file>