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59" r:id="rId9"/>
    <p:sldId id="260" r:id="rId10"/>
    <p:sldId id="261" r:id="rId11"/>
    <p:sldId id="265" r:id="rId12"/>
    <p:sldId id="266" r:id="rId13"/>
    <p:sldId id="267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60"/>
  </p:normalViewPr>
  <p:slideViewPr>
    <p:cSldViewPr>
      <p:cViewPr varScale="1">
        <p:scale>
          <a:sx n="103" d="100"/>
          <a:sy n="103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0861EE-E1EB-44C9-B898-8BC916A6E1B1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6D462-ECE8-45E1-8A4B-2A69E1FF20F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id="{8ABD6AC1-FFC7-4B5B-A437-C8F12F6F5E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E5D5D5AA-D079-4EBC-901E-2C9DABA763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>
            <a:extLst>
              <a:ext uri="{FF2B5EF4-FFF2-40B4-BE49-F238E27FC236}">
                <a16:creationId xmlns:a16="http://schemas.microsoft.com/office/drawing/2014/main" id="{DA1A023A-6A8C-4CFC-8903-925BB60E02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8411B733-5009-495B-B558-FC324569B1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>
            <a:extLst>
              <a:ext uri="{FF2B5EF4-FFF2-40B4-BE49-F238E27FC236}">
                <a16:creationId xmlns:a16="http://schemas.microsoft.com/office/drawing/2014/main" id="{FCCB237A-FF53-4AF4-BC10-DAA9A92BB3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E33EA0E1-1A62-41EF-8A42-88A47BBA56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>
            <a:extLst>
              <a:ext uri="{FF2B5EF4-FFF2-40B4-BE49-F238E27FC236}">
                <a16:creationId xmlns:a16="http://schemas.microsoft.com/office/drawing/2014/main" id="{49E5FD65-C7F7-4F97-8ACA-D69A523213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6EBCA7FF-67E9-41BC-A5B4-ED28588802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>
            <a:extLst>
              <a:ext uri="{FF2B5EF4-FFF2-40B4-BE49-F238E27FC236}">
                <a16:creationId xmlns:a16="http://schemas.microsoft.com/office/drawing/2014/main" id="{F340EBB2-BE12-47C3-9197-67F98B78BB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44603997-A020-476F-B49D-562393EF00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>
            <a:extLst>
              <a:ext uri="{FF2B5EF4-FFF2-40B4-BE49-F238E27FC236}">
                <a16:creationId xmlns:a16="http://schemas.microsoft.com/office/drawing/2014/main" id="{DE8843D1-C8FE-4D82-B9B4-E7AFC84E80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3E623FCE-EE81-4ECF-8906-224299312F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700808"/>
            <a:ext cx="8352928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eaLnBrk="0" hangingPunct="0"/>
            <a:r>
              <a:rPr lang="ru-RU" sz="3200" b="1" dirty="0"/>
              <a:t>Тема 3.2 Организация аналитической работы налогового консультанта: способы обработки информации, методы финансово-экономического анализа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700C249-FA0F-4295-BB00-FCD90639F150}"/>
              </a:ext>
            </a:extLst>
          </p:cNvPr>
          <p:cNvSpPr txBox="1"/>
          <p:nvPr/>
        </p:nvSpPr>
        <p:spPr>
          <a:xfrm>
            <a:off x="179512" y="620688"/>
            <a:ext cx="8352928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i="1" dirty="0">
                <a:solidFill>
                  <a:srgbClr val="222222"/>
                </a:solidFill>
                <a:effectLst/>
                <a:latin typeface="TimesNewRoman"/>
              </a:rPr>
              <a:t>Под пользователями экономической информации</a:t>
            </a:r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 в практике управления параметрами налогообложения понимаются лица, заинтересованные в ее использовании для принятия решений, связанных с организацией налогового учета и налогообложением. В отличие от обычного круга пользователей экономической информации, которыми могут быть различные субъекты экономических отношений, круг пользователей информации в налоговом консультировании весьма ограничен. В него входят только участники процесса налогообложения: со стороны внутренних пользователей </a:t>
            </a:r>
            <a:r>
              <a:rPr lang="ru-RU" b="1" dirty="0">
                <a:solidFill>
                  <a:srgbClr val="222222"/>
                </a:solidFill>
                <a:latin typeface="TimesNewRoman"/>
              </a:rPr>
              <a:t>-</a:t>
            </a:r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 руководители организации и работники различных финансовых служб организаций, разрабатывающие и принимающие решения, связанные с воздействием на параметры налогообложения, со стороны внешних пользователей - государство в лице налоговых органов.</a:t>
            </a:r>
          </a:p>
          <a:p>
            <a:pPr algn="just"/>
            <a:r>
              <a:rPr lang="ru-RU" sz="1800" b="1" i="1" dirty="0">
                <a:solidFill>
                  <a:srgbClr val="222222"/>
                </a:solidFill>
                <a:effectLst/>
                <a:latin typeface="TimesNewRoman"/>
              </a:rPr>
              <a:t>Исполнителями экономической информации</a:t>
            </a:r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, используемой в аналитической работе в процессе налогового консультирования, являются лица, предоставляющие исходную информацию, непосредственно налоговый консультант, осуществляющий подготовку информации для принятия решений в области налогового планирования, и иные лица, предоставляющие ему различную информацию.</a:t>
            </a:r>
          </a:p>
        </p:txBody>
      </p:sp>
    </p:spTree>
  </p:cSld>
  <p:clrMapOvr>
    <a:masterClrMapping/>
  </p:clrMapOvr>
  <p:transition>
    <p:checke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8B7967-FF5D-4988-A825-2AF4C32CA3FA}"/>
              </a:ext>
            </a:extLst>
          </p:cNvPr>
          <p:cNvSpPr txBox="1"/>
          <p:nvPr/>
        </p:nvSpPr>
        <p:spPr>
          <a:xfrm>
            <a:off x="143508" y="188640"/>
            <a:ext cx="8856984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Специфика позиции налогового консультанта в отношении аналитической информации заключается в том, что: во-первых, он одновременно является ее исполнителем и пользователем, во-вторых, он может быть как внешним, так и внутренним. В процессе сбора, обработки и приведения в сопоставимый вид аналитической информации налоговый консультант вступает во взаимодействие с руководителем и различными экономическими подразделениями организации, а также получает информацию из других источников.</a:t>
            </a:r>
          </a:p>
          <a:p>
            <a:pPr algn="just"/>
            <a:r>
              <a:rPr lang="ru-RU" sz="1800" b="1" i="1" dirty="0">
                <a:solidFill>
                  <a:srgbClr val="222222"/>
                </a:solidFill>
                <a:effectLst/>
                <a:latin typeface="TimesNewRoman"/>
              </a:rPr>
              <a:t>Внешних пользователей</a:t>
            </a:r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 интересуют, как правило, данные, касающиеся вопросов налогообложения и подпадающие под их компетенцию, то есть данные налогового учета и налоговой отчетности организаций, первичные документы, подтверждающие правомерность хозяйственных операций и полнота исполнения норм, заложенных в правовых документах, регламентирующих вопросы налогообложения.</a:t>
            </a:r>
          </a:p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Круг интересов внутренних пользователей аналитической информации в практике налогового консультирования шире. Их интересует, каким образом разрабатываемое решение по воздействию на параметры налогообложения отразится на уровне, структуре и динамике начисленных и уплаченных налогов, сроках их уплаты, структуре и динамике налоговых обязательств, налоговых рисках и, конечно, на финансово-результативных показателях организации-налогоплательщика, ее деловой активности, денежных потоках и показателях финансового состояния. В конечном итоге для них важен ответ на вопрос: содействует ли принимаемое решение главной цели осуществляемой финансово-хозяйственной деятельности организации.</a:t>
            </a:r>
          </a:p>
        </p:txBody>
      </p:sp>
    </p:spTree>
  </p:cSld>
  <p:clrMapOvr>
    <a:masterClrMapping/>
  </p:clrMapOvr>
  <p:transition spd="med">
    <p:checke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B21CFE7-40A5-4AF4-9B7B-4BB963165FB0}"/>
              </a:ext>
            </a:extLst>
          </p:cNvPr>
          <p:cNvSpPr txBox="1"/>
          <p:nvPr/>
        </p:nvSpPr>
        <p:spPr>
          <a:xfrm>
            <a:off x="179512" y="920621"/>
            <a:ext cx="8784976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222222"/>
                </a:solidFill>
                <a:latin typeface="TimesNewRoman"/>
              </a:rPr>
              <a:t>Н</a:t>
            </a:r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алоговый консультант использует внешнюю и внутреннюю информацию независимо от его положения по отношению к консультируемой организации. Даже если он является внешним, привлекаемым со стороны, ему все равно необходима информация, которая традиционно используется внутренними исполнителями и пользователями экономической информации. В определенном смысле его позиция сходна с позицией внешнего аудитора, однако круг необходимой налоговому консультанту экономической информации значительно шире.</a:t>
            </a:r>
          </a:p>
          <a:p>
            <a:pPr algn="just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Сложность сбора обработки и предоставления аналитической информации в налоговом консультировании определяется тем, что объективно не всегда существуют условия для ее аккумулирования и приведения в сопоставимый вид. Кроме того, руководитель организации зачастую имеет искаженное представление о реальных последствиях воздействия на параметры налогообложения и в связи с этим неправильные целевые установки в осуществлении и оценке результатов такого воздействия.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>
            <a:extLst>
              <a:ext uri="{FF2B5EF4-FFF2-40B4-BE49-F238E27FC236}">
                <a16:creationId xmlns:a16="http://schemas.microsoft.com/office/drawing/2014/main" id="{3A7F07D7-32E6-439B-A0AE-E8B85C17C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488" y="304800"/>
            <a:ext cx="8494712" cy="39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ru-RU" sz="100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ru-RU" sz="10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1F0A40-AC54-4D1D-A1EA-1370918A7453}"/>
              </a:ext>
            </a:extLst>
          </p:cNvPr>
          <p:cNvSpPr txBox="1"/>
          <p:nvPr/>
        </p:nvSpPr>
        <p:spPr>
          <a:xfrm>
            <a:off x="251520" y="766732"/>
            <a:ext cx="8443664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Независимо от того является ли налоговый консультант внешним или внутренним, причинами недостаточности или некорректности информации могут являться непонимание клиентом важности предоставления всей имеющейся информации; разрозненный характер экономической информации, ее несопоставимость; злой умысел клиента, желающего во что бы то ни стало получить «эффект» от налоговой оптимизации.</a:t>
            </a:r>
          </a:p>
          <a:p>
            <a:pPr algn="just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Если налоговый консультант является работником организации, для которой разрабатываются варианты воздействия на параметры налогообложения, его могут подстерегать и другие трудности субъективного характера. Во-первых, он может также испытывать давление со стороны руководителя организации в отношении величины снижения уровня налогообложения и сроков подготовки информации. Во-вторых, при нечеткой организации сбора информации весь процесс может быть переложен на плечи налогового консультанта, что во многом осложнит его работу и снизит ее эффективность.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5B9C2A6-0FB2-4FD7-931B-78DE657B826F}"/>
              </a:ext>
            </a:extLst>
          </p:cNvPr>
          <p:cNvSpPr txBox="1"/>
          <p:nvPr/>
        </p:nvSpPr>
        <p:spPr>
          <a:xfrm>
            <a:off x="125760" y="764704"/>
            <a:ext cx="889248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Рекомендациями для налогового консультанта по минимизации субъективных сложностей при формировании аналитической информации должны стать:</a:t>
            </a:r>
          </a:p>
          <a:p>
            <a:pPr algn="l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1) четкое определение задач воздействия на параметры налогообложения, что не должно выражаться в количественно определенном снижении уровня налогового бремени, а в выборе наиболее целесообразного варианта решения;</a:t>
            </a:r>
          </a:p>
          <a:p>
            <a:pPr algn="l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2) распределение работы по сбору информации между работниками и подготовки набора необходимых для расчета показателей с делегированием полномочий для их расчета работникам, занятым на тех участках бухгалтерского, налогового, управленческого учета или планирования, данные по которым необходимы для общей оценки принимаемого решения;</a:t>
            </a:r>
          </a:p>
          <a:p>
            <a:pPr algn="l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3) разработка методики оценки влияния хозяйственной операции на параметры налогообложения организации-налогоплательщика и ключевые аспекты ее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11017486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6A2BDE-8E4D-43CE-A8F5-934F6884205C}"/>
              </a:ext>
            </a:extLst>
          </p:cNvPr>
          <p:cNvSpPr txBox="1"/>
          <p:nvPr/>
        </p:nvSpPr>
        <p:spPr>
          <a:xfrm>
            <a:off x="539552" y="1700808"/>
            <a:ext cx="777686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" indent="90170" algn="ctr">
              <a:tabLst>
                <a:tab pos="292735" algn="l"/>
              </a:tabLst>
            </a:pP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3. Способы обработки информации и методы финансово-экономического анализа в налоговом консультировании</a:t>
            </a:r>
            <a:endParaRPr lang="ru-RU" sz="2400" b="1" dirty="0">
              <a:solidFill>
                <a:srgbClr val="000000"/>
              </a:solidFill>
              <a:effectLst/>
              <a:latin typeface="Microsoft Sans Serif" panose="020B0604020202020204" pitchFamily="34" charset="0"/>
              <a:ea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5505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885FF9F-09C2-4E1B-90EC-9608C619EA5B}"/>
              </a:ext>
            </a:extLst>
          </p:cNvPr>
          <p:cNvSpPr txBox="1"/>
          <p:nvPr/>
        </p:nvSpPr>
        <p:spPr>
          <a:xfrm>
            <a:off x="179512" y="12373"/>
            <a:ext cx="87849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i="0" dirty="0">
                <a:solidFill>
                  <a:srgbClr val="222222"/>
                </a:solidFill>
                <a:effectLst/>
                <a:latin typeface="TimesNewRoman"/>
              </a:rPr>
              <a:t>Основные способы обработки информации, которыми пользуется в своей аналитической деятельности налоговый консультант, представлены видами сравнений и группировок</a:t>
            </a:r>
            <a:endParaRPr lang="ru-RU" b="1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A567411-D22D-41E6-AF2D-7E994AB5AB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7" y="1052736"/>
            <a:ext cx="8023207" cy="525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187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899FD5A-5A9B-499E-B3CD-EABC0FA82902}"/>
              </a:ext>
            </a:extLst>
          </p:cNvPr>
          <p:cNvSpPr txBox="1"/>
          <p:nvPr/>
        </p:nvSpPr>
        <p:spPr>
          <a:xfrm>
            <a:off x="197768" y="548680"/>
            <a:ext cx="874846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Методы анализа воздействия на совокупность денежных потоков организации, возникающих в процессе налогообложения, используемые для оценки ранее производимого или предполагаемого воздействия на гармонизацию денежных потоков организации, могут быть детализированы по различным признакам:</a:t>
            </a:r>
          </a:p>
          <a:p>
            <a:pPr algn="l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· по времени – ретроспективные, оперативные и перспективные (прогнозные);</a:t>
            </a:r>
          </a:p>
          <a:p>
            <a:pPr algn="l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· по количеству отслеживаемых факторов – однофакторные и многофакторные;</a:t>
            </a:r>
          </a:p>
          <a:p>
            <a:pPr algn="l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· по количеству рассматриваемых вариантов - одновариантные и многовариантные;</a:t>
            </a:r>
          </a:p>
          <a:p>
            <a:pPr algn="l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· по направлению воздействия на способ налогообложения, размер налоговой базы, величину налоговой ставки, момент возникновения налогового обязательства, срок уплаты налога;</a:t>
            </a:r>
          </a:p>
          <a:p>
            <a:pPr algn="l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· по использованию объективных и субъективных начал – эмпирические (опытные) и количественные (математические).</a:t>
            </a:r>
          </a:p>
        </p:txBody>
      </p:sp>
    </p:spTree>
    <p:extLst>
      <p:ext uri="{BB962C8B-B14F-4D97-AF65-F5344CB8AC3E}">
        <p14:creationId xmlns:p14="http://schemas.microsoft.com/office/powerpoint/2010/main" val="6181530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F5AA21-591F-43B8-8D92-895E3234EF38}"/>
              </a:ext>
            </a:extLst>
          </p:cNvPr>
          <p:cNvSpPr txBox="1"/>
          <p:nvPr/>
        </p:nvSpPr>
        <p:spPr>
          <a:xfrm>
            <a:off x="179512" y="332656"/>
            <a:ext cx="864096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В разрезе временной детализации методы анализа, направленные на оптимизацию денежных потоков организации, возникающих в процессе налогообложения, представлены тремя направлениями: методы ретроспективного анализа, методы оперативного анализа и методы текущего анализа.</a:t>
            </a:r>
          </a:p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Методы ретроспективного анализа позволяют выявить тенденции увеличения или уменьшения сумм налоговых баз и уплачиваемых налогов, а также их взаимосвязь с объемами хозяйственной деятельности и ее эффективностью.</a:t>
            </a:r>
          </a:p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Методы оперативного анализа направлены на снижение степени неопределенности информации, используемой при принятии решений о налоговой оптимизации, и являются инструментом повышения ее экономической эффективности.</a:t>
            </a:r>
          </a:p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Методы перспективного анализа используются для построения оптимальной учетной налоговой политики организации, позволяющей законными способами избегать роста налоговых платежей, опережающего темпы развития организации.</a:t>
            </a:r>
          </a:p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Детализация методов анализа по количеству отслеживаемых факторов (на однофакторные и многофакторные) показывает не только вид экономико-математической модели, но и позволяет судить о количестве факторов, оказывающих влияние на динамику результирующего показателя — величины уплачиваемых организацией налогов.</a:t>
            </a:r>
          </a:p>
        </p:txBody>
      </p:sp>
    </p:spTree>
    <p:extLst>
      <p:ext uri="{BB962C8B-B14F-4D97-AF65-F5344CB8AC3E}">
        <p14:creationId xmlns:p14="http://schemas.microsoft.com/office/powerpoint/2010/main" val="27503447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B86198-86F5-438F-BDEC-C36163FC7099}"/>
              </a:ext>
            </a:extLst>
          </p:cNvPr>
          <p:cNvSpPr txBox="1"/>
          <p:nvPr/>
        </p:nvSpPr>
        <p:spPr>
          <a:xfrm>
            <a:off x="179512" y="117693"/>
            <a:ext cx="8568952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b="1" i="0" dirty="0">
                <a:solidFill>
                  <a:srgbClr val="222222"/>
                </a:solidFill>
                <a:effectLst/>
                <a:latin typeface="TimesNewRoman"/>
              </a:rPr>
              <a:t>По количеству рассматриваемых вариантов предполагаемые способы воздействия на совокупность налоговых платежей организации могут предусматривать рассмотрение как одного варианта (на предмет его целесообразности), так и нескольких вариантов для выбора наилучшего из них по избранной системе критериев. Поэтому по данному признаку методы финансово-экономического анализа можно подразделять на одновариантные и многовариантные.</a:t>
            </a:r>
          </a:p>
          <a:p>
            <a:pPr algn="just"/>
            <a:r>
              <a:rPr lang="ru-RU" sz="1600" b="1" i="0" dirty="0">
                <a:solidFill>
                  <a:srgbClr val="222222"/>
                </a:solidFill>
                <a:effectLst/>
                <a:latin typeface="TimesNewRoman"/>
              </a:rPr>
              <a:t>При принятии налоговых решений рассматриваются варианты воздействия на три направления, по которым осуществлена детализация: на налоговую базу, на способ налогообложения, на срок возникновения и уплаты налога. Наиболее часто осуществляется воздействие на величину налоговой базы — такое воздействие можно рассматривать как тактическое. Глобальное изменение стратегии налогообложения происходит при изменении системы налогообложения посредством изменения организационно-правовой формы организации или механизмов осуществления хозяйственных операций. Изменение сроков возникновения налога предусматривает воздействие на сроки реализации или иных хозяйственных операций, в результате которых возникают объекты налогообложения. При изменении сроков уплаты налога используются способы их переноса на будущее — отсрочки, рассрочки, инвестиционный налоговый кредит.</a:t>
            </a:r>
          </a:p>
          <a:p>
            <a:pPr algn="just"/>
            <a:r>
              <a:rPr lang="ru-RU" sz="1600" b="1" i="0" dirty="0">
                <a:solidFill>
                  <a:srgbClr val="222222"/>
                </a:solidFill>
                <a:effectLst/>
                <a:latin typeface="TimesNewRoman"/>
              </a:rPr>
              <a:t>Деление методов анализа по использованию объективных и субъективных начал на эмпирические и точные обусловлено возможностью применения как методов математического моделирования, подразумевающих полную формализацию оптимизационной задачи минимизации денежных оттоков организации, возникающих в процессе налогообложения, так и практического опыта специалистов, занимающихся налоговой оптимизацией.</a:t>
            </a:r>
          </a:p>
        </p:txBody>
      </p:sp>
    </p:spTree>
    <p:extLst>
      <p:ext uri="{BB962C8B-B14F-4D97-AF65-F5344CB8AC3E}">
        <p14:creationId xmlns:p14="http://schemas.microsoft.com/office/powerpoint/2010/main" val="3690916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82282F-925D-48F2-BC1D-DD16E1CEE86A}"/>
              </a:ext>
            </a:extLst>
          </p:cNvPr>
          <p:cNvSpPr txBox="1"/>
          <p:nvPr/>
        </p:nvSpPr>
        <p:spPr>
          <a:xfrm>
            <a:off x="539552" y="908720"/>
            <a:ext cx="748883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" indent="90170" algn="just">
              <a:tabLst>
                <a:tab pos="292735" algn="l"/>
              </a:tabLs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Вопросы к изучению:</a:t>
            </a:r>
            <a:endParaRPr lang="ru-RU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Sans Serif" panose="020B0604020202020204" pitchFamily="34" charset="0"/>
            </a:endParaRPr>
          </a:p>
          <a:p>
            <a:pPr marL="22860" indent="90170" algn="just">
              <a:tabLst>
                <a:tab pos="292735" algn="l"/>
              </a:tabLst>
            </a:pP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1. Информационное и нормативно-правовое обеспечение аналитической деятельности налогового консультанта</a:t>
            </a:r>
            <a:endParaRPr lang="ru-RU" sz="2400" b="1" dirty="0">
              <a:solidFill>
                <a:srgbClr val="000000"/>
              </a:solidFill>
              <a:effectLst/>
              <a:latin typeface="Microsoft Sans Serif" panose="020B0604020202020204" pitchFamily="34" charset="0"/>
              <a:ea typeface="Microsoft Sans Serif" panose="020B0604020202020204" pitchFamily="34" charset="0"/>
            </a:endParaRPr>
          </a:p>
          <a:p>
            <a:pPr marL="22860" indent="90170" algn="just">
              <a:tabLst>
                <a:tab pos="292735" algn="l"/>
              </a:tabLst>
            </a:pP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2. Характеристика субъектов, работающих с аналитической информацией в процессе налогового консультирования</a:t>
            </a:r>
            <a:endParaRPr lang="ru-RU" sz="2400" b="1" dirty="0">
              <a:solidFill>
                <a:srgbClr val="000000"/>
              </a:solidFill>
              <a:effectLst/>
              <a:latin typeface="Microsoft Sans Serif" panose="020B0604020202020204" pitchFamily="34" charset="0"/>
              <a:ea typeface="Microsoft Sans Serif" panose="020B0604020202020204" pitchFamily="34" charset="0"/>
            </a:endParaRPr>
          </a:p>
          <a:p>
            <a:pPr marL="22860" indent="90170" algn="just">
              <a:tabLst>
                <a:tab pos="292735" algn="l"/>
              </a:tabLst>
            </a:pP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3. Способы обработки информации и методы финансово-экономического анализа в налоговом консультировании</a:t>
            </a:r>
            <a:endParaRPr lang="ru-RU" sz="2400" b="1" dirty="0">
              <a:solidFill>
                <a:srgbClr val="000000"/>
              </a:solidFill>
              <a:effectLst/>
              <a:latin typeface="Microsoft Sans Serif" panose="020B0604020202020204" pitchFamily="34" charset="0"/>
              <a:ea typeface="Microsoft Sans Serif" panose="020B0604020202020204" pitchFamily="34" charset="0"/>
            </a:endParaRPr>
          </a:p>
          <a:p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4. Организация аналитической работы налогового консультанта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7096953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A134AF-2F6B-4BC6-867D-8A92ED9205CC}"/>
              </a:ext>
            </a:extLst>
          </p:cNvPr>
          <p:cNvSpPr txBox="1"/>
          <p:nvPr/>
        </p:nvSpPr>
        <p:spPr>
          <a:xfrm>
            <a:off x="179512" y="764704"/>
            <a:ext cx="8496944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Используемые в процессе анализа методические приемы должны формироваться исходя из конкретных задач, возникающих при принятии налоговых решений.</a:t>
            </a:r>
          </a:p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В процессе работы с информацией необходимо выделить из нее наиболее полезную для подготовки успешного управленческого решения в области правомерного воздействия на параметры налогообложения организации-налогоплательщика:</a:t>
            </a:r>
          </a:p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1) в случае оптимизации налогообложения необходимо учитывать, что какие-то из законных мер снижения налогов могут оказаться неприемлемыми для налогоплательщика в данной конкретной ситуации по причине высокого риска, незначительных преимуществ либо негативного влияния на финансовые показатели деятельности организации;</a:t>
            </a:r>
          </a:p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2) при принятии решений о распределении налоговых выплат во времени посредством использования предусмотренных законодательством способов переноса сроков уплаты налога на будущее необходимо оценивать эффективность таких решений с учетом временного интервала их реализации;</a:t>
            </a:r>
          </a:p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3) при выборе системы налогообложения необходима информация о будущих ставках налогов и изменениях в механизмах формирования налоговых баз.</a:t>
            </a:r>
          </a:p>
        </p:txBody>
      </p:sp>
    </p:spTree>
    <p:extLst>
      <p:ext uri="{BB962C8B-B14F-4D97-AF65-F5344CB8AC3E}">
        <p14:creationId xmlns:p14="http://schemas.microsoft.com/office/powerpoint/2010/main" val="20772641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67D7B65-F060-4DD9-B50B-47D588E33E41}"/>
              </a:ext>
            </a:extLst>
          </p:cNvPr>
          <p:cNvSpPr txBox="1"/>
          <p:nvPr/>
        </p:nvSpPr>
        <p:spPr>
          <a:xfrm>
            <a:off x="395536" y="2132856"/>
            <a:ext cx="770485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4. Организация аналитической работы налогового консультанта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7790771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E20D97-5FF7-478F-B080-1B1C94201131}"/>
              </a:ext>
            </a:extLst>
          </p:cNvPr>
          <p:cNvSpPr txBox="1"/>
          <p:nvPr/>
        </p:nvSpPr>
        <p:spPr>
          <a:xfrm>
            <a:off x="143508" y="548680"/>
            <a:ext cx="8856984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Результативность аналитической работы налогового консультанта во многом зависит от ее правильной организации, которая должна соответствовать определенным принципам.</a:t>
            </a:r>
          </a:p>
          <a:p>
            <a:pPr algn="l"/>
            <a:r>
              <a:rPr lang="ru-RU" sz="1800" b="1" i="1" dirty="0">
                <a:solidFill>
                  <a:srgbClr val="222222"/>
                </a:solidFill>
                <a:effectLst/>
                <a:latin typeface="TimesNewRoman"/>
              </a:rPr>
              <a:t>Основными принципами</a:t>
            </a:r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 ведения аналитической работы налогового консультанта являются следующие:</a:t>
            </a:r>
          </a:p>
          <a:p>
            <a:pPr algn="l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· </a:t>
            </a:r>
            <a:r>
              <a:rPr lang="ru-RU" sz="1800" b="1" i="1" dirty="0">
                <a:solidFill>
                  <a:srgbClr val="222222"/>
                </a:solidFill>
                <a:effectLst/>
                <a:latin typeface="TimesNewRoman"/>
              </a:rPr>
              <a:t>цель исследования не должна вступать в противоречие с нормами права</a:t>
            </a:r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, то есть исследуемые варианты налоговых решений не должны быть противоправными;</a:t>
            </a:r>
          </a:p>
          <a:p>
            <a:pPr algn="l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· </a:t>
            </a:r>
            <a:r>
              <a:rPr lang="ru-RU" sz="1800" b="1" i="1" dirty="0">
                <a:solidFill>
                  <a:srgbClr val="222222"/>
                </a:solidFill>
                <a:effectLst/>
                <a:latin typeface="TimesNewRoman"/>
              </a:rPr>
              <a:t>аналитические исследования должны носить научный характер,</a:t>
            </a:r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 то есть использовать теорию и методологию экономических исследований, а также созданный на ее базе современный специализированный аналитический инструментарий для решения задач налогового консультирования;</a:t>
            </a:r>
          </a:p>
          <a:p>
            <a:pPr algn="l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· </a:t>
            </a:r>
            <a:r>
              <a:rPr lang="ru-RU" sz="1800" b="1" i="1" dirty="0">
                <a:solidFill>
                  <a:srgbClr val="222222"/>
                </a:solidFill>
                <a:effectLst/>
                <a:latin typeface="TimesNewRoman"/>
              </a:rPr>
              <a:t>всестороннее изучение причинно-следственных связей,</a:t>
            </a:r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 что означает необходимость исследования налоговых показателей в системе показателей финансово-хозяйственной деятельности, а также факторов налогового и неналогового характера, оказывающих влияние на их значение;</a:t>
            </a:r>
          </a:p>
          <a:p>
            <a:pPr algn="l"/>
            <a:r>
              <a:rPr lang="ru-RU" sz="1800" b="1" i="1" dirty="0">
                <a:solidFill>
                  <a:srgbClr val="222222"/>
                </a:solidFill>
                <a:effectLst/>
                <a:latin typeface="TimesNewRoman"/>
              </a:rPr>
              <a:t>· соответствие информации, используемой для анализа налоговых решений, требованиям</a:t>
            </a:r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 оперативности, конкретности, достоверности объективности и действенности, высокой эффективности</a:t>
            </a:r>
          </a:p>
        </p:txBody>
      </p:sp>
    </p:spTree>
    <p:extLst>
      <p:ext uri="{BB962C8B-B14F-4D97-AF65-F5344CB8AC3E}">
        <p14:creationId xmlns:p14="http://schemas.microsoft.com/office/powerpoint/2010/main" val="15467373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4CD66C8-038A-43C3-BC79-F244A940F37C}"/>
              </a:ext>
            </a:extLst>
          </p:cNvPr>
          <p:cNvSpPr txBox="1"/>
          <p:nvPr/>
        </p:nvSpPr>
        <p:spPr>
          <a:xfrm>
            <a:off x="179512" y="260648"/>
            <a:ext cx="878497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i="0" dirty="0">
                <a:solidFill>
                  <a:srgbClr val="222222"/>
                </a:solidFill>
                <a:effectLst/>
                <a:latin typeface="TimesNewRoman"/>
              </a:rPr>
              <a:t>Для соответствия названным принципам аналитическая работа, направленная на поиск оптимального воздействия на денежные потоки организации, возникающие в процессе налогообложения, в целях их гармонизации должна быть определенным образом упорядочена, то есть представлена в виде последовательности определенных </a:t>
            </a:r>
            <a:r>
              <a:rPr lang="ru-RU" i="1" dirty="0">
                <a:solidFill>
                  <a:srgbClr val="222222"/>
                </a:solidFill>
                <a:effectLst/>
                <a:latin typeface="TimesNewRoman"/>
              </a:rPr>
              <a:t>этапов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E83E793-2402-43D3-A0E1-8C14378EF3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669533"/>
            <a:ext cx="7732966" cy="351893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698BB93-E832-4473-9A05-B8237ADA3529}"/>
              </a:ext>
            </a:extLst>
          </p:cNvPr>
          <p:cNvSpPr txBox="1"/>
          <p:nvPr/>
        </p:nvSpPr>
        <p:spPr>
          <a:xfrm>
            <a:off x="971600" y="5301208"/>
            <a:ext cx="77329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dirty="0">
                <a:solidFill>
                  <a:srgbClr val="222222"/>
                </a:solidFill>
                <a:effectLst/>
                <a:latin typeface="TimesNewRoman"/>
              </a:rPr>
              <a:t>Рис. 1.6. Этапы организации аналитической работы налогового консультанта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56738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15652D-D838-437F-B9C9-4583B3698F0C}"/>
              </a:ext>
            </a:extLst>
          </p:cNvPr>
          <p:cNvSpPr txBox="1"/>
          <p:nvPr/>
        </p:nvSpPr>
        <p:spPr>
          <a:xfrm>
            <a:off x="143508" y="260648"/>
            <a:ext cx="8856984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1800" b="1" i="1" dirty="0">
                <a:solidFill>
                  <a:srgbClr val="222222"/>
                </a:solidFill>
                <a:effectLst/>
                <a:latin typeface="TimesNewRoman"/>
              </a:rPr>
              <a:t>На первом этапе</a:t>
            </a:r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 аналитической работы должна быть сформулирована цель анализа, его связь с другими вопросами, реализуемыми в различных направлениях работы, а также определены формы взаимодействия субъекта, осуществляющего аналитическое исследование, с различными экономическими службами организации.</a:t>
            </a:r>
          </a:p>
          <a:p>
            <a:pPr algn="l"/>
            <a:r>
              <a:rPr lang="ru-RU" sz="1800" b="1" i="1" dirty="0">
                <a:solidFill>
                  <a:srgbClr val="222222"/>
                </a:solidFill>
                <a:effectLst/>
                <a:latin typeface="TimesNewRoman"/>
              </a:rPr>
              <a:t>Второй этап</a:t>
            </a:r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 заключается в планировании аналитической работы. Этот этап необходим ввиду того, что действенность и эффективность аналитической работы по поиску наиболее оптимальных путей гармонизации налогообложения во многом определяются планомерным характером проведения этой работы. При проведении финансово-экономического анализа для целей налогового консультирования данный этап работы в значительной мере усложняется, поскольку этот анализ может быть позиционирован как тематический. Это объясняется тем, что типовая программа и методика такого анализа отсутствуют, и поэтому они разрабатываются на основе консультации специалистов по данной, чаще всего узкой теме. Безусловно, при планировании аналитической работы в данном случае нельзя будет пренебречь мнениями специалистов по налогообложению.</a:t>
            </a:r>
          </a:p>
          <a:p>
            <a:pPr algn="l"/>
            <a:endParaRPr lang="ru-RU" sz="1800" b="1" i="0" dirty="0">
              <a:solidFill>
                <a:srgbClr val="222222"/>
              </a:solidFill>
              <a:effectLst/>
              <a:latin typeface="TimesNewRoman"/>
            </a:endParaRPr>
          </a:p>
        </p:txBody>
      </p:sp>
    </p:spTree>
    <p:extLst>
      <p:ext uri="{BB962C8B-B14F-4D97-AF65-F5344CB8AC3E}">
        <p14:creationId xmlns:p14="http://schemas.microsoft.com/office/powerpoint/2010/main" val="38068897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546E6C5-4D8A-445B-9387-F5F4D6F6F5F8}"/>
              </a:ext>
            </a:extLst>
          </p:cNvPr>
          <p:cNvSpPr txBox="1"/>
          <p:nvPr/>
        </p:nvSpPr>
        <p:spPr>
          <a:xfrm>
            <a:off x="251520" y="980728"/>
            <a:ext cx="835292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i="1" dirty="0">
                <a:solidFill>
                  <a:srgbClr val="222222"/>
                </a:solidFill>
                <a:effectLst/>
                <a:latin typeface="TimesNewRoman"/>
              </a:rPr>
              <a:t>На третьем этапе</a:t>
            </a:r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 осуществляется информационное и методическое обеспечение аналитической работы, включающее в себя подбор показателей, которые способны обеспечить наиболее полный и качественный ответ по всем без исключения вопросам, встающим перед налоговым консультантом в процессе осуществления им налогового планирования.</a:t>
            </a:r>
          </a:p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Важным аспектом обеспечения аналитической работы является построение экономико-математической модели, отражающей влияние не отдельных налогов, а их совокупности. Структура такой модели будет зависеть от вида применяемой системы налогообложения:</a:t>
            </a:r>
          </a:p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• общая система налогообложения;</a:t>
            </a:r>
          </a:p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• упрощенная система налогообложения;</a:t>
            </a:r>
          </a:p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• система налогообложения в виде единого налога на вмененный доход для отдельных видов деятельности;</a:t>
            </a:r>
          </a:p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· система налогообложения при выполнении соглашений о разделе продукции;</a:t>
            </a:r>
          </a:p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• система налогообложения для сельскохозяйственных товаропроизводителей.</a:t>
            </a:r>
          </a:p>
        </p:txBody>
      </p:sp>
    </p:spTree>
    <p:extLst>
      <p:ext uri="{BB962C8B-B14F-4D97-AF65-F5344CB8AC3E}">
        <p14:creationId xmlns:p14="http://schemas.microsoft.com/office/powerpoint/2010/main" val="28284466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DB7A91-9569-4ADA-9BAB-2505163A9438}"/>
              </a:ext>
            </a:extLst>
          </p:cNvPr>
          <p:cNvSpPr txBox="1"/>
          <p:nvPr/>
        </p:nvSpPr>
        <p:spPr>
          <a:xfrm>
            <a:off x="251520" y="428178"/>
            <a:ext cx="864096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b="1" i="1" dirty="0">
                <a:solidFill>
                  <a:srgbClr val="222222"/>
                </a:solidFill>
                <a:effectLst/>
                <a:latin typeface="TimesNewRoman"/>
              </a:rPr>
              <a:t> На четвертом этапе</a:t>
            </a:r>
            <a:r>
              <a:rPr lang="ru-RU" sz="1600" b="1" i="0" dirty="0">
                <a:solidFill>
                  <a:srgbClr val="222222"/>
                </a:solidFill>
                <a:effectLst/>
                <a:latin typeface="TimesNewRoman"/>
              </a:rPr>
              <a:t> осуществляется оформление результатов анализа. В практике хозяйственной деятельности результаты анализа могут быть оформлены в виде аналитического отчета (пояснительной записки), справки, заключения.</a:t>
            </a:r>
          </a:p>
          <a:p>
            <a:pPr algn="just"/>
            <a:r>
              <a:rPr lang="ru-RU" sz="1600" b="1" i="1" dirty="0">
                <a:solidFill>
                  <a:srgbClr val="222222"/>
                </a:solidFill>
                <a:effectLst/>
                <a:latin typeface="TimesNewRoman"/>
              </a:rPr>
              <a:t>На пятом этапе</a:t>
            </a:r>
            <a:r>
              <a:rPr lang="ru-RU" sz="1600" b="1" i="0" dirty="0">
                <a:solidFill>
                  <a:srgbClr val="222222"/>
                </a:solidFill>
                <a:effectLst/>
                <a:latin typeface="TimesNewRoman"/>
              </a:rPr>
              <a:t> осуществляется мониторинг за внедрением и реализацией предложений, разработанных на основе проведения аналитических исследований. Оценивается фактический экономический эффект и/или эффективность предложенных мероприятий и сопоставляются достигнутые результаты с расчетными, полученными в ходе проведения аналитических исследований.</a:t>
            </a:r>
          </a:p>
          <a:p>
            <a:pPr algn="just"/>
            <a:r>
              <a:rPr lang="ru-RU" sz="1600" b="1" i="0" dirty="0">
                <a:solidFill>
                  <a:srgbClr val="222222"/>
                </a:solidFill>
                <a:effectLst/>
                <a:latin typeface="TimesNewRoman"/>
              </a:rPr>
              <a:t>Достижение высокой эффективности воздействия на параметры налогообложения организации определяется факторами, осложняющими выполнение такого рода действий:</a:t>
            </a:r>
          </a:p>
          <a:p>
            <a:pPr algn="just"/>
            <a:r>
              <a:rPr lang="ru-RU" sz="1600" b="1" i="0" dirty="0">
                <a:solidFill>
                  <a:srgbClr val="222222"/>
                </a:solidFill>
                <a:effectLst/>
                <a:latin typeface="TimesNewRoman"/>
              </a:rPr>
              <a:t>1) динамичным характером налогового законодательства;</a:t>
            </a:r>
          </a:p>
          <a:p>
            <a:pPr algn="just"/>
            <a:r>
              <a:rPr lang="ru-RU" sz="1600" b="1" i="0" dirty="0">
                <a:solidFill>
                  <a:srgbClr val="222222"/>
                </a:solidFill>
                <a:effectLst/>
                <a:latin typeface="TimesNewRoman"/>
              </a:rPr>
              <a:t>2) системой налогового учета, которая слабо разработана, структурирована, регламентирована;</a:t>
            </a:r>
          </a:p>
          <a:p>
            <a:pPr algn="just"/>
            <a:r>
              <a:rPr lang="ru-RU" sz="1600" b="1" i="0" dirty="0">
                <a:solidFill>
                  <a:srgbClr val="222222"/>
                </a:solidFill>
                <a:effectLst/>
                <a:latin typeface="TimesNewRoman"/>
              </a:rPr>
              <a:t>3) налоговой оптимизацией, являющейся многокритериальной задачей с множеством неопределенных факторов, что сопряжено с высокой вероятностью ошибки;</a:t>
            </a:r>
          </a:p>
          <a:p>
            <a:pPr algn="just"/>
            <a:r>
              <a:rPr lang="ru-RU" sz="1600" b="1" i="0" dirty="0">
                <a:solidFill>
                  <a:srgbClr val="222222"/>
                </a:solidFill>
                <a:effectLst/>
                <a:latin typeface="TimesNewRoman"/>
              </a:rPr>
              <a:t>4) необходимостью проведения многовариантных расчетов, что требует использования табличных процессоров и основанных на их работе аналитических программных продуктов, которые пока не готовы отвечать требованиям процесса гармонизации налогообложения.</a:t>
            </a:r>
          </a:p>
          <a:p>
            <a:pPr algn="just"/>
            <a:r>
              <a:rPr lang="ru-RU" sz="1600" b="1" i="0" dirty="0">
                <a:solidFill>
                  <a:srgbClr val="222222"/>
                </a:solidFill>
                <a:effectLst/>
                <a:latin typeface="TimesNewRoman"/>
              </a:rPr>
              <a:t>Особенность </a:t>
            </a:r>
            <a:r>
              <a:rPr lang="ru-RU" sz="1600" b="1" i="1" dirty="0">
                <a:solidFill>
                  <a:srgbClr val="222222"/>
                </a:solidFill>
                <a:effectLst/>
                <a:latin typeface="TimesNewRoman"/>
              </a:rPr>
              <a:t>технологии</a:t>
            </a:r>
            <a:r>
              <a:rPr lang="ru-RU" sz="1600" b="1" i="0" dirty="0">
                <a:solidFill>
                  <a:srgbClr val="222222"/>
                </a:solidFill>
                <a:effectLst/>
                <a:latin typeface="TimesNewRoman"/>
              </a:rPr>
              <a:t> ведения аналитической работы налоговым консультантом заключается в том, что проводимый им анализ является тематическим. Следовательно, его методический аппарат имеет определенные отличия, заключающиеся в применении методов экономического анализа для решения задач, связанных с поиском рациональных путей воздействия на параметры налогообложения.</a:t>
            </a:r>
          </a:p>
        </p:txBody>
      </p:sp>
    </p:spTree>
    <p:extLst>
      <p:ext uri="{BB962C8B-B14F-4D97-AF65-F5344CB8AC3E}">
        <p14:creationId xmlns:p14="http://schemas.microsoft.com/office/powerpoint/2010/main" val="2188878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ADB12A-190C-427D-8723-D68F3785DA2D}"/>
              </a:ext>
            </a:extLst>
          </p:cNvPr>
          <p:cNvSpPr txBox="1"/>
          <p:nvPr/>
        </p:nvSpPr>
        <p:spPr>
          <a:xfrm>
            <a:off x="611560" y="1844824"/>
            <a:ext cx="71287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" indent="90170" algn="ctr">
              <a:tabLst>
                <a:tab pos="292735" algn="l"/>
              </a:tabLst>
            </a:pP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1. Информационное и нормативно-правовое обеспечение аналитической деятельности налогового консультанта</a:t>
            </a:r>
            <a:endParaRPr lang="ru-RU" sz="2400" b="1" dirty="0">
              <a:solidFill>
                <a:srgbClr val="000000"/>
              </a:solidFill>
              <a:effectLst/>
              <a:latin typeface="Microsoft Sans Serif" panose="020B0604020202020204" pitchFamily="34" charset="0"/>
              <a:ea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945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4F4307-7143-4469-A219-92778D871DA4}"/>
              </a:ext>
            </a:extLst>
          </p:cNvPr>
          <p:cNvSpPr txBox="1"/>
          <p:nvPr/>
        </p:nvSpPr>
        <p:spPr>
          <a:xfrm>
            <a:off x="251520" y="692696"/>
            <a:ext cx="8784976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i="1" dirty="0">
                <a:solidFill>
                  <a:srgbClr val="222222"/>
                </a:solidFill>
                <a:effectLst/>
                <a:latin typeface="TimesNewRoman"/>
              </a:rPr>
              <a:t>Информационными источниками</a:t>
            </a:r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 для проведения финансово-аналитических процедур налоговому консультанту могут служить:</a:t>
            </a:r>
          </a:p>
          <a:p>
            <a:pPr algn="just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1) </a:t>
            </a:r>
            <a:r>
              <a:rPr lang="ru-RU" sz="2000" b="1" i="1" dirty="0">
                <a:solidFill>
                  <a:srgbClr val="222222"/>
                </a:solidFill>
                <a:effectLst/>
                <a:latin typeface="TimesNewRoman"/>
              </a:rPr>
              <a:t>внешняя информация</a:t>
            </a:r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, представленная нормативно-правовыми актами по вопросам налогообложения и ведения бухгалтерского и налогового учета, а также сведениями:</a:t>
            </a:r>
          </a:p>
          <a:p>
            <a:pPr algn="just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· Банка России, коммерческих банков, финансовых рынков, касающаяся денежного обращения, частных вкладов и эмиссионных процентов;</a:t>
            </a:r>
          </a:p>
          <a:p>
            <a:pPr algn="just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· союзов и ассоциаций о различных коммерческих организациях, а также о предпринимательской среде в целом;</a:t>
            </a:r>
          </a:p>
          <a:p>
            <a:pPr algn="just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· финансовых институтов по вопросам, оказывающим непосредственное влияние на деятельность налогоплательщика;</a:t>
            </a:r>
          </a:p>
          <a:p>
            <a:pPr algn="just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· внешнеэкономического комплекса России о внешнеэкономической политике правительства: о развитии системы государственного регулирования (лицензирование, налоги, пошлины) и поддержке внешней торговли;</a:t>
            </a:r>
          </a:p>
          <a:p>
            <a:pPr algn="just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· научных публикаций и статистических материалов;</a:t>
            </a:r>
          </a:p>
        </p:txBody>
      </p:sp>
    </p:spTree>
    <p:extLst>
      <p:ext uri="{BB962C8B-B14F-4D97-AF65-F5344CB8AC3E}">
        <p14:creationId xmlns:p14="http://schemas.microsoft.com/office/powerpoint/2010/main" val="2813560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8A7E843-F285-4135-A869-6BAD8B10CC68}"/>
              </a:ext>
            </a:extLst>
          </p:cNvPr>
          <p:cNvSpPr txBox="1"/>
          <p:nvPr/>
        </p:nvSpPr>
        <p:spPr>
          <a:xfrm>
            <a:off x="179512" y="692696"/>
            <a:ext cx="856895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2) </a:t>
            </a:r>
            <a:r>
              <a:rPr lang="ru-RU" sz="1800" b="1" i="1" dirty="0">
                <a:solidFill>
                  <a:srgbClr val="222222"/>
                </a:solidFill>
                <a:effectLst/>
                <a:latin typeface="TimesNewRoman"/>
              </a:rPr>
              <a:t>внутренняя информация</a:t>
            </a:r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, формируемая в самой организации. Источниками такой информации могут служить: учредительные документы, приказы, распоряжения, инструкции, бизнес-планы, отчеты о деятельности, хозяйственные договоры, материалы внутреннего контроля и аудита, результаты проверок (налоговыми органами, внешними аудиторами, вышестоящими организациями), данные бухгалтерского и налогового учета и отчетности; различная несистемная информация из электронных баз данных и т. п. Именно указанные документы являются главной составляющей информационной базы анализа, проводимого налоговым консультантом.</a:t>
            </a:r>
          </a:p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Основными источниками внутренней информации являются данные бухгалтерского и налогового учета, в ряде случаев аккумулируемые с дополнительной детализацией, необходимой для ведения аналитической работы. Значительно реже могут быть использованы данные форм государственной статистической отчетности и другие данные, сформированные в управленческих целях. Сведения управленческого и производственного учета могут быть использованы как дополнительный источник информации в процессе обоснования управленческих решений, направленных на гармонизацию параметров налогообложения.</a:t>
            </a:r>
          </a:p>
        </p:txBody>
      </p:sp>
    </p:spTree>
    <p:extLst>
      <p:ext uri="{BB962C8B-B14F-4D97-AF65-F5344CB8AC3E}">
        <p14:creationId xmlns:p14="http://schemas.microsoft.com/office/powerpoint/2010/main" val="655553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2C8049-E0F0-4273-B846-D499F208C49F}"/>
              </a:ext>
            </a:extLst>
          </p:cNvPr>
          <p:cNvSpPr txBox="1"/>
          <p:nvPr/>
        </p:nvSpPr>
        <p:spPr>
          <a:xfrm>
            <a:off x="107504" y="116632"/>
            <a:ext cx="878497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i="0" dirty="0">
                <a:solidFill>
                  <a:srgbClr val="222222"/>
                </a:solidFill>
                <a:effectLst/>
                <a:latin typeface="TimesNewRoman"/>
              </a:rPr>
              <a:t>Существенное значение для аналитической деятельности налогового консультанта имеют документы, содержащие методы расчета определенных экономических показателей. Совокупность таких документов составляет нормативно-правовое обеспечение аналитической деятельности в налоговом консультировании </a:t>
            </a:r>
            <a:endParaRPr lang="ru-RU" b="1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52E1683-C438-491E-B77C-39A69D4902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609984"/>
            <a:ext cx="6768752" cy="4477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61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75BBA6A-4827-4AE3-846A-2B5FDB28DA77}"/>
              </a:ext>
            </a:extLst>
          </p:cNvPr>
          <p:cNvSpPr txBox="1"/>
          <p:nvPr/>
        </p:nvSpPr>
        <p:spPr>
          <a:xfrm>
            <a:off x="251520" y="1196752"/>
            <a:ext cx="8352928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Используемая исходная информации для аналитической деятельности налогового консультанта должна соответствовать следующим </a:t>
            </a:r>
            <a:r>
              <a:rPr lang="ru-RU" sz="1800" b="1" i="1" dirty="0">
                <a:solidFill>
                  <a:srgbClr val="222222"/>
                </a:solidFill>
                <a:effectLst/>
                <a:latin typeface="TimesNewRoman"/>
              </a:rPr>
              <a:t>критериям качества</a:t>
            </a:r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:</a:t>
            </a:r>
          </a:p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· </a:t>
            </a:r>
            <a:r>
              <a:rPr lang="ru-RU" sz="1800" b="1" i="1" dirty="0">
                <a:solidFill>
                  <a:srgbClr val="222222"/>
                </a:solidFill>
                <a:effectLst/>
                <a:latin typeface="TimesNewRoman"/>
              </a:rPr>
              <a:t>аналитичность</a:t>
            </a:r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 - независимо от источников информация должна соответствовать потребностям, то есть необходимые данные должны поступать вовремя, с нужной налоговому консультанту детализацией;</a:t>
            </a:r>
          </a:p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· </a:t>
            </a:r>
            <a:r>
              <a:rPr lang="ru-RU" sz="1800" b="1" i="1" dirty="0">
                <a:solidFill>
                  <a:srgbClr val="222222"/>
                </a:solidFill>
                <a:effectLst/>
                <a:latin typeface="TimesNewRoman"/>
              </a:rPr>
              <a:t>объективность</a:t>
            </a:r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 - информация должна объективно отражать необходимые для налогового консультанта сведения;</a:t>
            </a:r>
          </a:p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· </a:t>
            </a:r>
            <a:r>
              <a:rPr lang="ru-RU" sz="1800" b="1" i="1" dirty="0">
                <a:solidFill>
                  <a:srgbClr val="222222"/>
                </a:solidFill>
                <a:effectLst/>
                <a:latin typeface="TimesNewRoman"/>
              </a:rPr>
              <a:t>единство</a:t>
            </a:r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 - информация, поступающая из различных источников (планового, нормативного, учетного и т.д.) об изучаемых показателях должна быть едина, а не многократно дублирована;</a:t>
            </a:r>
          </a:p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· </a:t>
            </a:r>
            <a:r>
              <a:rPr lang="ru-RU" sz="1800" b="1" i="1" dirty="0">
                <a:solidFill>
                  <a:srgbClr val="222222"/>
                </a:solidFill>
                <a:effectLst/>
                <a:latin typeface="TimesNewRoman"/>
              </a:rPr>
              <a:t>рациональность</a:t>
            </a:r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 - информация должна быть достаточной для подготовки обоснованного налогового решения, но не излишней;</a:t>
            </a:r>
          </a:p>
          <a:p>
            <a:pPr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· </a:t>
            </a:r>
            <a:r>
              <a:rPr lang="ru-RU" sz="1800" b="1" i="1" dirty="0">
                <a:solidFill>
                  <a:srgbClr val="222222"/>
                </a:solidFill>
                <a:effectLst/>
                <a:latin typeface="TimesNewRoman"/>
              </a:rPr>
              <a:t>оперативность</a:t>
            </a:r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 - информация должна поступать налоговому консультанту как можно быстрее и постоянно обновляться.</a:t>
            </a:r>
          </a:p>
        </p:txBody>
      </p:sp>
    </p:spTree>
    <p:extLst>
      <p:ext uri="{BB962C8B-B14F-4D97-AF65-F5344CB8AC3E}">
        <p14:creationId xmlns:p14="http://schemas.microsoft.com/office/powerpoint/2010/main" val="2383229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7A70335-04D8-4132-A0F2-41DCB626A384}"/>
              </a:ext>
            </a:extLst>
          </p:cNvPr>
          <p:cNvSpPr txBox="1"/>
          <p:nvPr/>
        </p:nvSpPr>
        <p:spPr>
          <a:xfrm>
            <a:off x="539552" y="1484784"/>
            <a:ext cx="763284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" indent="90170" algn="ctr">
              <a:tabLst>
                <a:tab pos="292735" algn="l"/>
              </a:tabLst>
            </a:pP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2. Характеристика субъектов, работающих с аналитической информацией в процессе налогового консультирования</a:t>
            </a:r>
            <a:endParaRPr lang="ru-RU" sz="2400" b="1" dirty="0">
              <a:solidFill>
                <a:srgbClr val="000000"/>
              </a:solidFill>
              <a:effectLst/>
              <a:latin typeface="Microsoft Sans Serif" panose="020B0604020202020204" pitchFamily="34" charset="0"/>
              <a:ea typeface="Microsoft Sans Serif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2CEC52D-155D-441B-A11B-77535F249581}"/>
              </a:ext>
            </a:extLst>
          </p:cNvPr>
          <p:cNvSpPr txBox="1"/>
          <p:nvPr/>
        </p:nvSpPr>
        <p:spPr>
          <a:xfrm>
            <a:off x="125760" y="260648"/>
            <a:ext cx="889248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i="0" dirty="0">
                <a:solidFill>
                  <a:srgbClr val="222222"/>
                </a:solidFill>
                <a:effectLst/>
                <a:latin typeface="TimesNewRoman"/>
              </a:rPr>
              <a:t>Субъектами экономической информации, используемой в практике налогового консультирования, являются участники процесса налогообложения, которые в отношении аналитической информации представлены ее исполнителями и пользователями</a:t>
            </a:r>
            <a:endParaRPr lang="ru-RU" b="1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BA83A8F-F0D1-4CA0-9BD4-1AF2C136CE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60977"/>
            <a:ext cx="6971351" cy="4896544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</TotalTime>
  <Words>2539</Words>
  <Application>Microsoft Office PowerPoint</Application>
  <PresentationFormat>Экран (4:3)</PresentationFormat>
  <Paragraphs>85</Paragraphs>
  <Slides>26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Arial</vt:lpstr>
      <vt:lpstr>Calibri</vt:lpstr>
      <vt:lpstr>Microsoft Sans Serif</vt:lpstr>
      <vt:lpstr>Times New Roman</vt:lpstr>
      <vt:lpstr>TimesNewRoman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Налоги</dc:title>
  <dc:creator>Рыжик</dc:creator>
  <cp:lastModifiedBy>PGAU</cp:lastModifiedBy>
  <cp:revision>98</cp:revision>
  <dcterms:created xsi:type="dcterms:W3CDTF">2014-11-10T17:30:39Z</dcterms:created>
  <dcterms:modified xsi:type="dcterms:W3CDTF">2026-05-25T08:07:58Z</dcterms:modified>
</cp:coreProperties>
</file>