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9" r:id="rId3"/>
    <p:sldId id="260" r:id="rId4"/>
    <p:sldId id="261" r:id="rId5"/>
    <p:sldId id="265" r:id="rId6"/>
    <p:sldId id="266" r:id="rId7"/>
    <p:sldId id="267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177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0861EE-E1EB-44C9-B898-8BC916A6E1B1}" type="datetimeFigureOut">
              <a:rPr lang="ru-RU" smtClean="0"/>
              <a:pPr/>
              <a:t>25.05.2026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D6D462-ECE8-45E1-8A4B-2A69E1FF20F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>
            <a:extLst>
              <a:ext uri="{FF2B5EF4-FFF2-40B4-BE49-F238E27FC236}">
                <a16:creationId xmlns:a16="http://schemas.microsoft.com/office/drawing/2014/main" id="{8ABD6AC1-FFC7-4B5B-A437-C8F12F6F5E5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E5D5D5AA-D079-4EBC-901E-2C9DABA763F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">
            <a:extLst>
              <a:ext uri="{FF2B5EF4-FFF2-40B4-BE49-F238E27FC236}">
                <a16:creationId xmlns:a16="http://schemas.microsoft.com/office/drawing/2014/main" id="{DA1A023A-6A8C-4CFC-8903-925BB60E026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2291" name="Rectangle 2">
            <a:extLst>
              <a:ext uri="{FF2B5EF4-FFF2-40B4-BE49-F238E27FC236}">
                <a16:creationId xmlns:a16="http://schemas.microsoft.com/office/drawing/2014/main" id="{8411B733-5009-495B-B558-FC324569B19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">
            <a:extLst>
              <a:ext uri="{FF2B5EF4-FFF2-40B4-BE49-F238E27FC236}">
                <a16:creationId xmlns:a16="http://schemas.microsoft.com/office/drawing/2014/main" id="{FCCB237A-FF53-4AF4-BC10-DAA9A92BB3F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E33EA0E1-1A62-41EF-8A42-88A47BBA569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">
            <a:extLst>
              <a:ext uri="{FF2B5EF4-FFF2-40B4-BE49-F238E27FC236}">
                <a16:creationId xmlns:a16="http://schemas.microsoft.com/office/drawing/2014/main" id="{49E5FD65-C7F7-4F97-8ACA-D69A5232134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2531" name="Rectangle 2">
            <a:extLst>
              <a:ext uri="{FF2B5EF4-FFF2-40B4-BE49-F238E27FC236}">
                <a16:creationId xmlns:a16="http://schemas.microsoft.com/office/drawing/2014/main" id="{6EBCA7FF-67E9-41BC-A5B4-ED285888020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">
            <a:extLst>
              <a:ext uri="{FF2B5EF4-FFF2-40B4-BE49-F238E27FC236}">
                <a16:creationId xmlns:a16="http://schemas.microsoft.com/office/drawing/2014/main" id="{F340EBB2-BE12-47C3-9197-67F98B78BB0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id="{44603997-A020-476F-B49D-562393EF00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">
            <a:extLst>
              <a:ext uri="{FF2B5EF4-FFF2-40B4-BE49-F238E27FC236}">
                <a16:creationId xmlns:a16="http://schemas.microsoft.com/office/drawing/2014/main" id="{DE8843D1-C8FE-4D82-B9B4-E7AFC84E80A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3E623FCE-EE81-4ECF-8906-224299312F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alt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25.05.2026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25.05.2026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25.05.2026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25.05.2026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21000" r="-2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25.05.2026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2492896"/>
            <a:ext cx="8352928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eaLnBrk="0" hangingPunct="0"/>
            <a:r>
              <a:rPr lang="ru-RU" sz="3200" b="1" dirty="0"/>
              <a:t>Тема 3.1 Основы финансово-экономического анализа для целей налогового консультирования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F89F281-008F-4A28-81EF-9337FE66857D}"/>
              </a:ext>
            </a:extLst>
          </p:cNvPr>
          <p:cNvSpPr txBox="1"/>
          <p:nvPr/>
        </p:nvSpPr>
        <p:spPr>
          <a:xfrm>
            <a:off x="251520" y="458956"/>
            <a:ext cx="8496944" cy="59400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000" b="1" i="0" dirty="0">
                <a:solidFill>
                  <a:srgbClr val="222222"/>
                </a:solidFill>
                <a:effectLst/>
                <a:latin typeface="TimesNewRoman"/>
              </a:rPr>
              <a:t>Финансово-экономический анализ используется в процессе налогового консультирования в качестве инструмента выработки решений в области воздействия налогоплательщика на процесс налогообложения. Поэтому по </a:t>
            </a:r>
            <a:r>
              <a:rPr lang="ru-RU" sz="2000" b="1" i="1" dirty="0">
                <a:solidFill>
                  <a:srgbClr val="222222"/>
                </a:solidFill>
                <a:effectLst/>
                <a:latin typeface="TimesNewRoman"/>
              </a:rPr>
              <a:t>содержанию</a:t>
            </a:r>
            <a:r>
              <a:rPr lang="ru-RU" sz="2000" b="1" i="0" dirty="0">
                <a:solidFill>
                  <a:srgbClr val="222222"/>
                </a:solidFill>
                <a:effectLst/>
                <a:latin typeface="TimesNewRoman"/>
              </a:rPr>
              <a:t> финансово-экономический анализ для целей налогового консультирования представляет собой, с одной стороны, вид и инструмент практической деятельности налогового консультанта, а с другой - новое научное направление финансово-экономического анализа.</a:t>
            </a:r>
          </a:p>
          <a:p>
            <a:pPr algn="just"/>
            <a:r>
              <a:rPr lang="ru-RU" sz="2000" b="1" i="1" dirty="0">
                <a:solidFill>
                  <a:srgbClr val="222222"/>
                </a:solidFill>
                <a:effectLst/>
                <a:latin typeface="TimesNewRoman"/>
              </a:rPr>
              <a:t>Роль</a:t>
            </a:r>
            <a:r>
              <a:rPr lang="ru-RU" sz="2000" b="1" i="0" dirty="0">
                <a:solidFill>
                  <a:srgbClr val="222222"/>
                </a:solidFill>
                <a:effectLst/>
                <a:latin typeface="TimesNewRoman"/>
              </a:rPr>
              <a:t> финансово-экономического анализа в процессе налогового консультирования заключается в том, что предлагаемые налоговым консультантом способы воздействия на процесс налогообложения должны способствовать гармонизации интересов государства и налогоплательщика и являться неотъемлемой частью финансового менеджмента. В этом смысле финансово-экономический анализ позволяет всесторонне оценивать осуществленные, текущие и предполагаемые воздействия на налогообложение и учитывать их влияние на управление финансами организации в целом, поскольку целью такой деятельности не может являться механическое снижение налоговых платежей и обязательств.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81F30EF-9756-42D4-9D5D-F4905753036B}"/>
              </a:ext>
            </a:extLst>
          </p:cNvPr>
          <p:cNvSpPr txBox="1"/>
          <p:nvPr/>
        </p:nvSpPr>
        <p:spPr>
          <a:xfrm>
            <a:off x="287524" y="692696"/>
            <a:ext cx="8568952" cy="57554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600" b="1" i="0" dirty="0">
                <a:solidFill>
                  <a:srgbClr val="222222"/>
                </a:solidFill>
                <a:effectLst/>
                <a:latin typeface="TimesNewRoman"/>
              </a:rPr>
              <a:t>Коммерческие организации концентрируют в своем распоряжении большие объемы деловой информации, которая, как правило, не может быть непосредственно использована для принятия решения, воздействующего на параметры налогообложения. Предварительно она должна подвергнуться определенной обработке и оценке в процессе проведения анализа. В процессе налогового консультирования полезно проведение следующих аналитических процедур:</a:t>
            </a:r>
          </a:p>
          <a:p>
            <a:pPr algn="just"/>
            <a:r>
              <a:rPr lang="ru-RU" sz="1600" b="1" i="0" dirty="0">
                <a:solidFill>
                  <a:srgbClr val="222222"/>
                </a:solidFill>
                <a:effectLst/>
                <a:latin typeface="TimesNewRoman"/>
              </a:rPr>
              <a:t>• анализ влияния учетной политики организации на налоговую нагрузку;</a:t>
            </a:r>
          </a:p>
          <a:p>
            <a:pPr algn="just"/>
            <a:r>
              <a:rPr lang="ru-RU" sz="1600" b="1" i="0" dirty="0">
                <a:solidFill>
                  <a:srgbClr val="222222"/>
                </a:solidFill>
                <a:effectLst/>
                <a:latin typeface="TimesNewRoman"/>
              </a:rPr>
              <a:t>• анализ неблагоприятных факторов, предопределяемых налоговым режимом и действующих в отношении организации;</a:t>
            </a:r>
          </a:p>
          <a:p>
            <a:pPr algn="just"/>
            <a:r>
              <a:rPr lang="ru-RU" sz="1600" b="1" i="0" dirty="0">
                <a:solidFill>
                  <a:srgbClr val="222222"/>
                </a:solidFill>
                <a:effectLst/>
                <a:latin typeface="TimesNewRoman"/>
              </a:rPr>
              <a:t>• анализ использования предусмотренных законодательством отсрочек и рассрочек по уплате налогов и определение потенциальных возможностей для их получения;</a:t>
            </a:r>
          </a:p>
          <a:p>
            <a:pPr algn="just"/>
            <a:r>
              <a:rPr lang="ru-RU" sz="1600" b="1" i="0" dirty="0">
                <a:solidFill>
                  <a:srgbClr val="222222"/>
                </a:solidFill>
                <a:effectLst/>
                <a:latin typeface="TimesNewRoman"/>
              </a:rPr>
              <a:t>• анализ использования и определение потенциальных возможностей для применения процедур реструктуризации задолженности по уплате налогов и получения инвестиционного налогового кредита;</a:t>
            </a:r>
          </a:p>
          <a:p>
            <a:pPr algn="just"/>
            <a:r>
              <a:rPr lang="ru-RU" sz="1600" b="1" i="0" dirty="0">
                <a:solidFill>
                  <a:srgbClr val="222222"/>
                </a:solidFill>
                <a:effectLst/>
                <a:latin typeface="TimesNewRoman"/>
              </a:rPr>
              <a:t>• анализ материалов, положенных в основу применения штрафных санкций и доначисления налогов за последние два года, и оценка вероятности возникновения штрафных санкций в будущем;</a:t>
            </a:r>
          </a:p>
          <a:p>
            <a:pPr algn="just"/>
            <a:r>
              <a:rPr lang="ru-RU" sz="1600" b="1" i="0" dirty="0">
                <a:solidFill>
                  <a:srgbClr val="222222"/>
                </a:solidFill>
                <a:effectLst/>
                <a:latin typeface="TimesNewRoman"/>
              </a:rPr>
              <a:t>• проведение инвентаризации счетов учета расчетов с поставщиками и подрядчиками в целях составления перечня «нежелательных» контрагентов, не являющихся налогоплательщиками НДС, и анализ последствий прекращения сотрудничества с ними;</a:t>
            </a:r>
          </a:p>
          <a:p>
            <a:pPr algn="just"/>
            <a:r>
              <a:rPr lang="ru-RU" sz="1600" b="1" i="0" dirty="0">
                <a:solidFill>
                  <a:srgbClr val="222222"/>
                </a:solidFill>
                <a:effectLst/>
                <a:latin typeface="TimesNewRoman"/>
              </a:rPr>
              <a:t>• инвентаризация расходов, осуществляемых из чистой прибыли организации, составление реестра направлений использования прибыли и выявление тех из них, которые могут быть отнесены на себестоимость при надлежащем их оформлении.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C993684C-437E-4E56-A874-11074BA4C631}"/>
              </a:ext>
            </a:extLst>
          </p:cNvPr>
          <p:cNvSpPr txBox="1"/>
          <p:nvPr/>
        </p:nvSpPr>
        <p:spPr>
          <a:xfrm>
            <a:off x="251520" y="908720"/>
            <a:ext cx="8640960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000" b="1" i="0" dirty="0">
                <a:solidFill>
                  <a:srgbClr val="222222"/>
                </a:solidFill>
                <a:effectLst/>
                <a:latin typeface="TimesNewRoman"/>
              </a:rPr>
              <a:t>Особенности предмета и объекта финансово-экономического анализа как инструмента налогового консультирования, а также его цель и задачи определяются специфичностью этого вида деятельности.</a:t>
            </a:r>
          </a:p>
          <a:p>
            <a:pPr algn="just"/>
            <a:r>
              <a:rPr lang="ru-RU" sz="2000" b="1" i="1" dirty="0">
                <a:solidFill>
                  <a:srgbClr val="222222"/>
                </a:solidFill>
                <a:effectLst/>
                <a:latin typeface="TimesNewRoman"/>
              </a:rPr>
              <a:t>Объектом</a:t>
            </a:r>
            <a:r>
              <a:rPr lang="ru-RU" sz="2000" b="1" i="0" dirty="0">
                <a:solidFill>
                  <a:srgbClr val="222222"/>
                </a:solidFill>
                <a:effectLst/>
                <a:latin typeface="TimesNewRoman"/>
              </a:rPr>
              <a:t> финансово-экономического анализа, проводимого налоговым консультантом, является изучение влияния налогообложения и предлагаемых вариантов решений налогового планирования на деятельность организации-налогоплательщика.</a:t>
            </a:r>
          </a:p>
          <a:p>
            <a:pPr algn="just"/>
            <a:r>
              <a:rPr lang="ru-RU" sz="2000" b="1" i="0" dirty="0">
                <a:solidFill>
                  <a:srgbClr val="222222"/>
                </a:solidFill>
                <a:effectLst/>
                <a:latin typeface="TimesNewRoman"/>
              </a:rPr>
              <a:t>Предмет финансово-экономического анализа в целях налогового консультирования детализирует сущность объекта, показывая, какие именно факторы будут оказывать влияние на изучаемый объект. Исходя из этого, </a:t>
            </a:r>
            <a:r>
              <a:rPr lang="ru-RU" sz="2000" b="1" i="1" dirty="0">
                <a:solidFill>
                  <a:srgbClr val="222222"/>
                </a:solidFill>
                <a:effectLst/>
                <a:latin typeface="TimesNewRoman"/>
              </a:rPr>
              <a:t>предметом</a:t>
            </a:r>
            <a:r>
              <a:rPr lang="ru-RU" sz="2000" b="1" i="0" dirty="0">
                <a:solidFill>
                  <a:srgbClr val="222222"/>
                </a:solidFill>
                <a:effectLst/>
                <a:latin typeface="TimesNewRoman"/>
              </a:rPr>
              <a:t> финансово-экономического анализа, проводимого налоговым консультантом, являются взаимосвязи параметров и факторов налогообложения с показателями финансово-хозяйственной деятельности организации-налогоплательщика </a:t>
            </a:r>
          </a:p>
        </p:txBody>
      </p:sp>
    </p:spTree>
  </p:cSld>
  <p:clrMapOvr>
    <a:masterClrMapping/>
  </p:clrMapOvr>
  <p:transition>
    <p:checker dir="vert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4CAD045-7C8C-4445-B9BD-9EB6AE6596E3}"/>
              </a:ext>
            </a:extLst>
          </p:cNvPr>
          <p:cNvSpPr txBox="1"/>
          <p:nvPr/>
        </p:nvSpPr>
        <p:spPr>
          <a:xfrm>
            <a:off x="323528" y="908720"/>
            <a:ext cx="8280920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000" b="1" i="0" dirty="0">
                <a:solidFill>
                  <a:srgbClr val="222222"/>
                </a:solidFill>
                <a:effectLst/>
                <a:latin typeface="TimesNewRoman"/>
              </a:rPr>
              <a:t>Под </a:t>
            </a:r>
            <a:r>
              <a:rPr lang="ru-RU" sz="2000" b="1" i="1" dirty="0">
                <a:solidFill>
                  <a:srgbClr val="222222"/>
                </a:solidFill>
                <a:effectLst/>
                <a:latin typeface="TimesNewRoman"/>
              </a:rPr>
              <a:t>параметрами налогообложения</a:t>
            </a:r>
            <a:r>
              <a:rPr lang="ru-RU" sz="2000" b="1" i="0" dirty="0">
                <a:solidFill>
                  <a:srgbClr val="222222"/>
                </a:solidFill>
                <a:effectLst/>
                <a:latin typeface="TimesNewRoman"/>
              </a:rPr>
              <a:t> понимаются уровень, структура и динамика налоговых обязательств и платежей, формирующихся в результате налогообложения, связанных с несением организацией налоговых издержек. Таким образом, предмет финансово-экономического анализа для целей налогового консультирования триедин: он связан с уровнем, структурой и динамикой (то есть изменением уровня и структуры):</a:t>
            </a:r>
          </a:p>
          <a:p>
            <a:pPr algn="just"/>
            <a:r>
              <a:rPr lang="ru-RU" sz="2000" b="1" i="0" dirty="0">
                <a:solidFill>
                  <a:srgbClr val="222222"/>
                </a:solidFill>
                <a:effectLst/>
                <a:latin typeface="TimesNewRoman"/>
              </a:rPr>
              <a:t>· показателей, образующихся методом начисления - совокупности налоговых издержек;</a:t>
            </a:r>
          </a:p>
          <a:p>
            <a:pPr algn="just"/>
            <a:r>
              <a:rPr lang="ru-RU" sz="2000" b="1" i="0" dirty="0">
                <a:solidFill>
                  <a:srgbClr val="222222"/>
                </a:solidFill>
                <a:effectLst/>
                <a:latin typeface="TimesNewRoman"/>
              </a:rPr>
              <a:t>· показателей движения денежных средств - денежных потоков организации в процессе уплаты налогов и возврата из бюджета излишне уплаченных налогов;</a:t>
            </a:r>
          </a:p>
          <a:p>
            <a:pPr algn="just"/>
            <a:r>
              <a:rPr lang="ru-RU" sz="2000" b="1" i="0" dirty="0">
                <a:solidFill>
                  <a:srgbClr val="222222"/>
                </a:solidFill>
                <a:effectLst/>
                <a:latin typeface="TimesNewRoman"/>
              </a:rPr>
              <a:t>· показателей балансовых остатков - обязательств перед государством по уплате налогов.</a:t>
            </a:r>
          </a:p>
        </p:txBody>
      </p:sp>
    </p:spTree>
  </p:cSld>
  <p:clrMapOvr>
    <a:masterClrMapping/>
  </p:clrMapOvr>
  <p:transition spd="med">
    <p:checker dir="vert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84E53FF-6C4D-47EC-BC97-AEC7A1FC89A3}"/>
              </a:ext>
            </a:extLst>
          </p:cNvPr>
          <p:cNvSpPr txBox="1"/>
          <p:nvPr/>
        </p:nvSpPr>
        <p:spPr>
          <a:xfrm>
            <a:off x="215516" y="836712"/>
            <a:ext cx="8712968" cy="40934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000" b="1" i="0" dirty="0">
                <a:solidFill>
                  <a:srgbClr val="222222"/>
                </a:solidFill>
                <a:effectLst/>
                <a:latin typeface="TimesNewRoman"/>
              </a:rPr>
              <a:t>Финансово-экономический анализ для целей налогового консультирования как вид и инструмент практической деятельности направлен на реализацию определенной </a:t>
            </a:r>
            <a:r>
              <a:rPr lang="ru-RU" sz="2000" b="1" i="1" dirty="0">
                <a:solidFill>
                  <a:srgbClr val="222222"/>
                </a:solidFill>
                <a:effectLst/>
                <a:latin typeface="TimesNewRoman"/>
              </a:rPr>
              <a:t>цели</a:t>
            </a:r>
            <a:r>
              <a:rPr lang="ru-RU" sz="2000" b="1" i="0" dirty="0">
                <a:solidFill>
                  <a:srgbClr val="222222"/>
                </a:solidFill>
                <a:effectLst/>
                <a:latin typeface="TimesNewRoman"/>
              </a:rPr>
              <a:t> - снижение неопределенности информации о параметрах налогообложения и повышение качества налоговых решений, оценок и прогнозов.</a:t>
            </a:r>
          </a:p>
          <a:p>
            <a:pPr algn="just"/>
            <a:r>
              <a:rPr lang="ru-RU" sz="2000" b="1" i="0" dirty="0">
                <a:solidFill>
                  <a:srgbClr val="222222"/>
                </a:solidFill>
                <a:effectLst/>
                <a:latin typeface="TimesNewRoman"/>
              </a:rPr>
              <a:t>Названные цель и предмет финансово-экономического анализа в практике налогового консультирования предопределяют следующие его </a:t>
            </a:r>
            <a:r>
              <a:rPr lang="ru-RU" sz="2000" b="1" i="1" dirty="0">
                <a:solidFill>
                  <a:srgbClr val="222222"/>
                </a:solidFill>
                <a:effectLst/>
                <a:latin typeface="TimesNewRoman"/>
              </a:rPr>
              <a:t>задачи</a:t>
            </a:r>
            <a:r>
              <a:rPr lang="ru-RU" sz="2000" b="1" i="0" dirty="0">
                <a:solidFill>
                  <a:srgbClr val="222222"/>
                </a:solidFill>
                <a:effectLst/>
                <a:latin typeface="TimesNewRoman"/>
              </a:rPr>
              <a:t>:</a:t>
            </a:r>
          </a:p>
          <a:p>
            <a:pPr algn="just"/>
            <a:r>
              <a:rPr lang="ru-RU" sz="2000" b="1" i="0" dirty="0">
                <a:solidFill>
                  <a:srgbClr val="222222"/>
                </a:solidFill>
                <a:effectLst/>
                <a:latin typeface="TimesNewRoman"/>
              </a:rPr>
              <a:t>· анализ и прогнозирование показателей налогообложения;</a:t>
            </a:r>
          </a:p>
          <a:p>
            <a:pPr algn="just"/>
            <a:r>
              <a:rPr lang="ru-RU" sz="2000" b="1" i="0" dirty="0">
                <a:solidFill>
                  <a:srgbClr val="222222"/>
                </a:solidFill>
                <a:effectLst/>
                <a:latin typeface="TimesNewRoman"/>
              </a:rPr>
              <a:t>· выбор целесообразных вариантов налоговых решений;</a:t>
            </a:r>
          </a:p>
          <a:p>
            <a:pPr algn="just"/>
            <a:r>
              <a:rPr lang="ru-RU" sz="2000" b="1" i="0" dirty="0">
                <a:solidFill>
                  <a:srgbClr val="222222"/>
                </a:solidFill>
                <a:effectLst/>
                <a:latin typeface="TimesNewRoman"/>
              </a:rPr>
              <a:t>· оценка взаимного влияния налоговых и неналоговых показателей; поиск путей комплексного решения налоговых вопросов с задачами финансового менеджмента.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">
            <a:extLst>
              <a:ext uri="{FF2B5EF4-FFF2-40B4-BE49-F238E27FC236}">
                <a16:creationId xmlns:a16="http://schemas.microsoft.com/office/drawing/2014/main" id="{3A7F07D7-32E6-439B-A0AE-E8B85C17C8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488" y="304800"/>
            <a:ext cx="8494712" cy="398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cs typeface="Noto Sans CJK SC" charset="0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cs typeface="Noto Sans CJK SC" charset="0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cs typeface="Noto Sans CJK SC" charset="0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Noto Sans CJK SC" charset="0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Noto Sans CJK SC" charset="0"/>
              </a:defRPr>
            </a:lvl5pPr>
            <a:lvl6pPr marL="25146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Noto Sans CJK SC" charset="0"/>
              </a:defRPr>
            </a:lvl6pPr>
            <a:lvl7pPr marL="29718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Noto Sans CJK SC" charset="0"/>
              </a:defRPr>
            </a:lvl7pPr>
            <a:lvl8pPr marL="34290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Noto Sans CJK SC" charset="0"/>
              </a:defRPr>
            </a:lvl8pPr>
            <a:lvl9pPr marL="3886200" indent="-228600" defTabSz="449263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cs typeface="Noto Sans CJK SC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ru-RU" altLang="ru-RU" sz="1000"/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ru-RU" altLang="ru-RU" sz="100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418900B-3A0E-41A5-A54F-70675D14B874}"/>
              </a:ext>
            </a:extLst>
          </p:cNvPr>
          <p:cNvSpPr txBox="1"/>
          <p:nvPr/>
        </p:nvSpPr>
        <p:spPr>
          <a:xfrm>
            <a:off x="270588" y="738151"/>
            <a:ext cx="8534400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54013" algn="just"/>
            <a:r>
              <a:rPr lang="ru-RU" sz="1800" b="1" i="0" dirty="0">
                <a:solidFill>
                  <a:srgbClr val="222222"/>
                </a:solidFill>
                <a:effectLst/>
                <a:latin typeface="TimesNewRoman"/>
              </a:rPr>
              <a:t>В перечне задач финансово-экономического анализа для целей налогового консультирования отсутствует разработка схем уклонения от уплаты налогов, поскольку это противоречит самой цели аналитической деятельности налогового консультанта. В процессе оценки вариантов воздействия на параметры налогообложения организации не предполагается создание условий для действий налогоплательщиков, нарушающих порядок уплаты налогов, таких как: грубое нарушение правил учета доходов, расходов и объектов налогообложения или составления налоговой декларации; неуплата или неполная уплата суммы налога; невыполнение обязанностей налогового агента.</a:t>
            </a:r>
          </a:p>
          <a:p>
            <a:pPr indent="354013" algn="just"/>
            <a:r>
              <a:rPr lang="ru-RU" sz="1800" b="1" i="0" dirty="0">
                <a:solidFill>
                  <a:srgbClr val="222222"/>
                </a:solidFill>
                <a:effectLst/>
                <a:latin typeface="TimesNewRoman"/>
              </a:rPr>
              <a:t>По результатам проведения аналитических исследований должны быть выявлены те пути, которые целесообразно использовать для дальнейшей гармонизации интересов государства и налогоплательщика силами последнего. Выявление таких путей можно считать резервами повышения эффективности финансово-хозяйственной деятельности на основе воздействия на финансовые показатели, что является одной из важнейших задач финансово-экономического анализа в целом.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904</TotalTime>
  <Words>749</Words>
  <Application>Microsoft Office PowerPoint</Application>
  <PresentationFormat>Экран (4:3)</PresentationFormat>
  <Paragraphs>25</Paragraphs>
  <Slides>7</Slides>
  <Notes>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Calibri</vt:lpstr>
      <vt:lpstr>TimesNewRoman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Налоги</dc:title>
  <dc:creator>Рыжик</dc:creator>
  <cp:lastModifiedBy>PGAU</cp:lastModifiedBy>
  <cp:revision>95</cp:revision>
  <dcterms:created xsi:type="dcterms:W3CDTF">2014-11-10T17:30:39Z</dcterms:created>
  <dcterms:modified xsi:type="dcterms:W3CDTF">2026-05-25T07:46:25Z</dcterms:modified>
</cp:coreProperties>
</file>