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861EE-E1EB-44C9-B898-8BC916A6E1B1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6D462-ECE8-45E1-8A4B-2A69E1FF2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8ABD6AC1-FFC7-4B5B-A437-C8F12F6F5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5D5D5AA-D079-4EBC-901E-2C9DABA76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1FDEEF53-65C8-414E-B496-43EACE84D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34F5F6D-8E6F-49D9-930A-94D4FD2A6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3FECCEB9-FCD5-4A76-8CE2-537A3834E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CA2889F-1074-40CC-8DF1-85A1E13CD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C9FA4A3C-5C42-424E-BA0A-11EC3C024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78C29A7-F7D1-47F6-B4BA-7420C601D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918D80F9-69EB-4D09-8ECF-DC9A9BCD5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14B66F3-AC00-470A-9BEC-C8F9A0CD1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9FADFCAA-39D2-463E-B258-BBF91E759E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65162EE-0D86-408D-952C-0C0083035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D16BE38D-9DB5-43D8-A8D1-E9077FE89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380FC19-9FDD-49F2-8ABC-CAC85AA6B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DAAC2B58-2DDF-4B55-A238-6E73D43619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EE94BC9-C14C-4C76-A7A7-2FC047292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F603D2ED-FA64-4A5C-9E19-E211E8AFB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8CF4E81-D340-4DA0-8E55-44DEB300C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C7FCF012-06DB-4B9D-A5D0-6050C92A10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71F9D51-C14A-4EF8-93B6-E31222BA4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539F7798-1D4F-4C99-9259-7BF9EBB08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597D9F2-9A81-4958-8CEC-C1B4F4CEF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DA1A023A-6A8C-4CFC-8903-925BB60E02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411B733-5009-495B-B558-FC324569B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F14CF796-1DA0-4D29-B0E5-E53E5031C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05A9C3D-9B0A-4066-AC10-2BC336B4D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40789BE7-F7E7-4957-BB6A-877D2FA8D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BB7D61BC-4BC3-4720-B872-9E9E1C5F6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0C8C2DBF-8DC6-4DBA-9EC8-92A670870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B4A96C4-A4ED-4B6F-9824-AC4ADED1A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B4742D8D-F391-4F12-B9F4-D9CA57BAA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2860C6D-C19F-4691-9FB4-3F5912267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F74D1308-8FA0-4CFA-9EDE-79DF04F6EF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016011DD-D1E2-41DA-8705-BBFE0A742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A9458915-24EB-44CB-8BD1-08B7EED318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96CCECE-DB6E-404C-9AE5-50857326F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183792DC-FC5F-4FE5-BC12-C1E3773BB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CF25FE5-808B-4C07-8A32-B537F400F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2980325D-F701-449F-A426-8A0CD113E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917205C-8BCC-4041-9CFC-5DE3A0A7D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7A156E4E-A428-4859-B6B3-72F9C5B74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D92846E-AC8F-417B-AFEE-D081A258E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FCCB237A-FF53-4AF4-BC10-DAA9A92BB3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33EA0E1-1A62-41EF-8A42-88A47BBA5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9BFAF444-D7EF-49A9-B424-49D3CE30B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EC74F66-9EE9-49E4-A728-DECC25897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E6772619-E0F7-4697-96A8-EAED83B44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CC6B3DE-56A7-4B1D-8627-55A7986F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196F3A7A-96D3-4BD0-BF54-3341A531F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6EC5F00-21DC-42BE-B207-39FB94FED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49E5FD65-C7F7-4F97-8ACA-D69A52321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EBCA7FF-67E9-41BC-A5B4-ED2858880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F340EBB2-BE12-47C3-9197-67F98B78B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4603997-A020-476F-B49D-562393EF0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DE8843D1-C8FE-4D82-B9B4-E7AFC84E8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E623FCE-EE81-4ECF-8906-224299312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492896"/>
            <a:ext cx="83529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hangingPunct="0"/>
            <a:r>
              <a:rPr lang="ru-RU" sz="3200" b="1"/>
              <a:t>Тема 2.3 </a:t>
            </a:r>
            <a:r>
              <a:rPr lang="ru-RU" sz="3200" b="1" dirty="0"/>
              <a:t>Местные налоги и сборы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0E827063-FDFD-4771-98AF-A1549F2DA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8229600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eaLnBrk="1" hangingPunct="1">
              <a:spcBef>
                <a:spcPts val="700"/>
              </a:spcBef>
              <a:buClrTx/>
              <a:buFontTx/>
              <a:buNone/>
            </a:pPr>
            <a:r>
              <a:rPr lang="ru-RU" altLang="ru-RU" sz="2800" b="1" u="sng"/>
              <a:t>Налоговая база </a:t>
            </a:r>
          </a:p>
          <a:p>
            <a:pPr algn="ctr" eaLnBrk="1" hangingPunct="1">
              <a:spcBef>
                <a:spcPts val="700"/>
              </a:spcBef>
              <a:buClrTx/>
              <a:buFontTx/>
              <a:buNone/>
            </a:pPr>
            <a:endParaRPr lang="ru-RU" altLang="ru-RU" sz="2800" b="1" u="sng"/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ru-RU" altLang="ru-RU" sz="2800" b="1"/>
              <a:t>Налоговая база определяется в отношении каждого объекта налогообложения как его кадастровая стоимость, внесенная в Единый государственный реестр недвижимости и подлежащая применению </a:t>
            </a: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ru-RU" altLang="ru-RU" sz="2800" b="1"/>
              <a:t>с 1 января года, являющегося налоговым периодом.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3A7F07D7-32E6-439B-A0AE-E8B85C17C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304800"/>
            <a:ext cx="84947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0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000"/>
          </a:p>
        </p:txBody>
      </p:sp>
      <p:graphicFrame>
        <p:nvGraphicFramePr>
          <p:cNvPr id="14338" name="Group 2">
            <a:extLst>
              <a:ext uri="{FF2B5EF4-FFF2-40B4-BE49-F238E27FC236}">
                <a16:creationId xmlns:a16="http://schemas.microsoft.com/office/drawing/2014/main" id="{FBEEDDDE-F1CC-40FD-9F86-BCFA4477CEAA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628775"/>
          <a:ext cx="7921625" cy="4525963"/>
        </p:xfrm>
        <a:graphic>
          <a:graphicData uri="http://schemas.openxmlformats.org/drawingml/2006/table">
            <a:tbl>
              <a:tblPr/>
              <a:tblGrid>
                <a:gridCol w="396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3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Объект недвижимости</a:t>
                      </a:r>
                    </a:p>
                  </a:txBody>
                  <a:tcPr marL="73078" marR="73078" marT="108794" marB="73080" horzOverflow="overflow">
                    <a:lnL w="2160" cap="flat" cmpd="sng" algn="ctr">
                      <a:solidFill>
                        <a:srgbClr val="497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" cap="flat" cmpd="sng" algn="ctr">
                      <a:solidFill>
                        <a:srgbClr val="497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497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2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Уменьшение кадастровой стоимости</a:t>
                      </a:r>
                    </a:p>
                  </a:txBody>
                  <a:tcPr marL="73078" marR="73078" marT="108794" marB="73080" horzOverflow="overflow">
                    <a:lnL w="2160" cap="flat" cmpd="sng" algn="ctr">
                      <a:solidFill>
                        <a:srgbClr val="497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4972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7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0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Квартира</a:t>
                      </a:r>
                    </a:p>
                  </a:txBody>
                  <a:tcPr marL="73078" marR="73078" marT="108794" marB="73080" horzOverflow="overflow">
                    <a:lnL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Уменьшается на величину кадастровой стоимости 20-ти кв. метров  общей площади этой квартиры.</a:t>
                      </a:r>
                    </a:p>
                  </a:txBody>
                  <a:tcPr marL="73078" marR="73078" marT="108794" marB="73080" horzOverflow="overflow">
                    <a:lnL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0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Комната</a:t>
                      </a:r>
                    </a:p>
                  </a:txBody>
                  <a:tcPr marL="73078" marR="73078" marT="108794" marB="73080" horzOverflow="overflow">
                    <a:lnL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Уменьшается на величину кадастровой стоимости 10-ти кв. метров площади этой комнаты.</a:t>
                      </a:r>
                    </a:p>
                  </a:txBody>
                  <a:tcPr marL="73078" marR="73078" marT="108794" marB="73080" horzOverflow="overflow">
                    <a:lnL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Жилой дом</a:t>
                      </a:r>
                    </a:p>
                  </a:txBody>
                  <a:tcPr marL="73078" marR="73078" marT="108794" marB="73080" horzOverflow="overflow">
                    <a:lnL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Уменьшается на величину кадастровой стоимости 50-ти кв. метров общей площади этого жилого дома.</a:t>
                      </a:r>
                    </a:p>
                  </a:txBody>
                  <a:tcPr marL="73078" marR="73078" marT="108794" marB="73080" horzOverflow="overflow">
                    <a:lnL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0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Единый недвижимый комплекс, в состав которого входит хотя бы одно жилое помещение (жилой дом)</a:t>
                      </a:r>
                    </a:p>
                  </a:txBody>
                  <a:tcPr marL="73078" marR="73078" marT="108794" marB="73080" horzOverflow="overflow">
                    <a:lnL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Noto Sans CJK SC" charset="0"/>
                        </a:rPr>
                        <a:t>Уменьшается на один миллион рублей.</a:t>
                      </a:r>
                    </a:p>
                  </a:txBody>
                  <a:tcPr marL="73078" marR="73078" marT="108794" marB="73080" horzOverflow="overflow">
                    <a:lnL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BCC3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25" name="Rectangle 40">
            <a:extLst>
              <a:ext uri="{FF2B5EF4-FFF2-40B4-BE49-F238E27FC236}">
                <a16:creationId xmlns:a16="http://schemas.microsoft.com/office/drawing/2014/main" id="{609B51A5-BDD8-4F45-9A1D-58C64E682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0"/>
            <a:ext cx="8280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</a:rPr>
              <a:t>Вычеты, применяемые при определении налоговой базы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FFFF"/>
                </a:solidFill>
              </a:rPr>
              <a:t>Налоговая база определяется в отношении каждого жилого объекта недвижимости за вычетом стоимости определенного количества квадратных метров в зависимости от его вида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FB26D15F-F432-4277-B5FF-FE8CEB15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304800"/>
            <a:ext cx="84947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0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0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5A00C2F-5750-46CC-80CD-47D15EBA2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27125"/>
            <a:ext cx="7389813" cy="3797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3920" rIns="0" bIns="4428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/>
              <a:t>Пример</a:t>
            </a:r>
            <a:br>
              <a:rPr lang="ru-RU" altLang="ru-RU" sz="1600" b="1"/>
            </a:br>
            <a:r>
              <a:rPr lang="ru-RU" altLang="ru-RU" sz="1600"/>
              <a:t>Предположим, что кадастровая стоимость квартиры составляет 3 330 000 рублей.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Кадастровая стоимость квадратного метра данной квартиры — 58 421 рубль.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В таком случае размер налогового вычета составит 1 168 420 руб. (58 421 руб. × 20).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В результате налоговая база будет равняться 2 161 580 руб. (3 330 000 руб. – 1 168 420 руб</a:t>
            </a:r>
            <a:r>
              <a:rPr lang="ru-RU" altLang="ru-RU" sz="2400"/>
              <a:t>.).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cs typeface="Arial" panose="020B0604020202020204" pitchFamily="34" charset="0"/>
              </a:rPr>
              <a:t>Добавим, что размер обозначенных налоговых вычетов может увеличиваться местными властями.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cs typeface="Arial" panose="020B0604020202020204" pitchFamily="34" charset="0"/>
              </a:rPr>
              <a:t>В результате увеличения вычетов налоговая база может принимать даже нулевое значение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0BFD76A3-46CD-469D-872F-D71CFB14E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8013" cy="60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br>
              <a:rPr lang="ru-RU" altLang="ru-RU" sz="1800" b="1"/>
            </a:br>
            <a:br>
              <a:rPr lang="ru-RU" altLang="ru-RU" sz="1800" b="1"/>
            </a:br>
            <a:br>
              <a:rPr lang="ru-RU" altLang="ru-RU" sz="1800" b="1"/>
            </a:br>
            <a:br>
              <a:rPr lang="ru-RU" altLang="ru-RU" sz="1800" b="1"/>
            </a:br>
            <a:br>
              <a:rPr lang="ru-RU" altLang="ru-RU" sz="1800" b="1"/>
            </a:br>
            <a:br>
              <a:rPr lang="ru-RU" altLang="ru-RU" sz="1800" b="1"/>
            </a:br>
            <a:br>
              <a:rPr lang="ru-RU" altLang="ru-RU" sz="1800" b="1"/>
            </a:br>
            <a:br>
              <a:rPr lang="ru-RU" altLang="ru-RU" sz="1800" b="1"/>
            </a:br>
            <a:r>
              <a:rPr lang="ru-RU" altLang="ru-RU" sz="1800" b="1"/>
              <a:t>Сумма налога исчисляется налоговыми органами по истечении налогового периода отдельно по каждому объекту налогообложения как соответствующая налоговой ставке процентная доля налоговой базы.</a:t>
            </a:r>
            <a:br>
              <a:rPr lang="ru-RU" altLang="ru-RU" sz="1800" b="1"/>
            </a:br>
            <a:r>
              <a:rPr lang="ru-RU" altLang="ru-RU" sz="1800"/>
              <a:t>В Пензенской области начиная с 2015 года налог на имущество физических лиц начисляется исходя из кадастровой стоимости объекта недвижимости (</a:t>
            </a:r>
            <a:r>
              <a:rPr lang="ru-RU" altLang="ru-RU" sz="1800" b="1"/>
              <a:t>Закон Пензенской области от 18.11.2014 № 2639-ЗПО</a:t>
            </a:r>
            <a:br>
              <a:rPr lang="ru-RU" altLang="ru-RU" sz="1800" b="1"/>
            </a:br>
            <a:r>
              <a:rPr lang="ru-RU" altLang="ru-RU" sz="1800" b="1"/>
              <a:t>«О единой дате начала применения на территории Пензенской области порядка определения налоговой базы по налогу на имущество физических лиц исходя из кадастровой стоимости объектов налогообложения»). </a:t>
            </a:r>
            <a:br>
              <a:rPr lang="ru-RU" altLang="ru-RU" sz="1800" b="1"/>
            </a:br>
            <a:r>
              <a:rPr lang="ru-RU" altLang="ru-RU" sz="1800"/>
              <a:t>До 2015 года размер налога исчислялся исходя из инвентаризационной стоимости. Субъекты самостоятельно принимали решение об особенностях исчисления налоговой базы.</a:t>
            </a:r>
            <a:br>
              <a:rPr lang="ru-RU" altLang="ru-RU" sz="1800" b="1"/>
            </a:br>
            <a:r>
              <a:rPr lang="ru-RU" altLang="ru-RU" sz="1800"/>
              <a:t>В 2020  году в Пензенской области проводилась государственная кадастровая оценка зданий, объектов незавершенного строительства, машино-мест, а также помещений. Уже приняты соответствующие приказы Департамента государственного имущества Пензенской области. Новая кадастровая стоимость этих объектов стала применяться при расчете налога на имущество за 2020 год. </a:t>
            </a:r>
            <a:br>
              <a:rPr lang="ru-RU" altLang="ru-RU" sz="1800"/>
            </a:br>
            <a:br>
              <a:rPr lang="ru-RU" altLang="ru-RU" sz="1800"/>
            </a:br>
            <a:br>
              <a:rPr lang="ru-RU" altLang="ru-RU" sz="1800"/>
            </a:br>
            <a:br>
              <a:rPr lang="ru-RU" altLang="ru-RU" sz="1800"/>
            </a:br>
            <a:br>
              <a:rPr lang="ru-RU" altLang="ru-RU" sz="1800" b="1"/>
            </a:br>
            <a:br>
              <a:rPr lang="ru-RU" altLang="ru-RU" sz="1800" b="1"/>
            </a:br>
            <a:br>
              <a:rPr lang="ru-RU" altLang="ru-RU" sz="1800" b="1"/>
            </a:br>
            <a:endParaRPr lang="ru-RU" altLang="ru-RU" sz="18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98088845-9638-4D7F-8EED-EEEFE4D51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4800"/>
              <a:t>Налоговый период – календарный 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422DD92A-E31D-4B24-A5F2-B5F0C2708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7475"/>
            <a:ext cx="8763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/>
              <a:t>Налоговые ставки устанавливаются нормативными правовыми актами представительных органов муниципальных образований (законами городов федерального значения Москвы, Санкт-Петербурга и Севастополя) в размерах, не превышающих</a:t>
            </a:r>
            <a:r>
              <a:rPr lang="ru-RU" altLang="ru-RU" sz="1800" b="1">
                <a:solidFill>
                  <a:srgbClr val="FFFFFF"/>
                </a:solidFill>
              </a:rPr>
              <a:t>:</a:t>
            </a:r>
            <a:br>
              <a:rPr lang="ru-RU" altLang="ru-RU" sz="1800" b="1">
                <a:solidFill>
                  <a:srgbClr val="FFFFFF"/>
                </a:solidFill>
              </a:rPr>
            </a:br>
            <a:r>
              <a:rPr lang="ru-RU" altLang="ru-RU" sz="1800" b="1" i="1">
                <a:latin typeface="Calibri" panose="020F0502020204030204" pitchFamily="34" charset="0"/>
              </a:rPr>
              <a:t>0,1 процента </a:t>
            </a:r>
            <a:r>
              <a:rPr lang="ru-RU" altLang="ru-RU" sz="1800">
                <a:latin typeface="Calibri" panose="020F0502020204030204" pitchFamily="34" charset="0"/>
              </a:rPr>
              <a:t>в отношении: жилых домов, жилых помещений; объектов незавершенного строительства в случае, если проектируемым назначением таких объектов является жилой дом; единых недвижимых комплексов, в состав которых входит хотя бы одно жилое помещение (жилой дом); гаражей и машино-мест; 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i="1">
                <a:latin typeface="Calibri" panose="020F0502020204030204" pitchFamily="34" charset="0"/>
              </a:rPr>
              <a:t>2 процентов </a:t>
            </a:r>
            <a:r>
              <a:rPr lang="ru-RU" altLang="ru-RU" sz="1800">
                <a:latin typeface="Calibri" panose="020F0502020204030204" pitchFamily="34" charset="0"/>
              </a:rPr>
              <a:t>в отношении объектов налогообложения, включенных в перечень, определяемый в соответствии с пунктом 7 статьи 378.2 НК РФ, в отношении объектов налогообложения, предусмотренных абзацем вторым пункта 10 статьи 378.2 настоящего Кодекса, а также в отношении объектов налогообложения, кадастровая стоимость каждого из которых превышает 300 миллионов рублей;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Calibri" panose="020F0502020204030204" pitchFamily="34" charset="0"/>
              </a:rPr>
              <a:t> </a:t>
            </a:r>
            <a:r>
              <a:rPr lang="ru-RU" altLang="ru-RU" sz="1800" b="1" i="1">
                <a:latin typeface="Calibri" panose="020F0502020204030204" pitchFamily="34" charset="0"/>
              </a:rPr>
              <a:t>0,5 процента </a:t>
            </a:r>
            <a:r>
              <a:rPr lang="ru-RU" altLang="ru-RU" sz="1800">
                <a:latin typeface="Calibri" panose="020F0502020204030204" pitchFamily="34" charset="0"/>
              </a:rPr>
              <a:t>в отношении прочих объектов налогообложения.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Calibri" panose="020F0502020204030204" pitchFamily="34" charset="0"/>
              </a:rPr>
              <a:t>Налоговые ставки, могут быть уменьшены до нуля или увеличены, но не более чем в три раза нормативными правовыми актами представительных органов муниципальных образований (законами городов федерального значения Москвы, Санкт-Петербурга и Севастополя).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DB75C277-785F-445D-BDFE-ABFF3855A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8013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/>
              <a:t>Допускается установление дифференцированных налоговых ставок в зависимости от:</a:t>
            </a:r>
            <a:br>
              <a:rPr lang="ru-RU" altLang="ru-RU" b="1"/>
            </a:br>
            <a:br>
              <a:rPr lang="ru-RU" altLang="ru-RU" b="1"/>
            </a:br>
            <a:r>
              <a:rPr lang="ru-RU" altLang="ru-RU" b="1"/>
              <a:t>1) кадастровой стоимости объекта налогообложения;</a:t>
            </a:r>
            <a:br>
              <a:rPr lang="ru-RU" altLang="ru-RU" b="1"/>
            </a:br>
            <a:r>
              <a:rPr lang="ru-RU" altLang="ru-RU" b="1"/>
              <a:t>2) вида объекта налогообложения;</a:t>
            </a:r>
            <a:br>
              <a:rPr lang="ru-RU" altLang="ru-RU" b="1"/>
            </a:br>
            <a:r>
              <a:rPr lang="ru-RU" altLang="ru-RU" b="1"/>
              <a:t>3) места нахождения объекта налогообложения.</a:t>
            </a:r>
            <a:br>
              <a:rPr lang="ru-RU" altLang="ru-RU" b="1"/>
            </a:br>
            <a:br>
              <a:rPr lang="ru-RU" altLang="ru-RU" b="1"/>
            </a:br>
            <a:endParaRPr lang="ru-RU" altLang="ru-RU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56526E35-7CAC-4815-97CE-0C5109F8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8567738" cy="698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/>
              <a:t>От уплаты налога на имущество физических лиц освобождаются следующие категории граждан: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- Герои Советского Союза и Герои Российской Федерации, а также лица, награжденные орденом Славы трех степеней;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- инвалиды I и II групп, инвалиды с детства;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- участники гражданской и Великой Отечественной войн, других боевых операций по защите СССР из числа военнослужащих, проходивших службу в воинских частях, штабах и учреждениях, входивших в состав действующей армии, и бывших партизан;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- лица, имеющие право на получение социальной поддержки в соответствии с Законом Российской Федерации от 15 мая 1991 года N 1244-I "О социальной защите граждан, подвергшихся воздействию радиации вследствие катастрофы на Чернобыльской АЭС",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- военнослужащие, а также граждане, уволенные с военной службы по достижении предельного возраста пребывания на военной службе, состоянию здоровья или в связи с организационно-штатными мероприятиями, имеющие общую продолжительность военной службы 20 лет и более;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- лица, принимавшие непосредственное участие в составе подразделений особого риска в испытаниях ядерного и термоядерного оружия, ликвидации аварий ядерных установок на средствах вооружения и военных объектах;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ru-RU" altLang="ru-RU" sz="1600"/>
              <a:t>члены семей военнослужащих, потерявших кормильца;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ru-RU" altLang="ru-RU" sz="1600"/>
              <a:t> пенсионеры, получающие пенсии, назначаемые в порядке, установленном пенсионным законодательством, а также лица, достигшие возраста 60 и 65 лет (соответственно женщины и мужчины), которым в соответствии с законодательством Российской Федерации выплачивается ежемесячное пожизненное содержание;</a:t>
            </a:r>
            <a:br>
              <a:rPr lang="ru-RU" altLang="ru-RU" sz="1600" b="1"/>
            </a:br>
            <a:br>
              <a:rPr lang="ru-RU" altLang="ru-RU" sz="1600" b="1"/>
            </a:br>
            <a:endParaRPr lang="ru-RU" altLang="ru-RU" sz="1600" b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411D5D5B-2A70-4F80-A1F2-D98613522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228013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- </a:t>
            </a:r>
            <a:r>
              <a:rPr lang="ru-RU" altLang="ru-RU" sz="1800" b="1"/>
              <a:t>граждане, уволенные с военной службы или призывавшиеся на военные сборы, выполнявшие интернациональный долг в Афганистане и других странах, в которых велись боевые действия;</a:t>
            </a:r>
            <a:br>
              <a:rPr lang="ru-RU" altLang="ru-RU" sz="1800" b="1"/>
            </a:br>
            <a:br>
              <a:rPr lang="ru-RU" altLang="ru-RU" sz="1800" b="1"/>
            </a:br>
            <a:r>
              <a:rPr lang="ru-RU" altLang="ru-RU" sz="1800" b="1"/>
              <a:t>- 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  <a:br>
              <a:rPr lang="ru-RU" altLang="ru-RU" sz="1800" b="1"/>
            </a:br>
            <a:br>
              <a:rPr lang="ru-RU" altLang="ru-RU" sz="1800" b="1"/>
            </a:br>
            <a:r>
              <a:rPr lang="ru-RU" altLang="ru-RU" sz="1800" b="1"/>
              <a:t>- физические лица, осуществляющие профессиональную творческую деятельность, - в отношении специально оборудованных помещений, сооружений, используемых ими исключительно в качестве творческих мастерских, ателье, студий, а также жилых домов, квартир, комнат, используемых для организации открытых для посещения негосударственных музеев, галерей, библиотек, - на период такого их использования;</a:t>
            </a:r>
            <a:br>
              <a:rPr lang="ru-RU" altLang="ru-RU" sz="1800" b="1"/>
            </a:br>
            <a:br>
              <a:rPr lang="ru-RU" altLang="ru-RU" sz="1800" b="1"/>
            </a:br>
            <a:r>
              <a:rPr lang="ru-RU" altLang="ru-RU" sz="1800" b="1"/>
              <a:t>- физические лица - в отношении 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строительства.</a:t>
            </a:r>
            <a:br>
              <a:rPr lang="ru-RU" altLang="ru-RU" sz="1800" b="1"/>
            </a:br>
            <a:br>
              <a:rPr lang="ru-RU" altLang="ru-RU" sz="1800" b="1"/>
            </a:br>
            <a:endParaRPr lang="ru-RU" altLang="ru-RU" sz="18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418FEB1A-237D-44C2-9DA1-26843E17E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82296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/>
              <a:t>Налоговая льгота предоставляется в размере подлежащей уплате налогоплательщиком суммы налога в отношении объекта налогообложения, находящегося в собственности налогоплательщика и не используемого налогоплательщиком в предпринимательской деятельности.</a:t>
            </a:r>
            <a:br>
              <a:rPr lang="ru-RU" altLang="ru-RU" sz="2400" b="1"/>
            </a:br>
            <a:r>
              <a:rPr lang="ru-RU" altLang="ru-RU" sz="2400" b="1"/>
              <a:t>При определении подлежащей уплате налогоплательщиком суммы налога налоговая льгота предоставляется в отношении одного объекта налогообложения каждого вида по выбору налогоплательщика вне зависимости от количества оснований для применения налоговых льгот.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br>
              <a:rPr lang="ru-RU" altLang="ru-RU" sz="2400" b="1">
                <a:solidFill>
                  <a:srgbClr val="FFFFFF"/>
                </a:solidFill>
              </a:rPr>
            </a:br>
            <a:br>
              <a:rPr lang="ru-RU" altLang="ru-RU" sz="2800" b="1">
                <a:solidFill>
                  <a:srgbClr val="FFFFFF"/>
                </a:solidFill>
              </a:rPr>
            </a:br>
            <a:endParaRPr lang="ru-RU" altLang="ru-RU" sz="2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2852"/>
            <a:ext cx="83265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Рассматриваемые вопросы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9D0B9-E4EC-4DB3-B584-5A3D1136761B}"/>
              </a:ext>
            </a:extLst>
          </p:cNvPr>
          <p:cNvSpPr txBox="1"/>
          <p:nvPr/>
        </p:nvSpPr>
        <p:spPr>
          <a:xfrm>
            <a:off x="251520" y="1628800"/>
            <a:ext cx="8136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202565" algn="l"/>
              </a:tabLs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Налог на имущество физических лиц</a:t>
            </a:r>
            <a:endParaRPr lang="ru-RU" sz="2800" b="1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2. Земельный налог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EB557150-EDCD-402E-AA05-D44188102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8228013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800" b="1"/>
              <a:t>Налог подлежит уплате налогоплательщиками в срок не позднее </a:t>
            </a:r>
            <a:br>
              <a:rPr lang="ru-RU" altLang="ru-RU" sz="2800" b="1"/>
            </a:br>
            <a:r>
              <a:rPr lang="ru-RU" altLang="ru-RU" sz="2800" b="1"/>
              <a:t>1 декабря года, следующего за истекшим налоговым периодом.</a:t>
            </a:r>
            <a:br>
              <a:rPr lang="ru-RU" altLang="ru-RU" sz="2800" b="1"/>
            </a:br>
            <a:br>
              <a:rPr lang="ru-RU" altLang="ru-RU" sz="2800" b="1"/>
            </a:br>
            <a:r>
              <a:rPr lang="ru-RU" altLang="ru-RU" sz="2800" b="1"/>
              <a:t> Налог уплачивается по месту нахождения объекта налогообложения на основании налогового уведомления, направляемого налогоплательщику налоговым органом.</a:t>
            </a:r>
            <a:br>
              <a:rPr lang="ru-RU" altLang="ru-RU" sz="1800" b="1"/>
            </a:br>
            <a:br>
              <a:rPr lang="ru-RU" altLang="ru-RU" sz="1800" b="1"/>
            </a:br>
            <a:br>
              <a:rPr lang="ru-RU" altLang="ru-RU" sz="1800" b="1"/>
            </a:br>
            <a:endParaRPr lang="ru-RU" altLang="ru-RU" sz="18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>
            <a:extLst>
              <a:ext uri="{FF2B5EF4-FFF2-40B4-BE49-F238E27FC236}">
                <a16:creationId xmlns:a16="http://schemas.microsoft.com/office/drawing/2014/main" id="{F2DB4E54-8873-4C0F-916A-78748A96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25922" r="26779" b="27039"/>
          <a:stretch>
            <a:fillRect/>
          </a:stretch>
        </p:blipFill>
        <p:spPr bwMode="auto">
          <a:xfrm>
            <a:off x="539750" y="765175"/>
            <a:ext cx="80645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874" t="25922" r="26779" b="270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C6B1097C-A2B1-4F01-9F3F-6D633A373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78840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>
            <a:extLst>
              <a:ext uri="{FF2B5EF4-FFF2-40B4-BE49-F238E27FC236}">
                <a16:creationId xmlns:a16="http://schemas.microsoft.com/office/drawing/2014/main" id="{2968847D-2203-4886-9198-D09F3E61A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76250"/>
            <a:ext cx="89249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>
            <a:extLst>
              <a:ext uri="{FF2B5EF4-FFF2-40B4-BE49-F238E27FC236}">
                <a16:creationId xmlns:a16="http://schemas.microsoft.com/office/drawing/2014/main" id="{921D611C-7CD5-48D1-BAA7-46850A2A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845550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>
            <a:extLst>
              <a:ext uri="{FF2B5EF4-FFF2-40B4-BE49-F238E27FC236}">
                <a16:creationId xmlns:a16="http://schemas.microsoft.com/office/drawing/2014/main" id="{30229271-77FB-4B3D-8603-2E53A8280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76250"/>
            <a:ext cx="89154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>
            <a:extLst>
              <a:ext uri="{FF2B5EF4-FFF2-40B4-BE49-F238E27FC236}">
                <a16:creationId xmlns:a16="http://schemas.microsoft.com/office/drawing/2014/main" id="{94AD393C-3CDA-423B-8E9A-556A25E2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0713"/>
            <a:ext cx="8820150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>
            <a:extLst>
              <a:ext uri="{FF2B5EF4-FFF2-40B4-BE49-F238E27FC236}">
                <a16:creationId xmlns:a16="http://schemas.microsoft.com/office/drawing/2014/main" id="{0B9667BF-9934-4213-B1E7-7CF184FD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76250"/>
            <a:ext cx="87630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>
            <a:extLst>
              <a:ext uri="{FF2B5EF4-FFF2-40B4-BE49-F238E27FC236}">
                <a16:creationId xmlns:a16="http://schemas.microsoft.com/office/drawing/2014/main" id="{00CE687F-D0F7-469F-A45A-88E09750A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6313"/>
            <a:ext cx="88392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>
            <a:extLst>
              <a:ext uri="{FF2B5EF4-FFF2-40B4-BE49-F238E27FC236}">
                <a16:creationId xmlns:a16="http://schemas.microsoft.com/office/drawing/2014/main" id="{7C909820-1431-4335-8F72-0856F444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76250"/>
            <a:ext cx="8877300" cy="53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0B958E01-1111-4640-BF47-7FA14FC4C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ru-RU" altLang="ru-RU" sz="2400" b="1" u="sng"/>
              <a:t>Местными налогами и сборами </a:t>
            </a:r>
            <a:r>
              <a:rPr lang="ru-RU" altLang="ru-RU" sz="2400"/>
              <a:t>признаются налоги и сборы, которые установлены НК РФ, нормативными правовыми актами представительных органов муниципальных образований и обязательны к уплате на территориях соответствующих муниципальных образований.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ru-RU" altLang="ru-RU" sz="2400"/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ru-RU" altLang="ru-RU" sz="2400"/>
              <a:t>Местные налоги и сборы вводятся в действие и прекращают действовать на территориях муниципальных образований в соответствии с НК РФ и нормативными правовыми актами представительных органов муниципальных образований о налогах и сборах.</a:t>
            </a:r>
          </a:p>
          <a:p>
            <a:pPr eaLnBrk="1" hangingPunct="1">
              <a:buClrTx/>
              <a:buFontTx/>
              <a:buNone/>
            </a:pPr>
            <a:endParaRPr lang="ru-RU" altLang="ru-RU"/>
          </a:p>
          <a:p>
            <a:pPr eaLnBrk="1" hangingPunct="1">
              <a:buClrTx/>
              <a:buFontTx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>
            <a:extLst>
              <a:ext uri="{FF2B5EF4-FFF2-40B4-BE49-F238E27FC236}">
                <a16:creationId xmlns:a16="http://schemas.microsoft.com/office/drawing/2014/main" id="{BB4D6BDD-4B1E-4F1D-B742-2002C342A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620713"/>
            <a:ext cx="87058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78613975-66B4-440A-9A2B-BC4D126CF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8763000" cy="3276600"/>
          </a:xfrm>
          <a:prstGeom prst="rect">
            <a:avLst/>
          </a:prstGeom>
          <a:solidFill>
            <a:srgbClr val="72BFC5">
              <a:alpha val="5882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eaLnBrk="1" hangingPunct="1">
              <a:spcBef>
                <a:spcPts val="1650"/>
              </a:spcBef>
              <a:buClrTx/>
              <a:buFontTx/>
              <a:buNone/>
            </a:pPr>
            <a:r>
              <a:rPr lang="ru-RU" altLang="ru-RU" sz="6600" b="1"/>
              <a:t>Налог на имущество физических лиц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val 1">
            <a:extLst>
              <a:ext uri="{FF2B5EF4-FFF2-40B4-BE49-F238E27FC236}">
                <a16:creationId xmlns:a16="http://schemas.microsoft.com/office/drawing/2014/main" id="{3328A314-A2AF-4725-B1CB-4631AB9DF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"/>
            <a:ext cx="6934200" cy="1295400"/>
          </a:xfrm>
          <a:prstGeom prst="ellipse">
            <a:avLst/>
          </a:prstGeom>
          <a:solidFill>
            <a:srgbClr val="FF33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flatTx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300" b="1"/>
              <a:t>Налог на имущество физических лиц</a:t>
            </a:r>
          </a:p>
        </p:txBody>
      </p:sp>
      <p:sp>
        <p:nvSpPr>
          <p:cNvPr id="8194" name="Oval 2">
            <a:extLst>
              <a:ext uri="{FF2B5EF4-FFF2-40B4-BE49-F238E27FC236}">
                <a16:creationId xmlns:a16="http://schemas.microsoft.com/office/drawing/2014/main" id="{A362A6B8-7B12-42BA-A057-7FDD8E803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38400"/>
            <a:ext cx="5486400" cy="1066800"/>
          </a:xfrm>
          <a:prstGeom prst="ellipse">
            <a:avLst/>
          </a:prstGeom>
          <a:solidFill>
            <a:srgbClr val="CC99FF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  <a:contourClr>
              <a:srgbClr val="CC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flatTx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300" b="1"/>
              <a:t>ПРЯМОЙ</a:t>
            </a:r>
          </a:p>
        </p:txBody>
      </p:sp>
      <p:sp>
        <p:nvSpPr>
          <p:cNvPr id="8195" name="Oval 3">
            <a:extLst>
              <a:ext uri="{FF2B5EF4-FFF2-40B4-BE49-F238E27FC236}">
                <a16:creationId xmlns:a16="http://schemas.microsoft.com/office/drawing/2014/main" id="{9A6FA4B4-C2EB-4CD5-ACF3-C86054151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810000"/>
            <a:ext cx="5486400" cy="1066800"/>
          </a:xfrm>
          <a:prstGeom prst="ellipse">
            <a:avLst/>
          </a:prstGeom>
          <a:solidFill>
            <a:srgbClr val="008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flatTx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300" b="1"/>
              <a:t>МЕСТНЫЙ</a:t>
            </a:r>
          </a:p>
        </p:txBody>
      </p:sp>
      <p:sp>
        <p:nvSpPr>
          <p:cNvPr id="8196" name="Oval 4">
            <a:extLst>
              <a:ext uri="{FF2B5EF4-FFF2-40B4-BE49-F238E27FC236}">
                <a16:creationId xmlns:a16="http://schemas.microsoft.com/office/drawing/2014/main" id="{B27D3F98-6563-4B81-AD80-FE24C8C2B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181600"/>
            <a:ext cx="5486400" cy="1066800"/>
          </a:xfrm>
          <a:prstGeom prst="ellipse">
            <a:avLst/>
          </a:prstGeom>
          <a:solidFill>
            <a:srgbClr val="FF99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flatTx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300" b="1"/>
              <a:t>ПРОПОРЦИОНАЛЬНЫЙ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>
            <a:extLst>
              <a:ext uri="{FF2B5EF4-FFF2-40B4-BE49-F238E27FC236}">
                <a16:creationId xmlns:a16="http://schemas.microsoft.com/office/drawing/2014/main" id="{3BF2B554-8EDC-47D4-AD55-FCC330DAC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43000"/>
            <a:ext cx="7162800" cy="4572000"/>
          </a:xfrm>
          <a:prstGeom prst="bevel">
            <a:avLst>
              <a:gd name="adj" fmla="val 12500"/>
            </a:avLst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/>
              <a:t>Плательщики</a:t>
            </a:r>
            <a:r>
              <a:rPr lang="ru-RU" altLang="ru-RU" sz="1800"/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/>
              <a:t>налога на имущество физических лиц - </a:t>
            </a:r>
            <a:r>
              <a:rPr lang="ru-RU" altLang="ru-RU" sz="2800"/>
              <a:t>физические лица - собственники имущества, признаваемого объектом налогообложения.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5944D857-995B-4ABC-B973-ACBC2F8ED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8229600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just" eaLnBrk="1" hangingPunct="1">
              <a:spcBef>
                <a:spcPts val="500"/>
              </a:spcBef>
              <a:buClrTx/>
              <a:buFontTx/>
              <a:buNone/>
            </a:pPr>
            <a:r>
              <a:rPr lang="ru-RU" altLang="ru-RU" sz="2800" b="1"/>
              <a:t>Если имущество, находится в общей долевой собственности нескольких физических лиц, налогоплательщиком в отношении этого имущества признается каждое из этих физических лиц соразмерно его доле в этом имуществе. </a:t>
            </a:r>
          </a:p>
          <a:p>
            <a:pPr algn="just" eaLnBrk="1" hangingPunct="1">
              <a:spcBef>
                <a:spcPts val="500"/>
              </a:spcBef>
              <a:buClrTx/>
              <a:buFontTx/>
              <a:buNone/>
            </a:pPr>
            <a:endParaRPr lang="ru-RU" altLang="ru-RU" sz="2800" b="1"/>
          </a:p>
          <a:p>
            <a:pPr algn="just" eaLnBrk="1" hangingPunct="1">
              <a:spcBef>
                <a:spcPts val="500"/>
              </a:spcBef>
              <a:buClrTx/>
              <a:buFontTx/>
              <a:buNone/>
            </a:pPr>
            <a:r>
              <a:rPr lang="ru-RU" altLang="ru-RU" sz="2800" b="1"/>
              <a:t>Если имущество, находится в общей совместной собственности нескольких физических лиц, они несут равную ответственность по исполнению налогового обязательства.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ru-RU" altLang="ru-RU" sz="28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>
            <a:extLst>
              <a:ext uri="{FF2B5EF4-FFF2-40B4-BE49-F238E27FC236}">
                <a16:creationId xmlns:a16="http://schemas.microsoft.com/office/drawing/2014/main" id="{E21577DE-EEF3-417B-B701-44D032077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15875"/>
            <a:ext cx="9067800" cy="6553200"/>
          </a:xfrm>
          <a:prstGeom prst="bevel">
            <a:avLst>
              <a:gd name="adj" fmla="val 12500"/>
            </a:avLst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 </a:t>
            </a:r>
            <a:r>
              <a:rPr lang="ru-RU" altLang="ru-RU" sz="2800" b="1"/>
              <a:t>Объектами налогообложения </a:t>
            </a:r>
            <a:r>
              <a:rPr lang="ru-RU" altLang="ru-RU" sz="2800"/>
              <a:t>признаются следующие виды имущества: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1) жилой дом;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2) квартира;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3) комната;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4) единый недвижимый комплекс;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5) гараж, машино-место;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6) иное строение, помещение и сооружение;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7) Объект незавершенного строительства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>
            <a:extLst>
              <a:ext uri="{FF2B5EF4-FFF2-40B4-BE49-F238E27FC236}">
                <a16:creationId xmlns:a16="http://schemas.microsoft.com/office/drawing/2014/main" id="{4A5C745B-E35B-400B-A366-91C86D80F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067800" cy="6553200"/>
          </a:xfrm>
          <a:prstGeom prst="bevel">
            <a:avLst>
              <a:gd name="adj" fmla="val 12500"/>
            </a:avLst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 </a:t>
            </a:r>
            <a:r>
              <a:rPr lang="ru-RU" altLang="ru-RU" sz="2400"/>
              <a:t>Жилые строения, расположенные на земельных участках, предоставленных для ведения личного подсобного, дачного хозяйства, огородничества, садоводства, индивидуального жилищного строительства, относятся к жилым домам.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Не признается объектом налогообложения имущество, входящее в состав общего имущества многоквартирного дома.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1405</Words>
  <Application>Microsoft Office PowerPoint</Application>
  <PresentationFormat>Экран (4:3)</PresentationFormat>
  <Paragraphs>94</Paragraphs>
  <Slides>30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Microsoft Sans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Налоги</dc:title>
  <dc:creator>Рыжик</dc:creator>
  <cp:lastModifiedBy>PGAU</cp:lastModifiedBy>
  <cp:revision>93</cp:revision>
  <dcterms:created xsi:type="dcterms:W3CDTF">2014-11-10T17:30:39Z</dcterms:created>
  <dcterms:modified xsi:type="dcterms:W3CDTF">2026-05-25T07:39:48Z</dcterms:modified>
</cp:coreProperties>
</file>