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5"/>
  </p:notesMasterIdLst>
  <p:sldIdLst>
    <p:sldId id="256" r:id="rId2"/>
    <p:sldId id="257" r:id="rId3"/>
    <p:sldId id="258" r:id="rId4"/>
    <p:sldId id="259" r:id="rId5"/>
    <p:sldId id="260" r:id="rId6"/>
    <p:sldId id="261" r:id="rId7"/>
    <p:sldId id="310" r:id="rId8"/>
    <p:sldId id="262" r:id="rId9"/>
    <p:sldId id="265" r:id="rId10"/>
    <p:sldId id="311" r:id="rId11"/>
    <p:sldId id="266" r:id="rId12"/>
    <p:sldId id="267" r:id="rId13"/>
    <p:sldId id="268" r:id="rId14"/>
    <p:sldId id="269" r:id="rId15"/>
    <p:sldId id="270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09" r:id="rId5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1776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0861EE-E1EB-44C9-B898-8BC916A6E1B1}" type="datetimeFigureOut">
              <a:rPr lang="ru-RU" smtClean="0"/>
              <a:pPr/>
              <a:t>25.05.2026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D6D462-ECE8-45E1-8A4B-2A69E1FF20F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">
            <a:extLst>
              <a:ext uri="{FF2B5EF4-FFF2-40B4-BE49-F238E27FC236}">
                <a16:creationId xmlns:a16="http://schemas.microsoft.com/office/drawing/2014/main" id="{15F2FE1D-AC3F-466D-A0CA-BC7053C7A8B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219" name="Rectangle 2">
            <a:extLst>
              <a:ext uri="{FF2B5EF4-FFF2-40B4-BE49-F238E27FC236}">
                <a16:creationId xmlns:a16="http://schemas.microsoft.com/office/drawing/2014/main" id="{DD30C13D-3B44-4A59-9A1C-E4ABCFD545C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1">
            <a:extLst>
              <a:ext uri="{FF2B5EF4-FFF2-40B4-BE49-F238E27FC236}">
                <a16:creationId xmlns:a16="http://schemas.microsoft.com/office/drawing/2014/main" id="{87912B56-95BC-4ABF-9380-AD67FEB6E94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9699" name="Rectangle 2">
            <a:extLst>
              <a:ext uri="{FF2B5EF4-FFF2-40B4-BE49-F238E27FC236}">
                <a16:creationId xmlns:a16="http://schemas.microsoft.com/office/drawing/2014/main" id="{B63D9D43-9754-43B3-805B-E1EA572D8EF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1">
            <a:extLst>
              <a:ext uri="{FF2B5EF4-FFF2-40B4-BE49-F238E27FC236}">
                <a16:creationId xmlns:a16="http://schemas.microsoft.com/office/drawing/2014/main" id="{A3A3BABB-DB7F-431C-B937-69545DB81ED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1747" name="Rectangle 2">
            <a:extLst>
              <a:ext uri="{FF2B5EF4-FFF2-40B4-BE49-F238E27FC236}">
                <a16:creationId xmlns:a16="http://schemas.microsoft.com/office/drawing/2014/main" id="{6090C2B3-914F-4964-86D2-469F8ACF8B4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1">
            <a:extLst>
              <a:ext uri="{FF2B5EF4-FFF2-40B4-BE49-F238E27FC236}">
                <a16:creationId xmlns:a16="http://schemas.microsoft.com/office/drawing/2014/main" id="{1B40763A-B5A6-43D6-9AC7-510DB99ABC0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3795" name="Rectangle 2">
            <a:extLst>
              <a:ext uri="{FF2B5EF4-FFF2-40B4-BE49-F238E27FC236}">
                <a16:creationId xmlns:a16="http://schemas.microsoft.com/office/drawing/2014/main" id="{F2E8B16F-5237-4C7B-9755-3E506974F0E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1">
            <a:extLst>
              <a:ext uri="{FF2B5EF4-FFF2-40B4-BE49-F238E27FC236}">
                <a16:creationId xmlns:a16="http://schemas.microsoft.com/office/drawing/2014/main" id="{0618DBF6-DE18-4802-B1E5-C202D2AF0BF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5843" name="Rectangle 2">
            <a:extLst>
              <a:ext uri="{FF2B5EF4-FFF2-40B4-BE49-F238E27FC236}">
                <a16:creationId xmlns:a16="http://schemas.microsoft.com/office/drawing/2014/main" id="{CE3DD9F9-965F-4E63-AB52-C093C9AF8F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1">
            <a:extLst>
              <a:ext uri="{FF2B5EF4-FFF2-40B4-BE49-F238E27FC236}">
                <a16:creationId xmlns:a16="http://schemas.microsoft.com/office/drawing/2014/main" id="{AFFBD8C9-1E15-4ED7-86FF-B3E1D0F7C4E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7891" name="Rectangle 2">
            <a:extLst>
              <a:ext uri="{FF2B5EF4-FFF2-40B4-BE49-F238E27FC236}">
                <a16:creationId xmlns:a16="http://schemas.microsoft.com/office/drawing/2014/main" id="{0F6B6FF2-7E4C-46E6-9336-EE8E07A5061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1">
            <a:extLst>
              <a:ext uri="{FF2B5EF4-FFF2-40B4-BE49-F238E27FC236}">
                <a16:creationId xmlns:a16="http://schemas.microsoft.com/office/drawing/2014/main" id="{E0211B4E-ED37-4AFD-9930-F96834632B9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9939" name="Rectangle 2">
            <a:extLst>
              <a:ext uri="{FF2B5EF4-FFF2-40B4-BE49-F238E27FC236}">
                <a16:creationId xmlns:a16="http://schemas.microsoft.com/office/drawing/2014/main" id="{D9992BFF-1FCA-4837-8FC5-C4F942E35EF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1">
            <a:extLst>
              <a:ext uri="{FF2B5EF4-FFF2-40B4-BE49-F238E27FC236}">
                <a16:creationId xmlns:a16="http://schemas.microsoft.com/office/drawing/2014/main" id="{9E8B236F-9AFE-477A-8BDB-8F494FE2054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1987" name="Rectangle 2">
            <a:extLst>
              <a:ext uri="{FF2B5EF4-FFF2-40B4-BE49-F238E27FC236}">
                <a16:creationId xmlns:a16="http://schemas.microsoft.com/office/drawing/2014/main" id="{4EF3B158-E8B2-4F37-AF6F-43A7492F909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1">
            <a:extLst>
              <a:ext uri="{FF2B5EF4-FFF2-40B4-BE49-F238E27FC236}">
                <a16:creationId xmlns:a16="http://schemas.microsoft.com/office/drawing/2014/main" id="{1DA342C1-DFA8-4FFF-9FF6-2CCAA401F13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4035" name="Rectangle 2">
            <a:extLst>
              <a:ext uri="{FF2B5EF4-FFF2-40B4-BE49-F238E27FC236}">
                <a16:creationId xmlns:a16="http://schemas.microsoft.com/office/drawing/2014/main" id="{7200808B-A906-423E-8276-8D20D48AD8C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1">
            <a:extLst>
              <a:ext uri="{FF2B5EF4-FFF2-40B4-BE49-F238E27FC236}">
                <a16:creationId xmlns:a16="http://schemas.microsoft.com/office/drawing/2014/main" id="{BE6564A7-CABD-4D31-A5EE-723A07D6153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6083" name="Rectangle 2">
            <a:extLst>
              <a:ext uri="{FF2B5EF4-FFF2-40B4-BE49-F238E27FC236}">
                <a16:creationId xmlns:a16="http://schemas.microsoft.com/office/drawing/2014/main" id="{40445CB2-6252-4589-87A1-4049AB2417B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1">
            <a:extLst>
              <a:ext uri="{FF2B5EF4-FFF2-40B4-BE49-F238E27FC236}">
                <a16:creationId xmlns:a16="http://schemas.microsoft.com/office/drawing/2014/main" id="{56A1C90B-B38B-45BC-AD72-3671018716A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8131" name="Rectangle 2">
            <a:extLst>
              <a:ext uri="{FF2B5EF4-FFF2-40B4-BE49-F238E27FC236}">
                <a16:creationId xmlns:a16="http://schemas.microsoft.com/office/drawing/2014/main" id="{EE9277A6-47D3-4557-A658-85141C490A7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1">
            <a:extLst>
              <a:ext uri="{FF2B5EF4-FFF2-40B4-BE49-F238E27FC236}">
                <a16:creationId xmlns:a16="http://schemas.microsoft.com/office/drawing/2014/main" id="{E441A206-1C21-4337-B76E-1AD6D047A61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1267" name="Rectangle 2">
            <a:extLst>
              <a:ext uri="{FF2B5EF4-FFF2-40B4-BE49-F238E27FC236}">
                <a16:creationId xmlns:a16="http://schemas.microsoft.com/office/drawing/2014/main" id="{7A774951-7B1A-425C-A73B-C8FC7A19CA9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1">
            <a:extLst>
              <a:ext uri="{FF2B5EF4-FFF2-40B4-BE49-F238E27FC236}">
                <a16:creationId xmlns:a16="http://schemas.microsoft.com/office/drawing/2014/main" id="{F68B659B-363F-44F4-8CC2-77764AAE8F2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0179" name="Rectangle 2">
            <a:extLst>
              <a:ext uri="{FF2B5EF4-FFF2-40B4-BE49-F238E27FC236}">
                <a16:creationId xmlns:a16="http://schemas.microsoft.com/office/drawing/2014/main" id="{B0D2B6DE-C933-4C59-A4B9-C7027B98751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1">
            <a:extLst>
              <a:ext uri="{FF2B5EF4-FFF2-40B4-BE49-F238E27FC236}">
                <a16:creationId xmlns:a16="http://schemas.microsoft.com/office/drawing/2014/main" id="{2C725BC3-613B-4378-AE29-30E4511ECFF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2227" name="Rectangle 2">
            <a:extLst>
              <a:ext uri="{FF2B5EF4-FFF2-40B4-BE49-F238E27FC236}">
                <a16:creationId xmlns:a16="http://schemas.microsoft.com/office/drawing/2014/main" id="{4C301BDF-C3BF-4590-B4E0-7DA5237C2A3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1">
            <a:extLst>
              <a:ext uri="{FF2B5EF4-FFF2-40B4-BE49-F238E27FC236}">
                <a16:creationId xmlns:a16="http://schemas.microsoft.com/office/drawing/2014/main" id="{542481B2-66B3-4860-BE49-C457950FB4D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4275" name="Rectangle 2">
            <a:extLst>
              <a:ext uri="{FF2B5EF4-FFF2-40B4-BE49-F238E27FC236}">
                <a16:creationId xmlns:a16="http://schemas.microsoft.com/office/drawing/2014/main" id="{B3FD3A21-56DB-4478-A7B4-D8FE0B14197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1">
            <a:extLst>
              <a:ext uri="{FF2B5EF4-FFF2-40B4-BE49-F238E27FC236}">
                <a16:creationId xmlns:a16="http://schemas.microsoft.com/office/drawing/2014/main" id="{1BA82B36-D33D-4F54-AF8E-2419491AF82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6323" name="Rectangle 2">
            <a:extLst>
              <a:ext uri="{FF2B5EF4-FFF2-40B4-BE49-F238E27FC236}">
                <a16:creationId xmlns:a16="http://schemas.microsoft.com/office/drawing/2014/main" id="{FEEF3DD2-C528-4B81-B651-06CD3FB7638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1">
            <a:extLst>
              <a:ext uri="{FF2B5EF4-FFF2-40B4-BE49-F238E27FC236}">
                <a16:creationId xmlns:a16="http://schemas.microsoft.com/office/drawing/2014/main" id="{82D02488-93EA-433D-8AA8-3F0A8BBDC6E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8371" name="Rectangle 2">
            <a:extLst>
              <a:ext uri="{FF2B5EF4-FFF2-40B4-BE49-F238E27FC236}">
                <a16:creationId xmlns:a16="http://schemas.microsoft.com/office/drawing/2014/main" id="{4513E245-63AF-42C7-A8BD-467C366F619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1">
            <a:extLst>
              <a:ext uri="{FF2B5EF4-FFF2-40B4-BE49-F238E27FC236}">
                <a16:creationId xmlns:a16="http://schemas.microsoft.com/office/drawing/2014/main" id="{3009145D-FFB9-4F29-8092-3C4AAB07F2F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0419" name="Rectangle 2">
            <a:extLst>
              <a:ext uri="{FF2B5EF4-FFF2-40B4-BE49-F238E27FC236}">
                <a16:creationId xmlns:a16="http://schemas.microsoft.com/office/drawing/2014/main" id="{65D862C4-BF0B-457F-8B80-B30A696B364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1">
            <a:extLst>
              <a:ext uri="{FF2B5EF4-FFF2-40B4-BE49-F238E27FC236}">
                <a16:creationId xmlns:a16="http://schemas.microsoft.com/office/drawing/2014/main" id="{B7E721C3-438E-4122-8774-79E834E821D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2467" name="Rectangle 2">
            <a:extLst>
              <a:ext uri="{FF2B5EF4-FFF2-40B4-BE49-F238E27FC236}">
                <a16:creationId xmlns:a16="http://schemas.microsoft.com/office/drawing/2014/main" id="{CEC096F2-0C92-48DB-BAFD-F81A433AABF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1">
            <a:extLst>
              <a:ext uri="{FF2B5EF4-FFF2-40B4-BE49-F238E27FC236}">
                <a16:creationId xmlns:a16="http://schemas.microsoft.com/office/drawing/2014/main" id="{9AAA2D5D-31E5-4275-B0CC-23F6CE96513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4515" name="Rectangle 2">
            <a:extLst>
              <a:ext uri="{FF2B5EF4-FFF2-40B4-BE49-F238E27FC236}">
                <a16:creationId xmlns:a16="http://schemas.microsoft.com/office/drawing/2014/main" id="{8B084174-6E16-4CF8-8A65-C5CFDD142EB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1">
            <a:extLst>
              <a:ext uri="{FF2B5EF4-FFF2-40B4-BE49-F238E27FC236}">
                <a16:creationId xmlns:a16="http://schemas.microsoft.com/office/drawing/2014/main" id="{A19F96A9-FCD3-4B37-A1D3-C18A2215ED5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6563" name="Rectangle 2">
            <a:extLst>
              <a:ext uri="{FF2B5EF4-FFF2-40B4-BE49-F238E27FC236}">
                <a16:creationId xmlns:a16="http://schemas.microsoft.com/office/drawing/2014/main" id="{5F970916-EF53-41E3-87C0-7BA04B8D4D1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1">
            <a:extLst>
              <a:ext uri="{FF2B5EF4-FFF2-40B4-BE49-F238E27FC236}">
                <a16:creationId xmlns:a16="http://schemas.microsoft.com/office/drawing/2014/main" id="{2C57FC14-FDF4-46B9-B06C-A6427F8BCD4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8611" name="Rectangle 2">
            <a:extLst>
              <a:ext uri="{FF2B5EF4-FFF2-40B4-BE49-F238E27FC236}">
                <a16:creationId xmlns:a16="http://schemas.microsoft.com/office/drawing/2014/main" id="{8A3DBAD8-B9BA-43D1-8685-C56D7218906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">
            <a:extLst>
              <a:ext uri="{FF2B5EF4-FFF2-40B4-BE49-F238E27FC236}">
                <a16:creationId xmlns:a16="http://schemas.microsoft.com/office/drawing/2014/main" id="{DF5334FB-58EA-4152-B726-2AF321C094E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33BAEE1A-C0B4-4CE0-AD23-C2E57FF5B4A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1">
            <a:extLst>
              <a:ext uri="{FF2B5EF4-FFF2-40B4-BE49-F238E27FC236}">
                <a16:creationId xmlns:a16="http://schemas.microsoft.com/office/drawing/2014/main" id="{8692831D-42A9-479A-80A8-B92D0B9B493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0659" name="Rectangle 2">
            <a:extLst>
              <a:ext uri="{FF2B5EF4-FFF2-40B4-BE49-F238E27FC236}">
                <a16:creationId xmlns:a16="http://schemas.microsoft.com/office/drawing/2014/main" id="{49F43748-990D-4553-A5D7-79D4065E9B9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1">
            <a:extLst>
              <a:ext uri="{FF2B5EF4-FFF2-40B4-BE49-F238E27FC236}">
                <a16:creationId xmlns:a16="http://schemas.microsoft.com/office/drawing/2014/main" id="{EF04F91E-DD4D-42AF-A8DC-F3FB62DFC02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2707" name="Rectangle 2">
            <a:extLst>
              <a:ext uri="{FF2B5EF4-FFF2-40B4-BE49-F238E27FC236}">
                <a16:creationId xmlns:a16="http://schemas.microsoft.com/office/drawing/2014/main" id="{28C54166-1BBE-448B-ACF9-6272D6C31B2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1">
            <a:extLst>
              <a:ext uri="{FF2B5EF4-FFF2-40B4-BE49-F238E27FC236}">
                <a16:creationId xmlns:a16="http://schemas.microsoft.com/office/drawing/2014/main" id="{251AFB48-1689-4ED1-AB10-7201899A203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4755" name="Rectangle 2">
            <a:extLst>
              <a:ext uri="{FF2B5EF4-FFF2-40B4-BE49-F238E27FC236}">
                <a16:creationId xmlns:a16="http://schemas.microsoft.com/office/drawing/2014/main" id="{40CE9804-9DA8-4DBE-82BD-CC28F7C5DF5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1">
            <a:extLst>
              <a:ext uri="{FF2B5EF4-FFF2-40B4-BE49-F238E27FC236}">
                <a16:creationId xmlns:a16="http://schemas.microsoft.com/office/drawing/2014/main" id="{5383EBC8-86B8-463A-923E-2B12D92E340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6803" name="Rectangle 2">
            <a:extLst>
              <a:ext uri="{FF2B5EF4-FFF2-40B4-BE49-F238E27FC236}">
                <a16:creationId xmlns:a16="http://schemas.microsoft.com/office/drawing/2014/main" id="{9CE7C18C-2907-4EB7-9494-6D74D8821B9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1">
            <a:extLst>
              <a:ext uri="{FF2B5EF4-FFF2-40B4-BE49-F238E27FC236}">
                <a16:creationId xmlns:a16="http://schemas.microsoft.com/office/drawing/2014/main" id="{7AE708FC-9BBE-48C0-B7FD-B5DD81556DC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8851" name="Rectangle 2">
            <a:extLst>
              <a:ext uri="{FF2B5EF4-FFF2-40B4-BE49-F238E27FC236}">
                <a16:creationId xmlns:a16="http://schemas.microsoft.com/office/drawing/2014/main" id="{6F139CE1-A878-4D38-B6FE-F0F1F4F534B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1">
            <a:extLst>
              <a:ext uri="{FF2B5EF4-FFF2-40B4-BE49-F238E27FC236}">
                <a16:creationId xmlns:a16="http://schemas.microsoft.com/office/drawing/2014/main" id="{C9F2F4AE-4FF4-4D3E-9C77-F5FEB4266E5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0899" name="Rectangle 2">
            <a:extLst>
              <a:ext uri="{FF2B5EF4-FFF2-40B4-BE49-F238E27FC236}">
                <a16:creationId xmlns:a16="http://schemas.microsoft.com/office/drawing/2014/main" id="{D79C0AFB-3DAA-407B-9A28-3B033EA69C7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1">
            <a:extLst>
              <a:ext uri="{FF2B5EF4-FFF2-40B4-BE49-F238E27FC236}">
                <a16:creationId xmlns:a16="http://schemas.microsoft.com/office/drawing/2014/main" id="{55EDDCB6-F872-45CC-9C01-C757B01FB50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2947" name="Rectangle 2">
            <a:extLst>
              <a:ext uri="{FF2B5EF4-FFF2-40B4-BE49-F238E27FC236}">
                <a16:creationId xmlns:a16="http://schemas.microsoft.com/office/drawing/2014/main" id="{5557D4F2-B97B-42B1-885C-487241E652E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1">
            <a:extLst>
              <a:ext uri="{FF2B5EF4-FFF2-40B4-BE49-F238E27FC236}">
                <a16:creationId xmlns:a16="http://schemas.microsoft.com/office/drawing/2014/main" id="{FE177F93-57D7-42EC-A5F9-1EAB85F97AC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4995" name="Rectangle 2">
            <a:extLst>
              <a:ext uri="{FF2B5EF4-FFF2-40B4-BE49-F238E27FC236}">
                <a16:creationId xmlns:a16="http://schemas.microsoft.com/office/drawing/2014/main" id="{852A588E-367C-4E39-8ECB-A34D9196DCC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1">
            <a:extLst>
              <a:ext uri="{FF2B5EF4-FFF2-40B4-BE49-F238E27FC236}">
                <a16:creationId xmlns:a16="http://schemas.microsoft.com/office/drawing/2014/main" id="{98A74601-88DB-434F-9462-06C32392068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7043" name="Rectangle 2">
            <a:extLst>
              <a:ext uri="{FF2B5EF4-FFF2-40B4-BE49-F238E27FC236}">
                <a16:creationId xmlns:a16="http://schemas.microsoft.com/office/drawing/2014/main" id="{052644B2-C4B0-443C-9A73-C6AC3240F78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1">
            <a:extLst>
              <a:ext uri="{FF2B5EF4-FFF2-40B4-BE49-F238E27FC236}">
                <a16:creationId xmlns:a16="http://schemas.microsoft.com/office/drawing/2014/main" id="{6C895741-5433-47D7-9774-50C09D9B03A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9091" name="Rectangle 2">
            <a:extLst>
              <a:ext uri="{FF2B5EF4-FFF2-40B4-BE49-F238E27FC236}">
                <a16:creationId xmlns:a16="http://schemas.microsoft.com/office/drawing/2014/main" id="{692D5395-DE01-404A-97D8-F7D6CFEF6B3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1">
            <a:extLst>
              <a:ext uri="{FF2B5EF4-FFF2-40B4-BE49-F238E27FC236}">
                <a16:creationId xmlns:a16="http://schemas.microsoft.com/office/drawing/2014/main" id="{2045101C-61CC-4432-B34A-8DD437B9AA0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5363" name="Rectangle 2">
            <a:extLst>
              <a:ext uri="{FF2B5EF4-FFF2-40B4-BE49-F238E27FC236}">
                <a16:creationId xmlns:a16="http://schemas.microsoft.com/office/drawing/2014/main" id="{C85A5CBC-517B-4969-86CA-BD9C4F926BF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1">
            <a:extLst>
              <a:ext uri="{FF2B5EF4-FFF2-40B4-BE49-F238E27FC236}">
                <a16:creationId xmlns:a16="http://schemas.microsoft.com/office/drawing/2014/main" id="{5A03FF66-8CE3-4170-B41B-990CACC6F61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1139" name="Rectangle 2">
            <a:extLst>
              <a:ext uri="{FF2B5EF4-FFF2-40B4-BE49-F238E27FC236}">
                <a16:creationId xmlns:a16="http://schemas.microsoft.com/office/drawing/2014/main" id="{7007B4DE-27B8-443D-854F-C1BBE900969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1">
            <a:extLst>
              <a:ext uri="{FF2B5EF4-FFF2-40B4-BE49-F238E27FC236}">
                <a16:creationId xmlns:a16="http://schemas.microsoft.com/office/drawing/2014/main" id="{3301B0E2-56A2-467F-8B39-9804A859557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3187" name="Rectangle 2">
            <a:extLst>
              <a:ext uri="{FF2B5EF4-FFF2-40B4-BE49-F238E27FC236}">
                <a16:creationId xmlns:a16="http://schemas.microsoft.com/office/drawing/2014/main" id="{BF7E50C3-7818-43E7-A924-B9725B70577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1">
            <a:extLst>
              <a:ext uri="{FF2B5EF4-FFF2-40B4-BE49-F238E27FC236}">
                <a16:creationId xmlns:a16="http://schemas.microsoft.com/office/drawing/2014/main" id="{AC135863-46A9-449B-846F-BCA82A95983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5235" name="Rectangle 2">
            <a:extLst>
              <a:ext uri="{FF2B5EF4-FFF2-40B4-BE49-F238E27FC236}">
                <a16:creationId xmlns:a16="http://schemas.microsoft.com/office/drawing/2014/main" id="{733AEE7B-948E-49A2-A2F7-B2A6DDA99DB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1">
            <a:extLst>
              <a:ext uri="{FF2B5EF4-FFF2-40B4-BE49-F238E27FC236}">
                <a16:creationId xmlns:a16="http://schemas.microsoft.com/office/drawing/2014/main" id="{B74962FE-9345-44C3-8AF4-25E043DE1AD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7283" name="Rectangle 2">
            <a:extLst>
              <a:ext uri="{FF2B5EF4-FFF2-40B4-BE49-F238E27FC236}">
                <a16:creationId xmlns:a16="http://schemas.microsoft.com/office/drawing/2014/main" id="{16070FD3-0AAB-4342-9D97-D770066FB6F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1">
            <a:extLst>
              <a:ext uri="{FF2B5EF4-FFF2-40B4-BE49-F238E27FC236}">
                <a16:creationId xmlns:a16="http://schemas.microsoft.com/office/drawing/2014/main" id="{A6E83507-1ACF-4555-97B1-4AD99210D67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9331" name="Rectangle 2">
            <a:extLst>
              <a:ext uri="{FF2B5EF4-FFF2-40B4-BE49-F238E27FC236}">
                <a16:creationId xmlns:a16="http://schemas.microsoft.com/office/drawing/2014/main" id="{1B0DB8B2-FC05-42A3-A3C9-C55D172B1D0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1">
            <a:extLst>
              <a:ext uri="{FF2B5EF4-FFF2-40B4-BE49-F238E27FC236}">
                <a16:creationId xmlns:a16="http://schemas.microsoft.com/office/drawing/2014/main" id="{34EA952D-8D17-42B6-9F11-55AFC6FF7AC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01379" name="Rectangle 2">
            <a:extLst>
              <a:ext uri="{FF2B5EF4-FFF2-40B4-BE49-F238E27FC236}">
                <a16:creationId xmlns:a16="http://schemas.microsoft.com/office/drawing/2014/main" id="{1F784341-D01F-4A0B-AEA2-9023E204B36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1">
            <a:extLst>
              <a:ext uri="{FF2B5EF4-FFF2-40B4-BE49-F238E27FC236}">
                <a16:creationId xmlns:a16="http://schemas.microsoft.com/office/drawing/2014/main" id="{8833A596-05E1-414E-91EA-52488F2E500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03427" name="Rectangle 2">
            <a:extLst>
              <a:ext uri="{FF2B5EF4-FFF2-40B4-BE49-F238E27FC236}">
                <a16:creationId xmlns:a16="http://schemas.microsoft.com/office/drawing/2014/main" id="{650B7A15-FDC7-4891-9DC4-8FC2A4F1083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1">
            <a:extLst>
              <a:ext uri="{FF2B5EF4-FFF2-40B4-BE49-F238E27FC236}">
                <a16:creationId xmlns:a16="http://schemas.microsoft.com/office/drawing/2014/main" id="{E1A14D67-533E-4828-83E9-0453ED94143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05475" name="Rectangle 2">
            <a:extLst>
              <a:ext uri="{FF2B5EF4-FFF2-40B4-BE49-F238E27FC236}">
                <a16:creationId xmlns:a16="http://schemas.microsoft.com/office/drawing/2014/main" id="{61FC3162-49B9-4AC5-AA58-F2D7A7A620F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1">
            <a:extLst>
              <a:ext uri="{FF2B5EF4-FFF2-40B4-BE49-F238E27FC236}">
                <a16:creationId xmlns:a16="http://schemas.microsoft.com/office/drawing/2014/main" id="{DE75B793-DEA8-4595-89FA-C4E71AF5DC7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07523" name="Rectangle 2">
            <a:extLst>
              <a:ext uri="{FF2B5EF4-FFF2-40B4-BE49-F238E27FC236}">
                <a16:creationId xmlns:a16="http://schemas.microsoft.com/office/drawing/2014/main" id="{E90E1669-A4F9-4B41-8ED2-D54DD49A3C6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1">
            <a:extLst>
              <a:ext uri="{FF2B5EF4-FFF2-40B4-BE49-F238E27FC236}">
                <a16:creationId xmlns:a16="http://schemas.microsoft.com/office/drawing/2014/main" id="{C2EBBC1A-3417-487F-982A-2B33B1AE14F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09571" name="Rectangle 2">
            <a:extLst>
              <a:ext uri="{FF2B5EF4-FFF2-40B4-BE49-F238E27FC236}">
                <a16:creationId xmlns:a16="http://schemas.microsoft.com/office/drawing/2014/main" id="{D993521C-91EA-40F9-818D-E873EEB5592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>
            <a:extLst>
              <a:ext uri="{FF2B5EF4-FFF2-40B4-BE49-F238E27FC236}">
                <a16:creationId xmlns:a16="http://schemas.microsoft.com/office/drawing/2014/main" id="{6D2F95A5-7EB6-40A4-8F0B-7BBDF603D85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5" name="Rectangle 2">
            <a:extLst>
              <a:ext uri="{FF2B5EF4-FFF2-40B4-BE49-F238E27FC236}">
                <a16:creationId xmlns:a16="http://schemas.microsoft.com/office/drawing/2014/main" id="{80F91A6C-4BD2-477F-B294-03732B34DD8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1">
            <a:extLst>
              <a:ext uri="{FF2B5EF4-FFF2-40B4-BE49-F238E27FC236}">
                <a16:creationId xmlns:a16="http://schemas.microsoft.com/office/drawing/2014/main" id="{1E5AF68F-1225-4AE9-884E-BA764F508E0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0483" name="Rectangle 2">
            <a:extLst>
              <a:ext uri="{FF2B5EF4-FFF2-40B4-BE49-F238E27FC236}">
                <a16:creationId xmlns:a16="http://schemas.microsoft.com/office/drawing/2014/main" id="{A5194197-01D7-45E4-83F0-EB9A31C642B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1">
            <a:extLst>
              <a:ext uri="{FF2B5EF4-FFF2-40B4-BE49-F238E27FC236}">
                <a16:creationId xmlns:a16="http://schemas.microsoft.com/office/drawing/2014/main" id="{EFB8D33B-7CEC-4A48-B044-A6DC80C662E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3555" name="Rectangle 2">
            <a:extLst>
              <a:ext uri="{FF2B5EF4-FFF2-40B4-BE49-F238E27FC236}">
                <a16:creationId xmlns:a16="http://schemas.microsoft.com/office/drawing/2014/main" id="{C7D23FCC-994A-4C45-8CDC-D1093B45D40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">
            <a:extLst>
              <a:ext uri="{FF2B5EF4-FFF2-40B4-BE49-F238E27FC236}">
                <a16:creationId xmlns:a16="http://schemas.microsoft.com/office/drawing/2014/main" id="{670F6048-6994-42FB-88B0-51BC76A6F97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5603" name="Rectangle 2">
            <a:extLst>
              <a:ext uri="{FF2B5EF4-FFF2-40B4-BE49-F238E27FC236}">
                <a16:creationId xmlns:a16="http://schemas.microsoft.com/office/drawing/2014/main" id="{59D78834-412A-4061-8288-601FE12181A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1">
            <a:extLst>
              <a:ext uri="{FF2B5EF4-FFF2-40B4-BE49-F238E27FC236}">
                <a16:creationId xmlns:a16="http://schemas.microsoft.com/office/drawing/2014/main" id="{0C83FDAF-925A-4766-8F65-A2D721F8D80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7651" name="Rectangle 2">
            <a:extLst>
              <a:ext uri="{FF2B5EF4-FFF2-40B4-BE49-F238E27FC236}">
                <a16:creationId xmlns:a16="http://schemas.microsoft.com/office/drawing/2014/main" id="{FC9637A0-0C6D-4BCC-8AB2-76927D9B390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25.05.2026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25.05.2026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25.05.2026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21000" r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1.bin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2.bin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3.bin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6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7.emf"/><Relationship Id="rId4" Type="http://schemas.openxmlformats.org/officeDocument/2006/relationships/oleObject" Target="../embeddings/oleObject4.bin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7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8.emf"/><Relationship Id="rId4" Type="http://schemas.openxmlformats.org/officeDocument/2006/relationships/oleObject" Target="../embeddings/oleObject5.bin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8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9.emf"/><Relationship Id="rId4" Type="http://schemas.openxmlformats.org/officeDocument/2006/relationships/oleObject" Target="../embeddings/oleObject6.bin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2492896"/>
            <a:ext cx="835292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eaLnBrk="0" hangingPunct="0"/>
            <a:r>
              <a:rPr lang="ru-RU" sz="3200" b="1"/>
              <a:t>Тема 2.2 </a:t>
            </a:r>
            <a:r>
              <a:rPr lang="ru-RU" sz="3200" b="1" dirty="0"/>
              <a:t>Региональные налоги и сборы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33AF24F-5CD0-47E0-893C-0FBCB76E3922}"/>
              </a:ext>
            </a:extLst>
          </p:cNvPr>
          <p:cNvSpPr/>
          <p:nvPr/>
        </p:nvSpPr>
        <p:spPr>
          <a:xfrm>
            <a:off x="142875" y="671513"/>
            <a:ext cx="8858250" cy="591026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indent="176213" algn="just">
              <a:buFont typeface="Wingdings" panose="05000000000000000000" pitchFamily="2" charset="2"/>
              <a:buChar char="§"/>
              <a:defRPr/>
            </a:pPr>
            <a:r>
              <a:rPr lang="ru-RU" b="1" dirty="0">
                <a:solidFill>
                  <a:schemeClr val="tx1"/>
                </a:solidFill>
              </a:rPr>
              <a:t> воздушные суда, зарегистрированные в Государственном реестре гражданских воздушных судов лицами, получившими статус участника специального административного района;</a:t>
            </a:r>
          </a:p>
          <a:p>
            <a:pPr indent="176213" algn="just">
              <a:buFont typeface="Wingdings" panose="05000000000000000000" pitchFamily="2" charset="2"/>
              <a:buChar char="§"/>
              <a:defRPr/>
            </a:pPr>
            <a:r>
              <a:rPr lang="ru-RU" b="1" dirty="0">
                <a:solidFill>
                  <a:schemeClr val="tx1"/>
                </a:solidFill>
              </a:rPr>
              <a:t> имущество международной компании, расположенное за пределами территории Российской Федерации и используемое в связи с ее участием в реализации проектов по геологическому изучению, разведке, добыче полезных ископаемых и выполнением иных работ, предусмотренных указанными проектами, при условии, что такие проекты осуществляются в соответствии с соглашениями о разделе продукции, концессионными соглашениями, лицензионными соглашениями или иными соглашениями (контрактами) на условиях риска;</a:t>
            </a:r>
          </a:p>
          <a:p>
            <a:pPr indent="176213" algn="just">
              <a:buFont typeface="Wingdings" panose="05000000000000000000" pitchFamily="2" charset="2"/>
              <a:buChar char="§"/>
              <a:defRPr/>
            </a:pPr>
            <a:r>
              <a:rPr lang="ru-RU" b="1" dirty="0">
                <a:solidFill>
                  <a:schemeClr val="tx1"/>
                </a:solidFill>
              </a:rPr>
              <a:t> имущество, закрепленное на праве оперативного управления за учреждениями, находящимися в ведении федерального органа исполнительной власти, основными задачами которого являются материально-техническое обеспечение деятельности и социально-бытовое обслуживание Президента Российской Федерации, оказывающими государственные услуги и выполняющими работы по санаторно-курортному лечению и организованному отдыху (указанное имущество не признается объектом налогообложения с 1 января 2023 года).</a:t>
            </a:r>
          </a:p>
        </p:txBody>
      </p:sp>
      <p:sp>
        <p:nvSpPr>
          <p:cNvPr id="3" name="Text Box 1">
            <a:extLst>
              <a:ext uri="{FF2B5EF4-FFF2-40B4-BE49-F238E27FC236}">
                <a16:creationId xmlns:a16="http://schemas.microsoft.com/office/drawing/2014/main" id="{CE99F0D2-79B3-4096-A236-412175017C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875" y="188913"/>
            <a:ext cx="8858250" cy="40481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/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9pPr>
          </a:lstStyle>
          <a:p>
            <a:pPr algn="ctr" eaLnBrk="1" hangingPunct="1">
              <a:buSzPct val="100000"/>
              <a:defRPr/>
            </a:pPr>
            <a:r>
              <a:rPr lang="ru-RU" altLang="ru-RU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Не признаются объектами налогообложения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 Box 1">
            <a:extLst>
              <a:ext uri="{FF2B5EF4-FFF2-40B4-BE49-F238E27FC236}">
                <a16:creationId xmlns:a16="http://schemas.microsoft.com/office/drawing/2014/main" id="{5B2E1914-3750-44BD-8222-0338DBC4BD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188913"/>
            <a:ext cx="8229600" cy="503237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9pPr>
          </a:lstStyle>
          <a:p>
            <a:pPr algn="ctr" eaLnBrk="1" hangingPunct="1">
              <a:buSzPct val="100000"/>
              <a:defRPr/>
            </a:pPr>
            <a:r>
              <a:rPr lang="ru-RU" altLang="ru-RU" sz="3600" dirty="0">
                <a:solidFill>
                  <a:srgbClr val="FFFF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Налоговая база </a:t>
            </a:r>
          </a:p>
        </p:txBody>
      </p:sp>
      <p:sp>
        <p:nvSpPr>
          <p:cNvPr id="14338" name="Text Box 2">
            <a:extLst>
              <a:ext uri="{FF2B5EF4-FFF2-40B4-BE49-F238E27FC236}">
                <a16:creationId xmlns:a16="http://schemas.microsoft.com/office/drawing/2014/main" id="{100575A5-7DCA-44E1-80B3-04970FB9A5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1700213"/>
            <a:ext cx="8642350" cy="271462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/>
        </p:spPr>
        <p:txBody>
          <a:bodyPr lIns="90000" tIns="46800" rIns="90000" bIns="46800"/>
          <a:lstStyle>
            <a:lvl1pPr marL="339725" indent="-339725"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1pPr>
            <a:lvl2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2pPr>
            <a:lvl3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3pPr>
            <a:lvl4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4pPr>
            <a:lvl5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9pPr>
          </a:lstStyle>
          <a:p>
            <a:pPr marL="0" indent="200025" algn="just">
              <a:spcBef>
                <a:spcPts val="800"/>
              </a:spcBef>
              <a:buSzPct val="80000"/>
              <a:buFontTx/>
              <a:buAutoNum type="arabicPeriod"/>
              <a:defRPr/>
            </a:pPr>
            <a:r>
              <a:rPr lang="ru-RU" altLang="ru-RU" sz="26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Налоговая база определяется как среднегодовая стоимость имущества, признаваемого объектом налогообложения;</a:t>
            </a:r>
          </a:p>
          <a:p>
            <a:pPr marL="0" indent="200025" algn="just">
              <a:spcBef>
                <a:spcPts val="800"/>
              </a:spcBef>
              <a:buSzPct val="80000"/>
              <a:buFontTx/>
              <a:buAutoNum type="arabicPeriod"/>
              <a:defRPr/>
            </a:pPr>
            <a:r>
              <a:rPr lang="ru-RU" sz="2600" b="1" dirty="0">
                <a:solidFill>
                  <a:schemeClr val="tx1"/>
                </a:solidFill>
              </a:rPr>
              <a:t> Налоговая база в отношении отдельных объектов недвижимого имущества определяется как их кадастровая стоимость.</a:t>
            </a:r>
            <a:endParaRPr lang="ru-RU" altLang="ru-RU" sz="2600" b="1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500"/>
                                        <p:tgtEl>
                                          <p:spTgt spid="143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2" dur="500"/>
                                        <p:tgtEl>
                                          <p:spTgt spid="143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ext Box 1">
            <a:extLst>
              <a:ext uri="{FF2B5EF4-FFF2-40B4-BE49-F238E27FC236}">
                <a16:creationId xmlns:a16="http://schemas.microsoft.com/office/drawing/2014/main" id="{15E78742-CC65-4BC6-815D-8AE93F15C5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9pPr>
          </a:lstStyle>
          <a:p>
            <a:pPr algn="ctr" eaLnBrk="1" hangingPunct="1">
              <a:buSzPct val="100000"/>
              <a:defRPr/>
            </a:pPr>
            <a:r>
              <a:rPr lang="ru-RU" altLang="ru-RU" sz="4000">
                <a:solidFill>
                  <a:srgbClr val="FFFF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Среднегодовая стоимость имущества </a:t>
            </a:r>
          </a:p>
        </p:txBody>
      </p:sp>
      <p:sp>
        <p:nvSpPr>
          <p:cNvPr id="15362" name="Text Box 2">
            <a:extLst>
              <a:ext uri="{FF2B5EF4-FFF2-40B4-BE49-F238E27FC236}">
                <a16:creationId xmlns:a16="http://schemas.microsoft.com/office/drawing/2014/main" id="{ACEBCB42-5264-47B0-8FD7-3D73889C7C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6800" rIns="90000" bIns="46800"/>
          <a:lstStyle>
            <a:lvl1pPr marL="341313" indent="-339725"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1pPr>
            <a:lvl2pPr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2pPr>
            <a:lvl3pPr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3pPr>
            <a:lvl4pPr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4pPr>
            <a:lvl5pPr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9pPr>
          </a:lstStyle>
          <a:p>
            <a:pPr eaLnBrk="1" hangingPunct="1">
              <a:spcBef>
                <a:spcPts val="700"/>
              </a:spcBef>
              <a:buSzPct val="80000"/>
              <a:defRPr/>
            </a:pPr>
            <a:endParaRPr lang="ru-RU" altLang="ru-RU" sz="280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spcBef>
                <a:spcPts val="700"/>
              </a:spcBef>
              <a:buSzPct val="80000"/>
              <a:defRPr/>
            </a:pPr>
            <a:endParaRPr lang="ru-RU" altLang="ru-RU" sz="280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spcBef>
                <a:spcPts val="700"/>
              </a:spcBef>
              <a:buSzPct val="80000"/>
              <a:defRPr/>
            </a:pPr>
            <a:endParaRPr lang="ru-RU" altLang="ru-RU" sz="280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spcBef>
                <a:spcPts val="700"/>
              </a:spcBef>
              <a:buSzPct val="80000"/>
              <a:defRPr/>
            </a:pPr>
            <a:endParaRPr lang="ru-RU" altLang="ru-RU" sz="2800" i="1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339725" indent="-338138" eaLnBrk="1" hangingPunct="1">
              <a:spcBef>
                <a:spcPts val="700"/>
              </a:spcBef>
              <a:buClr>
                <a:srgbClr val="FFCC66"/>
              </a:buClr>
              <a:buSzPct val="80000"/>
              <a:buFont typeface="Wingdings" panose="05000000000000000000" pitchFamily="2" charset="2"/>
              <a:buChar char=""/>
              <a:defRPr/>
            </a:pPr>
            <a:r>
              <a:rPr lang="ru-RU" altLang="ru-RU" sz="2800" i="1">
                <a:solidFill>
                  <a:srgbClr val="39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НБ </a:t>
            </a:r>
            <a:r>
              <a:rPr lang="ru-RU" altLang="ru-RU" sz="2800">
                <a:solidFill>
                  <a:srgbClr val="39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– налогооблагаемая база </a:t>
            </a:r>
          </a:p>
          <a:p>
            <a:pPr marL="339725" indent="-338138" eaLnBrk="1" hangingPunct="1">
              <a:spcBef>
                <a:spcPts val="700"/>
              </a:spcBef>
              <a:buClr>
                <a:srgbClr val="FFCC66"/>
              </a:buClr>
              <a:buSzPct val="80000"/>
              <a:buFont typeface="Wingdings" panose="05000000000000000000" pitchFamily="2" charset="2"/>
              <a:buChar char=""/>
              <a:defRPr/>
            </a:pPr>
            <a:r>
              <a:rPr lang="ru-RU" altLang="ru-RU" sz="2800" i="1">
                <a:solidFill>
                  <a:srgbClr val="39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ОС</a:t>
            </a:r>
            <a:r>
              <a:rPr lang="ru-RU" altLang="ru-RU" sz="2800">
                <a:solidFill>
                  <a:srgbClr val="39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– остаточная стоимость основных средств</a:t>
            </a:r>
          </a:p>
          <a:p>
            <a:pPr marL="339725" indent="-338138" eaLnBrk="1" hangingPunct="1">
              <a:spcBef>
                <a:spcPts val="700"/>
              </a:spcBef>
              <a:buClr>
                <a:srgbClr val="FFCC66"/>
              </a:buClr>
              <a:buSzPct val="80000"/>
              <a:buFont typeface="Wingdings" panose="05000000000000000000" pitchFamily="2" charset="2"/>
              <a:buChar char=""/>
              <a:defRPr/>
            </a:pPr>
            <a:r>
              <a:rPr lang="en-US" altLang="ru-RU" sz="2800" i="1">
                <a:solidFill>
                  <a:srgbClr val="39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n</a:t>
            </a:r>
            <a:r>
              <a:rPr lang="ru-RU" altLang="ru-RU" sz="2800">
                <a:solidFill>
                  <a:srgbClr val="39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– количество месяцев в отчетном периоде</a:t>
            </a:r>
          </a:p>
          <a:p>
            <a:pPr marL="339725" indent="-338138" eaLnBrk="1" hangingPunct="1">
              <a:spcBef>
                <a:spcPts val="700"/>
              </a:spcBef>
              <a:buClr>
                <a:srgbClr val="FFCC66"/>
              </a:buClr>
              <a:buSzPct val="80000"/>
              <a:buFont typeface="Wingdings" panose="05000000000000000000" pitchFamily="2" charset="2"/>
              <a:buChar char=""/>
              <a:defRPr/>
            </a:pPr>
            <a:r>
              <a:rPr lang="en-US" altLang="ru-RU" sz="2800" i="1">
                <a:solidFill>
                  <a:srgbClr val="39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 </a:t>
            </a:r>
            <a:r>
              <a:rPr lang="en-US" altLang="ru-RU" sz="2800">
                <a:solidFill>
                  <a:srgbClr val="39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– </a:t>
            </a:r>
            <a:r>
              <a:rPr lang="ru-RU" altLang="ru-RU" sz="2800">
                <a:solidFill>
                  <a:srgbClr val="39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параметрический индекс</a:t>
            </a:r>
          </a:p>
        </p:txBody>
      </p:sp>
      <p:sp>
        <p:nvSpPr>
          <p:cNvPr id="24580" name="Rectangle 3">
            <a:extLst>
              <a:ext uri="{FF2B5EF4-FFF2-40B4-BE49-F238E27FC236}">
                <a16:creationId xmlns:a16="http://schemas.microsoft.com/office/drawing/2014/main" id="{BC67AA3C-E390-4F1B-B75D-771A83C0E2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/>
          </a:p>
        </p:txBody>
      </p:sp>
      <p:graphicFrame>
        <p:nvGraphicFramePr>
          <p:cNvPr id="24581" name="Object 4">
            <a:extLst>
              <a:ext uri="{FF2B5EF4-FFF2-40B4-BE49-F238E27FC236}">
                <a16:creationId xmlns:a16="http://schemas.microsoft.com/office/drawing/2014/main" id="{FA4BB57A-0C21-4985-9E0F-4D748A325CF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700338" y="1773238"/>
          <a:ext cx="4248150" cy="1871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1" r:id="rId4" imgW="1675440" imgH="914400" progId="">
                  <p:embed/>
                </p:oleObj>
              </mc:Choice>
              <mc:Fallback>
                <p:oleObj r:id="rId4" imgW="1675440" imgH="914400" progId="">
                  <p:embed/>
                  <p:pic>
                    <p:nvPicPr>
                      <p:cNvPr id="24581" name="Object 4">
                        <a:extLst>
                          <a:ext uri="{FF2B5EF4-FFF2-40B4-BE49-F238E27FC236}">
                            <a16:creationId xmlns:a16="http://schemas.microsoft.com/office/drawing/2014/main" id="{FA4BB57A-0C21-4985-9E0F-4D748A325CF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00338" y="1773238"/>
                        <a:ext cx="4248150" cy="18716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500"/>
                                        <p:tgtEl>
                                          <p:spTgt spid="153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2" dur="500"/>
                                        <p:tgtEl>
                                          <p:spTgt spid="153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7" dur="500"/>
                                        <p:tgtEl>
                                          <p:spTgt spid="1536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2" dur="500"/>
                                        <p:tgtEl>
                                          <p:spTgt spid="1536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ext Box 1">
            <a:extLst>
              <a:ext uri="{FF2B5EF4-FFF2-40B4-BE49-F238E27FC236}">
                <a16:creationId xmlns:a16="http://schemas.microsoft.com/office/drawing/2014/main" id="{7549ECA0-09C7-4291-98C6-1A64D49591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188913"/>
            <a:ext cx="8229600" cy="1143000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9pPr>
          </a:lstStyle>
          <a:p>
            <a:pPr algn="ctr" eaLnBrk="1" hangingPunct="1">
              <a:buSzPct val="100000"/>
              <a:defRPr/>
            </a:pPr>
            <a:r>
              <a:rPr lang="ru-RU" altLang="ru-RU" sz="3600">
                <a:solidFill>
                  <a:srgbClr val="FFFF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Налоговая база определяется отдельно в отношении имущества: </a:t>
            </a:r>
          </a:p>
        </p:txBody>
      </p:sp>
      <p:sp>
        <p:nvSpPr>
          <p:cNvPr id="16386" name="Text Box 2">
            <a:extLst>
              <a:ext uri="{FF2B5EF4-FFF2-40B4-BE49-F238E27FC236}">
                <a16:creationId xmlns:a16="http://schemas.microsoft.com/office/drawing/2014/main" id="{12449D6C-9062-4ABE-961B-C2EF1B7CFE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1484313"/>
            <a:ext cx="8353425" cy="5183187"/>
          </a:xfrm>
          <a:prstGeom prst="rect">
            <a:avLst/>
          </a:prstGeom>
          <a:solidFill>
            <a:srgbClr val="7878DE"/>
          </a:solidFill>
          <a:ln>
            <a:noFill/>
          </a:ln>
          <a:effectLst/>
        </p:spPr>
        <p:txBody>
          <a:bodyPr lIns="90000" tIns="46800" rIns="90000" bIns="46800"/>
          <a:lstStyle>
            <a:lvl1pPr marL="339725" indent="-339725"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1pPr>
            <a:lvl2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2pPr>
            <a:lvl3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3pPr>
            <a:lvl4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4pPr>
            <a:lvl5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ts val="600"/>
              </a:spcBef>
              <a:buClr>
                <a:srgbClr val="FFCC66"/>
              </a:buClr>
              <a:buSzPct val="80000"/>
              <a:buFont typeface="Wingdings" panose="05000000000000000000" pitchFamily="2" charset="2"/>
              <a:buChar char=""/>
              <a:defRPr/>
            </a:pPr>
            <a:r>
              <a:rPr lang="ru-RU" altLang="ru-RU" sz="2400">
                <a:effectLst>
                  <a:outerShdw blurRad="38100" dist="38100" dir="2700000" algn="tl">
                    <a:srgbClr val="000000"/>
                  </a:outerShdw>
                </a:effectLst>
              </a:rPr>
              <a:t>подлежащего налогообложению по местонахождению организации; </a:t>
            </a:r>
          </a:p>
          <a:p>
            <a:pPr marL="341313" eaLnBrk="1" hangingPunct="1">
              <a:lnSpc>
                <a:spcPct val="80000"/>
              </a:lnSpc>
              <a:spcBef>
                <a:spcPts val="600"/>
              </a:spcBef>
              <a:buSzPct val="80000"/>
              <a:defRPr/>
            </a:pPr>
            <a:endParaRPr lang="ru-RU" altLang="ru-RU" sz="240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eaLnBrk="1" hangingPunct="1">
              <a:lnSpc>
                <a:spcPct val="80000"/>
              </a:lnSpc>
              <a:spcBef>
                <a:spcPts val="600"/>
              </a:spcBef>
              <a:buClr>
                <a:srgbClr val="FFCC66"/>
              </a:buClr>
              <a:buSzPct val="80000"/>
              <a:buFont typeface="Wingdings" panose="05000000000000000000" pitchFamily="2" charset="2"/>
              <a:buChar char=""/>
              <a:defRPr/>
            </a:pPr>
            <a:r>
              <a:rPr lang="ru-RU" altLang="ru-RU" sz="2400">
                <a:effectLst>
                  <a:outerShdw blurRad="38100" dist="38100" dir="2700000" algn="tl">
                    <a:srgbClr val="000000"/>
                  </a:outerShdw>
                </a:effectLst>
              </a:rPr>
              <a:t>каждого обособленного подразделения, имеющего отдельный баланс;</a:t>
            </a:r>
          </a:p>
          <a:p>
            <a:pPr marL="341313" eaLnBrk="1" hangingPunct="1">
              <a:lnSpc>
                <a:spcPct val="80000"/>
              </a:lnSpc>
              <a:spcBef>
                <a:spcPts val="600"/>
              </a:spcBef>
              <a:buSzPct val="80000"/>
              <a:defRPr/>
            </a:pPr>
            <a:endParaRPr lang="ru-RU" altLang="ru-RU" sz="240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eaLnBrk="1" hangingPunct="1">
              <a:lnSpc>
                <a:spcPct val="80000"/>
              </a:lnSpc>
              <a:spcBef>
                <a:spcPts val="600"/>
              </a:spcBef>
              <a:buClr>
                <a:srgbClr val="FFCC66"/>
              </a:buClr>
              <a:buSzPct val="80000"/>
              <a:buFont typeface="Wingdings" panose="05000000000000000000" pitchFamily="2" charset="2"/>
              <a:buChar char=""/>
              <a:defRPr/>
            </a:pPr>
            <a:r>
              <a:rPr lang="ru-RU" altLang="ru-RU" sz="2400">
                <a:effectLst>
                  <a:outerShdw blurRad="38100" dist="38100" dir="2700000" algn="tl">
                    <a:srgbClr val="000000"/>
                  </a:outerShdw>
                </a:effectLst>
              </a:rPr>
              <a:t>недвижимого имущества, находящегося вне местонахождения организации или обособленного подразделения;</a:t>
            </a:r>
          </a:p>
          <a:p>
            <a:pPr marL="341313" eaLnBrk="1" hangingPunct="1">
              <a:lnSpc>
                <a:spcPct val="80000"/>
              </a:lnSpc>
              <a:spcBef>
                <a:spcPts val="600"/>
              </a:spcBef>
              <a:buSzPct val="80000"/>
              <a:defRPr/>
            </a:pPr>
            <a:endParaRPr lang="ru-RU" altLang="ru-RU" sz="240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eaLnBrk="1" hangingPunct="1">
              <a:lnSpc>
                <a:spcPct val="80000"/>
              </a:lnSpc>
              <a:spcBef>
                <a:spcPts val="600"/>
              </a:spcBef>
              <a:buClr>
                <a:srgbClr val="FFCC66"/>
              </a:buClr>
              <a:buSzPct val="80000"/>
              <a:buFont typeface="Wingdings" panose="05000000000000000000" pitchFamily="2" charset="2"/>
              <a:buChar char=""/>
              <a:defRPr/>
            </a:pPr>
            <a:r>
              <a:rPr lang="ru-RU" altLang="ru-RU" sz="2400">
                <a:effectLst>
                  <a:outerShdw blurRad="38100" dist="38100" dir="2700000" algn="tl">
                    <a:srgbClr val="000000"/>
                  </a:outerShdw>
                </a:effectLst>
              </a:rPr>
              <a:t>облагаемого по разным налоговым ставкам;</a:t>
            </a:r>
          </a:p>
          <a:p>
            <a:pPr marL="341313" eaLnBrk="1" hangingPunct="1">
              <a:lnSpc>
                <a:spcPct val="80000"/>
              </a:lnSpc>
              <a:spcBef>
                <a:spcPts val="450"/>
              </a:spcBef>
              <a:buSzPct val="80000"/>
              <a:defRPr/>
            </a:pPr>
            <a:endParaRPr lang="ru-RU" altLang="ru-RU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eaLnBrk="1" hangingPunct="1">
              <a:lnSpc>
                <a:spcPct val="80000"/>
              </a:lnSpc>
              <a:spcBef>
                <a:spcPts val="600"/>
              </a:spcBef>
              <a:buClr>
                <a:srgbClr val="FFCC66"/>
              </a:buClr>
              <a:buSzPct val="80000"/>
              <a:buFont typeface="Wingdings" panose="05000000000000000000" pitchFamily="2" charset="2"/>
              <a:buChar char=""/>
              <a:defRPr/>
            </a:pPr>
            <a:r>
              <a:rPr lang="ru-RU" altLang="ru-RU" sz="2400">
                <a:effectLst>
                  <a:outerShdw blurRad="38100" dist="38100" dir="2700000" algn="tl">
                    <a:srgbClr val="000000"/>
                  </a:outerShdw>
                </a:effectLst>
              </a:rPr>
              <a:t>с разными налоговыми базами.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2" dur="500"/>
                                        <p:tgtEl>
                                          <p:spTgt spid="163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7" dur="500"/>
                                        <p:tgtEl>
                                          <p:spTgt spid="163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2" dur="500"/>
                                        <p:tgtEl>
                                          <p:spTgt spid="163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7" dur="500"/>
                                        <p:tgtEl>
                                          <p:spTgt spid="1638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32" dur="500"/>
                                        <p:tgtEl>
                                          <p:spTgt spid="1638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ext Box 1">
            <a:extLst>
              <a:ext uri="{FF2B5EF4-FFF2-40B4-BE49-F238E27FC236}">
                <a16:creationId xmlns:a16="http://schemas.microsoft.com/office/drawing/2014/main" id="{809034E4-D81D-4505-BEE8-625353935F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9pPr>
          </a:lstStyle>
          <a:p>
            <a:pPr algn="ctr" eaLnBrk="1" hangingPunct="1">
              <a:buSzPct val="100000"/>
              <a:defRPr/>
            </a:pPr>
            <a:r>
              <a:rPr lang="ru-RU" altLang="ru-RU" sz="4400">
                <a:solidFill>
                  <a:srgbClr val="FFFF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Налоговый период</a:t>
            </a:r>
          </a:p>
        </p:txBody>
      </p:sp>
      <p:sp>
        <p:nvSpPr>
          <p:cNvPr id="17410" name="Text Box 2">
            <a:extLst>
              <a:ext uri="{FF2B5EF4-FFF2-40B4-BE49-F238E27FC236}">
                <a16:creationId xmlns:a16="http://schemas.microsoft.com/office/drawing/2014/main" id="{0ED5FDE4-FFDA-440C-8B39-EA8ED3EA2D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1916113"/>
            <a:ext cx="8147050" cy="4179887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6800" rIns="90000" bIns="46800"/>
          <a:lstStyle>
            <a:lvl1pPr marL="339725" indent="-339725"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1pPr>
            <a:lvl2pPr marL="739775" indent="-282575"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2pPr>
            <a:lvl3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3pPr>
            <a:lvl4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4pPr>
            <a:lvl5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9pPr>
          </a:lstStyle>
          <a:p>
            <a:pPr eaLnBrk="1" hangingPunct="1">
              <a:spcBef>
                <a:spcPts val="800"/>
              </a:spcBef>
              <a:buClr>
                <a:srgbClr val="FFCC66"/>
              </a:buClr>
              <a:buSzPct val="80000"/>
              <a:buFont typeface="Wingdings" panose="05000000000000000000" pitchFamily="2" charset="2"/>
              <a:buChar char=""/>
              <a:defRPr/>
            </a:pPr>
            <a:r>
              <a:rPr lang="ru-RU" altLang="ru-RU" sz="3200">
                <a:solidFill>
                  <a:srgbClr val="39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Налоговый период – календарный год</a:t>
            </a:r>
          </a:p>
          <a:p>
            <a:pPr marL="341313" eaLnBrk="1" hangingPunct="1">
              <a:spcBef>
                <a:spcPts val="800"/>
              </a:spcBef>
              <a:buSzPct val="80000"/>
              <a:defRPr/>
            </a:pPr>
            <a:endParaRPr lang="ru-RU" altLang="ru-RU" sz="3200">
              <a:solidFill>
                <a:srgbClr val="39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spcBef>
                <a:spcPts val="800"/>
              </a:spcBef>
              <a:buClr>
                <a:srgbClr val="FFCC66"/>
              </a:buClr>
              <a:buSzPct val="80000"/>
              <a:buFont typeface="Wingdings" panose="05000000000000000000" pitchFamily="2" charset="2"/>
              <a:buChar char=""/>
              <a:defRPr/>
            </a:pPr>
            <a:r>
              <a:rPr lang="ru-RU" altLang="ru-RU" sz="3200">
                <a:solidFill>
                  <a:srgbClr val="39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Отчетный период</a:t>
            </a:r>
          </a:p>
          <a:p>
            <a:pPr lvl="1" eaLnBrk="1" hangingPunct="1">
              <a:spcBef>
                <a:spcPts val="700"/>
              </a:spcBef>
              <a:buClr>
                <a:srgbClr val="FFFFFF"/>
              </a:buClr>
              <a:buSzPct val="100000"/>
              <a:buFont typeface="Tahoma" panose="020B0604030504040204" pitchFamily="34" charset="0"/>
              <a:buChar char="–"/>
              <a:defRPr/>
            </a:pPr>
            <a:r>
              <a:rPr lang="ru-RU" altLang="ru-RU" sz="2800">
                <a:solidFill>
                  <a:srgbClr val="39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первый квартал</a:t>
            </a:r>
          </a:p>
          <a:p>
            <a:pPr lvl="1" eaLnBrk="1" hangingPunct="1">
              <a:spcBef>
                <a:spcPts val="700"/>
              </a:spcBef>
              <a:buClr>
                <a:srgbClr val="FFFFFF"/>
              </a:buClr>
              <a:buSzPct val="100000"/>
              <a:buFont typeface="Tahoma" panose="020B0604030504040204" pitchFamily="34" charset="0"/>
              <a:buChar char="–"/>
              <a:defRPr/>
            </a:pPr>
            <a:r>
              <a:rPr lang="ru-RU" altLang="ru-RU" sz="2800">
                <a:solidFill>
                  <a:srgbClr val="39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полугодие</a:t>
            </a:r>
          </a:p>
          <a:p>
            <a:pPr lvl="1" eaLnBrk="1" hangingPunct="1">
              <a:spcBef>
                <a:spcPts val="700"/>
              </a:spcBef>
              <a:buClr>
                <a:srgbClr val="FFFFFF"/>
              </a:buClr>
              <a:buSzPct val="100000"/>
              <a:buFont typeface="Tahoma" panose="020B0604030504040204" pitchFamily="34" charset="0"/>
              <a:buChar char="–"/>
              <a:defRPr/>
            </a:pPr>
            <a:r>
              <a:rPr lang="ru-RU" altLang="ru-RU" sz="2800">
                <a:solidFill>
                  <a:srgbClr val="39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девять месяцев 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500"/>
                                        <p:tgtEl>
                                          <p:spTgt spid="174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2" dur="500"/>
                                        <p:tgtEl>
                                          <p:spTgt spid="174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7" dur="500"/>
                                        <p:tgtEl>
                                          <p:spTgt spid="174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2" dur="500"/>
                                        <p:tgtEl>
                                          <p:spTgt spid="174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7" dur="500"/>
                                        <p:tgtEl>
                                          <p:spTgt spid="174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ext Box 1">
            <a:extLst>
              <a:ext uri="{FF2B5EF4-FFF2-40B4-BE49-F238E27FC236}">
                <a16:creationId xmlns:a16="http://schemas.microsoft.com/office/drawing/2014/main" id="{B22D1D37-C12C-4F8F-A113-B034F5986E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0"/>
            <a:ext cx="8229600" cy="777875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9pPr>
          </a:lstStyle>
          <a:p>
            <a:pPr algn="ctr" eaLnBrk="1" hangingPunct="1">
              <a:buSzPct val="100000"/>
              <a:defRPr/>
            </a:pPr>
            <a:r>
              <a:rPr lang="ru-RU" altLang="ru-RU" sz="4000">
                <a:solidFill>
                  <a:srgbClr val="FFFF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Налоговые ставки</a:t>
            </a:r>
          </a:p>
        </p:txBody>
      </p:sp>
      <p:sp>
        <p:nvSpPr>
          <p:cNvPr id="18434" name="Text Box 2">
            <a:extLst>
              <a:ext uri="{FF2B5EF4-FFF2-40B4-BE49-F238E27FC236}">
                <a16:creationId xmlns:a16="http://schemas.microsoft.com/office/drawing/2014/main" id="{3A83826C-F7CE-4F74-A23F-6553B8DD62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836613"/>
            <a:ext cx="8229600" cy="4970462"/>
          </a:xfrm>
          <a:prstGeom prst="rect">
            <a:avLst/>
          </a:prstGeom>
          <a:solidFill>
            <a:srgbClr val="262699"/>
          </a:solidFill>
          <a:ln>
            <a:noFill/>
          </a:ln>
          <a:effectLst/>
        </p:spPr>
        <p:txBody>
          <a:bodyPr lIns="90000" tIns="46800" rIns="90000" bIns="46800"/>
          <a:lstStyle>
            <a:lvl1pPr marL="339725" indent="-339725"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1pPr>
            <a:lvl2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2pPr>
            <a:lvl3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3pPr>
            <a:lvl4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4pPr>
            <a:lvl5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9pPr>
          </a:lstStyle>
          <a:p>
            <a:pPr>
              <a:spcBef>
                <a:spcPts val="500"/>
              </a:spcBef>
              <a:buClr>
                <a:srgbClr val="FFCC66"/>
              </a:buClr>
              <a:buSzPct val="80000"/>
              <a:buFont typeface="Wingdings" panose="05000000000000000000" pitchFamily="2" charset="2"/>
              <a:buChar char=""/>
              <a:defRPr/>
            </a:pPr>
            <a:r>
              <a:rPr lang="ru-RU" altLang="ru-RU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Налоговые ставки устанавливаются законами субъектов Российской Федерации и не могут превышать 2,2 процента</a:t>
            </a:r>
          </a:p>
          <a:p>
            <a:pPr>
              <a:spcBef>
                <a:spcPts val="500"/>
              </a:spcBef>
              <a:buClr>
                <a:srgbClr val="FFCC66"/>
              </a:buClr>
              <a:buSzPct val="80000"/>
              <a:buFont typeface="Wingdings" panose="05000000000000000000" pitchFamily="2" charset="2"/>
              <a:buChar char=""/>
              <a:defRPr/>
            </a:pPr>
            <a:r>
              <a:rPr lang="ru-RU" altLang="ru-RU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В отношении объектов недвижимого имущества, налоговая база в отношении которых определяется как кадастровая стоимость налоговые ставки не могут превышать 2 процента.</a:t>
            </a:r>
          </a:p>
          <a:p>
            <a:pPr>
              <a:spcBef>
                <a:spcPts val="500"/>
              </a:spcBef>
              <a:buClr>
                <a:srgbClr val="FFCC66"/>
              </a:buClr>
              <a:buSzPct val="80000"/>
              <a:buFont typeface="Wingdings" panose="05000000000000000000" pitchFamily="2" charset="2"/>
              <a:buChar char=""/>
              <a:defRPr/>
            </a:pPr>
            <a:r>
              <a:rPr lang="ru-RU" altLang="ru-RU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Налоговая ставка устанавливается в размере 0 процентов в отношении объектов магистральных газопроводов, объектов газодобычи, объектов производства и хранения гелия; объектов, предусмотренных техническими проектами разработки месторождений полезных ископаемых </a:t>
            </a:r>
          </a:p>
          <a:p>
            <a:pPr>
              <a:spcBef>
                <a:spcPts val="500"/>
              </a:spcBef>
              <a:buClr>
                <a:srgbClr val="FFCC66"/>
              </a:buClr>
              <a:buSzPct val="80000"/>
              <a:buFont typeface="Wingdings" panose="05000000000000000000" pitchFamily="2" charset="2"/>
              <a:buChar char=""/>
              <a:defRPr/>
            </a:pPr>
            <a:r>
              <a:rPr lang="ru-RU" altLang="ru-RU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в отношении железнодорожных путей общего пользования и сооружений, являющихся их неотъемлемой технологической частью, не могут превышать в 2020 </a:t>
            </a:r>
            <a:r>
              <a:rPr lang="ru-RU" altLang="ru-RU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– 2026 гг. </a:t>
            </a:r>
            <a:r>
              <a:rPr lang="ru-RU" altLang="ru-RU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- 1,6 процента.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500"/>
                                        <p:tgtEl>
                                          <p:spTgt spid="18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2" dur="500"/>
                                        <p:tgtEl>
                                          <p:spTgt spid="184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7" dur="500"/>
                                        <p:tgtEl>
                                          <p:spTgt spid="184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2" dur="500"/>
                                        <p:tgtEl>
                                          <p:spTgt spid="184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ext Box 1">
            <a:extLst>
              <a:ext uri="{FF2B5EF4-FFF2-40B4-BE49-F238E27FC236}">
                <a16:creationId xmlns:a16="http://schemas.microsoft.com/office/drawing/2014/main" id="{CA326343-B1F9-4AA2-8736-CE2E65F9AF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74638"/>
            <a:ext cx="8229600" cy="850900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9pPr>
          </a:lstStyle>
          <a:p>
            <a:pPr algn="ctr" eaLnBrk="1" hangingPunct="1">
              <a:buSzPct val="100000"/>
              <a:defRPr/>
            </a:pPr>
            <a:r>
              <a:rPr lang="ru-RU" altLang="ru-RU" sz="4000">
                <a:solidFill>
                  <a:srgbClr val="FFFF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От уплаты налога освобождаются</a:t>
            </a:r>
          </a:p>
        </p:txBody>
      </p:sp>
      <p:sp>
        <p:nvSpPr>
          <p:cNvPr id="20482" name="Text Box 2">
            <a:extLst>
              <a:ext uri="{FF2B5EF4-FFF2-40B4-BE49-F238E27FC236}">
                <a16:creationId xmlns:a16="http://schemas.microsoft.com/office/drawing/2014/main" id="{9915F5ED-848A-43D3-82D4-FACB2EA778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1557338"/>
            <a:ext cx="8507412" cy="5184775"/>
          </a:xfrm>
          <a:prstGeom prst="rect">
            <a:avLst/>
          </a:prstGeom>
          <a:solidFill>
            <a:srgbClr val="262699"/>
          </a:solidFill>
          <a:ln>
            <a:noFill/>
          </a:ln>
          <a:effectLst/>
        </p:spPr>
        <p:txBody>
          <a:bodyPr lIns="90000" tIns="46800" rIns="90000" bIns="46800"/>
          <a:lstStyle>
            <a:lvl1pPr marL="339725" indent="-339725"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1pPr>
            <a:lvl2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2pPr>
            <a:lvl3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3pPr>
            <a:lvl4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4pPr>
            <a:lvl5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ts val="700"/>
              </a:spcBef>
              <a:buClr>
                <a:srgbClr val="FFCC66"/>
              </a:buClr>
              <a:buSzPct val="80000"/>
              <a:buFont typeface="Wingdings" panose="05000000000000000000" pitchFamily="2" charset="2"/>
              <a:buChar char=""/>
              <a:defRPr/>
            </a:pPr>
            <a:r>
              <a:rPr lang="ru-RU" altLang="ru-RU" sz="2800">
                <a:effectLst>
                  <a:outerShdw blurRad="38100" dist="38100" dir="2700000" algn="tl">
                    <a:srgbClr val="000000"/>
                  </a:outerShdw>
                </a:effectLst>
              </a:rPr>
              <a:t>организации и учреждения уголовно-исполнительной системы</a:t>
            </a:r>
            <a:r>
              <a:rPr lang="en-US" altLang="ru-RU" sz="2800">
                <a:effectLst>
                  <a:outerShdw blurRad="38100" dist="38100" dir="2700000" algn="tl">
                    <a:srgbClr val="000000"/>
                  </a:outerShdw>
                </a:effectLst>
              </a:rPr>
              <a:t>  </a:t>
            </a:r>
          </a:p>
          <a:p>
            <a:pPr marL="341313" eaLnBrk="1" hangingPunct="1">
              <a:lnSpc>
                <a:spcPct val="80000"/>
              </a:lnSpc>
              <a:spcBef>
                <a:spcPts val="700"/>
              </a:spcBef>
              <a:buSzPct val="80000"/>
              <a:defRPr/>
            </a:pPr>
            <a:r>
              <a:rPr lang="en-US" altLang="ru-RU" sz="2800">
                <a:effectLst>
                  <a:outerShdw blurRad="38100" dist="38100" dir="2700000" algn="tl">
                    <a:srgbClr val="000000"/>
                  </a:outerShdw>
                </a:effectLst>
              </a:rPr>
              <a:t>    </a:t>
            </a:r>
          </a:p>
          <a:p>
            <a:pPr eaLnBrk="1" hangingPunct="1">
              <a:lnSpc>
                <a:spcPct val="80000"/>
              </a:lnSpc>
              <a:spcBef>
                <a:spcPts val="700"/>
              </a:spcBef>
              <a:buClr>
                <a:srgbClr val="FFCC66"/>
              </a:buClr>
              <a:buSzPct val="80000"/>
              <a:buFont typeface="Wingdings" panose="05000000000000000000" pitchFamily="2" charset="2"/>
              <a:buChar char=""/>
              <a:defRPr/>
            </a:pPr>
            <a:r>
              <a:rPr lang="ru-RU" altLang="ru-RU" sz="2800">
                <a:effectLst>
                  <a:outerShdw blurRad="38100" dist="38100" dir="2700000" algn="tl">
                    <a:srgbClr val="000000"/>
                  </a:outerShdw>
                </a:effectLst>
              </a:rPr>
              <a:t>религиозные организации</a:t>
            </a:r>
          </a:p>
          <a:p>
            <a:pPr marL="341313" eaLnBrk="1" hangingPunct="1">
              <a:lnSpc>
                <a:spcPct val="80000"/>
              </a:lnSpc>
              <a:spcBef>
                <a:spcPts val="500"/>
              </a:spcBef>
              <a:buSzPct val="80000"/>
              <a:defRPr/>
            </a:pPr>
            <a:endParaRPr lang="ru-RU" altLang="ru-RU" sz="200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eaLnBrk="1" hangingPunct="1">
              <a:lnSpc>
                <a:spcPct val="80000"/>
              </a:lnSpc>
              <a:spcBef>
                <a:spcPts val="700"/>
              </a:spcBef>
              <a:buClr>
                <a:srgbClr val="FFCC66"/>
              </a:buClr>
              <a:buSzPct val="80000"/>
              <a:buFont typeface="Wingdings" panose="05000000000000000000" pitchFamily="2" charset="2"/>
              <a:buChar char=""/>
              <a:defRPr/>
            </a:pPr>
            <a:r>
              <a:rPr lang="ru-RU" altLang="ru-RU" sz="2800">
                <a:effectLst>
                  <a:outerShdw blurRad="38100" dist="38100" dir="2700000" algn="tl">
                    <a:srgbClr val="000000"/>
                  </a:outerShdw>
                </a:effectLst>
              </a:rPr>
              <a:t>общероссийские общественные организации инвалидов, если среди их членов инвалиды и их законные представители составляют не менее 80%</a:t>
            </a:r>
          </a:p>
          <a:p>
            <a:pPr marL="341313" eaLnBrk="1" hangingPunct="1">
              <a:lnSpc>
                <a:spcPct val="80000"/>
              </a:lnSpc>
              <a:spcBef>
                <a:spcPts val="500"/>
              </a:spcBef>
              <a:buSzPct val="80000"/>
              <a:defRPr/>
            </a:pPr>
            <a:endParaRPr lang="ru-RU" altLang="ru-RU" sz="200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eaLnBrk="1" hangingPunct="1">
              <a:lnSpc>
                <a:spcPct val="80000"/>
              </a:lnSpc>
              <a:spcBef>
                <a:spcPts val="700"/>
              </a:spcBef>
              <a:buClr>
                <a:srgbClr val="FFCC66"/>
              </a:buClr>
              <a:buSzPct val="80000"/>
              <a:buFont typeface="Wingdings" panose="05000000000000000000" pitchFamily="2" charset="2"/>
              <a:buChar char=""/>
              <a:defRPr/>
            </a:pPr>
            <a:r>
              <a:rPr lang="ru-RU" altLang="ru-RU" sz="2800"/>
              <a:t>организации в отношении федеральных автомобильных дорог общего пользования</a:t>
            </a:r>
          </a:p>
          <a:p>
            <a:pPr marL="341313" eaLnBrk="1" hangingPunct="1">
              <a:lnSpc>
                <a:spcPct val="80000"/>
              </a:lnSpc>
              <a:spcBef>
                <a:spcPts val="500"/>
              </a:spcBef>
              <a:buSzPct val="80000"/>
              <a:defRPr/>
            </a:pPr>
            <a:endParaRPr lang="ru-RU" altLang="ru-RU" sz="2000"/>
          </a:p>
          <a:p>
            <a:pPr eaLnBrk="1" hangingPunct="1">
              <a:lnSpc>
                <a:spcPct val="80000"/>
              </a:lnSpc>
              <a:spcBef>
                <a:spcPts val="700"/>
              </a:spcBef>
              <a:buClr>
                <a:srgbClr val="FFCC66"/>
              </a:buClr>
              <a:buSzPct val="80000"/>
              <a:buFont typeface="Wingdings" panose="05000000000000000000" pitchFamily="2" charset="2"/>
              <a:buChar char=""/>
              <a:defRPr/>
            </a:pPr>
            <a:r>
              <a:rPr lang="ru-RU" altLang="ru-RU" sz="2800"/>
              <a:t>др.</a:t>
            </a:r>
          </a:p>
          <a:p>
            <a:pPr marL="341313" eaLnBrk="1" hangingPunct="1">
              <a:lnSpc>
                <a:spcPct val="80000"/>
              </a:lnSpc>
              <a:spcBef>
                <a:spcPts val="700"/>
              </a:spcBef>
              <a:buSzPct val="80000"/>
              <a:defRPr/>
            </a:pPr>
            <a:endParaRPr lang="ru-RU" altLang="ru-RU" sz="280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341313" eaLnBrk="1" hangingPunct="1">
              <a:lnSpc>
                <a:spcPct val="80000"/>
              </a:lnSpc>
              <a:spcBef>
                <a:spcPts val="700"/>
              </a:spcBef>
              <a:buSzPct val="80000"/>
              <a:defRPr/>
            </a:pPr>
            <a:endParaRPr lang="ru-RU" altLang="ru-RU" sz="28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5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2" dur="500"/>
                                        <p:tgtEl>
                                          <p:spTgt spid="204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7" dur="500"/>
                                        <p:tgtEl>
                                          <p:spTgt spid="204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2" dur="500"/>
                                        <p:tgtEl>
                                          <p:spTgt spid="204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7" dur="500"/>
                                        <p:tgtEl>
                                          <p:spTgt spid="2048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32" dur="500"/>
                                        <p:tgtEl>
                                          <p:spTgt spid="2048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ext Box 1">
            <a:extLst>
              <a:ext uri="{FF2B5EF4-FFF2-40B4-BE49-F238E27FC236}">
                <a16:creationId xmlns:a16="http://schemas.microsoft.com/office/drawing/2014/main" id="{A1934846-935A-442B-9A32-0B63A8B6D9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74638"/>
            <a:ext cx="8229600" cy="633412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9pPr>
          </a:lstStyle>
          <a:p>
            <a:pPr algn="ctr" eaLnBrk="1" hangingPunct="1">
              <a:buSzPct val="100000"/>
              <a:defRPr/>
            </a:pPr>
            <a:r>
              <a:rPr lang="ru-RU" altLang="ru-RU" sz="4400">
                <a:solidFill>
                  <a:srgbClr val="FFFF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Льготы на виды имущества</a:t>
            </a:r>
          </a:p>
        </p:txBody>
      </p:sp>
      <p:sp>
        <p:nvSpPr>
          <p:cNvPr id="21506" name="Text Box 2">
            <a:extLst>
              <a:ext uri="{FF2B5EF4-FFF2-40B4-BE49-F238E27FC236}">
                <a16:creationId xmlns:a16="http://schemas.microsoft.com/office/drawing/2014/main" id="{1E6379C1-7854-4810-B8C6-D23B97AD16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1196975"/>
            <a:ext cx="8229600" cy="5400675"/>
          </a:xfrm>
          <a:prstGeom prst="rect">
            <a:avLst/>
          </a:prstGeom>
          <a:solidFill>
            <a:srgbClr val="262699"/>
          </a:solidFill>
          <a:ln>
            <a:noFill/>
          </a:ln>
          <a:effectLst/>
        </p:spPr>
        <p:txBody>
          <a:bodyPr lIns="90000" tIns="46800" rIns="90000" bIns="46800"/>
          <a:lstStyle>
            <a:lvl1pPr marL="339725" indent="-339725"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1pPr>
            <a:lvl2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2pPr>
            <a:lvl3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3pPr>
            <a:lvl4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4pPr>
            <a:lvl5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9pPr>
          </a:lstStyle>
          <a:p>
            <a:pPr marL="341313" eaLnBrk="1" hangingPunct="1">
              <a:lnSpc>
                <a:spcPct val="80000"/>
              </a:lnSpc>
              <a:spcBef>
                <a:spcPts val="600"/>
              </a:spcBef>
              <a:buSzPct val="80000"/>
              <a:defRPr/>
            </a:pPr>
            <a:endParaRPr lang="ru-RU" altLang="ru-RU" sz="24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eaLnBrk="1" hangingPunct="1">
              <a:lnSpc>
                <a:spcPct val="80000"/>
              </a:lnSpc>
              <a:spcBef>
                <a:spcPts val="600"/>
              </a:spcBef>
              <a:buClr>
                <a:srgbClr val="FFCC66"/>
              </a:buClr>
              <a:buSzPct val="80000"/>
              <a:buFont typeface="Wingdings" panose="05000000000000000000" pitchFamily="2" charset="2"/>
              <a:buChar char=""/>
              <a:defRPr/>
            </a:pPr>
            <a:r>
              <a:rPr lang="ru-RU" altLang="ru-RU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имущество специализированных протезно-ортопедических предприятий</a:t>
            </a:r>
          </a:p>
          <a:p>
            <a:pPr marL="341313" eaLnBrk="1" hangingPunct="1">
              <a:lnSpc>
                <a:spcPct val="80000"/>
              </a:lnSpc>
              <a:spcBef>
                <a:spcPts val="600"/>
              </a:spcBef>
              <a:buSzPct val="80000"/>
              <a:defRPr/>
            </a:pPr>
            <a:endParaRPr lang="ru-RU" altLang="ru-RU" sz="24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eaLnBrk="1" hangingPunct="1">
              <a:lnSpc>
                <a:spcPct val="80000"/>
              </a:lnSpc>
              <a:spcBef>
                <a:spcPts val="600"/>
              </a:spcBef>
              <a:buClr>
                <a:srgbClr val="FFCC66"/>
              </a:buClr>
              <a:buSzPct val="80000"/>
              <a:buFont typeface="Wingdings" panose="05000000000000000000" pitchFamily="2" charset="2"/>
              <a:buChar char=""/>
              <a:defRPr/>
            </a:pPr>
            <a:r>
              <a:rPr lang="ru-RU" altLang="ru-RU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имущество коллегий адвокатов, адвокатских бюро и юридических консультаций</a:t>
            </a:r>
          </a:p>
          <a:p>
            <a:pPr marL="341313" eaLnBrk="1" hangingPunct="1">
              <a:lnSpc>
                <a:spcPct val="80000"/>
              </a:lnSpc>
              <a:spcBef>
                <a:spcPts val="600"/>
              </a:spcBef>
              <a:buSzPct val="80000"/>
              <a:defRPr/>
            </a:pPr>
            <a:endParaRPr lang="ru-RU" altLang="ru-RU" sz="24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eaLnBrk="1" hangingPunct="1">
              <a:lnSpc>
                <a:spcPct val="80000"/>
              </a:lnSpc>
              <a:spcBef>
                <a:spcPts val="600"/>
              </a:spcBef>
              <a:buClr>
                <a:srgbClr val="FFCC66"/>
              </a:buClr>
              <a:buSzPct val="80000"/>
              <a:buFont typeface="Wingdings" panose="05000000000000000000" pitchFamily="2" charset="2"/>
              <a:buChar char=""/>
              <a:defRPr/>
            </a:pPr>
            <a:r>
              <a:rPr lang="ru-RU" altLang="ru-RU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имущество государственных научных центров</a:t>
            </a:r>
          </a:p>
          <a:p>
            <a:pPr marL="341313" eaLnBrk="1" hangingPunct="1">
              <a:lnSpc>
                <a:spcPct val="80000"/>
              </a:lnSpc>
              <a:spcBef>
                <a:spcPts val="600"/>
              </a:spcBef>
              <a:buSzPct val="80000"/>
              <a:defRPr/>
            </a:pPr>
            <a:endParaRPr lang="ru-RU" altLang="ru-RU" sz="24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eaLnBrk="1" hangingPunct="1">
              <a:lnSpc>
                <a:spcPct val="80000"/>
              </a:lnSpc>
              <a:spcBef>
                <a:spcPts val="600"/>
              </a:spcBef>
              <a:buClr>
                <a:srgbClr val="FFCC66"/>
              </a:buClr>
              <a:buSzPct val="80000"/>
              <a:buFont typeface="Wingdings" panose="05000000000000000000" pitchFamily="2" charset="2"/>
              <a:buChar char=""/>
              <a:defRPr/>
            </a:pPr>
            <a:r>
              <a:rPr lang="ru-RU" altLang="ru-RU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имущество, учитываемого на балансе организации резидентов особой экономической зоны, расположенного на территории данной особой экономической зоны, в течение десяти лет с момента постановки на учет указанного имущества;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500"/>
                                        <p:tgtEl>
                                          <p:spTgt spid="215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2" dur="500"/>
                                        <p:tgtEl>
                                          <p:spTgt spid="215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7" dur="500"/>
                                        <p:tgtEl>
                                          <p:spTgt spid="2150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2" dur="500"/>
                                        <p:tgtEl>
                                          <p:spTgt spid="2150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ext Box 1">
            <a:extLst>
              <a:ext uri="{FF2B5EF4-FFF2-40B4-BE49-F238E27FC236}">
                <a16:creationId xmlns:a16="http://schemas.microsoft.com/office/drawing/2014/main" id="{8C51CCB1-823F-41B0-A0E5-DFEA0E19B4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9pPr>
          </a:lstStyle>
          <a:p>
            <a:pPr algn="ctr" eaLnBrk="1" hangingPunct="1">
              <a:buSzPct val="100000"/>
              <a:defRPr/>
            </a:pPr>
            <a:r>
              <a:rPr lang="ru-RU" altLang="ru-RU" sz="4400">
                <a:solidFill>
                  <a:srgbClr val="FFFFCC"/>
                </a:solidFill>
              </a:rPr>
              <a:t>Порядок исчисления налога</a:t>
            </a:r>
            <a:r>
              <a:rPr lang="ru-RU" altLang="ru-RU" sz="4400">
                <a:solidFill>
                  <a:srgbClr val="FFFF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</p:txBody>
      </p:sp>
      <p:sp>
        <p:nvSpPr>
          <p:cNvPr id="22530" name="Text Box 2">
            <a:extLst>
              <a:ext uri="{FF2B5EF4-FFF2-40B4-BE49-F238E27FC236}">
                <a16:creationId xmlns:a16="http://schemas.microsoft.com/office/drawing/2014/main" id="{95ECB66D-6503-433E-B938-F007FA8FE6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600200"/>
            <a:ext cx="8229600" cy="4495800"/>
          </a:xfrm>
          <a:prstGeom prst="rect">
            <a:avLst/>
          </a:prstGeom>
          <a:solidFill>
            <a:srgbClr val="262699"/>
          </a:solidFill>
          <a:ln>
            <a:noFill/>
          </a:ln>
          <a:effectLst/>
        </p:spPr>
        <p:txBody>
          <a:bodyPr lIns="90000" tIns="46800" rIns="90000" bIns="46800"/>
          <a:lstStyle>
            <a:lvl1pPr marL="341313" indent="-339725"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1pPr>
            <a:lvl2pPr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2pPr>
            <a:lvl3pPr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3pPr>
            <a:lvl4pPr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4pPr>
            <a:lvl5pPr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9pPr>
          </a:lstStyle>
          <a:p>
            <a:pPr eaLnBrk="1" hangingPunct="1">
              <a:spcBef>
                <a:spcPts val="700"/>
              </a:spcBef>
              <a:buSzPct val="80000"/>
              <a:defRPr/>
            </a:pPr>
            <a:endParaRPr lang="ru-RU" altLang="ru-RU" sz="280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eaLnBrk="1" hangingPunct="1">
              <a:spcBef>
                <a:spcPts val="700"/>
              </a:spcBef>
              <a:buSzPct val="80000"/>
              <a:defRPr/>
            </a:pPr>
            <a:endParaRPr lang="ru-RU" altLang="ru-RU" sz="280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eaLnBrk="1" hangingPunct="1">
              <a:spcBef>
                <a:spcPts val="700"/>
              </a:spcBef>
              <a:buSzPct val="80000"/>
              <a:defRPr/>
            </a:pPr>
            <a:endParaRPr lang="ru-RU" altLang="ru-RU" sz="280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339725" indent="-338138" eaLnBrk="1" hangingPunct="1">
              <a:spcBef>
                <a:spcPts val="700"/>
              </a:spcBef>
              <a:buClr>
                <a:srgbClr val="FFCC66"/>
              </a:buClr>
              <a:buSzPct val="80000"/>
              <a:buFont typeface="Wingdings" panose="05000000000000000000" pitchFamily="2" charset="2"/>
              <a:buChar char=""/>
              <a:defRPr/>
            </a:pPr>
            <a:r>
              <a:rPr lang="ru-RU" altLang="ru-RU" sz="2800" i="1">
                <a:effectLst>
                  <a:outerShdw blurRad="38100" dist="38100" dir="2700000" algn="tl">
                    <a:srgbClr val="000000"/>
                  </a:outerShdw>
                </a:effectLst>
              </a:rPr>
              <a:t>НИ </a:t>
            </a:r>
            <a:r>
              <a:rPr lang="ru-RU" altLang="ru-RU" sz="2800">
                <a:effectLst>
                  <a:outerShdw blurRad="38100" dist="38100" dir="2700000" algn="tl">
                    <a:srgbClr val="000000"/>
                  </a:outerShdw>
                </a:effectLst>
              </a:rPr>
              <a:t>– сумма налога на имущество за налоговый период</a:t>
            </a:r>
          </a:p>
          <a:p>
            <a:pPr marL="339725" indent="-338138" eaLnBrk="1" hangingPunct="1">
              <a:spcBef>
                <a:spcPts val="700"/>
              </a:spcBef>
              <a:buClr>
                <a:srgbClr val="FFCC66"/>
              </a:buClr>
              <a:buSzPct val="80000"/>
              <a:buFont typeface="Wingdings" panose="05000000000000000000" pitchFamily="2" charset="2"/>
              <a:buChar char=""/>
              <a:defRPr/>
            </a:pPr>
            <a:r>
              <a:rPr lang="ru-RU" altLang="ru-RU" sz="2800" i="1">
                <a:effectLst>
                  <a:outerShdw blurRad="38100" dist="38100" dir="2700000" algn="tl">
                    <a:srgbClr val="000000"/>
                  </a:outerShdw>
                </a:effectLst>
              </a:rPr>
              <a:t>НБ</a:t>
            </a:r>
            <a:r>
              <a:rPr lang="ru-RU" altLang="ru-RU" sz="2800">
                <a:effectLst>
                  <a:outerShdw blurRad="38100" dist="38100" dir="2700000" algn="tl">
                    <a:srgbClr val="000000"/>
                  </a:outerShdw>
                </a:effectLst>
              </a:rPr>
              <a:t> - налогооблагаемая база (средняя или кадастровая стоимость имущества)</a:t>
            </a:r>
          </a:p>
          <a:p>
            <a:pPr marL="339725" indent="-338138" eaLnBrk="1" hangingPunct="1">
              <a:spcBef>
                <a:spcPts val="700"/>
              </a:spcBef>
              <a:buClr>
                <a:srgbClr val="FFCC66"/>
              </a:buClr>
              <a:buSzPct val="80000"/>
              <a:buFont typeface="Wingdings" panose="05000000000000000000" pitchFamily="2" charset="2"/>
              <a:buChar char=""/>
              <a:defRPr/>
            </a:pPr>
            <a:r>
              <a:rPr lang="ru-RU" altLang="ru-RU" sz="2800" i="1">
                <a:effectLst>
                  <a:outerShdw blurRad="38100" dist="38100" dir="2700000" algn="tl">
                    <a:srgbClr val="000000"/>
                  </a:outerShdw>
                </a:effectLst>
              </a:rPr>
              <a:t>нс</a:t>
            </a:r>
            <a:r>
              <a:rPr lang="ru-RU" altLang="ru-RU" sz="2800">
                <a:effectLst>
                  <a:outerShdw blurRad="38100" dist="38100" dir="2700000" algn="tl">
                    <a:srgbClr val="000000"/>
                  </a:outerShdw>
                </a:effectLst>
              </a:rPr>
              <a:t> – налоговая ставка</a:t>
            </a:r>
          </a:p>
        </p:txBody>
      </p:sp>
      <p:sp>
        <p:nvSpPr>
          <p:cNvPr id="36868" name="Rectangle 3">
            <a:extLst>
              <a:ext uri="{FF2B5EF4-FFF2-40B4-BE49-F238E27FC236}">
                <a16:creationId xmlns:a16="http://schemas.microsoft.com/office/drawing/2014/main" id="{8C91C95B-ABC5-485F-90F8-A59F6E3F20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/>
          </a:p>
        </p:txBody>
      </p:sp>
      <p:graphicFrame>
        <p:nvGraphicFramePr>
          <p:cNvPr id="36869" name="Object 4">
            <a:extLst>
              <a:ext uri="{FF2B5EF4-FFF2-40B4-BE49-F238E27FC236}">
                <a16:creationId xmlns:a16="http://schemas.microsoft.com/office/drawing/2014/main" id="{2B1128AF-7808-4DBB-A61B-7F2FF1B5DA8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19250" y="1773238"/>
          <a:ext cx="4681538" cy="1008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5" r:id="rId4" imgW="1421640" imgH="203040" progId="">
                  <p:embed/>
                </p:oleObj>
              </mc:Choice>
              <mc:Fallback>
                <p:oleObj r:id="rId4" imgW="1421640" imgH="203040" progId="">
                  <p:embed/>
                  <p:pic>
                    <p:nvPicPr>
                      <p:cNvPr id="36869" name="Object 4">
                        <a:extLst>
                          <a:ext uri="{FF2B5EF4-FFF2-40B4-BE49-F238E27FC236}">
                            <a16:creationId xmlns:a16="http://schemas.microsoft.com/office/drawing/2014/main" id="{2B1128AF-7808-4DBB-A61B-7F2FF1B5DA8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9250" y="1773238"/>
                        <a:ext cx="4681538" cy="10080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5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2" dur="500"/>
                                        <p:tgtEl>
                                          <p:spTgt spid="225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7" dur="500"/>
                                        <p:tgtEl>
                                          <p:spTgt spid="225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2" dur="500"/>
                                        <p:tgtEl>
                                          <p:spTgt spid="225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ext Box 1">
            <a:extLst>
              <a:ext uri="{FF2B5EF4-FFF2-40B4-BE49-F238E27FC236}">
                <a16:creationId xmlns:a16="http://schemas.microsoft.com/office/drawing/2014/main" id="{7C4A67CD-99E7-4C2B-9DE6-F75D7E8C1A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9pPr>
          </a:lstStyle>
          <a:p>
            <a:pPr algn="ctr">
              <a:buSzPct val="100000"/>
              <a:defRPr/>
            </a:pPr>
            <a:r>
              <a:rPr lang="ru-RU" altLang="ru-RU" sz="4400">
                <a:solidFill>
                  <a:srgbClr val="FFFFCC"/>
                </a:solidFill>
              </a:rPr>
              <a:t>Порядок исчисления налога</a:t>
            </a:r>
            <a:r>
              <a:rPr lang="ru-RU" altLang="ru-RU" sz="4400">
                <a:solidFill>
                  <a:srgbClr val="FFFF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</p:txBody>
      </p:sp>
      <p:sp>
        <p:nvSpPr>
          <p:cNvPr id="23554" name="Text Box 2">
            <a:extLst>
              <a:ext uri="{FF2B5EF4-FFF2-40B4-BE49-F238E27FC236}">
                <a16:creationId xmlns:a16="http://schemas.microsoft.com/office/drawing/2014/main" id="{DC4533A2-CA2A-452E-A212-396EAC67B7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1600200"/>
            <a:ext cx="8569325" cy="5068888"/>
          </a:xfrm>
          <a:prstGeom prst="rect">
            <a:avLst/>
          </a:prstGeom>
          <a:solidFill>
            <a:srgbClr val="262699"/>
          </a:solidFill>
          <a:ln>
            <a:noFill/>
          </a:ln>
          <a:effectLst/>
        </p:spPr>
        <p:txBody>
          <a:bodyPr lIns="90000" tIns="46800" rIns="90000" bIns="46800"/>
          <a:lstStyle>
            <a:lvl1pPr marL="339725" indent="-339725"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1pPr>
            <a:lvl2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2pPr>
            <a:lvl3pPr marL="914400"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3pPr>
            <a:lvl4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4pPr>
            <a:lvl5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9pPr>
          </a:lstStyle>
          <a:p>
            <a:pPr>
              <a:spcBef>
                <a:spcPts val="800"/>
              </a:spcBef>
              <a:buClr>
                <a:srgbClr val="FFCC66"/>
              </a:buClr>
              <a:buSzPct val="80000"/>
              <a:buFont typeface="Wingdings" panose="05000000000000000000" pitchFamily="2" charset="2"/>
              <a:buChar char=""/>
              <a:defRPr/>
            </a:pPr>
            <a:r>
              <a:rPr lang="ru-RU" altLang="ru-RU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По кадастровой стоимости при приобретении (выбытии) недвижимости используется поправочный  Коэффициент</a:t>
            </a:r>
          </a:p>
          <a:p>
            <a:pPr marL="341313">
              <a:spcBef>
                <a:spcPts val="800"/>
              </a:spcBef>
              <a:buSzPct val="80000"/>
              <a:defRPr/>
            </a:pPr>
            <a:endParaRPr lang="ru-RU" altLang="ru-RU" sz="320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spcBef>
                <a:spcPts val="800"/>
              </a:spcBef>
              <a:buClr>
                <a:srgbClr val="FFCC66"/>
              </a:buClr>
              <a:buSzPct val="80000"/>
              <a:buFont typeface="Wingdings" panose="05000000000000000000" pitchFamily="2" charset="2"/>
              <a:buChar char=""/>
              <a:defRPr/>
            </a:pPr>
            <a:r>
              <a:rPr lang="ru-RU" altLang="ru-RU" sz="4000">
                <a:effectLst>
                  <a:outerShdw blurRad="38100" dist="38100" dir="2700000" algn="tl">
                    <a:srgbClr val="000000"/>
                  </a:outerShdw>
                </a:effectLst>
              </a:rPr>
              <a:t>К</a:t>
            </a:r>
            <a:r>
              <a:rPr lang="ru-RU" altLang="ru-RU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 = </a:t>
            </a:r>
            <a:r>
              <a:rPr lang="ru-RU" altLang="ru-RU" sz="3200" u="sng">
                <a:effectLst>
                  <a:outerShdw blurRad="38100" dist="38100" dir="2700000" algn="tl">
                    <a:srgbClr val="000000"/>
                  </a:outerShdw>
                </a:effectLst>
              </a:rPr>
              <a:t>количество месяцев владения</a:t>
            </a:r>
          </a:p>
          <a:p>
            <a:pPr lvl="2" indent="0">
              <a:spcBef>
                <a:spcPts val="800"/>
              </a:spcBef>
              <a:buSzPct val="100000"/>
              <a:defRPr/>
            </a:pPr>
            <a:r>
              <a:rPr lang="ru-RU" altLang="ru-RU" sz="3200"/>
              <a:t>количество календарных месяцев</a:t>
            </a:r>
          </a:p>
          <a:p>
            <a:pPr lvl="2" indent="0">
              <a:spcBef>
                <a:spcPts val="600"/>
              </a:spcBef>
              <a:buSzPct val="100000"/>
              <a:defRPr/>
            </a:pPr>
            <a:endParaRPr lang="ru-RU" altLang="ru-RU" sz="2400"/>
          </a:p>
          <a:p>
            <a:pPr lvl="2" indent="0">
              <a:spcBef>
                <a:spcPts val="600"/>
              </a:spcBef>
              <a:buClr>
                <a:srgbClr val="FFCC66"/>
              </a:buClr>
              <a:buSzPct val="100000"/>
              <a:buFont typeface="Tahoma" panose="020B0604030504040204" pitchFamily="34" charset="0"/>
              <a:buChar char="-"/>
              <a:defRPr/>
            </a:pPr>
            <a:r>
              <a:rPr lang="ru-RU" altLang="ru-RU" sz="2400"/>
              <a:t>Поступление до 15 числа</a:t>
            </a:r>
          </a:p>
          <a:p>
            <a:pPr lvl="2" indent="0">
              <a:spcBef>
                <a:spcPts val="600"/>
              </a:spcBef>
              <a:buClr>
                <a:srgbClr val="FFCC66"/>
              </a:buClr>
              <a:buSzPct val="100000"/>
              <a:buFont typeface="Tahoma" panose="020B0604030504040204" pitchFamily="34" charset="0"/>
              <a:buChar char="-"/>
              <a:defRPr/>
            </a:pPr>
            <a:r>
              <a:rPr lang="ru-RU" altLang="ru-RU" sz="2400"/>
              <a:t>Выбытие после 15 числа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5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2" dur="500"/>
                                        <p:tgtEl>
                                          <p:spTgt spid="235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7" dur="500"/>
                                        <p:tgtEl>
                                          <p:spTgt spid="235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2" dur="500"/>
                                        <p:tgtEl>
                                          <p:spTgt spid="235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7" dur="500"/>
                                        <p:tgtEl>
                                          <p:spTgt spid="2355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32" dur="500"/>
                                        <p:tgtEl>
                                          <p:spTgt spid="2355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142852"/>
            <a:ext cx="832654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</a:rPr>
              <a:t>Рассматриваемые вопросы</a:t>
            </a: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: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009D0B9-E4EC-4DB3-B584-5A3D1136761B}"/>
              </a:ext>
            </a:extLst>
          </p:cNvPr>
          <p:cNvSpPr txBox="1"/>
          <p:nvPr/>
        </p:nvSpPr>
        <p:spPr>
          <a:xfrm>
            <a:off x="251520" y="1628800"/>
            <a:ext cx="813690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buFont typeface="+mj-lt"/>
              <a:buAutoNum type="arabicPeriod"/>
              <a:tabLst>
                <a:tab pos="202565" algn="l"/>
              </a:tabLst>
            </a:pPr>
            <a:r>
              <a:rPr lang="ru-RU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Налог на имущество организации</a:t>
            </a:r>
            <a:endParaRPr lang="ru-RU" sz="3200" b="1" dirty="0">
              <a:solidFill>
                <a:srgbClr val="000000"/>
              </a:solidFill>
              <a:effectLst/>
              <a:latin typeface="Microsoft Sans Serif" panose="020B0604020202020204" pitchFamily="34" charset="0"/>
              <a:ea typeface="Microsoft Sans Serif" panose="020B0604020202020204" pitchFamily="34" charset="0"/>
            </a:endParaRPr>
          </a:p>
          <a:p>
            <a:pPr marL="342900" lvl="0" indent="-342900">
              <a:buFont typeface="+mj-lt"/>
              <a:buAutoNum type="arabicPeriod"/>
              <a:tabLst>
                <a:tab pos="202565" algn="l"/>
              </a:tabLst>
            </a:pPr>
            <a:r>
              <a:rPr lang="ru-RU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Транспортный налог</a:t>
            </a:r>
            <a:endParaRPr lang="ru-RU" sz="3200" b="1" dirty="0">
              <a:solidFill>
                <a:srgbClr val="000000"/>
              </a:solidFill>
              <a:effectLst/>
              <a:latin typeface="Microsoft Sans Serif" panose="020B0604020202020204" pitchFamily="34" charset="0"/>
              <a:ea typeface="Microsoft Sans Serif" panose="020B0604020202020204" pitchFamily="34" charset="0"/>
            </a:endParaRPr>
          </a:p>
          <a:p>
            <a:r>
              <a:rPr lang="ru-RU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  <a:t>3. Налог на игорный бизнес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ext Box 1">
            <a:extLst>
              <a:ext uri="{FF2B5EF4-FFF2-40B4-BE49-F238E27FC236}">
                <a16:creationId xmlns:a16="http://schemas.microsoft.com/office/drawing/2014/main" id="{C7F1DA99-AC5B-4CE4-AC3B-D826F05AA1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9pPr>
          </a:lstStyle>
          <a:p>
            <a:pPr algn="ctr" eaLnBrk="1" hangingPunct="1">
              <a:buSzPct val="100000"/>
              <a:defRPr/>
            </a:pPr>
            <a:r>
              <a:rPr lang="ru-RU" altLang="ru-RU" sz="4000">
                <a:solidFill>
                  <a:srgbClr val="FFFF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Сумма налога по итогам налогового периода </a:t>
            </a:r>
          </a:p>
        </p:txBody>
      </p:sp>
      <p:sp>
        <p:nvSpPr>
          <p:cNvPr id="24578" name="Text Box 2">
            <a:extLst>
              <a:ext uri="{FF2B5EF4-FFF2-40B4-BE49-F238E27FC236}">
                <a16:creationId xmlns:a16="http://schemas.microsoft.com/office/drawing/2014/main" id="{48BDBB44-BA6B-4BD6-BA92-DC971B7991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600200"/>
            <a:ext cx="8229600" cy="4495800"/>
          </a:xfrm>
          <a:prstGeom prst="rect">
            <a:avLst/>
          </a:prstGeom>
          <a:solidFill>
            <a:srgbClr val="262699"/>
          </a:solidFill>
          <a:ln>
            <a:noFill/>
          </a:ln>
          <a:effectLst/>
        </p:spPr>
        <p:txBody>
          <a:bodyPr lIns="90000" tIns="46800" rIns="90000" bIns="46800"/>
          <a:lstStyle>
            <a:lvl1pPr marL="341313" indent="-339725"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1pPr>
            <a:lvl2pPr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2pPr>
            <a:lvl3pPr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3pPr>
            <a:lvl4pPr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4pPr>
            <a:lvl5pPr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9pPr>
          </a:lstStyle>
          <a:p>
            <a:pPr eaLnBrk="1" hangingPunct="1">
              <a:spcBef>
                <a:spcPts val="800"/>
              </a:spcBef>
              <a:buSzPct val="80000"/>
              <a:defRPr/>
            </a:pPr>
            <a:endParaRPr lang="ru-RU" altLang="ru-RU" sz="32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eaLnBrk="1" hangingPunct="1">
              <a:spcBef>
                <a:spcPts val="800"/>
              </a:spcBef>
              <a:buSzPct val="80000"/>
              <a:defRPr/>
            </a:pPr>
            <a:endParaRPr lang="ru-RU" altLang="ru-RU" sz="32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eaLnBrk="1" hangingPunct="1">
              <a:spcBef>
                <a:spcPts val="800"/>
              </a:spcBef>
              <a:buSzPct val="80000"/>
              <a:defRPr/>
            </a:pPr>
            <a:endParaRPr lang="ru-RU" altLang="ru-RU" sz="32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339725" indent="-338138" eaLnBrk="1" hangingPunct="1">
              <a:spcBef>
                <a:spcPts val="600"/>
              </a:spcBef>
              <a:buClr>
                <a:srgbClr val="FFCC66"/>
              </a:buClr>
              <a:buSzPct val="80000"/>
              <a:buFont typeface="Wingdings" panose="05000000000000000000" pitchFamily="2" charset="2"/>
              <a:buChar char=""/>
              <a:defRPr/>
            </a:pPr>
            <a:r>
              <a:rPr lang="ru-RU" altLang="ru-RU" sz="2400" i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НИ</a:t>
            </a:r>
            <a:r>
              <a:rPr lang="ru-RU" altLang="ru-RU" sz="1100" i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Г</a:t>
            </a:r>
            <a:r>
              <a:rPr lang="ru-RU" altLang="ru-RU" sz="2400" i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- </a:t>
            </a:r>
            <a:r>
              <a:rPr lang="ru-RU" altLang="ru-RU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сумма налога к уплате по итогам года</a:t>
            </a:r>
          </a:p>
          <a:p>
            <a:pPr eaLnBrk="1" hangingPunct="1">
              <a:spcBef>
                <a:spcPts val="600"/>
              </a:spcBef>
              <a:buSzPct val="80000"/>
              <a:defRPr/>
            </a:pPr>
            <a:endParaRPr lang="ru-RU" altLang="ru-RU" sz="24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339725" indent="-338138" eaLnBrk="1" hangingPunct="1">
              <a:spcBef>
                <a:spcPts val="600"/>
              </a:spcBef>
              <a:buClr>
                <a:srgbClr val="FFCC66"/>
              </a:buClr>
              <a:buSzPct val="80000"/>
              <a:buFont typeface="Wingdings" panose="05000000000000000000" pitchFamily="2" charset="2"/>
              <a:buChar char=""/>
              <a:defRPr/>
            </a:pPr>
            <a:r>
              <a:rPr lang="ru-RU" altLang="ru-RU" sz="2400" i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НИ - </a:t>
            </a:r>
            <a:r>
              <a:rPr lang="ru-RU" altLang="ru-RU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сумма налога</a:t>
            </a:r>
          </a:p>
          <a:p>
            <a:pPr eaLnBrk="1" hangingPunct="1">
              <a:spcBef>
                <a:spcPts val="600"/>
              </a:spcBef>
              <a:buSzPct val="80000"/>
              <a:defRPr/>
            </a:pPr>
            <a:endParaRPr lang="ru-RU" altLang="ru-RU" sz="24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339725" indent="-338138" eaLnBrk="1" hangingPunct="1">
              <a:spcBef>
                <a:spcPts val="600"/>
              </a:spcBef>
              <a:buClr>
                <a:srgbClr val="FFCC66"/>
              </a:buClr>
              <a:buSzPct val="80000"/>
              <a:buFont typeface="Wingdings" panose="05000000000000000000" pitchFamily="2" charset="2"/>
              <a:buChar char=""/>
              <a:defRPr/>
            </a:pPr>
            <a:r>
              <a:rPr lang="ru-RU" altLang="ru-RU" sz="2400" i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НИ </a:t>
            </a:r>
            <a:r>
              <a:rPr lang="ru-RU" altLang="ru-RU" sz="1400" i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А</a:t>
            </a:r>
            <a:r>
              <a:rPr lang="ru-RU" altLang="ru-RU" sz="1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altLang="ru-RU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- суммы авансовых платежей, исчисленных в течении налогового периода </a:t>
            </a:r>
          </a:p>
        </p:txBody>
      </p:sp>
      <p:graphicFrame>
        <p:nvGraphicFramePr>
          <p:cNvPr id="40964" name="Object 3">
            <a:extLst>
              <a:ext uri="{FF2B5EF4-FFF2-40B4-BE49-F238E27FC236}">
                <a16:creationId xmlns:a16="http://schemas.microsoft.com/office/drawing/2014/main" id="{94A8768A-8666-424D-8583-1F145AFC9E1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58813" y="1800225"/>
          <a:ext cx="6605587" cy="95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9" r:id="rId4" imgW="2043720" imgH="190440" progId="">
                  <p:embed/>
                </p:oleObj>
              </mc:Choice>
              <mc:Fallback>
                <p:oleObj r:id="rId4" imgW="2043720" imgH="190440" progId="">
                  <p:embed/>
                  <p:pic>
                    <p:nvPicPr>
                      <p:cNvPr id="40964" name="Object 3">
                        <a:extLst>
                          <a:ext uri="{FF2B5EF4-FFF2-40B4-BE49-F238E27FC236}">
                            <a16:creationId xmlns:a16="http://schemas.microsoft.com/office/drawing/2014/main" id="{94A8768A-8666-424D-8583-1F145AFC9E1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8813" y="1800225"/>
                        <a:ext cx="6605587" cy="952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5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2" dur="500"/>
                                        <p:tgtEl>
                                          <p:spTgt spid="245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7" dur="500"/>
                                        <p:tgtEl>
                                          <p:spTgt spid="2457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2" dur="500"/>
                                        <p:tgtEl>
                                          <p:spTgt spid="2457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ext Box 1">
            <a:extLst>
              <a:ext uri="{FF2B5EF4-FFF2-40B4-BE49-F238E27FC236}">
                <a16:creationId xmlns:a16="http://schemas.microsoft.com/office/drawing/2014/main" id="{CFAC68AD-0DD1-4329-8F82-BCCDB15C3F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9pPr>
          </a:lstStyle>
          <a:p>
            <a:pPr algn="ctr" eaLnBrk="1" hangingPunct="1">
              <a:buSzPct val="100000"/>
              <a:defRPr/>
            </a:pPr>
            <a:r>
              <a:rPr lang="ru-RU" altLang="ru-RU" sz="4400">
                <a:solidFill>
                  <a:srgbClr val="FFFF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Уплата налога</a:t>
            </a:r>
          </a:p>
        </p:txBody>
      </p:sp>
      <p:sp>
        <p:nvSpPr>
          <p:cNvPr id="25602" name="Text Box 2">
            <a:extLst>
              <a:ext uri="{FF2B5EF4-FFF2-40B4-BE49-F238E27FC236}">
                <a16:creationId xmlns:a16="http://schemas.microsoft.com/office/drawing/2014/main" id="{B2056095-7161-405C-AADF-111AAD5EF6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600200"/>
            <a:ext cx="8229600" cy="4495800"/>
          </a:xfrm>
          <a:prstGeom prst="rect">
            <a:avLst/>
          </a:prstGeom>
          <a:solidFill>
            <a:srgbClr val="262699"/>
          </a:solidFill>
          <a:ln>
            <a:noFill/>
          </a:ln>
          <a:effectLst/>
        </p:spPr>
        <p:txBody>
          <a:bodyPr lIns="90000" tIns="46800" rIns="90000" bIns="46800"/>
          <a:lstStyle>
            <a:lvl1pPr marL="341313" indent="-339725"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1pPr>
            <a:lvl2pPr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2pPr>
            <a:lvl3pPr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3pPr>
            <a:lvl4pPr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4pPr>
            <a:lvl5pPr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9pPr>
          </a:lstStyle>
          <a:p>
            <a:pPr eaLnBrk="1" hangingPunct="1">
              <a:spcBef>
                <a:spcPts val="800"/>
              </a:spcBef>
              <a:buSzPct val="80000"/>
              <a:defRPr/>
            </a:pPr>
            <a:endParaRPr lang="ru-RU" altLang="ru-RU" sz="28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1587" indent="0" algn="ctr" eaLnBrk="1" hangingPunct="1">
              <a:spcBef>
                <a:spcPts val="800"/>
              </a:spcBef>
              <a:buClr>
                <a:srgbClr val="FFCC66"/>
              </a:buClr>
              <a:buSzPct val="80000"/>
              <a:defRPr/>
            </a:pPr>
            <a:r>
              <a:rPr lang="ru-RU" sz="2800" dirty="0"/>
              <a:t>Налог подлежит уплате налогоплательщиками в срок не позднее 28 февраля года, следующего за истекшим налоговым периодом. Авансовые платежи по налогу подлежат уплате налогоплательщиками в срок не позднее 28-го числа месяца, следующего за истекшим отчетным периодом.</a:t>
            </a:r>
            <a:endParaRPr lang="ru-RU" altLang="ru-RU" sz="28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ext Box 1">
            <a:extLst>
              <a:ext uri="{FF2B5EF4-FFF2-40B4-BE49-F238E27FC236}">
                <a16:creationId xmlns:a16="http://schemas.microsoft.com/office/drawing/2014/main" id="{90640087-93C3-4FBE-8E72-25F2C78C91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9pPr>
          </a:lstStyle>
          <a:p>
            <a:pPr algn="ctr" eaLnBrk="1" hangingPunct="1">
              <a:buSzPct val="100000"/>
              <a:defRPr/>
            </a:pPr>
            <a:r>
              <a:rPr lang="ru-RU" altLang="ru-RU" sz="4400">
                <a:solidFill>
                  <a:srgbClr val="FFFF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Налоговая декларация</a:t>
            </a:r>
          </a:p>
        </p:txBody>
      </p:sp>
      <p:sp>
        <p:nvSpPr>
          <p:cNvPr id="26626" name="Text Box 2">
            <a:extLst>
              <a:ext uri="{FF2B5EF4-FFF2-40B4-BE49-F238E27FC236}">
                <a16:creationId xmlns:a16="http://schemas.microsoft.com/office/drawing/2014/main" id="{37588782-ACD2-4D1E-8F5C-3C90AE3ED8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1628775"/>
            <a:ext cx="8229600" cy="4205288"/>
          </a:xfrm>
          <a:prstGeom prst="rect">
            <a:avLst/>
          </a:prstGeom>
          <a:solidFill>
            <a:srgbClr val="262699"/>
          </a:solidFill>
          <a:ln>
            <a:noFill/>
          </a:ln>
          <a:effectLst/>
        </p:spPr>
        <p:txBody>
          <a:bodyPr lIns="90000" tIns="46800" rIns="90000" bIns="46800"/>
          <a:lstStyle>
            <a:lvl1pPr marL="339725" indent="-339725"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1pPr>
            <a:lvl2pPr marL="739775" indent="-282575"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2pPr>
            <a:lvl3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3pPr>
            <a:lvl4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4pPr>
            <a:lvl5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9pPr>
          </a:lstStyle>
          <a:p>
            <a:pPr algn="just" eaLnBrk="1" hangingPunct="1">
              <a:spcBef>
                <a:spcPts val="700"/>
              </a:spcBef>
              <a:buClr>
                <a:srgbClr val="FFCC66"/>
              </a:buClr>
              <a:buSzPct val="80000"/>
              <a:buFont typeface="Wingdings" panose="05000000000000000000" pitchFamily="2" charset="2"/>
              <a:buChar char=""/>
              <a:defRPr/>
            </a:pPr>
            <a:r>
              <a:rPr lang="ru-RU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Авансовые платежи по налогу подлежат уплате налогоплательщиками в срок не позднее 28-го числа месяца, следующего за истекшим отчетным периодом</a:t>
            </a:r>
            <a:endParaRPr lang="ru-RU" altLang="ru-RU" sz="28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eaLnBrk="1" hangingPunct="1">
              <a:spcBef>
                <a:spcPts val="800"/>
              </a:spcBef>
              <a:buClr>
                <a:srgbClr val="FFCC66"/>
              </a:buClr>
              <a:buSzPct val="80000"/>
              <a:buFont typeface="Wingdings" panose="05000000000000000000" pitchFamily="2" charset="2"/>
              <a:buChar char=""/>
              <a:defRPr/>
            </a:pPr>
            <a:r>
              <a:rPr lang="ru-RU" altLang="ru-RU" sz="32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налоговая декларация по итогам налогового периода</a:t>
            </a:r>
          </a:p>
          <a:p>
            <a:pPr lvl="1" eaLnBrk="1" hangingPunct="1">
              <a:spcBef>
                <a:spcPts val="700"/>
              </a:spcBef>
              <a:buClr>
                <a:srgbClr val="FFFFFF"/>
              </a:buClr>
              <a:buSzPct val="100000"/>
              <a:buFont typeface="Tahoma" panose="020B0604030504040204" pitchFamily="34" charset="0"/>
              <a:buChar char="–"/>
              <a:defRPr/>
            </a:pPr>
            <a:r>
              <a:rPr lang="ru-RU" altLang="ru-RU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не позднее 25 марта года, следующего за истекшим налоговым периодом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5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2" dur="500"/>
                                        <p:tgtEl>
                                          <p:spTgt spid="266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7" dur="500"/>
                                        <p:tgtEl>
                                          <p:spTgt spid="266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ext Box 1">
            <a:extLst>
              <a:ext uri="{FF2B5EF4-FFF2-40B4-BE49-F238E27FC236}">
                <a16:creationId xmlns:a16="http://schemas.microsoft.com/office/drawing/2014/main" id="{FE4C582C-689C-4C42-BD45-6D7CD81B32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2708275"/>
            <a:ext cx="8229600" cy="1143000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9pPr>
          </a:lstStyle>
          <a:p>
            <a:pPr algn="ctr" eaLnBrk="1" hangingPunct="1">
              <a:buSzPct val="100000"/>
              <a:defRPr/>
            </a:pPr>
            <a:r>
              <a:rPr lang="ru-RU" altLang="ru-RU" sz="4000" b="1">
                <a:solidFill>
                  <a:srgbClr val="2626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Транспортный налог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ext Box 1">
            <a:extLst>
              <a:ext uri="{FF2B5EF4-FFF2-40B4-BE49-F238E27FC236}">
                <a16:creationId xmlns:a16="http://schemas.microsoft.com/office/drawing/2014/main" id="{9C180BD2-49BB-46C1-9BE8-237B7866F2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9pPr>
          </a:lstStyle>
          <a:p>
            <a:pPr algn="ctr" eaLnBrk="1" hangingPunct="1">
              <a:buSzPct val="100000"/>
              <a:defRPr/>
            </a:pPr>
            <a:r>
              <a:rPr lang="ru-RU" altLang="ru-RU" sz="4400">
                <a:solidFill>
                  <a:srgbClr val="FFFF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Регламентирующие документы:</a:t>
            </a:r>
          </a:p>
        </p:txBody>
      </p:sp>
      <p:sp>
        <p:nvSpPr>
          <p:cNvPr id="28674" name="Text Box 2">
            <a:extLst>
              <a:ext uri="{FF2B5EF4-FFF2-40B4-BE49-F238E27FC236}">
                <a16:creationId xmlns:a16="http://schemas.microsoft.com/office/drawing/2014/main" id="{D504821C-038D-44CD-A2FE-74AE9CA434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6800" rIns="90000" bIns="46800"/>
          <a:lstStyle>
            <a:lvl1pPr marL="341313" indent="-339725"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1pPr>
            <a:lvl2pPr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2pPr>
            <a:lvl3pPr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3pPr>
            <a:lvl4pPr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4pPr>
            <a:lvl5pPr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9pPr>
          </a:lstStyle>
          <a:p>
            <a:pPr eaLnBrk="1" hangingPunct="1">
              <a:spcBef>
                <a:spcPts val="800"/>
              </a:spcBef>
              <a:buSzPct val="80000"/>
              <a:defRPr/>
            </a:pPr>
            <a:endParaRPr lang="ru-RU" altLang="ru-RU" sz="320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spcBef>
                <a:spcPts val="800"/>
              </a:spcBef>
              <a:buSzPct val="80000"/>
              <a:defRPr/>
            </a:pPr>
            <a:endParaRPr lang="ru-RU" altLang="ru-RU" sz="320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spcBef>
                <a:spcPts val="800"/>
              </a:spcBef>
              <a:buSzPct val="80000"/>
              <a:defRPr/>
            </a:pPr>
            <a:endParaRPr lang="ru-RU" altLang="ru-RU" sz="320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spcBef>
                <a:spcPts val="800"/>
              </a:spcBef>
              <a:buSzPct val="80000"/>
              <a:defRPr/>
            </a:pPr>
            <a:endParaRPr lang="ru-RU" altLang="ru-RU" sz="320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339725" indent="-338138" eaLnBrk="1" hangingPunct="1">
              <a:spcBef>
                <a:spcPts val="800"/>
              </a:spcBef>
              <a:buClr>
                <a:srgbClr val="FFCC66"/>
              </a:buClr>
              <a:buSzPct val="80000"/>
              <a:buFont typeface="Wingdings" panose="05000000000000000000" pitchFamily="2" charset="2"/>
              <a:buChar char=""/>
              <a:defRPr/>
            </a:pPr>
            <a:r>
              <a:rPr lang="ru-RU" altLang="ru-RU" sz="3200" b="1">
                <a:solidFill>
                  <a:srgbClr val="2626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Глава 28 «Транспортный налог» НК РФ </a:t>
            </a:r>
          </a:p>
          <a:p>
            <a:pPr eaLnBrk="1" hangingPunct="1">
              <a:spcBef>
                <a:spcPts val="800"/>
              </a:spcBef>
              <a:buSzPct val="80000"/>
              <a:defRPr/>
            </a:pPr>
            <a:endParaRPr lang="ru-RU" altLang="ru-RU" sz="3200" b="1">
              <a:solidFill>
                <a:srgbClr val="262699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49156" name="Picture 3">
            <a:extLst>
              <a:ext uri="{FF2B5EF4-FFF2-40B4-BE49-F238E27FC236}">
                <a16:creationId xmlns:a16="http://schemas.microsoft.com/office/drawing/2014/main" id="{992AE4F0-CF14-421A-ABAF-E0AB5A9970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388" y="1450975"/>
            <a:ext cx="3803650" cy="2328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500"/>
                                        <p:tgtEl>
                                          <p:spTgt spid="286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ext Box 1">
            <a:extLst>
              <a:ext uri="{FF2B5EF4-FFF2-40B4-BE49-F238E27FC236}">
                <a16:creationId xmlns:a16="http://schemas.microsoft.com/office/drawing/2014/main" id="{EFFC717E-DBED-4EC3-A937-DB27BD3E2C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9pPr>
          </a:lstStyle>
          <a:p>
            <a:pPr algn="ctr" eaLnBrk="1" hangingPunct="1">
              <a:buSzPct val="100000"/>
              <a:defRPr/>
            </a:pPr>
            <a:r>
              <a:rPr lang="ru-RU" altLang="ru-RU" sz="4400">
                <a:solidFill>
                  <a:srgbClr val="FFFF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Налогоплательщики</a:t>
            </a:r>
          </a:p>
        </p:txBody>
      </p:sp>
      <p:sp>
        <p:nvSpPr>
          <p:cNvPr id="29698" name="Text Box 2">
            <a:extLst>
              <a:ext uri="{FF2B5EF4-FFF2-40B4-BE49-F238E27FC236}">
                <a16:creationId xmlns:a16="http://schemas.microsoft.com/office/drawing/2014/main" id="{62FD889F-FBD7-46C4-BB02-0ADF6CC7FB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6800" rIns="90000" bIns="46800"/>
          <a:lstStyle>
            <a:lvl1pPr marL="339725" indent="-339725"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1pPr>
            <a:lvl2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2pPr>
            <a:lvl3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3pPr>
            <a:lvl4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4pPr>
            <a:lvl5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9pPr>
          </a:lstStyle>
          <a:p>
            <a:pPr eaLnBrk="1" hangingPunct="1">
              <a:spcBef>
                <a:spcPts val="800"/>
              </a:spcBef>
              <a:buClr>
                <a:srgbClr val="FFCC66"/>
              </a:buClr>
              <a:buSzPct val="80000"/>
              <a:buFont typeface="Wingdings" panose="05000000000000000000" pitchFamily="2" charset="2"/>
              <a:buChar char=""/>
              <a:defRPr/>
            </a:pPr>
            <a:r>
              <a:rPr lang="ru-RU" altLang="ru-RU" sz="3200" b="1">
                <a:solidFill>
                  <a:srgbClr val="2626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лица, на которых в соответствии с законодательством РФ зарегистрированы транспортные средства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500"/>
                                        <p:tgtEl>
                                          <p:spTgt spid="296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ext Box 1">
            <a:extLst>
              <a:ext uri="{FF2B5EF4-FFF2-40B4-BE49-F238E27FC236}">
                <a16:creationId xmlns:a16="http://schemas.microsoft.com/office/drawing/2014/main" id="{B36C5131-A3CB-4C9F-82E1-6368B06E44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9pPr>
          </a:lstStyle>
          <a:p>
            <a:pPr algn="ctr" eaLnBrk="1" hangingPunct="1">
              <a:buSzPct val="100000"/>
              <a:defRPr/>
            </a:pPr>
            <a:r>
              <a:rPr lang="ru-RU" altLang="ru-RU" sz="4400">
                <a:solidFill>
                  <a:srgbClr val="FFFF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Объект налогообложения </a:t>
            </a:r>
          </a:p>
        </p:txBody>
      </p:sp>
      <p:sp>
        <p:nvSpPr>
          <p:cNvPr id="30722" name="Text Box 2">
            <a:extLst>
              <a:ext uri="{FF2B5EF4-FFF2-40B4-BE49-F238E27FC236}">
                <a16:creationId xmlns:a16="http://schemas.microsoft.com/office/drawing/2014/main" id="{0E223D21-6210-49FF-A8C8-F5A0736030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6800" rIns="90000" bIns="46800"/>
          <a:lstStyle>
            <a:lvl1pPr marL="339725" indent="-339725"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1pPr>
            <a:lvl2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2pPr>
            <a:lvl3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3pPr>
            <a:lvl4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4pPr>
            <a:lvl5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700"/>
              </a:spcBef>
              <a:buClr>
                <a:srgbClr val="FFCC66"/>
              </a:buClr>
              <a:buSzPct val="80000"/>
              <a:buFont typeface="Wingdings" panose="05000000000000000000" pitchFamily="2" charset="2"/>
              <a:buChar char=""/>
              <a:defRPr/>
            </a:pPr>
            <a:r>
              <a:rPr lang="ru-RU" altLang="ru-RU" sz="2800">
                <a:solidFill>
                  <a:srgbClr val="2626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автомобили</a:t>
            </a:r>
          </a:p>
          <a:p>
            <a:pPr eaLnBrk="1" hangingPunct="1">
              <a:lnSpc>
                <a:spcPct val="90000"/>
              </a:lnSpc>
              <a:spcBef>
                <a:spcPts val="700"/>
              </a:spcBef>
              <a:buClr>
                <a:srgbClr val="FFCC66"/>
              </a:buClr>
              <a:buSzPct val="80000"/>
              <a:buFont typeface="Wingdings" panose="05000000000000000000" pitchFamily="2" charset="2"/>
              <a:buChar char=""/>
              <a:defRPr/>
            </a:pPr>
            <a:r>
              <a:rPr lang="ru-RU" altLang="ru-RU" sz="2800">
                <a:solidFill>
                  <a:srgbClr val="2626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мотоциклы</a:t>
            </a:r>
          </a:p>
          <a:p>
            <a:pPr eaLnBrk="1" hangingPunct="1">
              <a:lnSpc>
                <a:spcPct val="90000"/>
              </a:lnSpc>
              <a:spcBef>
                <a:spcPts val="700"/>
              </a:spcBef>
              <a:buClr>
                <a:srgbClr val="FFCC66"/>
              </a:buClr>
              <a:buSzPct val="80000"/>
              <a:buFont typeface="Wingdings" panose="05000000000000000000" pitchFamily="2" charset="2"/>
              <a:buChar char=""/>
              <a:defRPr/>
            </a:pPr>
            <a:r>
              <a:rPr lang="ru-RU" altLang="ru-RU" sz="2800">
                <a:solidFill>
                  <a:srgbClr val="2626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мотороллеры</a:t>
            </a:r>
          </a:p>
          <a:p>
            <a:pPr eaLnBrk="1" hangingPunct="1">
              <a:lnSpc>
                <a:spcPct val="90000"/>
              </a:lnSpc>
              <a:spcBef>
                <a:spcPts val="700"/>
              </a:spcBef>
              <a:buClr>
                <a:srgbClr val="FFCC66"/>
              </a:buClr>
              <a:buSzPct val="80000"/>
              <a:buFont typeface="Wingdings" panose="05000000000000000000" pitchFamily="2" charset="2"/>
              <a:buChar char=""/>
              <a:defRPr/>
            </a:pPr>
            <a:r>
              <a:rPr lang="ru-RU" altLang="ru-RU" sz="2800">
                <a:solidFill>
                  <a:srgbClr val="2626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автобусы</a:t>
            </a:r>
          </a:p>
          <a:p>
            <a:pPr eaLnBrk="1" hangingPunct="1">
              <a:lnSpc>
                <a:spcPct val="90000"/>
              </a:lnSpc>
              <a:spcBef>
                <a:spcPts val="700"/>
              </a:spcBef>
              <a:buClr>
                <a:srgbClr val="FFCC66"/>
              </a:buClr>
              <a:buSzPct val="80000"/>
              <a:buFont typeface="Wingdings" panose="05000000000000000000" pitchFamily="2" charset="2"/>
              <a:buChar char=""/>
              <a:defRPr/>
            </a:pPr>
            <a:r>
              <a:rPr lang="ru-RU" altLang="ru-RU" sz="2800">
                <a:solidFill>
                  <a:srgbClr val="2626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другие самоходные машины и механизмы на пневматическом и гусеничном ходу</a:t>
            </a:r>
          </a:p>
          <a:p>
            <a:pPr eaLnBrk="1" hangingPunct="1">
              <a:lnSpc>
                <a:spcPct val="90000"/>
              </a:lnSpc>
              <a:spcBef>
                <a:spcPts val="700"/>
              </a:spcBef>
              <a:buClr>
                <a:srgbClr val="FFCC66"/>
              </a:buClr>
              <a:buSzPct val="80000"/>
              <a:buFont typeface="Wingdings" panose="05000000000000000000" pitchFamily="2" charset="2"/>
              <a:buChar char=""/>
              <a:defRPr/>
            </a:pPr>
            <a:r>
              <a:rPr lang="ru-RU" altLang="ru-RU" sz="2800">
                <a:solidFill>
                  <a:srgbClr val="2626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самолеты</a:t>
            </a:r>
          </a:p>
          <a:p>
            <a:pPr eaLnBrk="1" hangingPunct="1">
              <a:lnSpc>
                <a:spcPct val="90000"/>
              </a:lnSpc>
              <a:spcBef>
                <a:spcPts val="700"/>
              </a:spcBef>
              <a:buClr>
                <a:srgbClr val="FFCC66"/>
              </a:buClr>
              <a:buSzPct val="80000"/>
              <a:buFont typeface="Wingdings" panose="05000000000000000000" pitchFamily="2" charset="2"/>
              <a:buChar char=""/>
              <a:defRPr/>
            </a:pPr>
            <a:r>
              <a:rPr lang="ru-RU" altLang="ru-RU" sz="2800">
                <a:solidFill>
                  <a:srgbClr val="2626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вертолеты</a:t>
            </a:r>
          </a:p>
          <a:p>
            <a:pPr eaLnBrk="1" hangingPunct="1">
              <a:lnSpc>
                <a:spcPct val="90000"/>
              </a:lnSpc>
              <a:spcBef>
                <a:spcPts val="700"/>
              </a:spcBef>
              <a:buClr>
                <a:srgbClr val="FFCC66"/>
              </a:buClr>
              <a:buSzPct val="80000"/>
              <a:buFont typeface="Wingdings" panose="05000000000000000000" pitchFamily="2" charset="2"/>
              <a:buChar char=""/>
              <a:defRPr/>
            </a:pPr>
            <a:r>
              <a:rPr lang="ru-RU" altLang="ru-RU" sz="2800">
                <a:solidFill>
                  <a:srgbClr val="2626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теплоходы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500"/>
                                        <p:tgtEl>
                                          <p:spTgt spid="307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2" dur="500"/>
                                        <p:tgtEl>
                                          <p:spTgt spid="307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7" dur="500"/>
                                        <p:tgtEl>
                                          <p:spTgt spid="307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2" dur="500"/>
                                        <p:tgtEl>
                                          <p:spTgt spid="307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7" dur="500"/>
                                        <p:tgtEl>
                                          <p:spTgt spid="307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32" dur="500"/>
                                        <p:tgtEl>
                                          <p:spTgt spid="307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37" dur="500"/>
                                        <p:tgtEl>
                                          <p:spTgt spid="307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42" dur="500"/>
                                        <p:tgtEl>
                                          <p:spTgt spid="307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ext Box 1">
            <a:extLst>
              <a:ext uri="{FF2B5EF4-FFF2-40B4-BE49-F238E27FC236}">
                <a16:creationId xmlns:a16="http://schemas.microsoft.com/office/drawing/2014/main" id="{49766CBF-90D2-4BCB-85DC-0C854226D4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9pPr>
          </a:lstStyle>
          <a:p>
            <a:pPr algn="ctr" eaLnBrk="1" hangingPunct="1">
              <a:buSzPct val="100000"/>
              <a:defRPr/>
            </a:pPr>
            <a:r>
              <a:rPr lang="ru-RU" altLang="ru-RU" sz="4400">
                <a:solidFill>
                  <a:srgbClr val="FFFF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Объект налогообложения </a:t>
            </a:r>
          </a:p>
        </p:txBody>
      </p:sp>
      <p:sp>
        <p:nvSpPr>
          <p:cNvPr id="31746" name="Text Box 2">
            <a:extLst>
              <a:ext uri="{FF2B5EF4-FFF2-40B4-BE49-F238E27FC236}">
                <a16:creationId xmlns:a16="http://schemas.microsoft.com/office/drawing/2014/main" id="{7ED51F49-204F-4973-B69C-0628F182C2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6800" rIns="90000" bIns="46800"/>
          <a:lstStyle>
            <a:lvl1pPr marL="339725" indent="-339725"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1pPr>
            <a:lvl2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2pPr>
            <a:lvl3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3pPr>
            <a:lvl4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4pPr>
            <a:lvl5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ts val="700"/>
              </a:spcBef>
              <a:buClr>
                <a:srgbClr val="FFCC66"/>
              </a:buClr>
              <a:buSzPct val="80000"/>
              <a:buFont typeface="Wingdings" panose="05000000000000000000" pitchFamily="2" charset="2"/>
              <a:buChar char=""/>
              <a:defRPr/>
            </a:pPr>
            <a:r>
              <a:rPr lang="ru-RU" altLang="ru-RU" sz="2800">
                <a:solidFill>
                  <a:srgbClr val="2626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яхты</a:t>
            </a:r>
          </a:p>
          <a:p>
            <a:pPr eaLnBrk="1" hangingPunct="1">
              <a:lnSpc>
                <a:spcPct val="80000"/>
              </a:lnSpc>
              <a:spcBef>
                <a:spcPts val="700"/>
              </a:spcBef>
              <a:buClr>
                <a:srgbClr val="FFCC66"/>
              </a:buClr>
              <a:buSzPct val="80000"/>
              <a:buFont typeface="Wingdings" panose="05000000000000000000" pitchFamily="2" charset="2"/>
              <a:buChar char=""/>
              <a:defRPr/>
            </a:pPr>
            <a:r>
              <a:rPr lang="ru-RU" altLang="ru-RU" sz="2800">
                <a:solidFill>
                  <a:srgbClr val="2626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парусные суда</a:t>
            </a:r>
          </a:p>
          <a:p>
            <a:pPr eaLnBrk="1" hangingPunct="1">
              <a:lnSpc>
                <a:spcPct val="80000"/>
              </a:lnSpc>
              <a:spcBef>
                <a:spcPts val="700"/>
              </a:spcBef>
              <a:buClr>
                <a:srgbClr val="FFCC66"/>
              </a:buClr>
              <a:buSzPct val="80000"/>
              <a:buFont typeface="Wingdings" panose="05000000000000000000" pitchFamily="2" charset="2"/>
              <a:buChar char=""/>
              <a:defRPr/>
            </a:pPr>
            <a:r>
              <a:rPr lang="ru-RU" altLang="ru-RU" sz="2800">
                <a:solidFill>
                  <a:srgbClr val="2626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катера</a:t>
            </a:r>
          </a:p>
          <a:p>
            <a:pPr eaLnBrk="1" hangingPunct="1">
              <a:lnSpc>
                <a:spcPct val="80000"/>
              </a:lnSpc>
              <a:spcBef>
                <a:spcPts val="700"/>
              </a:spcBef>
              <a:buClr>
                <a:srgbClr val="FFCC66"/>
              </a:buClr>
              <a:buSzPct val="80000"/>
              <a:buFont typeface="Wingdings" panose="05000000000000000000" pitchFamily="2" charset="2"/>
              <a:buChar char=""/>
              <a:defRPr/>
            </a:pPr>
            <a:r>
              <a:rPr lang="ru-RU" altLang="ru-RU" sz="2800">
                <a:solidFill>
                  <a:srgbClr val="2626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снегоходы</a:t>
            </a:r>
          </a:p>
          <a:p>
            <a:pPr eaLnBrk="1" hangingPunct="1">
              <a:lnSpc>
                <a:spcPct val="80000"/>
              </a:lnSpc>
              <a:spcBef>
                <a:spcPts val="700"/>
              </a:spcBef>
              <a:buClr>
                <a:srgbClr val="FFCC66"/>
              </a:buClr>
              <a:buSzPct val="80000"/>
              <a:buFont typeface="Wingdings" panose="05000000000000000000" pitchFamily="2" charset="2"/>
              <a:buChar char=""/>
              <a:defRPr/>
            </a:pPr>
            <a:r>
              <a:rPr lang="ru-RU" altLang="ru-RU" sz="2800">
                <a:solidFill>
                  <a:srgbClr val="2626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мотосани</a:t>
            </a:r>
          </a:p>
          <a:p>
            <a:pPr eaLnBrk="1" hangingPunct="1">
              <a:lnSpc>
                <a:spcPct val="80000"/>
              </a:lnSpc>
              <a:spcBef>
                <a:spcPts val="700"/>
              </a:spcBef>
              <a:buClr>
                <a:srgbClr val="FFCC66"/>
              </a:buClr>
              <a:buSzPct val="80000"/>
              <a:buFont typeface="Wingdings" panose="05000000000000000000" pitchFamily="2" charset="2"/>
              <a:buChar char=""/>
              <a:defRPr/>
            </a:pPr>
            <a:r>
              <a:rPr lang="ru-RU" altLang="ru-RU" sz="2800">
                <a:solidFill>
                  <a:srgbClr val="2626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моторные лодки</a:t>
            </a:r>
          </a:p>
          <a:p>
            <a:pPr eaLnBrk="1" hangingPunct="1">
              <a:lnSpc>
                <a:spcPct val="80000"/>
              </a:lnSpc>
              <a:spcBef>
                <a:spcPts val="700"/>
              </a:spcBef>
              <a:buClr>
                <a:srgbClr val="FFCC66"/>
              </a:buClr>
              <a:buSzPct val="80000"/>
              <a:buFont typeface="Wingdings" panose="05000000000000000000" pitchFamily="2" charset="2"/>
              <a:buChar char=""/>
              <a:defRPr/>
            </a:pPr>
            <a:r>
              <a:rPr lang="ru-RU" altLang="ru-RU" sz="2800">
                <a:solidFill>
                  <a:srgbClr val="2626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гидроциклы</a:t>
            </a:r>
          </a:p>
          <a:p>
            <a:pPr eaLnBrk="1" hangingPunct="1">
              <a:lnSpc>
                <a:spcPct val="80000"/>
              </a:lnSpc>
              <a:spcBef>
                <a:spcPts val="700"/>
              </a:spcBef>
              <a:buClr>
                <a:srgbClr val="FFCC66"/>
              </a:buClr>
              <a:buSzPct val="80000"/>
              <a:buFont typeface="Wingdings" panose="05000000000000000000" pitchFamily="2" charset="2"/>
              <a:buChar char=""/>
              <a:defRPr/>
            </a:pPr>
            <a:r>
              <a:rPr lang="ru-RU" altLang="ru-RU" sz="2800">
                <a:solidFill>
                  <a:srgbClr val="2626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несамоходные (буксируемые суда)</a:t>
            </a:r>
          </a:p>
          <a:p>
            <a:pPr eaLnBrk="1" hangingPunct="1">
              <a:lnSpc>
                <a:spcPct val="80000"/>
              </a:lnSpc>
              <a:spcBef>
                <a:spcPts val="700"/>
              </a:spcBef>
              <a:buClr>
                <a:srgbClr val="FFCC66"/>
              </a:buClr>
              <a:buSzPct val="80000"/>
              <a:buFont typeface="Wingdings" panose="05000000000000000000" pitchFamily="2" charset="2"/>
              <a:buChar char=""/>
              <a:defRPr/>
            </a:pPr>
            <a:r>
              <a:rPr lang="ru-RU" altLang="ru-RU" sz="2800">
                <a:solidFill>
                  <a:srgbClr val="2626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другие водные и воздушные транспортные средства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500"/>
                                        <p:tgtEl>
                                          <p:spTgt spid="317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2" dur="500"/>
                                        <p:tgtEl>
                                          <p:spTgt spid="317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7" dur="500"/>
                                        <p:tgtEl>
                                          <p:spTgt spid="317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2" dur="500"/>
                                        <p:tgtEl>
                                          <p:spTgt spid="317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7" dur="500"/>
                                        <p:tgtEl>
                                          <p:spTgt spid="317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32" dur="500"/>
                                        <p:tgtEl>
                                          <p:spTgt spid="3174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37" dur="500"/>
                                        <p:tgtEl>
                                          <p:spTgt spid="3174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42" dur="500"/>
                                        <p:tgtEl>
                                          <p:spTgt spid="3174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47" dur="500"/>
                                        <p:tgtEl>
                                          <p:spTgt spid="3174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Text Box 1">
            <a:extLst>
              <a:ext uri="{FF2B5EF4-FFF2-40B4-BE49-F238E27FC236}">
                <a16:creationId xmlns:a16="http://schemas.microsoft.com/office/drawing/2014/main" id="{FA66115E-33C5-430E-A3D7-708F3A8CB0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9pPr>
          </a:lstStyle>
          <a:p>
            <a:pPr algn="ctr" eaLnBrk="1" hangingPunct="1">
              <a:buSzPct val="100000"/>
              <a:defRPr/>
            </a:pPr>
            <a:r>
              <a:rPr lang="ru-RU" altLang="ru-RU" sz="3600">
                <a:solidFill>
                  <a:srgbClr val="FFFF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Не являются объектом налогообложения</a:t>
            </a:r>
          </a:p>
        </p:txBody>
      </p:sp>
      <p:sp>
        <p:nvSpPr>
          <p:cNvPr id="32770" name="Text Box 2">
            <a:extLst>
              <a:ext uri="{FF2B5EF4-FFF2-40B4-BE49-F238E27FC236}">
                <a16:creationId xmlns:a16="http://schemas.microsoft.com/office/drawing/2014/main" id="{CE77553D-DA31-4022-AFA9-BB15766BAF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2763" y="1557338"/>
            <a:ext cx="8229600" cy="4495800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6800" rIns="90000" bIns="46800"/>
          <a:lstStyle>
            <a:lvl1pPr marL="339725" indent="-339725"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1pPr>
            <a:lvl2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2pPr>
            <a:lvl3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3pPr>
            <a:lvl4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4pPr>
            <a:lvl5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600"/>
              </a:spcBef>
              <a:buClr>
                <a:srgbClr val="FFCC66"/>
              </a:buClr>
              <a:buSzPct val="80000"/>
              <a:buFont typeface="Wingdings" panose="05000000000000000000" pitchFamily="2" charset="2"/>
              <a:buChar char=""/>
              <a:defRPr/>
            </a:pPr>
            <a:r>
              <a:rPr lang="ru-RU" altLang="ru-RU" sz="2400" dirty="0">
                <a:solidFill>
                  <a:srgbClr val="2626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весельные и моторные лодки с двигателем мощностью менее 5 </a:t>
            </a:r>
            <a:r>
              <a:rPr lang="ru-RU" altLang="ru-RU" sz="2400" dirty="0" err="1">
                <a:solidFill>
                  <a:srgbClr val="2626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лс</a:t>
            </a:r>
            <a:r>
              <a:rPr lang="ru-RU" altLang="ru-RU" sz="2400" dirty="0">
                <a:solidFill>
                  <a:srgbClr val="2626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.</a:t>
            </a:r>
          </a:p>
          <a:p>
            <a:pPr marL="341313" eaLnBrk="1" hangingPunct="1">
              <a:lnSpc>
                <a:spcPct val="90000"/>
              </a:lnSpc>
              <a:spcBef>
                <a:spcPts val="500"/>
              </a:spcBef>
              <a:buSzPct val="80000"/>
              <a:defRPr/>
            </a:pPr>
            <a:endParaRPr lang="ru-RU" altLang="ru-RU" sz="2000" dirty="0">
              <a:solidFill>
                <a:srgbClr val="262699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buClr>
                <a:srgbClr val="FFCC66"/>
              </a:buClr>
              <a:buSzPct val="80000"/>
              <a:buFont typeface="Wingdings" panose="05000000000000000000" pitchFamily="2" charset="2"/>
              <a:buChar char=""/>
              <a:defRPr/>
            </a:pPr>
            <a:r>
              <a:rPr lang="ru-RU" altLang="ru-RU" sz="2400" dirty="0">
                <a:solidFill>
                  <a:srgbClr val="2626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автомобили легковые, специально оборудованные для использования инвалидами, и автомобили легковые с мощностью двигателя до 100 </a:t>
            </a:r>
            <a:r>
              <a:rPr lang="ru-RU" altLang="ru-RU" sz="2400" dirty="0" err="1">
                <a:solidFill>
                  <a:srgbClr val="2626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лс</a:t>
            </a:r>
            <a:r>
              <a:rPr lang="ru-RU" altLang="ru-RU" sz="2400" dirty="0">
                <a:solidFill>
                  <a:srgbClr val="2626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. (до 73,55 кВт) </a:t>
            </a:r>
          </a:p>
          <a:p>
            <a:pPr marL="341313" eaLnBrk="1" hangingPunct="1">
              <a:lnSpc>
                <a:spcPct val="90000"/>
              </a:lnSpc>
              <a:spcBef>
                <a:spcPts val="500"/>
              </a:spcBef>
              <a:buSzPct val="80000"/>
              <a:defRPr/>
            </a:pPr>
            <a:endParaRPr lang="ru-RU" altLang="ru-RU" sz="2000" dirty="0">
              <a:solidFill>
                <a:srgbClr val="262699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buClr>
                <a:srgbClr val="FFCC66"/>
              </a:buClr>
              <a:buSzPct val="80000"/>
              <a:buFont typeface="Wingdings" panose="05000000000000000000" pitchFamily="2" charset="2"/>
              <a:buChar char=""/>
              <a:defRPr/>
            </a:pPr>
            <a:r>
              <a:rPr lang="ru-RU" altLang="ru-RU" sz="2400" dirty="0">
                <a:solidFill>
                  <a:srgbClr val="2626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промысловые морские и речные суда</a:t>
            </a:r>
          </a:p>
          <a:p>
            <a:pPr marL="341313" eaLnBrk="1" hangingPunct="1">
              <a:lnSpc>
                <a:spcPct val="90000"/>
              </a:lnSpc>
              <a:spcBef>
                <a:spcPts val="500"/>
              </a:spcBef>
              <a:buSzPct val="80000"/>
              <a:defRPr/>
            </a:pPr>
            <a:endParaRPr lang="ru-RU" altLang="ru-RU" sz="2000" dirty="0">
              <a:solidFill>
                <a:srgbClr val="262699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buClr>
                <a:srgbClr val="FFCC66"/>
              </a:buClr>
              <a:buSzPct val="80000"/>
              <a:buFont typeface="Wingdings" panose="05000000000000000000" pitchFamily="2" charset="2"/>
              <a:buChar char=""/>
              <a:defRPr/>
            </a:pPr>
            <a:r>
              <a:rPr lang="ru-RU" altLang="ru-RU" sz="2400" dirty="0">
                <a:solidFill>
                  <a:srgbClr val="2626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пассажирские и грузовые морские, речные и воздушные суда, находящиеся в собственности организаций и ИП – перевозчиков</a:t>
            </a:r>
          </a:p>
          <a:p>
            <a:pPr marL="341313" eaLnBrk="1" hangingPunct="1">
              <a:lnSpc>
                <a:spcPct val="90000"/>
              </a:lnSpc>
              <a:spcBef>
                <a:spcPts val="500"/>
              </a:spcBef>
              <a:buSzPct val="80000"/>
              <a:defRPr/>
            </a:pPr>
            <a:endParaRPr lang="ru-RU" altLang="ru-RU" sz="2000" dirty="0">
              <a:solidFill>
                <a:srgbClr val="262699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341313" eaLnBrk="1" hangingPunct="1">
              <a:lnSpc>
                <a:spcPct val="90000"/>
              </a:lnSpc>
              <a:spcBef>
                <a:spcPts val="500"/>
              </a:spcBef>
              <a:buSzPct val="80000"/>
              <a:defRPr/>
            </a:pPr>
            <a:endParaRPr lang="ru-RU" altLang="ru-RU" sz="2000" dirty="0">
              <a:solidFill>
                <a:srgbClr val="262699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500"/>
                                        <p:tgtEl>
                                          <p:spTgt spid="327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2" dur="500"/>
                                        <p:tgtEl>
                                          <p:spTgt spid="327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7" dur="500"/>
                                        <p:tgtEl>
                                          <p:spTgt spid="327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2" dur="500"/>
                                        <p:tgtEl>
                                          <p:spTgt spid="3277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ext Box 1">
            <a:extLst>
              <a:ext uri="{FF2B5EF4-FFF2-40B4-BE49-F238E27FC236}">
                <a16:creationId xmlns:a16="http://schemas.microsoft.com/office/drawing/2014/main" id="{34715F53-F27E-4E20-97AF-3F907AF851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9pPr>
          </a:lstStyle>
          <a:p>
            <a:pPr algn="ctr" eaLnBrk="1" hangingPunct="1">
              <a:buSzPct val="100000"/>
              <a:defRPr/>
            </a:pPr>
            <a:r>
              <a:rPr lang="ru-RU" altLang="ru-RU" sz="4000">
                <a:solidFill>
                  <a:srgbClr val="FFFF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Не являются объектом налогообложения</a:t>
            </a:r>
          </a:p>
        </p:txBody>
      </p:sp>
      <p:sp>
        <p:nvSpPr>
          <p:cNvPr id="33794" name="Text Box 2">
            <a:extLst>
              <a:ext uri="{FF2B5EF4-FFF2-40B4-BE49-F238E27FC236}">
                <a16:creationId xmlns:a16="http://schemas.microsoft.com/office/drawing/2014/main" id="{93C8EEC0-49AD-4637-A494-CA2D45EEBF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6800" rIns="90000" bIns="46800"/>
          <a:lstStyle>
            <a:lvl1pPr marL="341313" indent="-339725"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1pPr>
            <a:lvl2pPr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2pPr>
            <a:lvl3pPr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3pPr>
            <a:lvl4pPr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4pPr>
            <a:lvl5pPr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600"/>
              </a:spcBef>
              <a:buSzPct val="80000"/>
              <a:defRPr/>
            </a:pPr>
            <a:endParaRPr lang="ru-RU" altLang="ru-RU" sz="2400">
              <a:solidFill>
                <a:srgbClr val="262699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339725" indent="-338138" eaLnBrk="1" hangingPunct="1">
              <a:lnSpc>
                <a:spcPct val="90000"/>
              </a:lnSpc>
              <a:spcBef>
                <a:spcPts val="600"/>
              </a:spcBef>
              <a:buClr>
                <a:srgbClr val="FFCC66"/>
              </a:buClr>
              <a:buSzPct val="80000"/>
              <a:buFont typeface="Wingdings" panose="05000000000000000000" pitchFamily="2" charset="2"/>
              <a:buChar char=""/>
              <a:defRPr/>
            </a:pPr>
            <a:r>
              <a:rPr lang="ru-RU" altLang="ru-RU" sz="2400">
                <a:solidFill>
                  <a:srgbClr val="2626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тракторы, самоходные комбайны всех марок, специальные автомашины сельхозпроизводителей.</a:t>
            </a: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buSzPct val="80000"/>
              <a:defRPr/>
            </a:pPr>
            <a:endParaRPr lang="ru-RU" altLang="ru-RU" sz="2400">
              <a:solidFill>
                <a:srgbClr val="262699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339725" indent="-338138" eaLnBrk="1" hangingPunct="1">
              <a:lnSpc>
                <a:spcPct val="90000"/>
              </a:lnSpc>
              <a:spcBef>
                <a:spcPts val="600"/>
              </a:spcBef>
              <a:buClr>
                <a:srgbClr val="FFCC66"/>
              </a:buClr>
              <a:buSzPct val="80000"/>
              <a:buFont typeface="Wingdings" panose="05000000000000000000" pitchFamily="2" charset="2"/>
              <a:buChar char=""/>
              <a:defRPr/>
            </a:pPr>
            <a:r>
              <a:rPr lang="ru-RU" altLang="ru-RU" sz="2400">
                <a:solidFill>
                  <a:srgbClr val="2626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транспортные средства федеральных органов исполнительной власти (военная служба)</a:t>
            </a: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buSzPct val="80000"/>
              <a:defRPr/>
            </a:pPr>
            <a:endParaRPr lang="ru-RU" altLang="ru-RU" sz="2400">
              <a:solidFill>
                <a:srgbClr val="262699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339725" indent="-338138" eaLnBrk="1" hangingPunct="1">
              <a:lnSpc>
                <a:spcPct val="90000"/>
              </a:lnSpc>
              <a:spcBef>
                <a:spcPts val="600"/>
              </a:spcBef>
              <a:buClr>
                <a:srgbClr val="FFCC66"/>
              </a:buClr>
              <a:buSzPct val="80000"/>
              <a:buFont typeface="Wingdings" panose="05000000000000000000" pitchFamily="2" charset="2"/>
              <a:buChar char=""/>
              <a:defRPr/>
            </a:pPr>
            <a:r>
              <a:rPr lang="ru-RU" altLang="ru-RU" sz="2400">
                <a:solidFill>
                  <a:srgbClr val="2626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транспортные средства, находящиеся в розыске, при условии подтверждения факта их угона (кражи) документом, выдаваемым уполномоченным органом</a:t>
            </a: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buSzPct val="80000"/>
              <a:defRPr/>
            </a:pPr>
            <a:endParaRPr lang="ru-RU" altLang="ru-RU" sz="2400">
              <a:solidFill>
                <a:srgbClr val="262699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buSzPct val="80000"/>
              <a:defRPr/>
            </a:pPr>
            <a:endParaRPr lang="ru-RU" altLang="ru-RU" sz="2400">
              <a:solidFill>
                <a:srgbClr val="262699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buSzPct val="80000"/>
              <a:defRPr/>
            </a:pPr>
            <a:endParaRPr lang="ru-RU" altLang="ru-RU" sz="2400">
              <a:solidFill>
                <a:srgbClr val="262699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500"/>
                                        <p:tgtEl>
                                          <p:spTgt spid="337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2" dur="500"/>
                                        <p:tgtEl>
                                          <p:spTgt spid="337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7" dur="500"/>
                                        <p:tgtEl>
                                          <p:spTgt spid="3379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ext Box 1">
            <a:extLst>
              <a:ext uri="{FF2B5EF4-FFF2-40B4-BE49-F238E27FC236}">
                <a16:creationId xmlns:a16="http://schemas.microsoft.com/office/drawing/2014/main" id="{30978705-FFF2-4F68-8965-D8244D4819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2349500"/>
            <a:ext cx="8229600" cy="1143000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9pPr>
          </a:lstStyle>
          <a:p>
            <a:pPr algn="ctr" eaLnBrk="1" hangingPunct="1">
              <a:buSzPct val="100000"/>
              <a:defRPr/>
            </a:pPr>
            <a:r>
              <a:rPr lang="ru-RU" altLang="ru-RU" sz="4800">
                <a:solidFill>
                  <a:srgbClr val="39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Налог на имущество организаций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Text Box 1">
            <a:extLst>
              <a:ext uri="{FF2B5EF4-FFF2-40B4-BE49-F238E27FC236}">
                <a16:creationId xmlns:a16="http://schemas.microsoft.com/office/drawing/2014/main" id="{5245F295-9C55-45FD-8F80-82A0104717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9pPr>
          </a:lstStyle>
          <a:p>
            <a:pPr algn="ctr" eaLnBrk="1" hangingPunct="1">
              <a:buSzPct val="100000"/>
              <a:defRPr/>
            </a:pPr>
            <a:r>
              <a:rPr lang="ru-RU" altLang="ru-RU" sz="4000">
                <a:solidFill>
                  <a:srgbClr val="FFFF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Не являются объектом налогообложения</a:t>
            </a:r>
          </a:p>
        </p:txBody>
      </p:sp>
      <p:sp>
        <p:nvSpPr>
          <p:cNvPr id="34818" name="Text Box 2">
            <a:extLst>
              <a:ext uri="{FF2B5EF4-FFF2-40B4-BE49-F238E27FC236}">
                <a16:creationId xmlns:a16="http://schemas.microsoft.com/office/drawing/2014/main" id="{FDAADFD8-550E-4835-860E-CB3EE16B31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6800" rIns="90000" bIns="46800"/>
          <a:lstStyle>
            <a:lvl1pPr marL="339725" indent="-339725"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1pPr>
            <a:lvl2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2pPr>
            <a:lvl3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3pPr>
            <a:lvl4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4pPr>
            <a:lvl5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9pPr>
          </a:lstStyle>
          <a:p>
            <a:pPr eaLnBrk="1" hangingPunct="1">
              <a:spcBef>
                <a:spcPts val="600"/>
              </a:spcBef>
              <a:buClr>
                <a:srgbClr val="FFCC66"/>
              </a:buClr>
              <a:buSzPct val="80000"/>
              <a:buFont typeface="Wingdings" panose="05000000000000000000" pitchFamily="2" charset="2"/>
              <a:buChar char=""/>
              <a:defRPr/>
            </a:pPr>
            <a:r>
              <a:rPr lang="ru-RU" altLang="ru-RU" sz="2400">
                <a:solidFill>
                  <a:srgbClr val="2626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самолеты и вертолеты санитарной авиации и медицинской службы</a:t>
            </a:r>
          </a:p>
          <a:p>
            <a:pPr marL="341313" eaLnBrk="1" hangingPunct="1">
              <a:spcBef>
                <a:spcPts val="600"/>
              </a:spcBef>
              <a:buSzPct val="80000"/>
              <a:defRPr/>
            </a:pPr>
            <a:endParaRPr lang="ru-RU" altLang="ru-RU" sz="2400">
              <a:solidFill>
                <a:srgbClr val="262699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spcBef>
                <a:spcPts val="600"/>
              </a:spcBef>
              <a:buClr>
                <a:srgbClr val="FFCC66"/>
              </a:buClr>
              <a:buSzPct val="80000"/>
              <a:buFont typeface="Wingdings" panose="05000000000000000000" pitchFamily="2" charset="2"/>
              <a:buChar char=""/>
              <a:defRPr/>
            </a:pPr>
            <a:r>
              <a:rPr lang="ru-RU" altLang="ru-RU" sz="2400">
                <a:solidFill>
                  <a:srgbClr val="2626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суда, зарегистрированные в Российском международном реестре судов</a:t>
            </a:r>
          </a:p>
          <a:p>
            <a:pPr marL="341313" eaLnBrk="1" hangingPunct="1">
              <a:spcBef>
                <a:spcPts val="600"/>
              </a:spcBef>
              <a:buSzPct val="80000"/>
              <a:defRPr/>
            </a:pPr>
            <a:endParaRPr lang="ru-RU" altLang="ru-RU" sz="2400">
              <a:solidFill>
                <a:srgbClr val="262699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spcBef>
                <a:spcPts val="600"/>
              </a:spcBef>
              <a:buClr>
                <a:srgbClr val="FFCC66"/>
              </a:buClr>
              <a:buSzPct val="80000"/>
              <a:buFont typeface="Wingdings" panose="05000000000000000000" pitchFamily="2" charset="2"/>
              <a:buChar char=""/>
              <a:defRPr/>
            </a:pPr>
            <a:r>
              <a:rPr lang="ru-RU" altLang="ru-RU" sz="2400">
                <a:solidFill>
                  <a:srgbClr val="2626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морские стационарные и плавучие платформы, морские передвижные буровые установки и буровые суда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500"/>
                                        <p:tgtEl>
                                          <p:spTgt spid="348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2" dur="500"/>
                                        <p:tgtEl>
                                          <p:spTgt spid="348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7" dur="500"/>
                                        <p:tgtEl>
                                          <p:spTgt spid="348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Text Box 1">
            <a:extLst>
              <a:ext uri="{FF2B5EF4-FFF2-40B4-BE49-F238E27FC236}">
                <a16:creationId xmlns:a16="http://schemas.microsoft.com/office/drawing/2014/main" id="{A9419764-5EB5-4B94-9559-500333C095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9pPr>
          </a:lstStyle>
          <a:p>
            <a:pPr algn="ctr" eaLnBrk="1" hangingPunct="1">
              <a:buSzPct val="100000"/>
              <a:defRPr/>
            </a:pPr>
            <a:r>
              <a:rPr lang="ru-RU" altLang="ru-RU" sz="4400">
                <a:solidFill>
                  <a:srgbClr val="FFFF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Налоговая база</a:t>
            </a:r>
          </a:p>
        </p:txBody>
      </p:sp>
      <p:sp>
        <p:nvSpPr>
          <p:cNvPr id="35842" name="Text Box 2">
            <a:extLst>
              <a:ext uri="{FF2B5EF4-FFF2-40B4-BE49-F238E27FC236}">
                <a16:creationId xmlns:a16="http://schemas.microsoft.com/office/drawing/2014/main" id="{494A5D88-D09C-4296-8FE0-8BA9F12329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6800" rIns="90000" bIns="46800"/>
          <a:lstStyle>
            <a:lvl1pPr marL="339725" indent="-339725"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1pPr>
            <a:lvl2pPr marL="739775" indent="-282575"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2pPr>
            <a:lvl3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3pPr>
            <a:lvl4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4pPr>
            <a:lvl5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9pPr>
          </a:lstStyle>
          <a:p>
            <a:pPr eaLnBrk="1" hangingPunct="1">
              <a:spcBef>
                <a:spcPts val="800"/>
              </a:spcBef>
              <a:buClr>
                <a:srgbClr val="FFCC66"/>
              </a:buClr>
              <a:buSzPct val="80000"/>
              <a:buFont typeface="Wingdings" panose="05000000000000000000" pitchFamily="2" charset="2"/>
              <a:buChar char=""/>
              <a:defRPr/>
            </a:pPr>
            <a:r>
              <a:rPr lang="ru-RU" altLang="ru-RU" sz="3200">
                <a:solidFill>
                  <a:srgbClr val="2626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в отношении транспортных средств, имеющих двигатели: </a:t>
            </a:r>
          </a:p>
          <a:p>
            <a:pPr marL="341313" eaLnBrk="1" hangingPunct="1">
              <a:spcBef>
                <a:spcPts val="800"/>
              </a:spcBef>
              <a:buSzPct val="80000"/>
              <a:defRPr/>
            </a:pPr>
            <a:endParaRPr lang="ru-RU" altLang="ru-RU" sz="3200">
              <a:solidFill>
                <a:srgbClr val="262699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lvl="1" eaLnBrk="1" hangingPunct="1">
              <a:spcBef>
                <a:spcPts val="700"/>
              </a:spcBef>
              <a:buClr>
                <a:srgbClr val="FFFFFF"/>
              </a:buClr>
              <a:buSzPct val="100000"/>
              <a:buFont typeface="Tahoma" panose="020B0604030504040204" pitchFamily="34" charset="0"/>
              <a:buChar char="–"/>
              <a:defRPr/>
            </a:pPr>
            <a:r>
              <a:rPr lang="ru-RU" altLang="ru-RU" sz="2800">
                <a:solidFill>
                  <a:srgbClr val="2626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мощность двигателя транспортного средства в лошадиных силах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500"/>
                                        <p:tgtEl>
                                          <p:spTgt spid="358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2" dur="500"/>
                                        <p:tgtEl>
                                          <p:spTgt spid="358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Text Box 1">
            <a:extLst>
              <a:ext uri="{FF2B5EF4-FFF2-40B4-BE49-F238E27FC236}">
                <a16:creationId xmlns:a16="http://schemas.microsoft.com/office/drawing/2014/main" id="{16EB554F-5114-4608-9208-D8B83A28A3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9pPr>
          </a:lstStyle>
          <a:p>
            <a:pPr algn="ctr" eaLnBrk="1" hangingPunct="1">
              <a:buSzPct val="100000"/>
              <a:defRPr/>
            </a:pPr>
            <a:r>
              <a:rPr lang="ru-RU" altLang="ru-RU" sz="4400">
                <a:solidFill>
                  <a:srgbClr val="FFFF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Налоговая база</a:t>
            </a:r>
          </a:p>
        </p:txBody>
      </p:sp>
      <p:sp>
        <p:nvSpPr>
          <p:cNvPr id="36866" name="Text Box 2">
            <a:extLst>
              <a:ext uri="{FF2B5EF4-FFF2-40B4-BE49-F238E27FC236}">
                <a16:creationId xmlns:a16="http://schemas.microsoft.com/office/drawing/2014/main" id="{585F998E-1EC9-44AE-9D20-B693EE8D23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6800" rIns="90000" bIns="46800"/>
          <a:lstStyle>
            <a:lvl1pPr marL="339725" indent="-339725"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1pPr>
            <a:lvl2pPr marL="280988" indent="-280988"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2pPr>
            <a:lvl3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3pPr>
            <a:lvl4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4pPr>
            <a:lvl5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9pPr>
          </a:lstStyle>
          <a:p>
            <a:pPr eaLnBrk="1" hangingPunct="1">
              <a:spcBef>
                <a:spcPts val="800"/>
              </a:spcBef>
              <a:buClr>
                <a:srgbClr val="FFCC66"/>
              </a:buClr>
              <a:buSzPct val="80000"/>
              <a:buFont typeface="Wingdings" panose="05000000000000000000" pitchFamily="2" charset="2"/>
              <a:buNone/>
              <a:defRPr/>
            </a:pPr>
            <a:endParaRPr lang="ru-RU" altLang="ru-RU" sz="3200">
              <a:solidFill>
                <a:srgbClr val="262699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341313" eaLnBrk="1" hangingPunct="1">
              <a:buSzPct val="80000"/>
              <a:defRPr/>
            </a:pPr>
            <a:r>
              <a:rPr lang="ru-RU" altLang="ru-RU" sz="3200" b="1">
                <a:solidFill>
                  <a:srgbClr val="2626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 в отношении воздушных транспортных средств, для которых определяется тяга реактивного двигателя: </a:t>
            </a:r>
          </a:p>
          <a:p>
            <a:pPr lvl="1" eaLnBrk="1" hangingPunct="1">
              <a:buClr>
                <a:srgbClr val="FFFFFF"/>
              </a:buClr>
              <a:buSzPct val="100000"/>
              <a:buFont typeface="Tahoma" panose="020B0604030504040204" pitchFamily="34" charset="0"/>
              <a:buChar char="–"/>
              <a:defRPr/>
            </a:pPr>
            <a:r>
              <a:rPr lang="ru-RU" altLang="ru-RU" sz="2800" b="1">
                <a:solidFill>
                  <a:srgbClr val="2626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паспортная статическая тяга реактивного двигателя воздушного транспортного средства на взлетном режиме в земных условиях в килограммах силы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500"/>
                                        <p:tgtEl>
                                          <p:spTgt spid="368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2" dur="500"/>
                                        <p:tgtEl>
                                          <p:spTgt spid="368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Text Box 1">
            <a:extLst>
              <a:ext uri="{FF2B5EF4-FFF2-40B4-BE49-F238E27FC236}">
                <a16:creationId xmlns:a16="http://schemas.microsoft.com/office/drawing/2014/main" id="{1C5F2A66-5762-481F-B611-161921FC28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9pPr>
          </a:lstStyle>
          <a:p>
            <a:pPr algn="ctr" eaLnBrk="1" hangingPunct="1">
              <a:buSzPct val="100000"/>
              <a:defRPr/>
            </a:pPr>
            <a:r>
              <a:rPr lang="ru-RU" altLang="ru-RU" sz="4400">
                <a:solidFill>
                  <a:srgbClr val="FFFF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Налоговая база</a:t>
            </a:r>
          </a:p>
        </p:txBody>
      </p:sp>
      <p:sp>
        <p:nvSpPr>
          <p:cNvPr id="37890" name="Text Box 2">
            <a:extLst>
              <a:ext uri="{FF2B5EF4-FFF2-40B4-BE49-F238E27FC236}">
                <a16:creationId xmlns:a16="http://schemas.microsoft.com/office/drawing/2014/main" id="{1EAABBB6-BE57-4700-B4F2-360E0C65C3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6800" rIns="90000" bIns="46800"/>
          <a:lstStyle>
            <a:lvl1pPr marL="339725" indent="-339725"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1pPr>
            <a:lvl2pPr marL="741363" indent="-282575"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2pPr>
            <a:lvl3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3pPr>
            <a:lvl4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4pPr>
            <a:lvl5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9pPr>
          </a:lstStyle>
          <a:p>
            <a:pPr eaLnBrk="1" hangingPunct="1">
              <a:spcBef>
                <a:spcPts val="800"/>
              </a:spcBef>
              <a:buClr>
                <a:srgbClr val="FFCC66"/>
              </a:buClr>
              <a:buSzPct val="80000"/>
              <a:buFont typeface="Wingdings" panose="05000000000000000000" pitchFamily="2" charset="2"/>
              <a:buChar char=""/>
              <a:defRPr/>
            </a:pPr>
            <a:r>
              <a:rPr lang="ru-RU" altLang="ru-RU" sz="3200">
                <a:solidFill>
                  <a:srgbClr val="2626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в отношении других водных и воздушных транспортных средств: </a:t>
            </a:r>
          </a:p>
          <a:p>
            <a:pPr lvl="1" eaLnBrk="1" hangingPunct="1">
              <a:spcBef>
                <a:spcPts val="700"/>
              </a:spcBef>
              <a:buSzPct val="100000"/>
              <a:defRPr/>
            </a:pPr>
            <a:endParaRPr lang="ru-RU" altLang="ru-RU" sz="2800">
              <a:solidFill>
                <a:srgbClr val="262699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739775" lvl="1" indent="-280988" eaLnBrk="1" hangingPunct="1">
              <a:spcBef>
                <a:spcPts val="700"/>
              </a:spcBef>
              <a:buClr>
                <a:srgbClr val="FFFFFF"/>
              </a:buClr>
              <a:buSzPct val="100000"/>
              <a:buFont typeface="Tahoma" panose="020B0604030504040204" pitchFamily="34" charset="0"/>
              <a:buChar char="–"/>
              <a:defRPr/>
            </a:pPr>
            <a:r>
              <a:rPr lang="ru-RU" altLang="ru-RU" sz="2800">
                <a:solidFill>
                  <a:srgbClr val="2626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единица транспортного средства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500"/>
                                        <p:tgtEl>
                                          <p:spTgt spid="378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2" dur="500"/>
                                        <p:tgtEl>
                                          <p:spTgt spid="378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Text Box 1">
            <a:extLst>
              <a:ext uri="{FF2B5EF4-FFF2-40B4-BE49-F238E27FC236}">
                <a16:creationId xmlns:a16="http://schemas.microsoft.com/office/drawing/2014/main" id="{AC2567A6-8EB1-4F56-B3D5-9505338B2A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9pPr>
          </a:lstStyle>
          <a:p>
            <a:pPr algn="ctr" eaLnBrk="1" hangingPunct="1">
              <a:buSzPct val="100000"/>
              <a:defRPr/>
            </a:pPr>
            <a:r>
              <a:rPr lang="ru-RU" altLang="ru-RU" sz="4400">
                <a:solidFill>
                  <a:srgbClr val="FFFF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Налоговый период</a:t>
            </a:r>
          </a:p>
        </p:txBody>
      </p:sp>
      <p:sp>
        <p:nvSpPr>
          <p:cNvPr id="38914" name="Text Box 2">
            <a:extLst>
              <a:ext uri="{FF2B5EF4-FFF2-40B4-BE49-F238E27FC236}">
                <a16:creationId xmlns:a16="http://schemas.microsoft.com/office/drawing/2014/main" id="{CBE65C1F-F1FD-4913-B8D6-0387E5AA54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6800" rIns="90000" bIns="46800"/>
          <a:lstStyle>
            <a:lvl1pPr marL="339725" indent="-339725"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1pPr>
            <a:lvl2pPr marL="739775" indent="-282575"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2pPr>
            <a:lvl3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3pPr>
            <a:lvl4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4pPr>
            <a:lvl5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9pPr>
          </a:lstStyle>
          <a:p>
            <a:pPr eaLnBrk="1" hangingPunct="1">
              <a:spcBef>
                <a:spcPts val="800"/>
              </a:spcBef>
              <a:buClr>
                <a:srgbClr val="FFCC66"/>
              </a:buClr>
              <a:buSzPct val="80000"/>
              <a:buFont typeface="Wingdings" panose="05000000000000000000" pitchFamily="2" charset="2"/>
              <a:buChar char=""/>
              <a:defRPr/>
            </a:pPr>
            <a:r>
              <a:rPr lang="ru-RU" altLang="ru-RU" sz="3200" u="sng">
                <a:solidFill>
                  <a:srgbClr val="2626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Налоговый период</a:t>
            </a:r>
          </a:p>
          <a:p>
            <a:pPr lvl="1" eaLnBrk="1" hangingPunct="1">
              <a:spcBef>
                <a:spcPts val="700"/>
              </a:spcBef>
              <a:buClr>
                <a:srgbClr val="FFFFFF"/>
              </a:buClr>
              <a:buSzPct val="100000"/>
              <a:buFont typeface="Tahoma" panose="020B0604030504040204" pitchFamily="34" charset="0"/>
              <a:buChar char="–"/>
              <a:defRPr/>
            </a:pPr>
            <a:r>
              <a:rPr lang="ru-RU" altLang="ru-RU" sz="2800">
                <a:solidFill>
                  <a:srgbClr val="2626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календарный год</a:t>
            </a:r>
          </a:p>
          <a:p>
            <a:pPr eaLnBrk="1" hangingPunct="1">
              <a:spcBef>
                <a:spcPts val="800"/>
              </a:spcBef>
              <a:buClr>
                <a:srgbClr val="FFCC66"/>
              </a:buClr>
              <a:buSzPct val="80000"/>
              <a:buFont typeface="Wingdings" panose="05000000000000000000" pitchFamily="2" charset="2"/>
              <a:buChar char=""/>
              <a:defRPr/>
            </a:pPr>
            <a:r>
              <a:rPr lang="ru-RU" altLang="ru-RU" sz="3200" u="sng">
                <a:solidFill>
                  <a:srgbClr val="2626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Отчетный период </a:t>
            </a:r>
            <a:r>
              <a:rPr lang="ru-RU" altLang="ru-RU" sz="3200">
                <a:solidFill>
                  <a:srgbClr val="2626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только для юридических лиц</a:t>
            </a:r>
          </a:p>
          <a:p>
            <a:pPr lvl="1" eaLnBrk="1" hangingPunct="1">
              <a:spcBef>
                <a:spcPts val="700"/>
              </a:spcBef>
              <a:buClr>
                <a:srgbClr val="FFFFFF"/>
              </a:buClr>
              <a:buSzPct val="100000"/>
              <a:buFont typeface="Tahoma" panose="020B0604030504040204" pitchFamily="34" charset="0"/>
              <a:buChar char="–"/>
              <a:defRPr/>
            </a:pPr>
            <a:r>
              <a:rPr lang="ru-RU" altLang="ru-RU" sz="2800">
                <a:solidFill>
                  <a:srgbClr val="2626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 квартал</a:t>
            </a:r>
          </a:p>
          <a:p>
            <a:pPr lvl="1" eaLnBrk="1" hangingPunct="1">
              <a:spcBef>
                <a:spcPts val="700"/>
              </a:spcBef>
              <a:buClr>
                <a:srgbClr val="FFFFFF"/>
              </a:buClr>
              <a:buSzPct val="100000"/>
              <a:buFont typeface="Tahoma" panose="020B0604030504040204" pitchFamily="34" charset="0"/>
              <a:buChar char="–"/>
              <a:defRPr/>
            </a:pPr>
            <a:r>
              <a:rPr lang="ru-RU" altLang="ru-RU" sz="2800">
                <a:solidFill>
                  <a:srgbClr val="2626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II квартал</a:t>
            </a:r>
          </a:p>
          <a:p>
            <a:pPr lvl="1" eaLnBrk="1" hangingPunct="1">
              <a:spcBef>
                <a:spcPts val="700"/>
              </a:spcBef>
              <a:buClr>
                <a:srgbClr val="FFFFFF"/>
              </a:buClr>
              <a:buSzPct val="100000"/>
              <a:buFont typeface="Tahoma" panose="020B0604030504040204" pitchFamily="34" charset="0"/>
              <a:buChar char="–"/>
              <a:defRPr/>
            </a:pPr>
            <a:r>
              <a:rPr lang="ru-RU" altLang="ru-RU" sz="2800">
                <a:solidFill>
                  <a:srgbClr val="2626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III квартал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500"/>
                                        <p:tgtEl>
                                          <p:spTgt spid="389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2" dur="500"/>
                                        <p:tgtEl>
                                          <p:spTgt spid="389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7" dur="500"/>
                                        <p:tgtEl>
                                          <p:spTgt spid="389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2" dur="500"/>
                                        <p:tgtEl>
                                          <p:spTgt spid="389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7" dur="500"/>
                                        <p:tgtEl>
                                          <p:spTgt spid="389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32" dur="500"/>
                                        <p:tgtEl>
                                          <p:spTgt spid="389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Text Box 1">
            <a:extLst>
              <a:ext uri="{FF2B5EF4-FFF2-40B4-BE49-F238E27FC236}">
                <a16:creationId xmlns:a16="http://schemas.microsoft.com/office/drawing/2014/main" id="{04CA14FA-FDF8-436B-A5D2-968D527514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9pPr>
          </a:lstStyle>
          <a:p>
            <a:pPr algn="ctr" eaLnBrk="1" hangingPunct="1">
              <a:buSzPct val="100000"/>
              <a:defRPr/>
            </a:pPr>
            <a:r>
              <a:rPr lang="ru-RU" altLang="ru-RU" sz="4400">
                <a:solidFill>
                  <a:srgbClr val="FFFF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Налоговые ставки в рублях:</a:t>
            </a:r>
          </a:p>
        </p:txBody>
      </p:sp>
      <p:sp>
        <p:nvSpPr>
          <p:cNvPr id="39938" name="Text Box 2">
            <a:extLst>
              <a:ext uri="{FF2B5EF4-FFF2-40B4-BE49-F238E27FC236}">
                <a16:creationId xmlns:a16="http://schemas.microsoft.com/office/drawing/2014/main" id="{5C9D01C6-FD3D-41DE-9285-671F5737B6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276475"/>
            <a:ext cx="8229600" cy="3341688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6800" rIns="90000" bIns="46800"/>
          <a:lstStyle>
            <a:lvl1pPr marL="339725" indent="-339725"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1pPr>
            <a:lvl2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2pPr>
            <a:lvl3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3pPr>
            <a:lvl4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4pPr>
            <a:lvl5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ts val="700"/>
              </a:spcBef>
              <a:buClr>
                <a:srgbClr val="FFCC66"/>
              </a:buClr>
              <a:buSzPct val="80000"/>
              <a:buFont typeface="Wingdings" panose="05000000000000000000" pitchFamily="2" charset="2"/>
              <a:buChar char=""/>
              <a:defRPr/>
            </a:pPr>
            <a:r>
              <a:rPr lang="ru-RU" altLang="ru-RU" sz="2800">
                <a:solidFill>
                  <a:srgbClr val="262699"/>
                </a:solidFill>
              </a:rPr>
              <a:t>с каждой лошадиной силы</a:t>
            </a:r>
          </a:p>
          <a:p>
            <a:pPr marL="341313" eaLnBrk="1" hangingPunct="1">
              <a:lnSpc>
                <a:spcPct val="80000"/>
              </a:lnSpc>
              <a:spcBef>
                <a:spcPts val="700"/>
              </a:spcBef>
              <a:buSzPct val="80000"/>
              <a:defRPr/>
            </a:pPr>
            <a:endParaRPr lang="ru-RU" altLang="ru-RU" sz="2800">
              <a:solidFill>
                <a:srgbClr val="262699"/>
              </a:solidFill>
            </a:endParaRPr>
          </a:p>
          <a:p>
            <a:pPr eaLnBrk="1" hangingPunct="1">
              <a:lnSpc>
                <a:spcPct val="80000"/>
              </a:lnSpc>
              <a:spcBef>
                <a:spcPts val="700"/>
              </a:spcBef>
              <a:buClr>
                <a:srgbClr val="FFCC66"/>
              </a:buClr>
              <a:buSzPct val="80000"/>
              <a:buFont typeface="Wingdings" panose="05000000000000000000" pitchFamily="2" charset="2"/>
              <a:buChar char=""/>
              <a:defRPr/>
            </a:pPr>
            <a:r>
              <a:rPr lang="ru-RU" altLang="ru-RU" sz="2800">
                <a:solidFill>
                  <a:srgbClr val="2626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 каждой регистровой тонны валовой вместимости </a:t>
            </a:r>
          </a:p>
          <a:p>
            <a:pPr marL="341313" eaLnBrk="1" hangingPunct="1">
              <a:lnSpc>
                <a:spcPct val="80000"/>
              </a:lnSpc>
              <a:spcBef>
                <a:spcPts val="700"/>
              </a:spcBef>
              <a:buSzPct val="80000"/>
              <a:defRPr/>
            </a:pPr>
            <a:endParaRPr lang="ru-RU" altLang="ru-RU" sz="2800">
              <a:solidFill>
                <a:srgbClr val="262699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spcBef>
                <a:spcPts val="700"/>
              </a:spcBef>
              <a:buClr>
                <a:srgbClr val="FFCC66"/>
              </a:buClr>
              <a:buSzPct val="80000"/>
              <a:buFont typeface="Wingdings" panose="05000000000000000000" pitchFamily="2" charset="2"/>
              <a:buChar char=""/>
              <a:defRPr/>
            </a:pPr>
            <a:r>
              <a:rPr lang="ru-RU" altLang="ru-RU" sz="2800">
                <a:solidFill>
                  <a:srgbClr val="2626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 единицы транспортного средства</a:t>
            </a:r>
          </a:p>
          <a:p>
            <a:pPr marL="341313" eaLnBrk="1" hangingPunct="1">
              <a:lnSpc>
                <a:spcPct val="80000"/>
              </a:lnSpc>
              <a:spcBef>
                <a:spcPts val="700"/>
              </a:spcBef>
              <a:buSzPct val="80000"/>
              <a:defRPr/>
            </a:pPr>
            <a:endParaRPr lang="ru-RU" altLang="ru-RU" sz="2800">
              <a:solidFill>
                <a:srgbClr val="262699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500"/>
                                        <p:tgtEl>
                                          <p:spTgt spid="399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2" dur="500"/>
                                        <p:tgtEl>
                                          <p:spTgt spid="399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7" dur="500"/>
                                        <p:tgtEl>
                                          <p:spTgt spid="3993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Text Box 1">
            <a:extLst>
              <a:ext uri="{FF2B5EF4-FFF2-40B4-BE49-F238E27FC236}">
                <a16:creationId xmlns:a16="http://schemas.microsoft.com/office/drawing/2014/main" id="{2B488B7E-B024-4D54-B90A-2D0F73FAB9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9pPr>
          </a:lstStyle>
          <a:p>
            <a:pPr algn="ctr" eaLnBrk="1" hangingPunct="1">
              <a:buSzPct val="100000"/>
              <a:defRPr/>
            </a:pPr>
            <a:r>
              <a:rPr lang="ru-RU" altLang="ru-RU" sz="4400">
                <a:solidFill>
                  <a:srgbClr val="FFFF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Налоговые ставки</a:t>
            </a:r>
          </a:p>
        </p:txBody>
      </p:sp>
      <p:sp>
        <p:nvSpPr>
          <p:cNvPr id="40962" name="Text Box 2">
            <a:extLst>
              <a:ext uri="{FF2B5EF4-FFF2-40B4-BE49-F238E27FC236}">
                <a16:creationId xmlns:a16="http://schemas.microsoft.com/office/drawing/2014/main" id="{9E0E4F68-64EB-416B-B250-015614F02F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6800" rIns="90000" bIns="46800"/>
          <a:lstStyle>
            <a:lvl1pPr marL="339725" indent="-339725"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1pPr>
            <a:lvl2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2pPr>
            <a:lvl3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3pPr>
            <a:lvl4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4pPr>
            <a:lvl5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700"/>
              </a:spcBef>
              <a:buClr>
                <a:srgbClr val="FFCC66"/>
              </a:buClr>
              <a:buSzPct val="80000"/>
              <a:buFont typeface="Wingdings" panose="05000000000000000000" pitchFamily="2" charset="2"/>
              <a:buChar char=""/>
              <a:defRPr/>
            </a:pPr>
            <a:r>
              <a:rPr lang="ru-RU" altLang="ru-RU" sz="2800">
                <a:solidFill>
                  <a:srgbClr val="2626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могут быть увеличены (уменьшены) законами субъектов РФ не более чем в 10 раз</a:t>
            </a:r>
          </a:p>
          <a:p>
            <a:pPr marL="341313" eaLnBrk="1" hangingPunct="1">
              <a:lnSpc>
                <a:spcPct val="90000"/>
              </a:lnSpc>
              <a:spcBef>
                <a:spcPts val="700"/>
              </a:spcBef>
              <a:buSzPct val="80000"/>
              <a:defRPr/>
            </a:pPr>
            <a:endParaRPr lang="ru-RU" altLang="ru-RU" sz="2800">
              <a:solidFill>
                <a:srgbClr val="262699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lnSpc>
                <a:spcPct val="90000"/>
              </a:lnSpc>
              <a:spcBef>
                <a:spcPts val="700"/>
              </a:spcBef>
              <a:buClr>
                <a:srgbClr val="FFCC66"/>
              </a:buClr>
              <a:buSzPct val="80000"/>
              <a:buFont typeface="Wingdings" panose="05000000000000000000" pitchFamily="2" charset="2"/>
              <a:buChar char=""/>
              <a:defRPr/>
            </a:pPr>
            <a:r>
              <a:rPr lang="ru-RU" altLang="ru-RU" sz="2800">
                <a:solidFill>
                  <a:srgbClr val="2626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допускается установление дифференцированных налоговых ставок:</a:t>
            </a:r>
          </a:p>
          <a:p>
            <a:pPr lvl="2" eaLnBrk="1" hangingPunct="1">
              <a:lnSpc>
                <a:spcPct val="90000"/>
              </a:lnSpc>
              <a:spcBef>
                <a:spcPts val="600"/>
              </a:spcBef>
              <a:buClr>
                <a:srgbClr val="FFCC66"/>
              </a:buClr>
              <a:buSzPct val="100000"/>
              <a:buFont typeface="Wingdings" panose="05000000000000000000" pitchFamily="2" charset="2"/>
              <a:buChar char=""/>
              <a:defRPr/>
            </a:pPr>
            <a:r>
              <a:rPr lang="ru-RU" altLang="ru-RU" sz="2400">
                <a:solidFill>
                  <a:srgbClr val="2626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по категориям транспортных средств</a:t>
            </a:r>
          </a:p>
          <a:p>
            <a:pPr lvl="2" eaLnBrk="1" hangingPunct="1">
              <a:lnSpc>
                <a:spcPct val="90000"/>
              </a:lnSpc>
              <a:spcBef>
                <a:spcPts val="600"/>
              </a:spcBef>
              <a:buClr>
                <a:srgbClr val="FFCC66"/>
              </a:buClr>
              <a:buSzPct val="100000"/>
              <a:buFont typeface="Wingdings" panose="05000000000000000000" pitchFamily="2" charset="2"/>
              <a:buChar char=""/>
              <a:defRPr/>
            </a:pPr>
            <a:r>
              <a:rPr lang="ru-RU" altLang="ru-RU" sz="2400">
                <a:solidFill>
                  <a:srgbClr val="2626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 учетом количества лет, прошедших с года выпуска транспортных средств</a:t>
            </a:r>
          </a:p>
          <a:p>
            <a:pPr lvl="2" eaLnBrk="1" hangingPunct="1">
              <a:lnSpc>
                <a:spcPct val="90000"/>
              </a:lnSpc>
              <a:spcBef>
                <a:spcPts val="600"/>
              </a:spcBef>
              <a:buClr>
                <a:srgbClr val="FFCC66"/>
              </a:buClr>
              <a:buSzPct val="100000"/>
              <a:buFont typeface="Wingdings" panose="05000000000000000000" pitchFamily="2" charset="2"/>
              <a:buChar char=""/>
              <a:defRPr/>
            </a:pPr>
            <a:r>
              <a:rPr lang="ru-RU" altLang="ru-RU" sz="2400">
                <a:solidFill>
                  <a:srgbClr val="2626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 учетом экологического класса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500"/>
                                        <p:tgtEl>
                                          <p:spTgt spid="409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2" dur="500"/>
                                        <p:tgtEl>
                                          <p:spTgt spid="409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7" dur="500"/>
                                        <p:tgtEl>
                                          <p:spTgt spid="409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2" dur="500"/>
                                        <p:tgtEl>
                                          <p:spTgt spid="409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7" dur="500"/>
                                        <p:tgtEl>
                                          <p:spTgt spid="409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Text Box 1">
            <a:extLst>
              <a:ext uri="{FF2B5EF4-FFF2-40B4-BE49-F238E27FC236}">
                <a16:creationId xmlns:a16="http://schemas.microsoft.com/office/drawing/2014/main" id="{A3AA0B31-E783-4E86-9147-D58D6EC66D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74638"/>
            <a:ext cx="8229600" cy="850900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9pPr>
          </a:lstStyle>
          <a:p>
            <a:pPr algn="ctr" eaLnBrk="1" hangingPunct="1">
              <a:buSzPct val="100000"/>
              <a:defRPr/>
            </a:pPr>
            <a:r>
              <a:rPr lang="ru-RU" altLang="ru-RU" sz="4400">
                <a:solidFill>
                  <a:srgbClr val="FFFF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Налоговые ставки</a:t>
            </a:r>
          </a:p>
        </p:txBody>
      </p:sp>
      <p:sp>
        <p:nvSpPr>
          <p:cNvPr id="41986" name="Text Box 2">
            <a:extLst>
              <a:ext uri="{FF2B5EF4-FFF2-40B4-BE49-F238E27FC236}">
                <a16:creationId xmlns:a16="http://schemas.microsoft.com/office/drawing/2014/main" id="{307A098F-C3EC-461D-813E-6DE2031B08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341438"/>
            <a:ext cx="8229600" cy="4754562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6800" rIns="90000" bIns="46800"/>
          <a:lstStyle>
            <a:lvl1pPr marL="339725" indent="-339725"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1pPr>
            <a:lvl2pPr marL="741363" indent="-282575"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2pPr>
            <a:lvl3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3pPr>
            <a:lvl4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4pPr>
            <a:lvl5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9pPr>
          </a:lstStyle>
          <a:p>
            <a:pPr>
              <a:spcBef>
                <a:spcPts val="500"/>
              </a:spcBef>
              <a:buClr>
                <a:srgbClr val="FFCC66"/>
              </a:buClr>
              <a:buSzPct val="80000"/>
              <a:buFont typeface="Wingdings" panose="05000000000000000000" pitchFamily="2" charset="2"/>
              <a:buChar char=""/>
              <a:defRPr/>
            </a:pPr>
            <a:r>
              <a:rPr lang="ru-RU" altLang="ru-RU" sz="2800">
                <a:solidFill>
                  <a:srgbClr val="2626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Налоговые ставки устанавливаются законами субъектов Российской Федерации соответственно в зависимости от мощности двигателя, тяги реактивного двигателя или валовой вместимости транспортного средства в расчете на одну лошадиную силу мощности двигателя транспортного средства, один килограмм силы тяги реактивного двигателя, одну регистровую тонну, одну единицу валовой вместимости транспортного средства или одну единицу транспортного средства в размерах, установленных ст. 361 НК РФ</a:t>
            </a:r>
          </a:p>
          <a:p>
            <a:pPr lvl="1" eaLnBrk="1" hangingPunct="1">
              <a:spcBef>
                <a:spcPts val="500"/>
              </a:spcBef>
              <a:buSzPct val="100000"/>
              <a:defRPr/>
            </a:pPr>
            <a:endParaRPr lang="ru-RU" altLang="ru-RU" sz="2800">
              <a:solidFill>
                <a:srgbClr val="262699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500"/>
                                        <p:tgtEl>
                                          <p:spTgt spid="419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Text Box 1">
            <a:extLst>
              <a:ext uri="{FF2B5EF4-FFF2-40B4-BE49-F238E27FC236}">
                <a16:creationId xmlns:a16="http://schemas.microsoft.com/office/drawing/2014/main" id="{6923EE36-0159-40E3-8923-59287ED384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9pPr>
          </a:lstStyle>
          <a:p>
            <a:pPr algn="ctr" eaLnBrk="1" hangingPunct="1">
              <a:buSzPct val="100000"/>
              <a:defRPr/>
            </a:pPr>
            <a:r>
              <a:rPr lang="ru-RU" altLang="ru-RU" sz="4400">
                <a:solidFill>
                  <a:srgbClr val="FFFF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Порядок исчисления налога</a:t>
            </a:r>
          </a:p>
        </p:txBody>
      </p:sp>
      <p:sp>
        <p:nvSpPr>
          <p:cNvPr id="43010" name="Text Box 2">
            <a:extLst>
              <a:ext uri="{FF2B5EF4-FFF2-40B4-BE49-F238E27FC236}">
                <a16:creationId xmlns:a16="http://schemas.microsoft.com/office/drawing/2014/main" id="{7D218D46-3C79-43EA-8040-9B77B1F409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2276475"/>
            <a:ext cx="8229600" cy="2981325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6800" rIns="90000" bIns="46800"/>
          <a:lstStyle>
            <a:lvl1pPr marL="339725" indent="-339725"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1pPr>
            <a:lvl2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2pPr>
            <a:lvl3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3pPr>
            <a:lvl4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4pPr>
            <a:lvl5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9pPr>
          </a:lstStyle>
          <a:p>
            <a:pPr eaLnBrk="1" hangingPunct="1">
              <a:spcBef>
                <a:spcPts val="700"/>
              </a:spcBef>
              <a:buClr>
                <a:srgbClr val="FFCC66"/>
              </a:buClr>
              <a:buSzPct val="80000"/>
              <a:buFont typeface="Wingdings" panose="05000000000000000000" pitchFamily="2" charset="2"/>
              <a:buChar char=""/>
              <a:defRPr/>
            </a:pPr>
            <a:r>
              <a:rPr lang="ru-RU" altLang="ru-RU" sz="2800">
                <a:solidFill>
                  <a:srgbClr val="2626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Организации исчисляют сумму транспортного налога (авансовых платежей) самостоятельно </a:t>
            </a:r>
          </a:p>
          <a:p>
            <a:pPr marL="341313" eaLnBrk="1" hangingPunct="1">
              <a:spcBef>
                <a:spcPts val="700"/>
              </a:spcBef>
              <a:buSzPct val="80000"/>
              <a:defRPr/>
            </a:pPr>
            <a:endParaRPr lang="ru-RU" altLang="ru-RU" sz="2800">
              <a:solidFill>
                <a:srgbClr val="262699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spcBef>
                <a:spcPts val="700"/>
              </a:spcBef>
              <a:buClr>
                <a:srgbClr val="FFCC66"/>
              </a:buClr>
              <a:buSzPct val="80000"/>
              <a:buFont typeface="Wingdings" panose="05000000000000000000" pitchFamily="2" charset="2"/>
              <a:buChar char=""/>
              <a:defRPr/>
            </a:pPr>
            <a:r>
              <a:rPr lang="ru-RU" altLang="ru-RU" sz="2800">
                <a:solidFill>
                  <a:srgbClr val="2626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Налоговые органы исчисляют сумму налога, подлежащую уплате физическими лицами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500"/>
                                        <p:tgtEl>
                                          <p:spTgt spid="430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2" dur="500"/>
                                        <p:tgtEl>
                                          <p:spTgt spid="430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Text Box 1">
            <a:extLst>
              <a:ext uri="{FF2B5EF4-FFF2-40B4-BE49-F238E27FC236}">
                <a16:creationId xmlns:a16="http://schemas.microsoft.com/office/drawing/2014/main" id="{3658F8BB-F9E1-4547-91B1-212BC655BC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74638"/>
            <a:ext cx="8229600" cy="777875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9pPr>
          </a:lstStyle>
          <a:p>
            <a:pPr algn="ctr">
              <a:buSzPct val="100000"/>
              <a:defRPr/>
            </a:pPr>
            <a:br>
              <a:rPr lang="ru-RU" altLang="ru-RU" sz="4000" dirty="0">
                <a:solidFill>
                  <a:srgbClr val="FFFF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altLang="ru-RU" sz="3600" dirty="0">
                <a:solidFill>
                  <a:srgbClr val="FFFF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Повышающий коэффициент </a:t>
            </a:r>
          </a:p>
          <a:p>
            <a:pPr algn="ctr">
              <a:buSzPct val="100000"/>
              <a:defRPr/>
            </a:pPr>
            <a:r>
              <a:rPr lang="ru-RU" altLang="ru-RU" sz="3600" dirty="0">
                <a:solidFill>
                  <a:srgbClr val="FFFF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при исчислении налога:</a:t>
            </a:r>
            <a:br>
              <a:rPr lang="ru-RU" altLang="ru-RU" sz="4000" dirty="0">
                <a:solidFill>
                  <a:srgbClr val="FFFF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ru-RU" altLang="ru-RU" sz="4000" dirty="0">
              <a:solidFill>
                <a:srgbClr val="FFFFCC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4034" name="Text Box 2">
            <a:extLst>
              <a:ext uri="{FF2B5EF4-FFF2-40B4-BE49-F238E27FC236}">
                <a16:creationId xmlns:a16="http://schemas.microsoft.com/office/drawing/2014/main" id="{3E0190CC-71AB-46E7-9048-915DA3B20F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1903413"/>
            <a:ext cx="8229600" cy="1798637"/>
          </a:xfrm>
          <a:prstGeom prst="rect">
            <a:avLst/>
          </a:prstGeom>
          <a:solidFill>
            <a:srgbClr val="F2F2F2"/>
          </a:solidFill>
          <a:ln>
            <a:noFill/>
          </a:ln>
          <a:effectLst/>
        </p:spPr>
        <p:txBody>
          <a:bodyPr lIns="90000" tIns="46800" rIns="90000" bIns="46800"/>
          <a:lstStyle>
            <a:lvl1pPr marL="341313" indent="-339725"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1pPr>
            <a:lvl2pPr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2pPr>
            <a:lvl3pPr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3pPr>
            <a:lvl4pPr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4pPr>
            <a:lvl5pPr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9pPr>
          </a:lstStyle>
          <a:p>
            <a:pPr>
              <a:buSzPct val="100000"/>
              <a:defRPr/>
            </a:pPr>
            <a:r>
              <a:rPr lang="ru-RU" altLang="ru-RU" sz="2800" dirty="0">
                <a:solidFill>
                  <a:srgbClr val="262699"/>
                </a:solidFill>
              </a:rPr>
              <a:t>С 2023 года действует один коэффициент:</a:t>
            </a:r>
          </a:p>
          <a:p>
            <a:pPr>
              <a:buSzPct val="100000"/>
              <a:defRPr/>
            </a:pPr>
            <a:r>
              <a:rPr lang="ru-RU" altLang="ru-RU" sz="2800" dirty="0">
                <a:solidFill>
                  <a:srgbClr val="262699"/>
                </a:solidFill>
              </a:rPr>
              <a:t>3 - по легковым автомобилям средней стоимостью от 10 до 15 млн. руб. включительно, с года выпуска которых прошло не более 10 лет и по легковым автомобилям средней стоимостью более 15 млн. руб., с года выпуска которых прошло не более 20 лет.</a:t>
            </a:r>
          </a:p>
          <a:p>
            <a:pPr>
              <a:buSzPct val="100000"/>
              <a:defRPr/>
            </a:pPr>
            <a:endParaRPr lang="ru-RU" altLang="ru-RU" sz="2800" dirty="0">
              <a:solidFill>
                <a:srgbClr val="262699"/>
              </a:solidFill>
            </a:endParaRPr>
          </a:p>
          <a:p>
            <a:pPr>
              <a:spcBef>
                <a:spcPts val="600"/>
              </a:spcBef>
              <a:buSzPct val="80000"/>
              <a:defRPr/>
            </a:pPr>
            <a:endParaRPr lang="ru-RU" altLang="ru-RU" sz="2800" dirty="0">
              <a:solidFill>
                <a:srgbClr val="262699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spcBef>
                <a:spcPts val="600"/>
              </a:spcBef>
              <a:buSzPct val="80000"/>
              <a:defRPr/>
            </a:pPr>
            <a:endParaRPr lang="ru-RU" altLang="ru-RU" sz="2800" dirty="0">
              <a:solidFill>
                <a:srgbClr val="262699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Text Box 1">
            <a:extLst>
              <a:ext uri="{FF2B5EF4-FFF2-40B4-BE49-F238E27FC236}">
                <a16:creationId xmlns:a16="http://schemas.microsoft.com/office/drawing/2014/main" id="{9250BB4D-D121-4446-B598-9B1CC8C97B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74638"/>
            <a:ext cx="8229600" cy="1354137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9pPr>
          </a:lstStyle>
          <a:p>
            <a:pPr algn="ctr" eaLnBrk="1" hangingPunct="1">
              <a:buSzPct val="100000"/>
              <a:defRPr/>
            </a:pPr>
            <a:r>
              <a:rPr lang="ru-RU" altLang="ru-RU" sz="4800">
                <a:solidFill>
                  <a:srgbClr val="FFFF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Регламентирующие документы</a:t>
            </a:r>
          </a:p>
        </p:txBody>
      </p:sp>
      <p:sp>
        <p:nvSpPr>
          <p:cNvPr id="7170" name="Text Box 2">
            <a:extLst>
              <a:ext uri="{FF2B5EF4-FFF2-40B4-BE49-F238E27FC236}">
                <a16:creationId xmlns:a16="http://schemas.microsoft.com/office/drawing/2014/main" id="{4EA771C7-618C-447C-966B-7E0E2DC6D5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133600"/>
            <a:ext cx="8229600" cy="3962400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6800" rIns="90000" bIns="46800"/>
          <a:lstStyle>
            <a:lvl1pPr marL="341313" indent="-339725"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1pPr>
            <a:lvl2pPr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2pPr>
            <a:lvl3pPr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3pPr>
            <a:lvl4pPr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4pPr>
            <a:lvl5pPr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9pPr>
          </a:lstStyle>
          <a:p>
            <a:pPr eaLnBrk="1" hangingPunct="1">
              <a:spcBef>
                <a:spcPts val="800"/>
              </a:spcBef>
              <a:buSzPct val="80000"/>
              <a:defRPr/>
            </a:pPr>
            <a:endParaRPr lang="ru-RU" altLang="ru-RU" sz="32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spcBef>
                <a:spcPts val="800"/>
              </a:spcBef>
              <a:buSzPct val="80000"/>
              <a:defRPr/>
            </a:pPr>
            <a:endParaRPr lang="ru-RU" altLang="ru-RU" sz="32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spcBef>
                <a:spcPts val="800"/>
              </a:spcBef>
              <a:buSzPct val="80000"/>
              <a:defRPr/>
            </a:pPr>
            <a:endParaRPr lang="ru-RU" altLang="ru-RU" sz="32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339725" indent="-338138" eaLnBrk="1" hangingPunct="1">
              <a:spcBef>
                <a:spcPts val="800"/>
              </a:spcBef>
              <a:buClr>
                <a:srgbClr val="FFCC66"/>
              </a:buClr>
              <a:buSzPct val="80000"/>
              <a:buFont typeface="Wingdings" panose="05000000000000000000" pitchFamily="2" charset="2"/>
              <a:buChar char=""/>
              <a:defRPr/>
            </a:pPr>
            <a:r>
              <a:rPr lang="ru-RU" altLang="ru-RU" sz="3200" dirty="0">
                <a:solidFill>
                  <a:srgbClr val="39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30  глава НК РФ «Налог на имущество организаций»</a:t>
            </a:r>
          </a:p>
          <a:p>
            <a:pPr marL="339725" indent="-338138" eaLnBrk="1" hangingPunct="1">
              <a:spcBef>
                <a:spcPts val="800"/>
              </a:spcBef>
              <a:buClr>
                <a:srgbClr val="FFCC66"/>
              </a:buClr>
              <a:buSzPct val="80000"/>
              <a:buFont typeface="Wingdings" panose="05000000000000000000" pitchFamily="2" charset="2"/>
              <a:buChar char=""/>
              <a:defRPr/>
            </a:pPr>
            <a:r>
              <a:rPr lang="ru-RU" altLang="ru-RU" sz="3200" dirty="0">
                <a:solidFill>
                  <a:srgbClr val="39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региональный закон о налоге </a:t>
            </a:r>
          </a:p>
        </p:txBody>
      </p:sp>
      <p:pic>
        <p:nvPicPr>
          <p:cNvPr id="10244" name="Picture 3">
            <a:extLst>
              <a:ext uri="{FF2B5EF4-FFF2-40B4-BE49-F238E27FC236}">
                <a16:creationId xmlns:a16="http://schemas.microsoft.com/office/drawing/2014/main" id="{209538F9-3408-4625-ADC2-E804C12529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388" y="1663700"/>
            <a:ext cx="3803650" cy="2335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Text Box 1">
            <a:extLst>
              <a:ext uri="{FF2B5EF4-FFF2-40B4-BE49-F238E27FC236}">
                <a16:creationId xmlns:a16="http://schemas.microsoft.com/office/drawing/2014/main" id="{EBEAA5AE-F9CF-48A1-8BB6-35408A597E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9pPr>
          </a:lstStyle>
          <a:p>
            <a:pPr algn="ctr" eaLnBrk="1" hangingPunct="1">
              <a:buSzPct val="100000"/>
              <a:defRPr/>
            </a:pPr>
            <a:r>
              <a:rPr lang="ru-RU" altLang="ru-RU" sz="4000">
                <a:solidFill>
                  <a:srgbClr val="FFFF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Сумма авансового платежа </a:t>
            </a:r>
          </a:p>
        </p:txBody>
      </p:sp>
      <p:sp>
        <p:nvSpPr>
          <p:cNvPr id="45058" name="Text Box 2">
            <a:extLst>
              <a:ext uri="{FF2B5EF4-FFF2-40B4-BE49-F238E27FC236}">
                <a16:creationId xmlns:a16="http://schemas.microsoft.com/office/drawing/2014/main" id="{961A7023-3EAB-4AFE-8F04-25DAC2F647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6800" rIns="90000" bIns="46800"/>
          <a:lstStyle>
            <a:lvl1pPr marL="341313" indent="-339725"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1pPr>
            <a:lvl2pPr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2pPr>
            <a:lvl3pPr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3pPr>
            <a:lvl4pPr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4pPr>
            <a:lvl5pPr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9pPr>
          </a:lstStyle>
          <a:p>
            <a:pPr eaLnBrk="1" hangingPunct="1">
              <a:spcBef>
                <a:spcPts val="700"/>
              </a:spcBef>
              <a:buSzPct val="80000"/>
              <a:defRPr/>
            </a:pPr>
            <a:endParaRPr lang="ru-RU" altLang="ru-RU" sz="2800">
              <a:solidFill>
                <a:srgbClr val="262699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spcBef>
                <a:spcPts val="700"/>
              </a:spcBef>
              <a:buSzPct val="80000"/>
              <a:defRPr/>
            </a:pPr>
            <a:endParaRPr lang="ru-RU" altLang="ru-RU" sz="2800">
              <a:solidFill>
                <a:srgbClr val="262699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spcBef>
                <a:spcPts val="500"/>
              </a:spcBef>
              <a:buSzPct val="80000"/>
              <a:defRPr/>
            </a:pPr>
            <a:endParaRPr lang="ru-RU" altLang="ru-RU" sz="2000">
              <a:solidFill>
                <a:srgbClr val="262699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339725" indent="-338138" eaLnBrk="1" hangingPunct="1">
              <a:spcBef>
                <a:spcPts val="700"/>
              </a:spcBef>
              <a:buClr>
                <a:srgbClr val="FFCC66"/>
              </a:buClr>
              <a:buSzPct val="80000"/>
              <a:buFont typeface="Wingdings" panose="05000000000000000000" pitchFamily="2" charset="2"/>
              <a:buChar char=""/>
              <a:defRPr/>
            </a:pPr>
            <a:r>
              <a:rPr lang="ru-RU" altLang="ru-RU" sz="2800" i="1">
                <a:solidFill>
                  <a:srgbClr val="2626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ТрН</a:t>
            </a:r>
            <a:r>
              <a:rPr lang="ru-RU" altLang="ru-RU" sz="2800" i="1" baseline="-25000">
                <a:solidFill>
                  <a:srgbClr val="2626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А</a:t>
            </a:r>
            <a:r>
              <a:rPr lang="ru-RU" altLang="ru-RU" sz="2800" i="1">
                <a:solidFill>
                  <a:srgbClr val="2626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altLang="ru-RU" sz="2800">
                <a:solidFill>
                  <a:srgbClr val="2626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– сумма авансового платежа за отчетный период</a:t>
            </a:r>
          </a:p>
          <a:p>
            <a:pPr marL="339725" indent="-338138" eaLnBrk="1" hangingPunct="1">
              <a:spcBef>
                <a:spcPts val="700"/>
              </a:spcBef>
              <a:buClr>
                <a:srgbClr val="FFCC66"/>
              </a:buClr>
              <a:buSzPct val="80000"/>
              <a:buFont typeface="Wingdings" panose="05000000000000000000" pitchFamily="2" charset="2"/>
              <a:buChar char=""/>
              <a:defRPr/>
            </a:pPr>
            <a:r>
              <a:rPr lang="ru-RU" altLang="ru-RU" sz="2800" i="1">
                <a:solidFill>
                  <a:srgbClr val="2626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НБ</a:t>
            </a:r>
            <a:r>
              <a:rPr lang="ru-RU" altLang="ru-RU" sz="2800">
                <a:solidFill>
                  <a:srgbClr val="2626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- налогооблагаемая база за отчетный период</a:t>
            </a:r>
          </a:p>
          <a:p>
            <a:pPr marL="339725" indent="-338138" eaLnBrk="1" hangingPunct="1">
              <a:spcBef>
                <a:spcPts val="700"/>
              </a:spcBef>
              <a:buClr>
                <a:srgbClr val="FFCC66"/>
              </a:buClr>
              <a:buSzPct val="80000"/>
              <a:buFont typeface="Wingdings" panose="05000000000000000000" pitchFamily="2" charset="2"/>
              <a:buChar char=""/>
              <a:defRPr/>
            </a:pPr>
            <a:r>
              <a:rPr lang="ru-RU" altLang="ru-RU" sz="2800" i="1">
                <a:solidFill>
                  <a:srgbClr val="2626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нс</a:t>
            </a:r>
            <a:r>
              <a:rPr lang="ru-RU" altLang="ru-RU" sz="2800">
                <a:solidFill>
                  <a:srgbClr val="2626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– налоговая ставка </a:t>
            </a:r>
          </a:p>
          <a:p>
            <a:pPr marL="339725" indent="-338138" eaLnBrk="1" hangingPunct="1">
              <a:spcBef>
                <a:spcPts val="700"/>
              </a:spcBef>
              <a:buClr>
                <a:srgbClr val="FFCC66"/>
              </a:buClr>
              <a:buSzPct val="80000"/>
              <a:buFont typeface="Wingdings" panose="05000000000000000000" pitchFamily="2" charset="2"/>
              <a:buChar char=""/>
              <a:defRPr/>
            </a:pPr>
            <a:r>
              <a:rPr lang="ru-RU" altLang="ru-RU" sz="2800">
                <a:solidFill>
                  <a:srgbClr val="2626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К - повышающий коэффициент.</a:t>
            </a:r>
          </a:p>
          <a:p>
            <a:pPr eaLnBrk="1" hangingPunct="1">
              <a:spcBef>
                <a:spcPts val="700"/>
              </a:spcBef>
              <a:buSzPct val="80000"/>
              <a:defRPr/>
            </a:pPr>
            <a:endParaRPr lang="ru-RU" altLang="ru-RU" sz="2800">
              <a:solidFill>
                <a:srgbClr val="262699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81924" name="Rectangle 3">
            <a:extLst>
              <a:ext uri="{FF2B5EF4-FFF2-40B4-BE49-F238E27FC236}">
                <a16:creationId xmlns:a16="http://schemas.microsoft.com/office/drawing/2014/main" id="{4455F651-A0C1-4A27-AE2B-E4F17FACAE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/>
          </a:p>
        </p:txBody>
      </p:sp>
      <p:graphicFrame>
        <p:nvGraphicFramePr>
          <p:cNvPr id="81925" name="Object 4">
            <a:extLst>
              <a:ext uri="{FF2B5EF4-FFF2-40B4-BE49-F238E27FC236}">
                <a16:creationId xmlns:a16="http://schemas.microsoft.com/office/drawing/2014/main" id="{04DF5BAF-DEA4-4625-86ED-DAE3B1335BF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051050" y="1417638"/>
          <a:ext cx="4870450" cy="1435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3" r:id="rId4" imgW="1992960" imgH="419040" progId="">
                  <p:embed/>
                </p:oleObj>
              </mc:Choice>
              <mc:Fallback>
                <p:oleObj r:id="rId4" imgW="1992960" imgH="419040" progId="">
                  <p:embed/>
                  <p:pic>
                    <p:nvPicPr>
                      <p:cNvPr id="81925" name="Object 4">
                        <a:extLst>
                          <a:ext uri="{FF2B5EF4-FFF2-40B4-BE49-F238E27FC236}">
                            <a16:creationId xmlns:a16="http://schemas.microsoft.com/office/drawing/2014/main" id="{04DF5BAF-DEA4-4625-86ED-DAE3B1335BF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1050" y="1417638"/>
                        <a:ext cx="4870450" cy="1435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500"/>
                                        <p:tgtEl>
                                          <p:spTgt spid="450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2" dur="500"/>
                                        <p:tgtEl>
                                          <p:spTgt spid="450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7" dur="500"/>
                                        <p:tgtEl>
                                          <p:spTgt spid="4505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2" dur="500"/>
                                        <p:tgtEl>
                                          <p:spTgt spid="4505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Text Box 1">
            <a:extLst>
              <a:ext uri="{FF2B5EF4-FFF2-40B4-BE49-F238E27FC236}">
                <a16:creationId xmlns:a16="http://schemas.microsoft.com/office/drawing/2014/main" id="{BDDA46BF-1906-4130-B3EE-31CFD15F44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9pPr>
          </a:lstStyle>
          <a:p>
            <a:pPr algn="ctr" eaLnBrk="1" hangingPunct="1">
              <a:buSzPct val="100000"/>
              <a:defRPr/>
            </a:pPr>
            <a:r>
              <a:rPr lang="ru-RU" altLang="ru-RU" sz="4400">
                <a:solidFill>
                  <a:srgbClr val="FFFF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Порядок исчисления налога</a:t>
            </a:r>
          </a:p>
        </p:txBody>
      </p:sp>
      <p:sp>
        <p:nvSpPr>
          <p:cNvPr id="46082" name="Text Box 2">
            <a:extLst>
              <a:ext uri="{FF2B5EF4-FFF2-40B4-BE49-F238E27FC236}">
                <a16:creationId xmlns:a16="http://schemas.microsoft.com/office/drawing/2014/main" id="{6ED7D2BB-7768-4007-AE71-3CD00FE714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6800" rIns="90000" bIns="46800"/>
          <a:lstStyle>
            <a:lvl1pPr marL="341313" indent="-339725"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1pPr>
            <a:lvl2pPr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2pPr>
            <a:lvl3pPr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3pPr>
            <a:lvl4pPr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4pPr>
            <a:lvl5pPr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800"/>
              </a:spcBef>
              <a:buSzPct val="80000"/>
              <a:defRPr/>
            </a:pPr>
            <a:endParaRPr lang="ru-RU" altLang="ru-RU" sz="3200" i="1">
              <a:solidFill>
                <a:srgbClr val="262699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lnSpc>
                <a:spcPct val="90000"/>
              </a:lnSpc>
              <a:spcBef>
                <a:spcPts val="800"/>
              </a:spcBef>
              <a:buSzPct val="80000"/>
              <a:defRPr/>
            </a:pPr>
            <a:endParaRPr lang="ru-RU" altLang="ru-RU" sz="3200" i="1">
              <a:solidFill>
                <a:srgbClr val="262699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lnSpc>
                <a:spcPct val="90000"/>
              </a:lnSpc>
              <a:spcBef>
                <a:spcPts val="800"/>
              </a:spcBef>
              <a:buSzPct val="80000"/>
              <a:defRPr/>
            </a:pPr>
            <a:endParaRPr lang="ru-RU" altLang="ru-RU" sz="3200" i="1">
              <a:solidFill>
                <a:srgbClr val="262699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lnSpc>
                <a:spcPct val="90000"/>
              </a:lnSpc>
              <a:spcBef>
                <a:spcPts val="700"/>
              </a:spcBef>
              <a:buSzPct val="80000"/>
              <a:defRPr/>
            </a:pPr>
            <a:endParaRPr lang="ru-RU" altLang="ru-RU" sz="2800" i="1">
              <a:solidFill>
                <a:srgbClr val="262699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339725" indent="-338138" eaLnBrk="1" hangingPunct="1">
              <a:lnSpc>
                <a:spcPct val="90000"/>
              </a:lnSpc>
              <a:spcBef>
                <a:spcPts val="700"/>
              </a:spcBef>
              <a:buClr>
                <a:srgbClr val="FFCC66"/>
              </a:buClr>
              <a:buSzPct val="80000"/>
              <a:buFont typeface="Wingdings" panose="05000000000000000000" pitchFamily="2" charset="2"/>
              <a:buChar char=""/>
              <a:defRPr/>
            </a:pPr>
            <a:r>
              <a:rPr lang="ru-RU" altLang="ru-RU" sz="2800" i="1">
                <a:solidFill>
                  <a:srgbClr val="2626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ТрН </a:t>
            </a:r>
            <a:r>
              <a:rPr lang="ru-RU" altLang="ru-RU" sz="2800">
                <a:solidFill>
                  <a:srgbClr val="2626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– сумма транспортного за налоговый период</a:t>
            </a:r>
          </a:p>
          <a:p>
            <a:pPr marL="339725" indent="-338138" eaLnBrk="1" hangingPunct="1">
              <a:lnSpc>
                <a:spcPct val="90000"/>
              </a:lnSpc>
              <a:spcBef>
                <a:spcPts val="700"/>
              </a:spcBef>
              <a:buClr>
                <a:srgbClr val="FFCC66"/>
              </a:buClr>
              <a:buSzPct val="80000"/>
              <a:buFont typeface="Wingdings" panose="05000000000000000000" pitchFamily="2" charset="2"/>
              <a:buChar char=""/>
              <a:defRPr/>
            </a:pPr>
            <a:r>
              <a:rPr lang="ru-RU" altLang="ru-RU" sz="2800" i="1">
                <a:solidFill>
                  <a:srgbClr val="2626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НБ</a:t>
            </a:r>
            <a:r>
              <a:rPr lang="ru-RU" altLang="ru-RU" sz="2800">
                <a:solidFill>
                  <a:srgbClr val="2626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- налогооблагаемая база</a:t>
            </a:r>
          </a:p>
          <a:p>
            <a:pPr marL="339725" indent="-338138" eaLnBrk="1" hangingPunct="1">
              <a:lnSpc>
                <a:spcPct val="90000"/>
              </a:lnSpc>
              <a:spcBef>
                <a:spcPts val="700"/>
              </a:spcBef>
              <a:buClr>
                <a:srgbClr val="FFCC66"/>
              </a:buClr>
              <a:buSzPct val="80000"/>
              <a:buFont typeface="Wingdings" panose="05000000000000000000" pitchFamily="2" charset="2"/>
              <a:buChar char=""/>
              <a:defRPr/>
            </a:pPr>
            <a:r>
              <a:rPr lang="ru-RU" altLang="ru-RU" sz="2800" i="1">
                <a:solidFill>
                  <a:srgbClr val="2626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нс</a:t>
            </a:r>
            <a:r>
              <a:rPr lang="ru-RU" altLang="ru-RU" sz="2800">
                <a:solidFill>
                  <a:srgbClr val="2626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– налоговая ставка</a:t>
            </a:r>
          </a:p>
        </p:txBody>
      </p:sp>
      <p:sp>
        <p:nvSpPr>
          <p:cNvPr id="83972" name="Rectangle 3">
            <a:extLst>
              <a:ext uri="{FF2B5EF4-FFF2-40B4-BE49-F238E27FC236}">
                <a16:creationId xmlns:a16="http://schemas.microsoft.com/office/drawing/2014/main" id="{C5CC33CC-92BC-42CA-9796-A17BC81D7B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9565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/>
          </a:p>
        </p:txBody>
      </p:sp>
      <p:graphicFrame>
        <p:nvGraphicFramePr>
          <p:cNvPr id="83973" name="Object 4">
            <a:extLst>
              <a:ext uri="{FF2B5EF4-FFF2-40B4-BE49-F238E27FC236}">
                <a16:creationId xmlns:a16="http://schemas.microsoft.com/office/drawing/2014/main" id="{430E6437-F0C2-4D50-8842-EAFC190E0FA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036763" y="2217738"/>
          <a:ext cx="4608512" cy="987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7" r:id="rId4" imgW="1828080" imgH="254160" progId="">
                  <p:embed/>
                </p:oleObj>
              </mc:Choice>
              <mc:Fallback>
                <p:oleObj r:id="rId4" imgW="1828080" imgH="254160" progId="">
                  <p:embed/>
                  <p:pic>
                    <p:nvPicPr>
                      <p:cNvPr id="83973" name="Object 4">
                        <a:extLst>
                          <a:ext uri="{FF2B5EF4-FFF2-40B4-BE49-F238E27FC236}">
                            <a16:creationId xmlns:a16="http://schemas.microsoft.com/office/drawing/2014/main" id="{430E6437-F0C2-4D50-8842-EAFC190E0FA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36763" y="2217738"/>
                        <a:ext cx="4608512" cy="987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500"/>
                                        <p:tgtEl>
                                          <p:spTgt spid="460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2" dur="500"/>
                                        <p:tgtEl>
                                          <p:spTgt spid="460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7" dur="500"/>
                                        <p:tgtEl>
                                          <p:spTgt spid="4608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Text Box 1">
            <a:extLst>
              <a:ext uri="{FF2B5EF4-FFF2-40B4-BE49-F238E27FC236}">
                <a16:creationId xmlns:a16="http://schemas.microsoft.com/office/drawing/2014/main" id="{9D1011AD-C0E8-4DF0-9834-A92CC22005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9pPr>
          </a:lstStyle>
          <a:p>
            <a:pPr algn="ctr" eaLnBrk="1" hangingPunct="1">
              <a:buSzPct val="100000"/>
              <a:defRPr/>
            </a:pPr>
            <a:r>
              <a:rPr lang="ru-RU" altLang="ru-RU" sz="4000">
                <a:solidFill>
                  <a:srgbClr val="FFFF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Коэффициент для расчета налога</a:t>
            </a:r>
          </a:p>
        </p:txBody>
      </p:sp>
      <p:sp>
        <p:nvSpPr>
          <p:cNvPr id="47106" name="Text Box 2">
            <a:extLst>
              <a:ext uri="{FF2B5EF4-FFF2-40B4-BE49-F238E27FC236}">
                <a16:creationId xmlns:a16="http://schemas.microsoft.com/office/drawing/2014/main" id="{E29FF41F-17B8-4616-B907-615CA5932B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6800" rIns="90000" bIns="46800"/>
          <a:lstStyle>
            <a:lvl1pPr marL="341313" indent="-339725"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1pPr>
            <a:lvl2pPr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2pPr>
            <a:lvl3pPr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3pPr>
            <a:lvl4pPr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4pPr>
            <a:lvl5pPr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ts val="500"/>
              </a:spcBef>
              <a:buSzPct val="80000"/>
              <a:defRPr/>
            </a:pPr>
            <a:endParaRPr lang="ru-RU" altLang="ru-RU" sz="2000" i="1">
              <a:solidFill>
                <a:srgbClr val="262699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lnSpc>
                <a:spcPct val="80000"/>
              </a:lnSpc>
              <a:spcBef>
                <a:spcPts val="500"/>
              </a:spcBef>
              <a:buSzPct val="80000"/>
              <a:defRPr/>
            </a:pPr>
            <a:endParaRPr lang="ru-RU" altLang="ru-RU" sz="2000" i="1">
              <a:solidFill>
                <a:srgbClr val="262699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lnSpc>
                <a:spcPct val="80000"/>
              </a:lnSpc>
              <a:spcBef>
                <a:spcPts val="500"/>
              </a:spcBef>
              <a:buSzPct val="80000"/>
              <a:defRPr/>
            </a:pPr>
            <a:endParaRPr lang="ru-RU" altLang="ru-RU" sz="2000" i="1">
              <a:solidFill>
                <a:srgbClr val="262699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lnSpc>
                <a:spcPct val="80000"/>
              </a:lnSpc>
              <a:spcBef>
                <a:spcPts val="500"/>
              </a:spcBef>
              <a:buSzPct val="80000"/>
              <a:defRPr/>
            </a:pPr>
            <a:endParaRPr lang="ru-RU" altLang="ru-RU" sz="2000" i="1">
              <a:solidFill>
                <a:srgbClr val="262699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lnSpc>
                <a:spcPct val="80000"/>
              </a:lnSpc>
              <a:spcBef>
                <a:spcPts val="500"/>
              </a:spcBef>
              <a:buSzPct val="80000"/>
              <a:defRPr/>
            </a:pPr>
            <a:endParaRPr lang="ru-RU" altLang="ru-RU" sz="2000" i="1">
              <a:solidFill>
                <a:srgbClr val="262699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339725" indent="-338138" eaLnBrk="1" hangingPunct="1">
              <a:lnSpc>
                <a:spcPct val="80000"/>
              </a:lnSpc>
              <a:spcBef>
                <a:spcPts val="600"/>
              </a:spcBef>
              <a:buClr>
                <a:srgbClr val="FFCC66"/>
              </a:buClr>
              <a:buSzPct val="80000"/>
              <a:buFont typeface="Wingdings" panose="05000000000000000000" pitchFamily="2" charset="2"/>
              <a:buChar char=""/>
              <a:defRPr/>
            </a:pPr>
            <a:r>
              <a:rPr lang="en-US" altLang="ru-RU" sz="2400" i="1">
                <a:solidFill>
                  <a:srgbClr val="2626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k </a:t>
            </a:r>
            <a:r>
              <a:rPr lang="ru-RU" altLang="ru-RU" sz="2400">
                <a:solidFill>
                  <a:srgbClr val="2626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– коэффициент для расчета налога (авансовых платежей)</a:t>
            </a:r>
          </a:p>
          <a:p>
            <a:pPr eaLnBrk="1" hangingPunct="1">
              <a:lnSpc>
                <a:spcPct val="80000"/>
              </a:lnSpc>
              <a:spcBef>
                <a:spcPts val="600"/>
              </a:spcBef>
              <a:buSzPct val="80000"/>
              <a:defRPr/>
            </a:pPr>
            <a:endParaRPr lang="ru-RU" altLang="ru-RU" sz="2400" i="1">
              <a:solidFill>
                <a:srgbClr val="262699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339725" indent="-338138" eaLnBrk="1" hangingPunct="1">
              <a:lnSpc>
                <a:spcPct val="80000"/>
              </a:lnSpc>
              <a:spcBef>
                <a:spcPts val="600"/>
              </a:spcBef>
              <a:buClr>
                <a:srgbClr val="FFCC66"/>
              </a:buClr>
              <a:buSzPct val="80000"/>
              <a:buFont typeface="Wingdings" panose="05000000000000000000" pitchFamily="2" charset="2"/>
              <a:buChar char=""/>
              <a:defRPr/>
            </a:pPr>
            <a:r>
              <a:rPr lang="ru-RU" altLang="ru-RU" sz="2400" i="1">
                <a:solidFill>
                  <a:srgbClr val="2626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м</a:t>
            </a:r>
            <a:r>
              <a:rPr lang="ru-RU" altLang="ru-RU" sz="2400" i="1" baseline="-25000">
                <a:solidFill>
                  <a:srgbClr val="2626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ф</a:t>
            </a:r>
            <a:r>
              <a:rPr lang="ru-RU" altLang="ru-RU" sz="2400">
                <a:solidFill>
                  <a:srgbClr val="2626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– число полных месяцев, в течение которых данное транспортное средство было зарегистрировано на налогоплательщика</a:t>
            </a:r>
          </a:p>
          <a:p>
            <a:pPr eaLnBrk="1" hangingPunct="1">
              <a:lnSpc>
                <a:spcPct val="80000"/>
              </a:lnSpc>
              <a:spcBef>
                <a:spcPts val="600"/>
              </a:spcBef>
              <a:buSzPct val="80000"/>
              <a:defRPr/>
            </a:pPr>
            <a:endParaRPr lang="ru-RU" altLang="ru-RU" sz="2400" i="1">
              <a:solidFill>
                <a:srgbClr val="262699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339725" indent="-338138" eaLnBrk="1" hangingPunct="1">
              <a:lnSpc>
                <a:spcPct val="80000"/>
              </a:lnSpc>
              <a:spcBef>
                <a:spcPts val="600"/>
              </a:spcBef>
              <a:buClr>
                <a:srgbClr val="FFCC66"/>
              </a:buClr>
              <a:buSzPct val="80000"/>
              <a:buFont typeface="Wingdings" panose="05000000000000000000" pitchFamily="2" charset="2"/>
              <a:buChar char=""/>
              <a:defRPr/>
            </a:pPr>
            <a:r>
              <a:rPr lang="ru-RU" altLang="ru-RU" sz="2400" i="1">
                <a:solidFill>
                  <a:srgbClr val="2626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м</a:t>
            </a:r>
            <a:r>
              <a:rPr lang="ru-RU" altLang="ru-RU" sz="2400" i="1" baseline="-25000">
                <a:solidFill>
                  <a:srgbClr val="2626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к</a:t>
            </a:r>
            <a:r>
              <a:rPr lang="ru-RU" altLang="ru-RU" sz="2400">
                <a:solidFill>
                  <a:srgbClr val="2626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- число календарных месяцев в налоговом (отчетном) периоде</a:t>
            </a:r>
          </a:p>
        </p:txBody>
      </p:sp>
      <p:sp>
        <p:nvSpPr>
          <p:cNvPr id="86020" name="Rectangle 3">
            <a:extLst>
              <a:ext uri="{FF2B5EF4-FFF2-40B4-BE49-F238E27FC236}">
                <a16:creationId xmlns:a16="http://schemas.microsoft.com/office/drawing/2014/main" id="{C906FEA8-8D01-4D22-ABC5-7C13D369B5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/>
          </a:p>
        </p:txBody>
      </p:sp>
      <p:graphicFrame>
        <p:nvGraphicFramePr>
          <p:cNvPr id="86021" name="Object 4">
            <a:extLst>
              <a:ext uri="{FF2B5EF4-FFF2-40B4-BE49-F238E27FC236}">
                <a16:creationId xmlns:a16="http://schemas.microsoft.com/office/drawing/2014/main" id="{3C686388-4A65-4768-96EB-C5A6C7EB6E2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987675" y="1690688"/>
          <a:ext cx="2808288" cy="1404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1" r:id="rId4" imgW="571320" imgH="507960" progId="">
                  <p:embed/>
                </p:oleObj>
              </mc:Choice>
              <mc:Fallback>
                <p:oleObj r:id="rId4" imgW="571320" imgH="507960" progId="">
                  <p:embed/>
                  <p:pic>
                    <p:nvPicPr>
                      <p:cNvPr id="86021" name="Object 4">
                        <a:extLst>
                          <a:ext uri="{FF2B5EF4-FFF2-40B4-BE49-F238E27FC236}">
                            <a16:creationId xmlns:a16="http://schemas.microsoft.com/office/drawing/2014/main" id="{3C686388-4A65-4768-96EB-C5A6C7EB6E2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7675" y="1690688"/>
                        <a:ext cx="2808288" cy="14049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500"/>
                                        <p:tgtEl>
                                          <p:spTgt spid="4710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2" dur="500"/>
                                        <p:tgtEl>
                                          <p:spTgt spid="4710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7" dur="500"/>
                                        <p:tgtEl>
                                          <p:spTgt spid="4710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Text Box 1">
            <a:extLst>
              <a:ext uri="{FF2B5EF4-FFF2-40B4-BE49-F238E27FC236}">
                <a16:creationId xmlns:a16="http://schemas.microsoft.com/office/drawing/2014/main" id="{61CCE856-568E-42D8-9042-A037EA72E4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9pPr>
          </a:lstStyle>
          <a:p>
            <a:pPr algn="ctr" eaLnBrk="1" hangingPunct="1">
              <a:buSzPct val="100000"/>
              <a:defRPr/>
            </a:pPr>
            <a:r>
              <a:rPr lang="ru-RU" altLang="ru-RU" sz="4000">
                <a:solidFill>
                  <a:srgbClr val="FFFF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Количество месяцев эксплуатации</a:t>
            </a:r>
          </a:p>
        </p:txBody>
      </p:sp>
      <p:sp>
        <p:nvSpPr>
          <p:cNvPr id="48130" name="Text Box 2">
            <a:extLst>
              <a:ext uri="{FF2B5EF4-FFF2-40B4-BE49-F238E27FC236}">
                <a16:creationId xmlns:a16="http://schemas.microsoft.com/office/drawing/2014/main" id="{BD46ACE2-85C9-458D-BCA6-86498C8BE1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773238"/>
            <a:ext cx="8229600" cy="4322762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6800" rIns="90000" bIns="46800"/>
          <a:lstStyle>
            <a:lvl1pPr marL="339725" indent="-339725"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1pPr>
            <a:lvl2pPr marL="741363" indent="-282575"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2pPr>
            <a:lvl3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3pPr>
            <a:lvl4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4pPr>
            <a:lvl5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700"/>
              </a:spcBef>
              <a:buClr>
                <a:srgbClr val="FFCC66"/>
              </a:buClr>
              <a:buSzPct val="80000"/>
              <a:buFont typeface="Wingdings" panose="05000000000000000000" pitchFamily="2" charset="2"/>
              <a:buChar char=""/>
              <a:defRPr/>
            </a:pPr>
            <a:r>
              <a:rPr lang="ru-RU" altLang="ru-RU" sz="2800">
                <a:solidFill>
                  <a:srgbClr val="2626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месяц регистрации и снятия транспортного средства с регистрации принимается за полный месяц</a:t>
            </a:r>
            <a:r>
              <a:rPr lang="en-US" altLang="ru-RU" sz="2800">
                <a:solidFill>
                  <a:srgbClr val="2626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altLang="ru-RU" sz="2800">
                <a:solidFill>
                  <a:srgbClr val="2626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если:</a:t>
            </a:r>
          </a:p>
          <a:p>
            <a:pPr lvl="1" eaLnBrk="1" hangingPunct="1">
              <a:lnSpc>
                <a:spcPct val="90000"/>
              </a:lnSpc>
              <a:spcBef>
                <a:spcPts val="600"/>
              </a:spcBef>
              <a:buSzPct val="100000"/>
              <a:defRPr/>
            </a:pPr>
            <a:endParaRPr lang="ru-RU" altLang="ru-RU" sz="2400">
              <a:solidFill>
                <a:srgbClr val="262699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739775" lvl="1" indent="-280988" eaLnBrk="1" hangingPunct="1">
              <a:lnSpc>
                <a:spcPct val="90000"/>
              </a:lnSpc>
              <a:spcBef>
                <a:spcPts val="600"/>
              </a:spcBef>
              <a:buClr>
                <a:srgbClr val="FFFFFF"/>
              </a:buClr>
              <a:buSzPct val="100000"/>
              <a:buFont typeface="Tahoma" panose="020B0604030504040204" pitchFamily="34" charset="0"/>
              <a:buChar char="–"/>
              <a:defRPr/>
            </a:pPr>
            <a:r>
              <a:rPr lang="ru-RU" altLang="ru-RU" sz="2400">
                <a:solidFill>
                  <a:srgbClr val="2626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Регистрация транспортного средства до 15-го числа месяца;</a:t>
            </a:r>
          </a:p>
          <a:p>
            <a:pPr marL="341313" eaLnBrk="1" hangingPunct="1">
              <a:lnSpc>
                <a:spcPct val="90000"/>
              </a:lnSpc>
              <a:spcBef>
                <a:spcPts val="600"/>
              </a:spcBef>
              <a:buSzPct val="80000"/>
              <a:defRPr/>
            </a:pPr>
            <a:endParaRPr lang="ru-RU" altLang="ru-RU" sz="2400">
              <a:solidFill>
                <a:srgbClr val="262699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739775" lvl="1" indent="-280988" eaLnBrk="1" hangingPunct="1">
              <a:lnSpc>
                <a:spcPct val="90000"/>
              </a:lnSpc>
              <a:spcBef>
                <a:spcPts val="600"/>
              </a:spcBef>
              <a:buClr>
                <a:srgbClr val="FFFFFF"/>
              </a:buClr>
              <a:buSzPct val="100000"/>
              <a:buFont typeface="Tahoma" panose="020B0604030504040204" pitchFamily="34" charset="0"/>
              <a:buChar char="–"/>
              <a:defRPr/>
            </a:pPr>
            <a:r>
              <a:rPr lang="ru-RU" altLang="ru-RU" sz="2400">
                <a:solidFill>
                  <a:srgbClr val="2626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снятие после 15-го числа соответствующего месяца.</a:t>
            </a:r>
          </a:p>
          <a:p>
            <a:pPr marL="341313" eaLnBrk="1" hangingPunct="1">
              <a:lnSpc>
                <a:spcPct val="90000"/>
              </a:lnSpc>
              <a:spcBef>
                <a:spcPts val="600"/>
              </a:spcBef>
              <a:buSzPct val="80000"/>
              <a:defRPr/>
            </a:pPr>
            <a:endParaRPr lang="ru-RU" altLang="ru-RU" sz="2400">
              <a:solidFill>
                <a:srgbClr val="262699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500"/>
                                        <p:tgtEl>
                                          <p:spTgt spid="481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2" dur="500"/>
                                        <p:tgtEl>
                                          <p:spTgt spid="481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7" dur="500"/>
                                        <p:tgtEl>
                                          <p:spTgt spid="481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Text Box 1">
            <a:extLst>
              <a:ext uri="{FF2B5EF4-FFF2-40B4-BE49-F238E27FC236}">
                <a16:creationId xmlns:a16="http://schemas.microsoft.com/office/drawing/2014/main" id="{F5622BDC-C5A7-4B88-940F-0157E90B7C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9pPr>
          </a:lstStyle>
          <a:p>
            <a:pPr algn="ctr" eaLnBrk="1" hangingPunct="1">
              <a:buSzPct val="100000"/>
              <a:defRPr/>
            </a:pPr>
            <a:r>
              <a:rPr lang="ru-RU" altLang="ru-RU" sz="4000">
                <a:solidFill>
                  <a:srgbClr val="FFFF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Уплата транспортного налога организациями</a:t>
            </a:r>
          </a:p>
        </p:txBody>
      </p:sp>
      <p:sp>
        <p:nvSpPr>
          <p:cNvPr id="49154" name="Text Box 2">
            <a:extLst>
              <a:ext uri="{FF2B5EF4-FFF2-40B4-BE49-F238E27FC236}">
                <a16:creationId xmlns:a16="http://schemas.microsoft.com/office/drawing/2014/main" id="{6E6AE71F-10D2-45F1-ACE2-64A69C3197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700213"/>
            <a:ext cx="8229600" cy="4395787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6800" rIns="90000" bIns="46800"/>
          <a:lstStyle>
            <a:lvl1pPr marL="339725" indent="-339725"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1pPr>
            <a:lvl2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2pPr>
            <a:lvl3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3pPr>
            <a:lvl4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4pPr>
            <a:lvl5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9pPr>
          </a:lstStyle>
          <a:p>
            <a:pPr eaLnBrk="1" hangingPunct="1">
              <a:spcBef>
                <a:spcPts val="800"/>
              </a:spcBef>
              <a:buClr>
                <a:srgbClr val="FFCC66"/>
              </a:buClr>
              <a:buSzPct val="80000"/>
              <a:buFont typeface="Wingdings" panose="05000000000000000000" pitchFamily="2" charset="2"/>
              <a:buChar char=""/>
              <a:defRPr/>
            </a:pPr>
            <a:r>
              <a:rPr lang="ru-RU" altLang="ru-RU" sz="3200">
                <a:solidFill>
                  <a:srgbClr val="2626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Авансовые платежи - не позднее последнего числа месяца, следующего за истекшим отчетным периодом</a:t>
            </a:r>
          </a:p>
          <a:p>
            <a:pPr marL="341313" eaLnBrk="1" hangingPunct="1">
              <a:spcBef>
                <a:spcPts val="800"/>
              </a:spcBef>
              <a:buSzPct val="80000"/>
              <a:defRPr/>
            </a:pPr>
            <a:endParaRPr lang="ru-RU" altLang="ru-RU" sz="3200">
              <a:solidFill>
                <a:srgbClr val="262699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spcBef>
                <a:spcPts val="800"/>
              </a:spcBef>
              <a:buClr>
                <a:srgbClr val="FFCC66"/>
              </a:buClr>
              <a:buSzPct val="80000"/>
              <a:buFont typeface="Wingdings" panose="05000000000000000000" pitchFamily="2" charset="2"/>
              <a:buChar char=""/>
              <a:defRPr/>
            </a:pPr>
            <a:r>
              <a:rPr lang="ru-RU" altLang="ru-RU" sz="3200">
                <a:solidFill>
                  <a:srgbClr val="2626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Налог по окончании налогового периода -  не позднее 1 марта следующего года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500"/>
                                        <p:tgtEl>
                                          <p:spTgt spid="491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2" dur="500"/>
                                        <p:tgtEl>
                                          <p:spTgt spid="491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Text Box 1">
            <a:extLst>
              <a:ext uri="{FF2B5EF4-FFF2-40B4-BE49-F238E27FC236}">
                <a16:creationId xmlns:a16="http://schemas.microsoft.com/office/drawing/2014/main" id="{58A1F7FB-04D6-48B2-8214-5BCB2845BB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9pPr>
          </a:lstStyle>
          <a:p>
            <a:pPr algn="ctr" eaLnBrk="1" hangingPunct="1">
              <a:buSzPct val="100000"/>
              <a:defRPr/>
            </a:pPr>
            <a:r>
              <a:rPr lang="ru-RU" altLang="ru-RU" sz="4000">
                <a:solidFill>
                  <a:srgbClr val="FFFF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Уплата налога физическими лицами</a:t>
            </a:r>
          </a:p>
        </p:txBody>
      </p:sp>
      <p:sp>
        <p:nvSpPr>
          <p:cNvPr id="50178" name="Text Box 2">
            <a:extLst>
              <a:ext uri="{FF2B5EF4-FFF2-40B4-BE49-F238E27FC236}">
                <a16:creationId xmlns:a16="http://schemas.microsoft.com/office/drawing/2014/main" id="{92CCBF6D-ED9A-417A-979B-D207E76765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235200"/>
            <a:ext cx="8229600" cy="3557588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6800" rIns="90000" bIns="46800"/>
          <a:lstStyle>
            <a:lvl1pPr marL="339725" indent="-339725"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1pPr>
            <a:lvl2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2pPr>
            <a:lvl3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3pPr>
            <a:lvl4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4pPr>
            <a:lvl5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700"/>
              </a:spcBef>
              <a:buClr>
                <a:srgbClr val="FFCC66"/>
              </a:buClr>
              <a:buSzPct val="80000"/>
              <a:buFont typeface="Wingdings" panose="05000000000000000000" pitchFamily="2" charset="2"/>
              <a:buChar char=""/>
              <a:defRPr/>
            </a:pPr>
            <a:r>
              <a:rPr lang="ru-RU" altLang="ru-RU" sz="2800">
                <a:solidFill>
                  <a:srgbClr val="2626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Налоговое уведомление вручается не позднее 1 сентября года, следующего за истекшим налоговым периодом </a:t>
            </a:r>
          </a:p>
          <a:p>
            <a:pPr marL="341313" eaLnBrk="1" hangingPunct="1">
              <a:lnSpc>
                <a:spcPct val="90000"/>
              </a:lnSpc>
              <a:spcBef>
                <a:spcPts val="700"/>
              </a:spcBef>
              <a:buSzPct val="80000"/>
              <a:defRPr/>
            </a:pPr>
            <a:endParaRPr lang="ru-RU" altLang="ru-RU" sz="2800">
              <a:solidFill>
                <a:srgbClr val="262699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lnSpc>
                <a:spcPct val="90000"/>
              </a:lnSpc>
              <a:spcBef>
                <a:spcPts val="700"/>
              </a:spcBef>
              <a:buClr>
                <a:srgbClr val="FFCC66"/>
              </a:buClr>
              <a:buSzPct val="80000"/>
              <a:buFont typeface="Wingdings" panose="05000000000000000000" pitchFamily="2" charset="2"/>
              <a:buChar char=""/>
              <a:defRPr/>
            </a:pPr>
            <a:r>
              <a:rPr lang="ru-RU" altLang="ru-RU" sz="2800">
                <a:solidFill>
                  <a:srgbClr val="2626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уплата транспортного налога не позднее</a:t>
            </a:r>
          </a:p>
          <a:p>
            <a:pPr eaLnBrk="1" hangingPunct="1">
              <a:lnSpc>
                <a:spcPct val="90000"/>
              </a:lnSpc>
              <a:spcBef>
                <a:spcPts val="700"/>
              </a:spcBef>
              <a:buClr>
                <a:srgbClr val="FFCC66"/>
              </a:buClr>
              <a:buSzPct val="80000"/>
              <a:buFont typeface="Wingdings" panose="05000000000000000000" pitchFamily="2" charset="2"/>
              <a:buChar char=""/>
              <a:defRPr/>
            </a:pPr>
            <a:r>
              <a:rPr lang="ru-RU" altLang="ru-RU" sz="2800">
                <a:solidFill>
                  <a:srgbClr val="2626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1 декабря года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500"/>
                                        <p:tgtEl>
                                          <p:spTgt spid="501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2" dur="500"/>
                                        <p:tgtEl>
                                          <p:spTgt spid="501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7" dur="500"/>
                                        <p:tgtEl>
                                          <p:spTgt spid="501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Text Box 1">
            <a:extLst>
              <a:ext uri="{FF2B5EF4-FFF2-40B4-BE49-F238E27FC236}">
                <a16:creationId xmlns:a16="http://schemas.microsoft.com/office/drawing/2014/main" id="{DC40FF2C-66A4-4400-A7B9-8C99FFB684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9pPr>
          </a:lstStyle>
          <a:p>
            <a:pPr algn="ctr" eaLnBrk="1" hangingPunct="1">
              <a:buSzPct val="100000"/>
              <a:defRPr/>
            </a:pPr>
            <a:r>
              <a:rPr lang="ru-RU" altLang="ru-RU" sz="4000">
                <a:solidFill>
                  <a:srgbClr val="FFFF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Отчетность по транспортному налогу (организации)</a:t>
            </a:r>
          </a:p>
        </p:txBody>
      </p:sp>
      <p:sp>
        <p:nvSpPr>
          <p:cNvPr id="51202" name="Text Box 2">
            <a:extLst>
              <a:ext uri="{FF2B5EF4-FFF2-40B4-BE49-F238E27FC236}">
                <a16:creationId xmlns:a16="http://schemas.microsoft.com/office/drawing/2014/main" id="{607A2693-78F9-4441-BF0C-1E5D39576A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9900" y="2120900"/>
            <a:ext cx="8229600" cy="3395663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6800" rIns="90000" bIns="46800"/>
          <a:lstStyle>
            <a:lvl1pPr marL="339725" indent="-339725"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1pPr>
            <a:lvl2pPr marL="739775" indent="-282575"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2pPr>
            <a:lvl3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3pPr>
            <a:lvl4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4pPr>
            <a:lvl5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800"/>
              </a:spcBef>
              <a:buClr>
                <a:srgbClr val="FFCC66"/>
              </a:buClr>
              <a:buSzPct val="80000"/>
              <a:buFont typeface="Wingdings" panose="05000000000000000000" pitchFamily="2" charset="2"/>
              <a:buChar char=""/>
              <a:defRPr/>
            </a:pPr>
            <a:r>
              <a:rPr lang="ru-RU" altLang="ru-RU" sz="3200">
                <a:solidFill>
                  <a:srgbClr val="2626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Промежуточная:</a:t>
            </a:r>
          </a:p>
          <a:p>
            <a:pPr lvl="1" eaLnBrk="1" hangingPunct="1">
              <a:lnSpc>
                <a:spcPct val="90000"/>
              </a:lnSpc>
              <a:spcBef>
                <a:spcPts val="700"/>
              </a:spcBef>
              <a:buClr>
                <a:srgbClr val="FFFFFF"/>
              </a:buClr>
              <a:buSzPct val="100000"/>
              <a:buFont typeface="Tahoma" panose="020B0604030504040204" pitchFamily="34" charset="0"/>
              <a:buChar char="–"/>
              <a:defRPr/>
            </a:pPr>
            <a:r>
              <a:rPr lang="ru-RU" altLang="ru-RU" sz="2800">
                <a:solidFill>
                  <a:srgbClr val="2626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одновременно с уплатой авансовых платежей</a:t>
            </a:r>
          </a:p>
          <a:p>
            <a:pPr eaLnBrk="1" hangingPunct="1">
              <a:lnSpc>
                <a:spcPct val="90000"/>
              </a:lnSpc>
              <a:spcBef>
                <a:spcPts val="800"/>
              </a:spcBef>
              <a:buClr>
                <a:srgbClr val="FFCC66"/>
              </a:buClr>
              <a:buSzPct val="80000"/>
              <a:buFont typeface="Wingdings" panose="05000000000000000000" pitchFamily="2" charset="2"/>
              <a:buChar char=""/>
              <a:defRPr/>
            </a:pPr>
            <a:r>
              <a:rPr lang="ru-RU" altLang="ru-RU" sz="3200">
                <a:solidFill>
                  <a:srgbClr val="2626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Налоговая декларация:</a:t>
            </a:r>
          </a:p>
          <a:p>
            <a:pPr lvl="1" eaLnBrk="1" hangingPunct="1">
              <a:lnSpc>
                <a:spcPct val="90000"/>
              </a:lnSpc>
              <a:spcBef>
                <a:spcPts val="700"/>
              </a:spcBef>
              <a:buClr>
                <a:srgbClr val="FFFFFF"/>
              </a:buClr>
              <a:buSzPct val="100000"/>
              <a:buFont typeface="Tahoma" panose="020B0604030504040204" pitchFamily="34" charset="0"/>
              <a:buChar char="–"/>
              <a:defRPr/>
            </a:pPr>
            <a:r>
              <a:rPr lang="ru-RU" altLang="ru-RU" sz="2800">
                <a:solidFill>
                  <a:srgbClr val="2626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не позднее 1 февраля года, следующего за истекшим налоговым периодом </a:t>
            </a:r>
          </a:p>
          <a:p>
            <a:pPr marL="341313" eaLnBrk="1" hangingPunct="1">
              <a:lnSpc>
                <a:spcPct val="90000"/>
              </a:lnSpc>
              <a:spcBef>
                <a:spcPts val="800"/>
              </a:spcBef>
              <a:buSzPct val="80000"/>
              <a:defRPr/>
            </a:pPr>
            <a:endParaRPr lang="ru-RU" altLang="ru-RU" sz="3200">
              <a:solidFill>
                <a:srgbClr val="262699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341313" eaLnBrk="1" hangingPunct="1">
              <a:lnSpc>
                <a:spcPct val="90000"/>
              </a:lnSpc>
              <a:spcBef>
                <a:spcPts val="800"/>
              </a:spcBef>
              <a:buSzPct val="80000"/>
              <a:defRPr/>
            </a:pPr>
            <a:endParaRPr lang="ru-RU" altLang="ru-RU" sz="3200">
              <a:solidFill>
                <a:srgbClr val="262699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500"/>
                                        <p:tgtEl>
                                          <p:spTgt spid="512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2" dur="500"/>
                                        <p:tgtEl>
                                          <p:spTgt spid="512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7" dur="500"/>
                                        <p:tgtEl>
                                          <p:spTgt spid="512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2" dur="500"/>
                                        <p:tgtEl>
                                          <p:spTgt spid="512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Text Box 1">
            <a:extLst>
              <a:ext uri="{FF2B5EF4-FFF2-40B4-BE49-F238E27FC236}">
                <a16:creationId xmlns:a16="http://schemas.microsoft.com/office/drawing/2014/main" id="{3AD7E0E0-1289-4BAC-A4F7-6199708751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28588"/>
            <a:ext cx="8229600" cy="143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/>
          </a:p>
        </p:txBody>
      </p:sp>
      <p:sp>
        <p:nvSpPr>
          <p:cNvPr id="52226" name="Text Box 2">
            <a:extLst>
              <a:ext uri="{FF2B5EF4-FFF2-40B4-BE49-F238E27FC236}">
                <a16:creationId xmlns:a16="http://schemas.microsoft.com/office/drawing/2014/main" id="{84676F81-C5BE-421A-A50D-D030EDE36B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563688"/>
            <a:ext cx="8229600" cy="4495800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6800" rIns="90000" bIns="46800"/>
          <a:lstStyle>
            <a:lvl1pPr marL="342900" indent="-339725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1pPr>
            <a:lvl2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2pPr>
            <a:lvl3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3pPr>
            <a:lvl4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4pPr>
            <a:lvl5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9pPr>
          </a:lstStyle>
          <a:p>
            <a:pPr algn="ctr">
              <a:spcBef>
                <a:spcPts val="800"/>
              </a:spcBef>
              <a:buSzPct val="80000"/>
              <a:defRPr/>
            </a:pPr>
            <a:endParaRPr lang="ru-RU" altLang="ru-RU" sz="320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spcBef>
                <a:spcPts val="800"/>
              </a:spcBef>
              <a:buSzPct val="80000"/>
              <a:defRPr/>
            </a:pPr>
            <a:endParaRPr lang="ru-RU" altLang="ru-RU" sz="320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spcBef>
                <a:spcPts val="800"/>
              </a:spcBef>
              <a:buSzPct val="80000"/>
              <a:defRPr/>
            </a:pPr>
            <a:r>
              <a:rPr lang="ru-RU" altLang="ru-RU" sz="3600" b="1">
                <a:solidFill>
                  <a:srgbClr val="2626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Налог на игорный бизнес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Text Box 1">
            <a:extLst>
              <a:ext uri="{FF2B5EF4-FFF2-40B4-BE49-F238E27FC236}">
                <a16:creationId xmlns:a16="http://schemas.microsoft.com/office/drawing/2014/main" id="{4485A6A4-5749-4D91-AAD8-575D4478A3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55588"/>
            <a:ext cx="8229600" cy="1354137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9pPr>
          </a:lstStyle>
          <a:p>
            <a:pPr algn="ctr" eaLnBrk="1" hangingPunct="1">
              <a:buSzPct val="100000"/>
              <a:defRPr/>
            </a:pPr>
            <a:r>
              <a:rPr lang="ru-RU" altLang="ru-RU" sz="4800">
                <a:solidFill>
                  <a:srgbClr val="FFFF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Регламентирующие документы</a:t>
            </a:r>
          </a:p>
        </p:txBody>
      </p:sp>
      <p:sp>
        <p:nvSpPr>
          <p:cNvPr id="53250" name="Text Box 2">
            <a:extLst>
              <a:ext uri="{FF2B5EF4-FFF2-40B4-BE49-F238E27FC236}">
                <a16:creationId xmlns:a16="http://schemas.microsoft.com/office/drawing/2014/main" id="{420E93A9-7769-46E9-9AD6-CA3134E3F7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133600"/>
            <a:ext cx="8229600" cy="3962400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6800" rIns="90000" bIns="46800"/>
          <a:lstStyle>
            <a:lvl1pPr marL="341313" indent="-339725"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1pPr>
            <a:lvl2pPr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2pPr>
            <a:lvl3pPr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3pPr>
            <a:lvl4pPr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4pPr>
            <a:lvl5pPr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9pPr>
          </a:lstStyle>
          <a:p>
            <a:pPr eaLnBrk="1" hangingPunct="1">
              <a:spcBef>
                <a:spcPts val="800"/>
              </a:spcBef>
              <a:buSzPct val="80000"/>
              <a:defRPr/>
            </a:pPr>
            <a:endParaRPr lang="ru-RU" altLang="ru-RU" sz="3200">
              <a:solidFill>
                <a:srgbClr val="262699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spcBef>
                <a:spcPts val="800"/>
              </a:spcBef>
              <a:buSzPct val="80000"/>
              <a:defRPr/>
            </a:pPr>
            <a:endParaRPr lang="ru-RU" altLang="ru-RU" sz="3200">
              <a:solidFill>
                <a:srgbClr val="262699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spcBef>
                <a:spcPts val="800"/>
              </a:spcBef>
              <a:buSzPct val="80000"/>
              <a:defRPr/>
            </a:pPr>
            <a:endParaRPr lang="ru-RU" altLang="ru-RU" sz="3200">
              <a:solidFill>
                <a:srgbClr val="262699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339725" indent="-338138" eaLnBrk="1" hangingPunct="1">
              <a:spcBef>
                <a:spcPts val="800"/>
              </a:spcBef>
              <a:buClr>
                <a:srgbClr val="FFCC66"/>
              </a:buClr>
              <a:buSzPct val="80000"/>
              <a:buFont typeface="Wingdings" panose="05000000000000000000" pitchFamily="2" charset="2"/>
              <a:buChar char=""/>
              <a:defRPr/>
            </a:pPr>
            <a:r>
              <a:rPr lang="ru-RU" altLang="ru-RU" sz="3200">
                <a:solidFill>
                  <a:srgbClr val="2626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29 глава НК РФ «Налог на игорный бизнес»</a:t>
            </a:r>
          </a:p>
        </p:txBody>
      </p:sp>
      <p:pic>
        <p:nvPicPr>
          <p:cNvPr id="98308" name="Picture 3">
            <a:extLst>
              <a:ext uri="{FF2B5EF4-FFF2-40B4-BE49-F238E27FC236}">
                <a16:creationId xmlns:a16="http://schemas.microsoft.com/office/drawing/2014/main" id="{6DCFD7F7-94DC-4396-8C69-8825DA6FFB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388" y="1663700"/>
            <a:ext cx="3803650" cy="2335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Text Box 1">
            <a:extLst>
              <a:ext uri="{FF2B5EF4-FFF2-40B4-BE49-F238E27FC236}">
                <a16:creationId xmlns:a16="http://schemas.microsoft.com/office/drawing/2014/main" id="{63E60175-AC2B-4B43-97CD-CEDECC5930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74638"/>
            <a:ext cx="8229600" cy="850900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9pPr>
          </a:lstStyle>
          <a:p>
            <a:pPr algn="ctr" eaLnBrk="1" hangingPunct="1">
              <a:buSzPct val="100000"/>
              <a:defRPr/>
            </a:pPr>
            <a:r>
              <a:rPr lang="ru-RU" altLang="ru-RU" sz="4400">
                <a:solidFill>
                  <a:srgbClr val="FFFFCC"/>
                </a:solidFill>
              </a:rPr>
              <a:t>Налогоплательщики</a:t>
            </a:r>
            <a:r>
              <a:rPr lang="ru-RU" altLang="ru-RU" sz="4400">
                <a:solidFill>
                  <a:srgbClr val="FFFF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</p:txBody>
      </p:sp>
      <p:sp>
        <p:nvSpPr>
          <p:cNvPr id="54274" name="Text Box 2">
            <a:extLst>
              <a:ext uri="{FF2B5EF4-FFF2-40B4-BE49-F238E27FC236}">
                <a16:creationId xmlns:a16="http://schemas.microsoft.com/office/drawing/2014/main" id="{1CD7F825-D6B2-4B21-8763-2753C89EE7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0850" y="2492375"/>
            <a:ext cx="8229600" cy="3024188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6800" rIns="90000" bIns="46800"/>
          <a:lstStyle>
            <a:lvl1pPr marL="339725" indent="-339725"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1pPr>
            <a:lvl2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2pPr>
            <a:lvl3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3pPr>
            <a:lvl4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4pPr>
            <a:lvl5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9pPr>
          </a:lstStyle>
          <a:p>
            <a:pPr>
              <a:spcBef>
                <a:spcPts val="800"/>
              </a:spcBef>
              <a:buClr>
                <a:srgbClr val="FFCC66"/>
              </a:buClr>
              <a:buSzPct val="80000"/>
              <a:buFont typeface="Wingdings" panose="05000000000000000000" pitchFamily="2" charset="2"/>
              <a:buChar char=""/>
              <a:defRPr/>
            </a:pPr>
            <a:r>
              <a:rPr lang="ru-RU" altLang="ru-RU" sz="3200" dirty="0">
                <a:solidFill>
                  <a:srgbClr val="2626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Налогоплательщиками налога на игорный </a:t>
            </a:r>
            <a:r>
              <a:rPr lang="ru-RU" altLang="ru-RU" sz="3200">
                <a:solidFill>
                  <a:srgbClr val="2626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бизнес признаются </a:t>
            </a:r>
            <a:r>
              <a:rPr lang="ru-RU" altLang="ru-RU" sz="3200" dirty="0">
                <a:solidFill>
                  <a:srgbClr val="2626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организации, осуществляющие предпринимательскую деятельность в сфере игорного бизнеса.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500"/>
                                        <p:tgtEl>
                                          <p:spTgt spid="542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Text Box 1">
            <a:extLst>
              <a:ext uri="{FF2B5EF4-FFF2-40B4-BE49-F238E27FC236}">
                <a16:creationId xmlns:a16="http://schemas.microsoft.com/office/drawing/2014/main" id="{B1CF85FE-B256-4145-907E-5353C348F0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9pPr>
          </a:lstStyle>
          <a:p>
            <a:pPr algn="ctr" eaLnBrk="1" hangingPunct="1">
              <a:buSzPct val="100000"/>
              <a:defRPr/>
            </a:pPr>
            <a:r>
              <a:rPr lang="ru-RU" altLang="ru-RU" sz="4000">
                <a:solidFill>
                  <a:srgbClr val="FFFF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Законодательные органы субъектов РФ вправе </a:t>
            </a:r>
          </a:p>
        </p:txBody>
      </p:sp>
      <p:sp>
        <p:nvSpPr>
          <p:cNvPr id="8194" name="Text Box 2">
            <a:extLst>
              <a:ext uri="{FF2B5EF4-FFF2-40B4-BE49-F238E27FC236}">
                <a16:creationId xmlns:a16="http://schemas.microsoft.com/office/drawing/2014/main" id="{68E19865-D42F-4BE9-B56C-2E41D23F19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6800" rIns="90000" bIns="46800"/>
          <a:lstStyle>
            <a:lvl1pPr marL="339725" indent="-339725"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1pPr>
            <a:lvl2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2pPr>
            <a:lvl3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3pPr>
            <a:lvl4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4pPr>
            <a:lvl5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9pPr>
          </a:lstStyle>
          <a:p>
            <a:pPr eaLnBrk="1" hangingPunct="1">
              <a:spcBef>
                <a:spcPts val="700"/>
              </a:spcBef>
              <a:buClr>
                <a:srgbClr val="FFCC66"/>
              </a:buClr>
              <a:buSzPct val="80000"/>
              <a:buFont typeface="Wingdings" panose="05000000000000000000" pitchFamily="2" charset="2"/>
              <a:buChar char=""/>
              <a:defRPr/>
            </a:pPr>
            <a:r>
              <a:rPr lang="ru-RU" altLang="ru-RU" sz="2800">
                <a:solidFill>
                  <a:srgbClr val="39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устанавливать ставку налога (не более 2,2%)</a:t>
            </a:r>
          </a:p>
          <a:p>
            <a:pPr marL="341313" eaLnBrk="1" hangingPunct="1">
              <a:spcBef>
                <a:spcPts val="500"/>
              </a:spcBef>
              <a:buSzPct val="80000"/>
              <a:defRPr/>
            </a:pPr>
            <a:endParaRPr lang="ru-RU" altLang="ru-RU" sz="2000">
              <a:solidFill>
                <a:srgbClr val="39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spcBef>
                <a:spcPts val="700"/>
              </a:spcBef>
              <a:buClr>
                <a:srgbClr val="FFCC66"/>
              </a:buClr>
              <a:buSzPct val="80000"/>
              <a:buFont typeface="Wingdings" panose="05000000000000000000" pitchFamily="2" charset="2"/>
              <a:buChar char=""/>
              <a:defRPr/>
            </a:pPr>
            <a:r>
              <a:rPr lang="ru-RU" altLang="ru-RU" sz="2800">
                <a:solidFill>
                  <a:srgbClr val="39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устанавливать дифференцированные ставки в зависимости от категории налогоплательщиков, по видам имущества</a:t>
            </a:r>
          </a:p>
          <a:p>
            <a:pPr marL="341313" eaLnBrk="1" hangingPunct="1">
              <a:spcBef>
                <a:spcPts val="500"/>
              </a:spcBef>
              <a:buSzPct val="80000"/>
              <a:defRPr/>
            </a:pPr>
            <a:endParaRPr lang="ru-RU" altLang="ru-RU" sz="2000">
              <a:solidFill>
                <a:srgbClr val="39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spcBef>
                <a:spcPts val="700"/>
              </a:spcBef>
              <a:buClr>
                <a:srgbClr val="FFCC66"/>
              </a:buClr>
              <a:buSzPct val="80000"/>
              <a:buFont typeface="Wingdings" panose="05000000000000000000" pitchFamily="2" charset="2"/>
              <a:buChar char=""/>
              <a:defRPr/>
            </a:pPr>
            <a:r>
              <a:rPr lang="ru-RU" altLang="ru-RU" sz="2800">
                <a:solidFill>
                  <a:srgbClr val="39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определять сроки уплаты налога</a:t>
            </a:r>
          </a:p>
          <a:p>
            <a:pPr marL="341313" eaLnBrk="1" hangingPunct="1">
              <a:spcBef>
                <a:spcPts val="500"/>
              </a:spcBef>
              <a:buSzPct val="80000"/>
              <a:defRPr/>
            </a:pPr>
            <a:endParaRPr lang="ru-RU" altLang="ru-RU" sz="2000">
              <a:solidFill>
                <a:srgbClr val="39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spcBef>
                <a:spcPts val="700"/>
              </a:spcBef>
              <a:buClr>
                <a:srgbClr val="FFCC66"/>
              </a:buClr>
              <a:buSzPct val="80000"/>
              <a:buFont typeface="Wingdings" panose="05000000000000000000" pitchFamily="2" charset="2"/>
              <a:buChar char=""/>
              <a:defRPr/>
            </a:pPr>
            <a:r>
              <a:rPr lang="ru-RU" altLang="ru-RU" sz="2800">
                <a:solidFill>
                  <a:srgbClr val="39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не устанавливать отчетные периоды по налогу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500"/>
                                        <p:tgtEl>
                                          <p:spTgt spid="81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2" dur="500"/>
                                        <p:tgtEl>
                                          <p:spTgt spid="81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7" dur="500"/>
                                        <p:tgtEl>
                                          <p:spTgt spid="81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2" dur="500"/>
                                        <p:tgtEl>
                                          <p:spTgt spid="819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Text Box 1">
            <a:extLst>
              <a:ext uri="{FF2B5EF4-FFF2-40B4-BE49-F238E27FC236}">
                <a16:creationId xmlns:a16="http://schemas.microsoft.com/office/drawing/2014/main" id="{D445C007-7BC5-4110-A45C-BD659CD0D5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9pPr>
          </a:lstStyle>
          <a:p>
            <a:pPr algn="ctr" eaLnBrk="1" hangingPunct="1">
              <a:buSzPct val="100000"/>
              <a:defRPr/>
            </a:pPr>
            <a:r>
              <a:rPr lang="ru-RU" altLang="ru-RU" sz="4400">
                <a:solidFill>
                  <a:srgbClr val="FFFF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Объект налогообложения</a:t>
            </a:r>
          </a:p>
        </p:txBody>
      </p:sp>
      <p:sp>
        <p:nvSpPr>
          <p:cNvPr id="55298" name="Text Box 2">
            <a:extLst>
              <a:ext uri="{FF2B5EF4-FFF2-40B4-BE49-F238E27FC236}">
                <a16:creationId xmlns:a16="http://schemas.microsoft.com/office/drawing/2014/main" id="{749826C0-4BE2-4EED-8BF6-7AF3A2DA93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989138"/>
            <a:ext cx="8229600" cy="4495800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6800" rIns="90000" bIns="46800"/>
          <a:lstStyle>
            <a:lvl1pPr marL="339725" indent="-339725"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1pPr>
            <a:lvl2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2pPr>
            <a:lvl3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3pPr>
            <a:lvl4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4pPr>
            <a:lvl5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9pPr>
          </a:lstStyle>
          <a:p>
            <a:pPr>
              <a:spcBef>
                <a:spcPts val="500"/>
              </a:spcBef>
              <a:buClr>
                <a:srgbClr val="FFCC66"/>
              </a:buClr>
              <a:buSzPct val="80000"/>
              <a:buFont typeface="Wingdings" panose="05000000000000000000" pitchFamily="2" charset="2"/>
              <a:buChar char=""/>
              <a:defRPr/>
            </a:pPr>
            <a:r>
              <a:rPr lang="ru-RU" altLang="ru-RU" sz="2000" b="1">
                <a:solidFill>
                  <a:srgbClr val="2626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Объектами налогообложения признаются:</a:t>
            </a:r>
          </a:p>
          <a:p>
            <a:pPr>
              <a:spcBef>
                <a:spcPts val="500"/>
              </a:spcBef>
              <a:buClr>
                <a:srgbClr val="FFCC66"/>
              </a:buClr>
              <a:buSzPct val="80000"/>
              <a:buFont typeface="Wingdings" panose="05000000000000000000" pitchFamily="2" charset="2"/>
              <a:buChar char=""/>
              <a:defRPr/>
            </a:pPr>
            <a:r>
              <a:rPr lang="ru-RU" altLang="ru-RU" sz="2000" b="1">
                <a:solidFill>
                  <a:srgbClr val="2626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1) игровой стол;</a:t>
            </a:r>
          </a:p>
          <a:p>
            <a:pPr>
              <a:spcBef>
                <a:spcPts val="500"/>
              </a:spcBef>
              <a:buClr>
                <a:srgbClr val="FFCC66"/>
              </a:buClr>
              <a:buSzPct val="80000"/>
              <a:buFont typeface="Wingdings" panose="05000000000000000000" pitchFamily="2" charset="2"/>
              <a:buChar char=""/>
              <a:defRPr/>
            </a:pPr>
            <a:r>
              <a:rPr lang="ru-RU" altLang="ru-RU" sz="2000" b="1">
                <a:solidFill>
                  <a:srgbClr val="2626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2) игровой автомат;</a:t>
            </a:r>
          </a:p>
          <a:p>
            <a:pPr>
              <a:spcBef>
                <a:spcPts val="500"/>
              </a:spcBef>
              <a:buClr>
                <a:srgbClr val="FFCC66"/>
              </a:buClr>
              <a:buSzPct val="80000"/>
              <a:buFont typeface="Wingdings" panose="05000000000000000000" pitchFamily="2" charset="2"/>
              <a:buChar char=""/>
              <a:defRPr/>
            </a:pPr>
            <a:r>
              <a:rPr lang="ru-RU" altLang="ru-RU" sz="2000" b="1">
                <a:solidFill>
                  <a:srgbClr val="2626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3) процессинговый центр букмекерской конторы;</a:t>
            </a:r>
          </a:p>
          <a:p>
            <a:pPr>
              <a:spcBef>
                <a:spcPts val="500"/>
              </a:spcBef>
              <a:buClr>
                <a:srgbClr val="FFCC66"/>
              </a:buClr>
              <a:buSzPct val="80000"/>
              <a:buFont typeface="Wingdings" panose="05000000000000000000" pitchFamily="2" charset="2"/>
              <a:buChar char=""/>
              <a:defRPr/>
            </a:pPr>
            <a:r>
              <a:rPr lang="ru-RU" altLang="ru-RU" sz="2000" b="1">
                <a:solidFill>
                  <a:srgbClr val="2626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4) процессинговый центр тотализатора;</a:t>
            </a:r>
          </a:p>
          <a:p>
            <a:pPr>
              <a:spcBef>
                <a:spcPts val="500"/>
              </a:spcBef>
              <a:buClr>
                <a:srgbClr val="FFCC66"/>
              </a:buClr>
              <a:buSzPct val="80000"/>
              <a:buFont typeface="Wingdings" panose="05000000000000000000" pitchFamily="2" charset="2"/>
              <a:buChar char=""/>
              <a:defRPr/>
            </a:pPr>
            <a:r>
              <a:rPr lang="ru-RU" altLang="ru-RU" sz="2000" b="1">
                <a:solidFill>
                  <a:srgbClr val="2626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5) процессинговый центр интерактивных ставок тотализатора;</a:t>
            </a:r>
          </a:p>
          <a:p>
            <a:pPr>
              <a:spcBef>
                <a:spcPts val="500"/>
              </a:spcBef>
              <a:buClr>
                <a:srgbClr val="FFCC66"/>
              </a:buClr>
              <a:buSzPct val="80000"/>
              <a:buFont typeface="Wingdings" panose="05000000000000000000" pitchFamily="2" charset="2"/>
              <a:buChar char=""/>
              <a:defRPr/>
            </a:pPr>
            <a:r>
              <a:rPr lang="ru-RU" altLang="ru-RU" sz="2000" b="1">
                <a:solidFill>
                  <a:srgbClr val="2626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6) процессинговый центр интерактивных ставок букмекерской конторы;</a:t>
            </a:r>
          </a:p>
          <a:p>
            <a:pPr>
              <a:spcBef>
                <a:spcPts val="500"/>
              </a:spcBef>
              <a:buClr>
                <a:srgbClr val="FFCC66"/>
              </a:buClr>
              <a:buSzPct val="80000"/>
              <a:buFont typeface="Wingdings" panose="05000000000000000000" pitchFamily="2" charset="2"/>
              <a:buChar char=""/>
              <a:defRPr/>
            </a:pPr>
            <a:r>
              <a:rPr lang="ru-RU" altLang="ru-RU" sz="2000" b="1">
                <a:solidFill>
                  <a:srgbClr val="2626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7) пункт приема ставок тотализатора;</a:t>
            </a:r>
          </a:p>
          <a:p>
            <a:pPr>
              <a:spcBef>
                <a:spcPts val="500"/>
              </a:spcBef>
              <a:buClr>
                <a:srgbClr val="FFCC66"/>
              </a:buClr>
              <a:buSzPct val="80000"/>
              <a:buFont typeface="Wingdings" panose="05000000000000000000" pitchFamily="2" charset="2"/>
              <a:buChar char=""/>
              <a:defRPr/>
            </a:pPr>
            <a:r>
              <a:rPr lang="ru-RU" altLang="ru-RU" sz="2000" b="1">
                <a:solidFill>
                  <a:srgbClr val="2626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8) пункт приема ставок букмекерской конторы.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500"/>
                                        <p:tgtEl>
                                          <p:spTgt spid="552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2" dur="500"/>
                                        <p:tgtEl>
                                          <p:spTgt spid="552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7" dur="500"/>
                                        <p:tgtEl>
                                          <p:spTgt spid="552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2" dur="500"/>
                                        <p:tgtEl>
                                          <p:spTgt spid="552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7" dur="500"/>
                                        <p:tgtEl>
                                          <p:spTgt spid="552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32" dur="500"/>
                                        <p:tgtEl>
                                          <p:spTgt spid="552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37" dur="500"/>
                                        <p:tgtEl>
                                          <p:spTgt spid="5529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42" dur="500"/>
                                        <p:tgtEl>
                                          <p:spTgt spid="5529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47" dur="500"/>
                                        <p:tgtEl>
                                          <p:spTgt spid="5529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Text Box 1">
            <a:extLst>
              <a:ext uri="{FF2B5EF4-FFF2-40B4-BE49-F238E27FC236}">
                <a16:creationId xmlns:a16="http://schemas.microsoft.com/office/drawing/2014/main" id="{3A51DD3A-3039-4898-A773-F843CBB7FE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188913"/>
            <a:ext cx="8229600" cy="777875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9pPr>
          </a:lstStyle>
          <a:p>
            <a:pPr algn="ctr" eaLnBrk="1" hangingPunct="1">
              <a:buSzPct val="100000"/>
              <a:defRPr/>
            </a:pPr>
            <a:r>
              <a:rPr lang="ru-RU" altLang="ru-RU" sz="4400">
                <a:solidFill>
                  <a:srgbClr val="FFFF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Налоговая база </a:t>
            </a:r>
          </a:p>
        </p:txBody>
      </p:sp>
      <p:sp>
        <p:nvSpPr>
          <p:cNvPr id="56322" name="Text Box 2">
            <a:extLst>
              <a:ext uri="{FF2B5EF4-FFF2-40B4-BE49-F238E27FC236}">
                <a16:creationId xmlns:a16="http://schemas.microsoft.com/office/drawing/2014/main" id="{2B3B843C-5553-4B66-9C3A-93C84A32A6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133600"/>
            <a:ext cx="8229600" cy="5187950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6800" rIns="90000" bIns="46800"/>
          <a:lstStyle>
            <a:lvl1pPr marL="339725" indent="-339725"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1pPr>
            <a:lvl2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2pPr>
            <a:lvl3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3pPr>
            <a:lvl4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4pPr>
            <a:lvl5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9pPr>
          </a:lstStyle>
          <a:p>
            <a:pPr>
              <a:spcBef>
                <a:spcPts val="800"/>
              </a:spcBef>
              <a:buClr>
                <a:srgbClr val="FFCC66"/>
              </a:buClr>
              <a:buSzPct val="80000"/>
              <a:buFont typeface="Wingdings" panose="05000000000000000000" pitchFamily="2" charset="2"/>
              <a:buChar char=""/>
              <a:defRPr/>
            </a:pPr>
            <a:r>
              <a:rPr lang="ru-RU" altLang="ru-RU" sz="3200">
                <a:solidFill>
                  <a:srgbClr val="2626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По каждому из объектов налогообложения, указанных в статье 366 Налогового Кодекса, налоговая база определяется отдельно как общее количество соответствующих объектов налогообложения.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500"/>
                                        <p:tgtEl>
                                          <p:spTgt spid="563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Text Box 1">
            <a:extLst>
              <a:ext uri="{FF2B5EF4-FFF2-40B4-BE49-F238E27FC236}">
                <a16:creationId xmlns:a16="http://schemas.microsoft.com/office/drawing/2014/main" id="{F5D8A3DF-DF50-4BA7-8809-87F06B562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9pPr>
          </a:lstStyle>
          <a:p>
            <a:pPr algn="ctr">
              <a:buSzPct val="100000"/>
              <a:defRPr/>
            </a:pPr>
            <a:r>
              <a:rPr lang="ru-RU" altLang="ru-RU" sz="4400">
                <a:solidFill>
                  <a:srgbClr val="FFFF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Налоговые ставки</a:t>
            </a:r>
          </a:p>
        </p:txBody>
      </p:sp>
      <p:sp>
        <p:nvSpPr>
          <p:cNvPr id="57346" name="Text Box 2">
            <a:extLst>
              <a:ext uri="{FF2B5EF4-FFF2-40B4-BE49-F238E27FC236}">
                <a16:creationId xmlns:a16="http://schemas.microsoft.com/office/drawing/2014/main" id="{1D9D1162-888C-411B-845F-88F9D01DAE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406650"/>
            <a:ext cx="8229600" cy="2044700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6800" rIns="90000" bIns="46800"/>
          <a:lstStyle>
            <a:lvl1pPr marL="339725" indent="-339725"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1pPr>
            <a:lvl2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2pPr>
            <a:lvl3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3pPr>
            <a:lvl4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4pPr>
            <a:lvl5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9pPr>
          </a:lstStyle>
          <a:p>
            <a:pPr>
              <a:spcBef>
                <a:spcPts val="800"/>
              </a:spcBef>
              <a:buClr>
                <a:srgbClr val="FFCC66"/>
              </a:buClr>
              <a:buSzPct val="80000"/>
              <a:buFont typeface="Wingdings" panose="05000000000000000000" pitchFamily="2" charset="2"/>
              <a:buChar char=""/>
              <a:defRPr/>
            </a:pPr>
            <a:r>
              <a:rPr lang="ru-RU" altLang="ru-RU" sz="3200" b="1">
                <a:solidFill>
                  <a:srgbClr val="2626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Налоговые ставки устанавливаются ст. 369 НК РФ в зависимости от объекта налога.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Text Box 1">
            <a:extLst>
              <a:ext uri="{FF2B5EF4-FFF2-40B4-BE49-F238E27FC236}">
                <a16:creationId xmlns:a16="http://schemas.microsoft.com/office/drawing/2014/main" id="{414D8951-D07D-4201-8192-D17E4D6529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9pPr>
          </a:lstStyle>
          <a:p>
            <a:pPr algn="ctr">
              <a:buSzPct val="100000"/>
              <a:defRPr/>
            </a:pPr>
            <a:r>
              <a:rPr lang="ru-RU" altLang="ru-RU" sz="4400">
                <a:solidFill>
                  <a:srgbClr val="FFFF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Налоговый период</a:t>
            </a:r>
          </a:p>
        </p:txBody>
      </p:sp>
      <p:sp>
        <p:nvSpPr>
          <p:cNvPr id="58370" name="Text Box 2">
            <a:extLst>
              <a:ext uri="{FF2B5EF4-FFF2-40B4-BE49-F238E27FC236}">
                <a16:creationId xmlns:a16="http://schemas.microsoft.com/office/drawing/2014/main" id="{C95F6E9C-7B24-406F-86A6-658A345CEB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133600"/>
            <a:ext cx="8229600" cy="1539875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6800" rIns="90000" bIns="46800"/>
          <a:lstStyle>
            <a:lvl1pPr marL="339725" indent="-339725"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1pPr>
            <a:lvl2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2pPr>
            <a:lvl3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3pPr>
            <a:lvl4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4pPr>
            <a:lvl5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9pPr>
          </a:lstStyle>
          <a:p>
            <a:pPr>
              <a:spcBef>
                <a:spcPts val="800"/>
              </a:spcBef>
              <a:buClr>
                <a:srgbClr val="FFCC66"/>
              </a:buClr>
              <a:buSzPct val="80000"/>
              <a:buFont typeface="Wingdings" panose="05000000000000000000" pitchFamily="2" charset="2"/>
              <a:buChar char=""/>
              <a:defRPr/>
            </a:pPr>
            <a:r>
              <a:rPr lang="ru-RU" altLang="ru-RU" sz="3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Налоговым периодом признается календарный месяц.</a:t>
            </a:r>
          </a:p>
          <a:p>
            <a:pPr marL="341313">
              <a:spcBef>
                <a:spcPts val="800"/>
              </a:spcBef>
              <a:buSzPct val="80000"/>
              <a:defRPr/>
            </a:pPr>
            <a:endParaRPr lang="ru-RU" altLang="ru-RU" sz="32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Text Box 1">
            <a:extLst>
              <a:ext uri="{FF2B5EF4-FFF2-40B4-BE49-F238E27FC236}">
                <a16:creationId xmlns:a16="http://schemas.microsoft.com/office/drawing/2014/main" id="{58DB7049-B488-437B-88B0-7A0D8BA317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74638"/>
            <a:ext cx="8229600" cy="850900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9pPr>
          </a:lstStyle>
          <a:p>
            <a:pPr algn="ctr" eaLnBrk="1" hangingPunct="1">
              <a:buSzPct val="100000"/>
              <a:defRPr/>
            </a:pPr>
            <a:r>
              <a:rPr lang="ru-RU" altLang="ru-RU" sz="4400">
                <a:solidFill>
                  <a:srgbClr val="FFFFCC"/>
                </a:solidFill>
              </a:rPr>
              <a:t>Налогоплательщики</a:t>
            </a:r>
            <a:r>
              <a:rPr lang="ru-RU" altLang="ru-RU" sz="4400">
                <a:solidFill>
                  <a:srgbClr val="FFFF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</p:txBody>
      </p:sp>
      <p:sp>
        <p:nvSpPr>
          <p:cNvPr id="9218" name="Text Box 2">
            <a:extLst>
              <a:ext uri="{FF2B5EF4-FFF2-40B4-BE49-F238E27FC236}">
                <a16:creationId xmlns:a16="http://schemas.microsoft.com/office/drawing/2014/main" id="{22DF627F-A38B-478F-9CFB-BF345A324B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773238"/>
            <a:ext cx="8229600" cy="4322762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6800" rIns="90000" bIns="46800"/>
          <a:lstStyle>
            <a:lvl1pPr marL="339725" indent="-339725"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1pPr>
            <a:lvl2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2pPr>
            <a:lvl3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3pPr>
            <a:lvl4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4pPr>
            <a:lvl5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9pPr>
          </a:lstStyle>
          <a:p>
            <a:pPr algn="ctr" eaLnBrk="1" hangingPunct="1">
              <a:spcBef>
                <a:spcPts val="800"/>
              </a:spcBef>
              <a:buClr>
                <a:srgbClr val="FFCC66"/>
              </a:buClr>
              <a:buSzPct val="80000"/>
              <a:buFont typeface="Wingdings" panose="05000000000000000000" pitchFamily="2" charset="2"/>
              <a:buChar char=""/>
              <a:defRPr/>
            </a:pPr>
            <a:r>
              <a:rPr lang="ru-RU" sz="3200" b="1" dirty="0">
                <a:solidFill>
                  <a:schemeClr val="tx1"/>
                </a:solidFill>
              </a:rPr>
              <a:t>Налогоплательщиками налога признаются организации, имеющие имущество, признаваемое объектом налогообложения в соответствии со статьей 374 НК РФ</a:t>
            </a:r>
            <a:endParaRPr lang="ru-RU" altLang="ru-RU" sz="3200" b="1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500"/>
                                        <p:tgtEl>
                                          <p:spTgt spid="92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Прямоугольник 1">
            <a:extLst>
              <a:ext uri="{FF2B5EF4-FFF2-40B4-BE49-F238E27FC236}">
                <a16:creationId xmlns:a16="http://schemas.microsoft.com/office/drawing/2014/main" id="{AE855604-D568-40CE-BBB2-20F3C7C73C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650" y="1844675"/>
            <a:ext cx="7993063" cy="403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3200" b="1">
                <a:solidFill>
                  <a:srgbClr val="000000"/>
                </a:solidFill>
                <a:latin typeface="Times New Roman" panose="02020603050405020304" pitchFamily="18" charset="0"/>
              </a:rPr>
              <a:t>Не признаются налогоплательщиками организации, зарегистрированные на территории Курильских островов, </a:t>
            </a:r>
          </a:p>
          <a:p>
            <a:pPr algn="ctr"/>
            <a:r>
              <a:rPr lang="ru-RU" altLang="ru-RU" sz="3200" b="1">
                <a:solidFill>
                  <a:srgbClr val="000000"/>
                </a:solidFill>
                <a:latin typeface="Times New Roman" panose="02020603050405020304" pitchFamily="18" charset="0"/>
              </a:rPr>
              <a:t>в течение периода использования такими организациями права на освобождение </a:t>
            </a:r>
          </a:p>
          <a:p>
            <a:pPr algn="ctr"/>
            <a:r>
              <a:rPr lang="ru-RU" altLang="ru-RU" sz="3200" b="1">
                <a:solidFill>
                  <a:srgbClr val="000000"/>
                </a:solidFill>
                <a:latin typeface="Times New Roman" panose="02020603050405020304" pitchFamily="18" charset="0"/>
              </a:rPr>
              <a:t>от исполнения обязанностей налогоплательщика налога на прибыль организаций</a:t>
            </a:r>
            <a:endParaRPr lang="ru-RU" altLang="ru-RU" sz="3200" b="1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Text Box 1">
            <a:extLst>
              <a:ext uri="{FF2B5EF4-FFF2-40B4-BE49-F238E27FC236}">
                <a16:creationId xmlns:a16="http://schemas.microsoft.com/office/drawing/2014/main" id="{5BA0DD65-B2B6-46ED-B2F2-F50A84A0E1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88" y="115888"/>
            <a:ext cx="8229600" cy="403225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9pPr>
          </a:lstStyle>
          <a:p>
            <a:pPr algn="ctr" eaLnBrk="1" hangingPunct="1">
              <a:buSzPct val="100000"/>
              <a:defRPr/>
            </a:pPr>
            <a:r>
              <a:rPr lang="ru-RU" altLang="ru-RU" sz="3000" dirty="0">
                <a:solidFill>
                  <a:srgbClr val="FFFF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Объект налогообложения</a:t>
            </a:r>
          </a:p>
        </p:txBody>
      </p:sp>
      <p:sp>
        <p:nvSpPr>
          <p:cNvPr id="10242" name="Text Box 2">
            <a:extLst>
              <a:ext uri="{FF2B5EF4-FFF2-40B4-BE49-F238E27FC236}">
                <a16:creationId xmlns:a16="http://schemas.microsoft.com/office/drawing/2014/main" id="{830D898A-8529-4405-981E-6D1E68E551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363" y="622300"/>
            <a:ext cx="8931275" cy="611981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/>
        </p:spPr>
        <p:txBody>
          <a:bodyPr lIns="90000" tIns="46800" rIns="90000" bIns="46800"/>
          <a:lstStyle>
            <a:lvl1pPr marL="339725" indent="-339725"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1pPr>
            <a:lvl2pPr marL="739775" indent="-282575"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2pPr>
            <a:lvl3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3pPr>
            <a:lvl4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4pPr>
            <a:lvl5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9pPr>
          </a:lstStyle>
          <a:p>
            <a:pPr marL="88900" indent="109538" algn="just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ru-RU" sz="1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недвижимое имущество (в том числе имущество, переданное во временное владение, в пользование, распоряжение, доверительное управление, внесенное в совместную деятельность или полученное по концессионному соглашению), учитываемое на балансе организации в качестве объектов основных средств в порядке, установленном для ведения бухгалтерского учета, в случае, если налоговая база в отношении такого имущества определяется в соответствии с пунктом 1 статьи 375 НК РФ (налоговая база определяется как среднегодовая стоимость имущества, признаваемого объектом налогообложения), если иное не предусмотрено статьями 378 и 378.1 НК РФ.</a:t>
            </a:r>
          </a:p>
          <a:p>
            <a:pPr marL="88900" indent="109538" algn="just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ru-RU" sz="1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Иностранные организации, осуществляющие деятельность в Российской Федерации через постоянные представительства, ведут учет объектов налогообложения в порядке, установленном в Российской Федерации для ведения бухгалтерского учета;</a:t>
            </a:r>
          </a:p>
          <a:p>
            <a:pPr marL="88900" indent="109538" algn="just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ru-RU" sz="1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недвижимое имущество, находящееся на территории Российской Федерации и принадлежащее организациям на праве собственности или праве хозяйственного ведения, а также полученное по концессионному соглашению, в случае, если налоговая база в отношении такого имущества определяется в соответствии с пунктом 2 статьи 375 НК РФ (налоговая база в отношении отдельных объектов недвижимого имущества определяется как их кадастровая стоимость), если иное не предусмотрено статьями 378 и 378.1 НК РФ.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500"/>
                                        <p:tgtEl>
                                          <p:spTgt spid="10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2" dur="500"/>
                                        <p:tgtEl>
                                          <p:spTgt spid="102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7" dur="500"/>
                                        <p:tgtEl>
                                          <p:spTgt spid="102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ext Box 1">
            <a:extLst>
              <a:ext uri="{FF2B5EF4-FFF2-40B4-BE49-F238E27FC236}">
                <a16:creationId xmlns:a16="http://schemas.microsoft.com/office/drawing/2014/main" id="{97541D51-D318-4761-BE61-632446360D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41275"/>
            <a:ext cx="8856662" cy="40481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/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9pPr>
          </a:lstStyle>
          <a:p>
            <a:pPr algn="ctr" eaLnBrk="1" hangingPunct="1">
              <a:buSzPct val="100000"/>
              <a:defRPr/>
            </a:pPr>
            <a:r>
              <a:rPr lang="ru-RU" altLang="ru-RU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Не признаются объектами налогообложения </a:t>
            </a:r>
          </a:p>
        </p:txBody>
      </p:sp>
      <p:sp>
        <p:nvSpPr>
          <p:cNvPr id="13314" name="Text Box 2">
            <a:extLst>
              <a:ext uri="{FF2B5EF4-FFF2-40B4-BE49-F238E27FC236}">
                <a16:creationId xmlns:a16="http://schemas.microsoft.com/office/drawing/2014/main" id="{3F704BB1-3B2B-4814-AEDD-9992361CCB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563" y="623888"/>
            <a:ext cx="8856662" cy="619283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/>
        </p:spPr>
        <p:txBody>
          <a:bodyPr lIns="90000" tIns="46800" rIns="90000" bIns="46800"/>
          <a:lstStyle>
            <a:lvl1pPr marL="338138" indent="-338138"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1pPr>
            <a:lvl2pPr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2pPr>
            <a:lvl3pPr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3pPr>
            <a:lvl4pPr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4pPr>
            <a:lvl5pPr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  <a:defRPr>
                <a:solidFill>
                  <a:srgbClr val="FFFFFF"/>
                </a:solidFill>
                <a:latin typeface="Tahoma" panose="020B0604030504040204" pitchFamily="34" charset="0"/>
                <a:cs typeface="Noto Sans CJK SC" charset="0"/>
              </a:defRPr>
            </a:lvl9pPr>
          </a:lstStyle>
          <a:p>
            <a:pPr marL="4762" indent="-342900" algn="just" eaLnBrk="1" hangingPunct="1">
              <a:buClr>
                <a:srgbClr val="FFCC66"/>
              </a:buClr>
              <a:buSzPct val="80000"/>
              <a:buFont typeface="Wingdings" panose="05000000000000000000" pitchFamily="2" charset="2"/>
              <a:buChar char="§"/>
              <a:defRPr/>
            </a:pPr>
            <a:r>
              <a:rPr lang="ru-RU" altLang="ru-RU" sz="23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земельные участки и иные объекты природопользования;</a:t>
            </a:r>
          </a:p>
          <a:p>
            <a:pPr marL="4762" indent="-342900" algn="just">
              <a:buClr>
                <a:srgbClr val="FFCC66"/>
              </a:buClr>
              <a:buSzPct val="80000"/>
              <a:buFont typeface="Wingdings" panose="05000000000000000000" pitchFamily="2" charset="2"/>
              <a:buChar char="§"/>
              <a:defRPr/>
            </a:pPr>
            <a:r>
              <a:rPr lang="ru-RU" altLang="ru-RU" sz="23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имущество, принадлежащее на праве оперативного управления федеральным органам исполнительной власти и федеральным государственным органам </a:t>
            </a:r>
            <a:r>
              <a:rPr lang="ru-RU" sz="23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которых законодательством Российской Федерации предусмотрена военная и (или) приравненная к ней служба, используемое этими органами для нужд обороны, гражданской обороны, обеспечения безопасности и охраны правопорядка в Российской Федерации;</a:t>
            </a:r>
            <a:endParaRPr lang="ru-RU" altLang="ru-RU" sz="2300" b="1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762" indent="-342900" algn="just">
              <a:buClr>
                <a:srgbClr val="FFCC66"/>
              </a:buClr>
              <a:buSzPct val="80000"/>
              <a:buFont typeface="Wingdings" panose="05000000000000000000" pitchFamily="2" charset="2"/>
              <a:buChar char="§"/>
              <a:defRPr/>
            </a:pPr>
            <a:r>
              <a:rPr lang="ru-RU" altLang="ru-RU" sz="23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объекты, признаваемые объектами культурного наследия; </a:t>
            </a:r>
          </a:p>
          <a:p>
            <a:pPr marL="4762" indent="-342900" algn="just">
              <a:buClr>
                <a:srgbClr val="FFCC66"/>
              </a:buClr>
              <a:buSzPct val="80000"/>
              <a:buFont typeface="Wingdings" panose="05000000000000000000" pitchFamily="2" charset="2"/>
              <a:buChar char="§"/>
              <a:defRPr/>
            </a:pPr>
            <a:r>
              <a:rPr lang="ru-RU" altLang="ru-RU" sz="23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ядерные установки, используемые для научных целей, пункты хранения ядерных материалов и радиоактивных веществ и хранилища радиоактивных отходов;</a:t>
            </a:r>
          </a:p>
          <a:p>
            <a:pPr marL="4762" indent="-342900" algn="just">
              <a:buClr>
                <a:srgbClr val="FFCC66"/>
              </a:buClr>
              <a:buSzPct val="80000"/>
              <a:buFont typeface="Wingdings" panose="05000000000000000000" pitchFamily="2" charset="2"/>
              <a:buChar char="§"/>
              <a:defRPr/>
            </a:pPr>
            <a:r>
              <a:rPr lang="ru-RU" sz="23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ледоколы, суда с ядерными энергетическими установками и суда атомно-технологического обслуживания, космические объекты;</a:t>
            </a:r>
          </a:p>
          <a:p>
            <a:pPr marL="4762" indent="-342900" algn="just">
              <a:buClr>
                <a:srgbClr val="FFCC66"/>
              </a:buClr>
              <a:buSzPct val="80000"/>
              <a:buFont typeface="Wingdings" panose="05000000000000000000" pitchFamily="2" charset="2"/>
              <a:buChar char="§"/>
              <a:defRPr/>
            </a:pPr>
            <a:r>
              <a:rPr lang="ru-RU" sz="23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суда, зарегистрированные в Российском международном реестре судов, в Российском открытом реестре судов;</a:t>
            </a:r>
            <a:endParaRPr lang="ru-RU" altLang="ru-RU" sz="2300" b="1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500"/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896</TotalTime>
  <Words>1912</Words>
  <Application>Microsoft Office PowerPoint</Application>
  <PresentationFormat>Экран (4:3)</PresentationFormat>
  <Paragraphs>290</Paragraphs>
  <Slides>53</Slides>
  <Notes>49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0</vt:i4>
      </vt:variant>
      <vt:variant>
        <vt:lpstr>Заголовки слайдов</vt:lpstr>
      </vt:variant>
      <vt:variant>
        <vt:i4>53</vt:i4>
      </vt:variant>
    </vt:vector>
  </HeadingPairs>
  <TitlesOfParts>
    <vt:vector size="60" baseType="lpstr">
      <vt:lpstr>Arial</vt:lpstr>
      <vt:lpstr>Calibri</vt:lpstr>
      <vt:lpstr>Microsoft Sans Serif</vt:lpstr>
      <vt:lpstr>Tahoma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Налоги</dc:title>
  <dc:creator>Рыжик</dc:creator>
  <cp:lastModifiedBy>PGAU</cp:lastModifiedBy>
  <cp:revision>92</cp:revision>
  <dcterms:created xsi:type="dcterms:W3CDTF">2014-11-10T17:30:39Z</dcterms:created>
  <dcterms:modified xsi:type="dcterms:W3CDTF">2026-05-25T07:39:58Z</dcterms:modified>
</cp:coreProperties>
</file>