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9"/>
  </p:notesMasterIdLst>
  <p:sldIdLst>
    <p:sldId id="256" r:id="rId2"/>
    <p:sldId id="257" r:id="rId3"/>
    <p:sldId id="290" r:id="rId4"/>
    <p:sldId id="280" r:id="rId5"/>
    <p:sldId id="281" r:id="rId6"/>
    <p:sldId id="282" r:id="rId7"/>
    <p:sldId id="283" r:id="rId8"/>
    <p:sldId id="288" r:id="rId9"/>
    <p:sldId id="323" r:id="rId10"/>
    <p:sldId id="295" r:id="rId11"/>
    <p:sldId id="296" r:id="rId12"/>
    <p:sldId id="298" r:id="rId13"/>
    <p:sldId id="299" r:id="rId14"/>
    <p:sldId id="300" r:id="rId15"/>
    <p:sldId id="302" r:id="rId16"/>
    <p:sldId id="305" r:id="rId17"/>
    <p:sldId id="306" r:id="rId18"/>
    <p:sldId id="307" r:id="rId19"/>
    <p:sldId id="308" r:id="rId20"/>
    <p:sldId id="279" r:id="rId21"/>
    <p:sldId id="330" r:id="rId22"/>
    <p:sldId id="310" r:id="rId23"/>
    <p:sldId id="311" r:id="rId24"/>
    <p:sldId id="331" r:id="rId25"/>
    <p:sldId id="440" r:id="rId26"/>
    <p:sldId id="441" r:id="rId27"/>
    <p:sldId id="442" r:id="rId28"/>
    <p:sldId id="319" r:id="rId29"/>
    <p:sldId id="443" r:id="rId30"/>
    <p:sldId id="444" r:id="rId31"/>
    <p:sldId id="445" r:id="rId32"/>
    <p:sldId id="324" r:id="rId33"/>
    <p:sldId id="325" r:id="rId34"/>
    <p:sldId id="326" r:id="rId35"/>
    <p:sldId id="327" r:id="rId36"/>
    <p:sldId id="329" r:id="rId37"/>
    <p:sldId id="364" r:id="rId38"/>
    <p:sldId id="365" r:id="rId39"/>
    <p:sldId id="366" r:id="rId40"/>
    <p:sldId id="368" r:id="rId41"/>
    <p:sldId id="371" r:id="rId42"/>
    <p:sldId id="372" r:id="rId43"/>
    <p:sldId id="374" r:id="rId44"/>
    <p:sldId id="377" r:id="rId45"/>
    <p:sldId id="383" r:id="rId46"/>
    <p:sldId id="384" r:id="rId47"/>
    <p:sldId id="385" r:id="rId48"/>
    <p:sldId id="386" r:id="rId49"/>
    <p:sldId id="387" r:id="rId50"/>
    <p:sldId id="388" r:id="rId51"/>
    <p:sldId id="389" r:id="rId52"/>
    <p:sldId id="390" r:id="rId53"/>
    <p:sldId id="391" r:id="rId54"/>
    <p:sldId id="392" r:id="rId55"/>
    <p:sldId id="393" r:id="rId56"/>
    <p:sldId id="394" r:id="rId57"/>
    <p:sldId id="397" r:id="rId58"/>
    <p:sldId id="398" r:id="rId59"/>
    <p:sldId id="399" r:id="rId60"/>
    <p:sldId id="400" r:id="rId61"/>
    <p:sldId id="401" r:id="rId62"/>
    <p:sldId id="408" r:id="rId63"/>
    <p:sldId id="409" r:id="rId64"/>
    <p:sldId id="434" r:id="rId65"/>
    <p:sldId id="437" r:id="rId66"/>
    <p:sldId id="332" r:id="rId67"/>
    <p:sldId id="363" r:id="rId68"/>
    <p:sldId id="334" r:id="rId69"/>
    <p:sldId id="335" r:id="rId70"/>
    <p:sldId id="336" r:id="rId71"/>
    <p:sldId id="337" r:id="rId72"/>
    <p:sldId id="338" r:id="rId73"/>
    <p:sldId id="339" r:id="rId74"/>
    <p:sldId id="340" r:id="rId75"/>
    <p:sldId id="351" r:id="rId76"/>
    <p:sldId id="352" r:id="rId77"/>
    <p:sldId id="354" r:id="rId78"/>
    <p:sldId id="355" r:id="rId79"/>
    <p:sldId id="356" r:id="rId80"/>
    <p:sldId id="357" r:id="rId81"/>
    <p:sldId id="358" r:id="rId82"/>
    <p:sldId id="359" r:id="rId83"/>
    <p:sldId id="360" r:id="rId84"/>
    <p:sldId id="361" r:id="rId85"/>
    <p:sldId id="362" r:id="rId86"/>
    <p:sldId id="446" r:id="rId87"/>
    <p:sldId id="447" r:id="rId8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177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0861EE-E1EB-44C9-B898-8BC916A6E1B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D6D462-ECE8-45E1-8A4B-2A69E1FF20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2"/>
            <a:ext cx="7543800" cy="1431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9C9BD4-36C3-4634-8BBB-93A601DC88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63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emf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0.wmf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492896"/>
            <a:ext cx="83529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eaLnBrk="0" hangingPunct="0"/>
            <a:r>
              <a:rPr lang="ru-RU" sz="3200" b="1" dirty="0"/>
              <a:t>Тема 2.1 Федеральные налоги и сборы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000"/>
              <a:t>Общие принципы формирования налоговой базы по НДС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601392" y="2343150"/>
            <a:ext cx="6265069" cy="3086100"/>
          </a:xfrm>
        </p:spPr>
        <p:txBody>
          <a:bodyPr>
            <a:normAutofit fontScale="62500" lnSpcReduction="20000"/>
          </a:bodyPr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dirty="0"/>
              <a:t>налоговая база формируется отдельно для исчисления налога по разным ставкам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endParaRPr lang="ru-RU" dirty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dirty="0"/>
              <a:t>налоговая база определяется суммарно по всем операциям при применении одной ставки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endParaRPr lang="ru-RU" dirty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dirty="0"/>
              <a:t>выручка включает все доходы (в денежной и натуральной форме), полученные от реализации товаров (работ, услуг) и имущественных прав</a:t>
            </a:r>
          </a:p>
          <a:p>
            <a:pPr algn="just" eaLnBrk="1" hangingPunct="1">
              <a:lnSpc>
                <a:spcPct val="90000"/>
              </a:lnSpc>
              <a:buNone/>
              <a:defRPr/>
            </a:pPr>
            <a:endParaRPr lang="ru-RU" dirty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dirty="0"/>
              <a:t>налоговая база определяется только в рублях </a:t>
            </a:r>
          </a:p>
        </p:txBody>
      </p:sp>
    </p:spTree>
    <p:extLst>
      <p:ext uri="{BB962C8B-B14F-4D97-AF65-F5344CB8AC3E}">
        <p14:creationId xmlns:p14="http://schemas.microsoft.com/office/powerpoint/2010/main" val="177714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300" dirty="0"/>
              <a:t>Налоговый период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943100" y="2456892"/>
            <a:ext cx="5657850" cy="2972358"/>
          </a:xfrm>
        </p:spPr>
        <p:txBody>
          <a:bodyPr>
            <a:normAutofit fontScale="85000" lnSpcReduction="20000"/>
          </a:bodyPr>
          <a:lstStyle/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ru-RU" sz="3000" dirty="0"/>
              <a:t>Квартал</a:t>
            </a:r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ru-RU" sz="3000" dirty="0"/>
          </a:p>
          <a:p>
            <a:pPr algn="just">
              <a:buFont typeface="Wingdings" pitchFamily="2" charset="2"/>
              <a:buChar char="§"/>
              <a:defRPr/>
            </a:pPr>
            <a:r>
              <a:rPr lang="ru-RU" dirty="0"/>
              <a:t>Общая сумма НДС исчисляется по итогам каждого налогового периода применительно ко всем операциям, относящимся к соответствующему налоговому периоду</a:t>
            </a:r>
          </a:p>
          <a:p>
            <a:pPr algn="just">
              <a:buNone/>
              <a:defRPr/>
            </a:pPr>
            <a:endParaRPr lang="ru-RU" dirty="0"/>
          </a:p>
          <a:p>
            <a:pPr algn="ctr" eaLnBrk="1" hangingPunct="1">
              <a:buNone/>
              <a:defRPr/>
            </a:pP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00949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9466" y="1107283"/>
            <a:ext cx="6210300" cy="594122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400" b="1" dirty="0"/>
            </a:br>
            <a:r>
              <a:rPr lang="ru-RU" sz="3675" b="1" dirty="0"/>
              <a:t>Ставки НДС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277542" y="1754983"/>
            <a:ext cx="6588919" cy="4050506"/>
          </a:xfrm>
        </p:spPr>
        <p:txBody>
          <a:bodyPr>
            <a:normAutofit fontScale="85000" lnSpcReduction="20000"/>
          </a:bodyPr>
          <a:lstStyle/>
          <a:p>
            <a:pPr marL="457200" indent="-457200" algn="ctr">
              <a:buFont typeface="Wingdings" pitchFamily="2" charset="2"/>
              <a:buAutoNum type="arabicPeriod"/>
            </a:pPr>
            <a:r>
              <a:rPr lang="ru-RU" b="1" u="sng" dirty="0"/>
              <a:t>Ставка 0% </a:t>
            </a:r>
            <a:r>
              <a:rPr lang="ru-RU" u="sng" dirty="0"/>
              <a:t>применяется в отношении:</a:t>
            </a:r>
          </a:p>
          <a:p>
            <a:pPr marL="457200" indent="-457200" algn="just"/>
            <a:endParaRPr lang="ru-RU" dirty="0"/>
          </a:p>
          <a:p>
            <a:pPr lvl="1" indent="-400050" algn="just">
              <a:buClr>
                <a:schemeClr val="hlink"/>
              </a:buClr>
              <a:buSzPct val="120000"/>
              <a:buFont typeface="Wingdings" pitchFamily="2" charset="2"/>
              <a:buChar char="ü"/>
            </a:pPr>
            <a:r>
              <a:rPr lang="ru-RU" sz="1800" dirty="0"/>
              <a:t>товаров, реализуемых за пределы территории РФ в таможенной процедуре экспорта и свободной таможенной зоны</a:t>
            </a:r>
          </a:p>
          <a:p>
            <a:pPr lvl="1" indent="-400050" algn="just">
              <a:buClr>
                <a:schemeClr val="hlink"/>
              </a:buClr>
              <a:buSzPct val="120000"/>
              <a:buFont typeface="Wingdings" pitchFamily="2" charset="2"/>
              <a:buChar char="ü"/>
            </a:pPr>
            <a:endParaRPr lang="ru-RU" sz="1800" dirty="0"/>
          </a:p>
          <a:p>
            <a:pPr lvl="1" indent="-400050" algn="just">
              <a:buClr>
                <a:schemeClr val="hlink"/>
              </a:buClr>
              <a:buSzPct val="120000"/>
              <a:buFont typeface="Wingdings" pitchFamily="2" charset="2"/>
              <a:buChar char="ü"/>
            </a:pPr>
            <a:r>
              <a:rPr lang="ru-RU" sz="1800" dirty="0"/>
              <a:t>товаров, перемещаемых по территории РФ под таможенной процедурой транзита</a:t>
            </a:r>
          </a:p>
          <a:p>
            <a:pPr lvl="1" indent="-400050" algn="just">
              <a:buClr>
                <a:schemeClr val="hlink"/>
              </a:buClr>
              <a:buSzPct val="120000"/>
              <a:buFont typeface="Wingdings" pitchFamily="2" charset="2"/>
              <a:buChar char="ü"/>
            </a:pPr>
            <a:endParaRPr lang="ru-RU" sz="1800" dirty="0"/>
          </a:p>
          <a:p>
            <a:pPr lvl="1" indent="-400050" algn="just">
              <a:buClr>
                <a:schemeClr val="hlink"/>
              </a:buClr>
              <a:buSzPct val="120000"/>
              <a:buFont typeface="Wingdings" pitchFamily="2" charset="2"/>
              <a:buChar char="ü"/>
            </a:pPr>
            <a:r>
              <a:rPr lang="ru-RU" sz="1800" dirty="0"/>
              <a:t>международных пассажирских и грузовых перевозок</a:t>
            </a:r>
          </a:p>
          <a:p>
            <a:pPr lvl="1" indent="-400050" algn="just">
              <a:buClr>
                <a:schemeClr val="hlink"/>
              </a:buClr>
              <a:buSzPct val="120000"/>
              <a:buFont typeface="Wingdings" pitchFamily="2" charset="2"/>
              <a:buChar char="ü"/>
            </a:pPr>
            <a:endParaRPr lang="ru-RU" sz="1800" dirty="0"/>
          </a:p>
          <a:p>
            <a:pPr lvl="1" indent="-400050" algn="just">
              <a:buClr>
                <a:schemeClr val="hlink"/>
              </a:buClr>
              <a:buSzPct val="120000"/>
              <a:buFont typeface="Wingdings" pitchFamily="2" charset="2"/>
              <a:buChar char="ü"/>
            </a:pPr>
            <a:r>
              <a:rPr lang="ru-RU" sz="1800" dirty="0"/>
              <a:t>внутренних воздушных перевозок пассажиров и багажа в Крым </a:t>
            </a:r>
            <a:r>
              <a:rPr lang="ru-RU" dirty="0"/>
              <a:t>(до 2019 г.)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ru-RU"/>
              <a:t>Калининградскую область</a:t>
            </a:r>
            <a:endParaRPr lang="ru-RU" sz="1800" dirty="0"/>
          </a:p>
          <a:p>
            <a:pPr lvl="1" indent="-400050" algn="just">
              <a:buClr>
                <a:schemeClr val="hlink"/>
              </a:buClr>
              <a:buSzPct val="120000"/>
              <a:buFont typeface="Wingdings" pitchFamily="2" charset="2"/>
              <a:buChar char="ü"/>
            </a:pPr>
            <a:endParaRPr lang="ru-RU" sz="1800" dirty="0"/>
          </a:p>
          <a:p>
            <a:pPr lvl="1" indent="-400050" algn="just">
              <a:buClr>
                <a:schemeClr val="hlink"/>
              </a:buClr>
              <a:buSzPct val="120000"/>
              <a:buFont typeface="Wingdings" pitchFamily="2" charset="2"/>
              <a:buChar char="ü"/>
            </a:pPr>
            <a:r>
              <a:rPr lang="ru-RU" sz="1800" dirty="0"/>
              <a:t>и др.</a:t>
            </a:r>
          </a:p>
          <a:p>
            <a:pPr lvl="1" indent="-400050" algn="just">
              <a:buClr>
                <a:schemeClr val="hlink"/>
              </a:buClr>
              <a:buSzPct val="120000"/>
              <a:buNone/>
            </a:pPr>
            <a:endParaRPr lang="ru-RU" sz="1800" dirty="0"/>
          </a:p>
          <a:p>
            <a:pPr lvl="1" indent="-400050" algn="just">
              <a:buClr>
                <a:schemeClr val="hlink"/>
              </a:buClr>
              <a:buSzPct val="120000"/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8784160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494235" y="1052512"/>
            <a:ext cx="6172200" cy="4860764"/>
          </a:xfrm>
        </p:spPr>
        <p:txBody>
          <a:bodyPr>
            <a:normAutofit fontScale="92500" lnSpcReduction="20000"/>
          </a:bodyPr>
          <a:lstStyle/>
          <a:p>
            <a:pPr marL="457200" indent="-457200" algn="just">
              <a:lnSpc>
                <a:spcPct val="80000"/>
              </a:lnSpc>
              <a:buFont typeface="Wingdings" pitchFamily="2" charset="2"/>
              <a:buAutoNum type="arabicPeriod" startAt="2"/>
            </a:pPr>
            <a:endParaRPr lang="ru-RU" sz="2250" b="1" u="sng" dirty="0"/>
          </a:p>
          <a:p>
            <a:pPr marL="457200" indent="-457200" algn="just">
              <a:lnSpc>
                <a:spcPct val="80000"/>
              </a:lnSpc>
              <a:buFont typeface="Wingdings" pitchFamily="2" charset="2"/>
              <a:buAutoNum type="arabicPeriod" startAt="2"/>
            </a:pPr>
            <a:r>
              <a:rPr lang="ru-RU" sz="2250" b="1" u="sng" dirty="0"/>
              <a:t>Ставка 10 % </a:t>
            </a:r>
            <a:r>
              <a:rPr lang="ru-RU" sz="2250" dirty="0"/>
              <a:t>применяется при ввозе на </a:t>
            </a:r>
          </a:p>
          <a:p>
            <a:pPr marL="457200" indent="-457200" algn="just">
              <a:lnSpc>
                <a:spcPct val="80000"/>
              </a:lnSpc>
              <a:buNone/>
            </a:pPr>
            <a:r>
              <a:rPr lang="ru-RU" sz="2250" dirty="0"/>
              <a:t>	таможенную территорию РФ и реализации </a:t>
            </a:r>
          </a:p>
          <a:p>
            <a:pPr marL="457200" indent="-457200" algn="just">
              <a:lnSpc>
                <a:spcPct val="80000"/>
              </a:lnSpc>
              <a:buNone/>
            </a:pPr>
            <a:r>
              <a:rPr lang="ru-RU" sz="2250" dirty="0"/>
              <a:t>	на территории РФ:</a:t>
            </a:r>
          </a:p>
          <a:p>
            <a:pPr marL="457200" indent="-457200" algn="just">
              <a:lnSpc>
                <a:spcPct val="80000"/>
              </a:lnSpc>
              <a:buFont typeface="Wingdings" pitchFamily="2" charset="2"/>
              <a:buAutoNum type="arabicPeriod" startAt="2"/>
            </a:pPr>
            <a:endParaRPr lang="ru-RU" sz="1050" dirty="0"/>
          </a:p>
          <a:p>
            <a:pPr marL="457200" indent="-457200" algn="just">
              <a:lnSpc>
                <a:spcPct val="80000"/>
              </a:lnSpc>
              <a:buNone/>
            </a:pPr>
            <a:r>
              <a:rPr lang="ru-RU" dirty="0"/>
              <a:t>	</a:t>
            </a:r>
          </a:p>
          <a:p>
            <a:pPr lvl="1" indent="-400050">
              <a:lnSpc>
                <a:spcPct val="80000"/>
              </a:lnSpc>
              <a:buClr>
                <a:schemeClr val="hlink"/>
              </a:buClr>
              <a:buSzPct val="120000"/>
              <a:buFont typeface="Wingdings" pitchFamily="2" charset="2"/>
              <a:buChar char="ü"/>
            </a:pPr>
            <a:r>
              <a:rPr lang="ru-RU" sz="1950" u="sng" dirty="0"/>
              <a:t>продовольственных товаров, по перечню НК РФ;</a:t>
            </a:r>
          </a:p>
          <a:p>
            <a:pPr lvl="1" indent="-400050">
              <a:lnSpc>
                <a:spcPct val="80000"/>
              </a:lnSpc>
              <a:buClr>
                <a:schemeClr val="hlink"/>
              </a:buClr>
              <a:buSzPct val="120000"/>
              <a:buFont typeface="Wingdings" pitchFamily="2" charset="2"/>
              <a:buChar char="ü"/>
            </a:pPr>
            <a:endParaRPr lang="en-US" sz="1800" u="sng" dirty="0"/>
          </a:p>
          <a:p>
            <a:pPr lvl="1" indent="-400050">
              <a:lnSpc>
                <a:spcPct val="80000"/>
              </a:lnSpc>
              <a:buClr>
                <a:schemeClr val="hlink"/>
              </a:buClr>
              <a:buSzPct val="120000"/>
              <a:buFont typeface="Wingdings" pitchFamily="2" charset="2"/>
              <a:buChar char="ü"/>
            </a:pPr>
            <a:r>
              <a:rPr lang="ru-RU" sz="1950" u="sng" dirty="0"/>
              <a:t>товаров для детей, по перечню НК РФ;</a:t>
            </a:r>
            <a:endParaRPr lang="en-US" sz="1950" u="sng" dirty="0"/>
          </a:p>
          <a:p>
            <a:pPr lvl="1" indent="-400050">
              <a:lnSpc>
                <a:spcPct val="80000"/>
              </a:lnSpc>
              <a:buClr>
                <a:schemeClr val="hlink"/>
              </a:buClr>
              <a:buSzPct val="120000"/>
              <a:buFont typeface="Wingdings" pitchFamily="2" charset="2"/>
              <a:buChar char="ü"/>
            </a:pPr>
            <a:endParaRPr lang="ru-RU" sz="1800" u="sng" dirty="0"/>
          </a:p>
          <a:p>
            <a:pPr lvl="1">
              <a:buClr>
                <a:schemeClr val="hlink"/>
              </a:buClr>
              <a:buSzPct val="120000"/>
              <a:buFont typeface="Wingdings" pitchFamily="2" charset="2"/>
              <a:buChar char="ü"/>
            </a:pPr>
            <a:r>
              <a:rPr lang="ru-RU" sz="1950" dirty="0"/>
              <a:t>    </a:t>
            </a:r>
            <a:r>
              <a:rPr lang="ru-RU" sz="1950" u="sng" dirty="0"/>
              <a:t>печатной продукции:</a:t>
            </a:r>
          </a:p>
          <a:p>
            <a:pPr lvl="3" algn="just">
              <a:buClr>
                <a:schemeClr val="hlink"/>
              </a:buClr>
              <a:buSzPct val="120000"/>
              <a:buFont typeface="Arial" pitchFamily="34" charset="0"/>
              <a:buChar char="•"/>
            </a:pPr>
            <a:r>
              <a:rPr lang="ru-RU" sz="1650" dirty="0"/>
              <a:t>периодические печатные издания</a:t>
            </a:r>
          </a:p>
          <a:p>
            <a:pPr lvl="3" algn="just">
              <a:buClr>
                <a:schemeClr val="hlink"/>
              </a:buClr>
              <a:buSzPct val="120000"/>
              <a:buFont typeface="Arial" pitchFamily="34" charset="0"/>
              <a:buChar char="•"/>
            </a:pPr>
            <a:r>
              <a:rPr lang="ru-RU" sz="1650" dirty="0"/>
              <a:t>учебная и научная книжная продукция</a:t>
            </a:r>
          </a:p>
          <a:p>
            <a:pPr lvl="2" algn="just">
              <a:buClr>
                <a:schemeClr val="hlink"/>
              </a:buClr>
              <a:buSzPct val="120000"/>
              <a:buNone/>
            </a:pPr>
            <a:endParaRPr lang="ru-RU" sz="1500" dirty="0"/>
          </a:p>
          <a:p>
            <a:pPr lvl="2" algn="just">
              <a:buClr>
                <a:schemeClr val="hlink"/>
              </a:buClr>
              <a:buSzPct val="120000"/>
              <a:buFont typeface="Wingdings" pitchFamily="2" charset="2"/>
              <a:buChar char="ü"/>
            </a:pPr>
            <a:r>
              <a:rPr lang="ru-RU" sz="1950" u="sng" dirty="0"/>
              <a:t>лекарственных средств</a:t>
            </a:r>
          </a:p>
          <a:p>
            <a:pPr lvl="1" algn="just">
              <a:buClr>
                <a:schemeClr val="hlink"/>
              </a:buClr>
              <a:buSzPct val="120000"/>
              <a:buFont typeface="Wingdings" pitchFamily="2" charset="2"/>
              <a:buChar char="ü"/>
            </a:pPr>
            <a:endParaRPr lang="ru-RU" sz="1800" u="sng" dirty="0"/>
          </a:p>
          <a:p>
            <a:pPr lvl="2" algn="just">
              <a:buClr>
                <a:schemeClr val="hlink"/>
              </a:buClr>
              <a:buSzPct val="120000"/>
              <a:buFont typeface="Wingdings" pitchFamily="2" charset="2"/>
              <a:buChar char="ü"/>
            </a:pPr>
            <a:r>
              <a:rPr lang="ru-RU" sz="1950" u="sng" dirty="0"/>
              <a:t>услуг по внутренним воздушным перевозкам </a:t>
            </a:r>
            <a:endParaRPr lang="en-US" sz="1950" u="sng" dirty="0"/>
          </a:p>
          <a:p>
            <a:pPr lvl="2" algn="just">
              <a:buClr>
                <a:schemeClr val="hlink"/>
              </a:buClr>
              <a:buSzPct val="120000"/>
              <a:buNone/>
            </a:pPr>
            <a:r>
              <a:rPr lang="en-US" sz="1950" dirty="0"/>
              <a:t>	</a:t>
            </a:r>
            <a:r>
              <a:rPr lang="ru-RU" sz="1950" u="sng" dirty="0"/>
              <a:t>пассажиров и багажа (до 2021 г.)</a:t>
            </a:r>
            <a:endParaRPr lang="ru-RU" sz="1800" u="sng" dirty="0"/>
          </a:p>
          <a:p>
            <a:pPr lvl="1" indent="-400050" algn="just">
              <a:lnSpc>
                <a:spcPct val="80000"/>
              </a:lnSpc>
              <a:buClr>
                <a:schemeClr val="hlink"/>
              </a:buClr>
              <a:buSzPct val="120000"/>
              <a:buNone/>
            </a:pPr>
            <a:endParaRPr lang="ru-RU" sz="1800" u="sng" dirty="0"/>
          </a:p>
          <a:p>
            <a:pPr lvl="1" indent="-400050" algn="just">
              <a:lnSpc>
                <a:spcPct val="80000"/>
              </a:lnSpc>
              <a:buClr>
                <a:schemeClr val="hlink"/>
              </a:buClr>
              <a:buSzPct val="120000"/>
              <a:buNone/>
            </a:pPr>
            <a:endParaRPr lang="ru-RU" sz="1800" u="sng" dirty="0"/>
          </a:p>
        </p:txBody>
      </p:sp>
    </p:spTree>
    <p:extLst>
      <p:ext uri="{BB962C8B-B14F-4D97-AF65-F5344CB8AC3E}">
        <p14:creationId xmlns:p14="http://schemas.microsoft.com/office/powerpoint/2010/main" val="149039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3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3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1494235" y="1538287"/>
            <a:ext cx="6172200" cy="3262313"/>
          </a:xfrm>
        </p:spPr>
        <p:txBody>
          <a:bodyPr/>
          <a:lstStyle/>
          <a:p>
            <a:pPr algn="just">
              <a:buNone/>
            </a:pPr>
            <a:r>
              <a:rPr lang="ru-RU" b="1" dirty="0"/>
              <a:t>3. </a:t>
            </a:r>
            <a:r>
              <a:rPr lang="ru-RU" sz="2100" b="1" u="sng" dirty="0"/>
              <a:t>Ставка 20 % </a:t>
            </a:r>
            <a:r>
              <a:rPr lang="ru-RU" sz="2100" dirty="0"/>
              <a:t>используется в отношении всех остальных товаров (работ, услуг).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202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000" dirty="0"/>
              <a:t>Порядок исчисления налога на добавленную стоимость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43100" y="3213498"/>
            <a:ext cx="5653088" cy="221575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ru-RU" sz="21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100" dirty="0"/>
              <a:t>где</a:t>
            </a:r>
            <a:endParaRPr lang="ru-RU" sz="2100" i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100" i="1" dirty="0"/>
              <a:t>НДС</a:t>
            </a:r>
            <a:r>
              <a:rPr lang="ru-RU" sz="2100" dirty="0"/>
              <a:t> – сумма налога на добавленную стоимость</a:t>
            </a:r>
            <a:endParaRPr lang="ru-RU" sz="2100" i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100" i="1" dirty="0"/>
              <a:t>НБ</a:t>
            </a:r>
            <a:r>
              <a:rPr lang="ru-RU" sz="2100" dirty="0"/>
              <a:t> -  налоговая база</a:t>
            </a:r>
            <a:endParaRPr lang="ru-RU" sz="2100" i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100" i="1" dirty="0"/>
              <a:t>нс</a:t>
            </a:r>
            <a:r>
              <a:rPr lang="ru-RU" sz="2100" dirty="0"/>
              <a:t> – налоговая ставка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143001" y="707209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solidFill>
                <a:prstClr val="black"/>
              </a:solidFill>
            </a:endParaRPr>
          </a:p>
        </p:txBody>
      </p:sp>
      <p:graphicFrame>
        <p:nvGraphicFramePr>
          <p:cNvPr id="1026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2357437" y="2628900"/>
          <a:ext cx="4063604" cy="797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Формула" r:id="rId3" imgW="1358640" imgH="266400" progId="Equation.3">
                  <p:embed/>
                </p:oleObj>
              </mc:Choice>
              <mc:Fallback>
                <p:oleObj name="Формула" r:id="rId3" imgW="1358640" imgH="266400" progId="Equation.3">
                  <p:embed/>
                  <p:pic>
                    <p:nvPicPr>
                      <p:cNvPr id="1026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437" y="2628900"/>
                        <a:ext cx="4063604" cy="797719"/>
                      </a:xfrm>
                      <a:prstGeom prst="rect">
                        <a:avLst/>
                      </a:prstGeom>
                      <a:solidFill>
                        <a:schemeClr val="tx1">
                          <a:alpha val="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39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1279113"/>
            <a:ext cx="6172200" cy="528638"/>
          </a:xfrm>
        </p:spPr>
        <p:txBody>
          <a:bodyPr>
            <a:noAutofit/>
          </a:bodyPr>
          <a:lstStyle/>
          <a:p>
            <a:pPr algn="ctr"/>
            <a:r>
              <a:rPr lang="ru-RU" sz="3300" b="1" dirty="0"/>
              <a:t>Налоговые вычеты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485900" y="1927849"/>
            <a:ext cx="6172200" cy="3887390"/>
          </a:xfrm>
        </p:spPr>
        <p:txBody>
          <a:bodyPr/>
          <a:lstStyle/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sz="2100" dirty="0"/>
              <a:t>	Налогоплательщик имеет право уменьшить сумму НДС, исчисленную исходя из рассчитанной им налоговой базы, на налоговые вычеты. Вычетам подлежат суммы налога:</a:t>
            </a:r>
          </a:p>
          <a:p>
            <a:pPr algn="just">
              <a:lnSpc>
                <a:spcPct val="90000"/>
              </a:lnSpc>
            </a:pPr>
            <a:endParaRPr lang="ru-RU" dirty="0"/>
          </a:p>
          <a:p>
            <a:pPr lvl="2" algn="just">
              <a:lnSpc>
                <a:spcPct val="90000"/>
              </a:lnSpc>
              <a:buClr>
                <a:schemeClr val="hlink"/>
              </a:buClr>
              <a:buSzPct val="120000"/>
            </a:pPr>
            <a:r>
              <a:rPr lang="ru-RU" sz="1800" dirty="0"/>
              <a:t>предъявленные налогоплательщику при приобретение товаров (работ, услуг)</a:t>
            </a:r>
            <a:r>
              <a:rPr lang="en-US" sz="1800" dirty="0"/>
              <a:t> </a:t>
            </a:r>
            <a:r>
              <a:rPr lang="ru-RU" sz="1800" dirty="0"/>
              <a:t>в РФ</a:t>
            </a:r>
          </a:p>
          <a:p>
            <a:pPr lvl="2" algn="just">
              <a:lnSpc>
                <a:spcPct val="90000"/>
              </a:lnSpc>
              <a:buClr>
                <a:schemeClr val="hlink"/>
              </a:buClr>
              <a:buSzPct val="120000"/>
              <a:buNone/>
            </a:pPr>
            <a:endParaRPr lang="ru-RU" sz="1500" dirty="0"/>
          </a:p>
          <a:p>
            <a:pPr lvl="2" algn="just">
              <a:lnSpc>
                <a:spcPct val="90000"/>
              </a:lnSpc>
              <a:buClr>
                <a:schemeClr val="hlink"/>
              </a:buClr>
              <a:buSzPct val="120000"/>
            </a:pPr>
            <a:r>
              <a:rPr lang="ru-RU" sz="1800" dirty="0"/>
              <a:t>уплаченные налогоплательщиком при ввозе товаров на территорию РФ</a:t>
            </a:r>
          </a:p>
          <a:p>
            <a:pPr lvl="2" algn="just">
              <a:lnSpc>
                <a:spcPct val="90000"/>
              </a:lnSpc>
              <a:buClr>
                <a:schemeClr val="hlink"/>
              </a:buClr>
              <a:buSzPct val="120000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73170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531189" y="1936064"/>
            <a:ext cx="5600700" cy="74559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300" dirty="0"/>
              <a:t>Условия получения Налоговых вычетов по НДС (должны выполняться единовременно)</a:t>
            </a:r>
          </a:p>
        </p:txBody>
      </p:sp>
      <p:sp>
        <p:nvSpPr>
          <p:cNvPr id="1771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endParaRPr lang="ru-RU" sz="2100" dirty="0"/>
          </a:p>
          <a:p>
            <a:pPr>
              <a:buFont typeface="Wingdings" pitchFamily="2" charset="2"/>
              <a:buChar char="ü"/>
              <a:defRPr/>
            </a:pPr>
            <a:endParaRPr lang="ru-RU" dirty="0"/>
          </a:p>
          <a:p>
            <a:pPr>
              <a:buFont typeface="Wingdings" pitchFamily="2" charset="2"/>
              <a:buChar char="ü"/>
              <a:defRPr/>
            </a:pPr>
            <a:r>
              <a:rPr lang="ru-RU" dirty="0"/>
              <a:t>товары (работы, услуги) приобретены для осуществления операций, облагаемых НДС или перепродажи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endParaRPr lang="ru-RU" dirty="0"/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dirty="0"/>
              <a:t>отражены по счетам бухгалтерского учета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endParaRPr lang="ru-RU" dirty="0"/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dirty="0"/>
              <a:t>поставщик выставил счет-фактуру, оформленную в соответствии с требованиями ст. 169 «Счет-фактура»  НК РФ</a:t>
            </a:r>
          </a:p>
        </p:txBody>
      </p:sp>
    </p:spTree>
    <p:extLst>
      <p:ext uri="{BB962C8B-B14F-4D97-AF65-F5344CB8AC3E}">
        <p14:creationId xmlns:p14="http://schemas.microsoft.com/office/powerpoint/2010/main" val="178976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7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7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7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85316"/>
            <a:ext cx="8229600" cy="532983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300" dirty="0"/>
              <a:t>Сумма НДС к уплате в бюджет</a:t>
            </a: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1502281" y="2121891"/>
            <a:ext cx="6139439" cy="3618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57175" indent="-257175">
              <a:lnSpc>
                <a:spcPct val="90000"/>
              </a:lnSpc>
              <a:spcBef>
                <a:spcPct val="20000"/>
              </a:spcBef>
              <a:buClr>
                <a:srgbClr val="D2611C"/>
              </a:buClr>
              <a:buSzPct val="70000"/>
              <a:buFont typeface="Wingdings" pitchFamily="2" charset="2"/>
              <a:buChar char="n"/>
              <a:defRPr/>
            </a:pPr>
            <a:endParaRPr lang="ru-RU" sz="2100" dirty="0">
              <a:solidFill>
                <a:prstClr val="blac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257175" indent="-257175" algn="ctr">
              <a:lnSpc>
                <a:spcPct val="90000"/>
              </a:lnSpc>
              <a:spcBef>
                <a:spcPct val="20000"/>
              </a:spcBef>
              <a:buClr>
                <a:srgbClr val="D2611C"/>
              </a:buClr>
              <a:buSzPct val="70000"/>
              <a:defRPr/>
            </a:pPr>
            <a:endParaRPr lang="ru-RU" sz="2100" dirty="0">
              <a:solidFill>
                <a:prstClr val="black"/>
              </a:solidFill>
            </a:endParaRPr>
          </a:p>
          <a:p>
            <a:pPr marL="257175" indent="-257175" algn="ctr">
              <a:lnSpc>
                <a:spcPct val="90000"/>
              </a:lnSpc>
              <a:spcBef>
                <a:spcPct val="20000"/>
              </a:spcBef>
              <a:buClr>
                <a:srgbClr val="D2611C"/>
              </a:buClr>
              <a:buSzPct val="70000"/>
              <a:defRPr/>
            </a:pPr>
            <a:endParaRPr lang="ru-RU" sz="2100" dirty="0">
              <a:solidFill>
                <a:prstClr val="black"/>
              </a:solidFill>
            </a:endParaRPr>
          </a:p>
          <a:p>
            <a:pPr marL="257175" indent="-257175" algn="ctr">
              <a:lnSpc>
                <a:spcPct val="90000"/>
              </a:lnSpc>
              <a:spcBef>
                <a:spcPct val="20000"/>
              </a:spcBef>
              <a:buClr>
                <a:srgbClr val="D2611C"/>
              </a:buClr>
              <a:buSzPct val="70000"/>
              <a:defRPr/>
            </a:pPr>
            <a:r>
              <a:rPr lang="ru-RU" sz="2100" dirty="0">
                <a:solidFill>
                  <a:prstClr val="black"/>
                </a:solidFill>
              </a:rPr>
              <a:t>где:</a:t>
            </a:r>
            <a:endParaRPr lang="ru-RU" sz="2100" i="1" dirty="0">
              <a:solidFill>
                <a:prstClr val="black"/>
              </a:solidFill>
            </a:endParaRPr>
          </a:p>
          <a:p>
            <a:pPr marL="257175" indent="-257175" algn="just">
              <a:lnSpc>
                <a:spcPct val="90000"/>
              </a:lnSpc>
              <a:spcBef>
                <a:spcPct val="20000"/>
              </a:spcBef>
              <a:buClr>
                <a:srgbClr val="D2611C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100" i="1" dirty="0" err="1">
                <a:solidFill>
                  <a:prstClr val="black"/>
                </a:solidFill>
              </a:rPr>
              <a:t>НДС</a:t>
            </a:r>
            <a:r>
              <a:rPr lang="ru-RU" sz="2100" i="1" baseline="-25000" dirty="0" err="1">
                <a:solidFill>
                  <a:prstClr val="black"/>
                </a:solidFill>
              </a:rPr>
              <a:t>у</a:t>
            </a:r>
            <a:r>
              <a:rPr lang="ru-RU" sz="2100" dirty="0">
                <a:solidFill>
                  <a:prstClr val="black"/>
                </a:solidFill>
              </a:rPr>
              <a:t> – сумма НДС подлежащая уплате в бюджет</a:t>
            </a:r>
          </a:p>
          <a:p>
            <a:pPr marL="257175" indent="-257175" algn="just">
              <a:lnSpc>
                <a:spcPct val="90000"/>
              </a:lnSpc>
              <a:spcBef>
                <a:spcPct val="20000"/>
              </a:spcBef>
              <a:buClr>
                <a:srgbClr val="D2611C"/>
              </a:buClr>
              <a:buSzPct val="70000"/>
              <a:buFont typeface="Wingdings" pitchFamily="2" charset="2"/>
              <a:buChar char="n"/>
              <a:defRPr/>
            </a:pPr>
            <a:endParaRPr lang="ru-RU" sz="1200" i="1" dirty="0">
              <a:solidFill>
                <a:prstClr val="black"/>
              </a:solidFill>
            </a:endParaRPr>
          </a:p>
          <a:p>
            <a:pPr marL="257175" indent="-257175" algn="just">
              <a:lnSpc>
                <a:spcPct val="90000"/>
              </a:lnSpc>
              <a:spcBef>
                <a:spcPct val="20000"/>
              </a:spcBef>
              <a:buClr>
                <a:srgbClr val="D2611C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100" i="1" dirty="0">
                <a:solidFill>
                  <a:prstClr val="black"/>
                </a:solidFill>
              </a:rPr>
              <a:t>НДС</a:t>
            </a:r>
            <a:r>
              <a:rPr lang="ru-RU" sz="2100" dirty="0">
                <a:solidFill>
                  <a:prstClr val="black"/>
                </a:solidFill>
              </a:rPr>
              <a:t> – исчисленная сумма НДС</a:t>
            </a:r>
          </a:p>
          <a:p>
            <a:pPr marL="257175" indent="-257175" algn="just">
              <a:lnSpc>
                <a:spcPct val="90000"/>
              </a:lnSpc>
              <a:spcBef>
                <a:spcPct val="20000"/>
              </a:spcBef>
              <a:buClr>
                <a:srgbClr val="D2611C"/>
              </a:buClr>
              <a:buSzPct val="70000"/>
              <a:buFont typeface="Wingdings" pitchFamily="2" charset="2"/>
              <a:buChar char="n"/>
              <a:defRPr/>
            </a:pPr>
            <a:endParaRPr lang="ru-RU" sz="1200" dirty="0">
              <a:solidFill>
                <a:prstClr val="black"/>
              </a:solidFill>
            </a:endParaRPr>
          </a:p>
          <a:p>
            <a:pPr marL="257175" indent="-257175" algn="just">
              <a:lnSpc>
                <a:spcPct val="90000"/>
              </a:lnSpc>
              <a:spcBef>
                <a:spcPct val="20000"/>
              </a:spcBef>
              <a:buClr>
                <a:srgbClr val="D2611C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100" i="1" dirty="0">
                <a:solidFill>
                  <a:prstClr val="black"/>
                </a:solidFill>
              </a:rPr>
              <a:t>НВ</a:t>
            </a:r>
            <a:r>
              <a:rPr lang="ru-RU" sz="2100" dirty="0">
                <a:solidFill>
                  <a:prstClr val="black"/>
                </a:solidFill>
              </a:rPr>
              <a:t> – сумма налоговых вычетов по НДС</a:t>
            </a:r>
          </a:p>
          <a:p>
            <a:pPr marL="257175" indent="-257175">
              <a:lnSpc>
                <a:spcPct val="90000"/>
              </a:lnSpc>
              <a:spcBef>
                <a:spcPct val="20000"/>
              </a:spcBef>
              <a:buClr>
                <a:srgbClr val="D2611C"/>
              </a:buClr>
              <a:buSzPct val="70000"/>
              <a:buFont typeface="Wingdings" pitchFamily="2" charset="2"/>
              <a:buChar char="n"/>
              <a:defRPr/>
            </a:pPr>
            <a:endParaRPr lang="ru-RU" sz="2100" i="1" dirty="0">
              <a:solidFill>
                <a:prstClr val="blac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2050" name="Object 2"/>
          <p:cNvGraphicFramePr>
            <a:graphicFrameLocks noGrp="1" noChangeAspect="1"/>
          </p:cNvGraphicFramePr>
          <p:nvPr/>
        </p:nvGraphicFramePr>
        <p:xfrm>
          <a:off x="1709682" y="2024845"/>
          <a:ext cx="5392341" cy="797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Формула" r:id="rId3" imgW="1803240" imgH="266400" progId="Equation.3">
                  <p:embed/>
                </p:oleObj>
              </mc:Choice>
              <mc:Fallback>
                <p:oleObj name="Формула" r:id="rId3" imgW="1803240" imgH="266400" progId="Equation.3">
                  <p:embed/>
                  <p:pic>
                    <p:nvPicPr>
                      <p:cNvPr id="205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9682" y="2024845"/>
                        <a:ext cx="5392341" cy="797719"/>
                      </a:xfrm>
                      <a:prstGeom prst="rect">
                        <a:avLst/>
                      </a:prstGeom>
                      <a:solidFill>
                        <a:schemeClr val="tx1">
                          <a:alpha val="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472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8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8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58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300" dirty="0"/>
              <a:t>Порядок и сроки уплаты НДС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ü"/>
              <a:defRPr/>
            </a:pPr>
            <a:endParaRPr lang="ru-RU" sz="2400" dirty="0"/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2400" dirty="0"/>
              <a:t>равными долями в течение трех месяцев, следующих за истекшим налоговым периодом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endParaRPr lang="ru-RU" sz="2400" dirty="0"/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2400" dirty="0"/>
              <a:t>не позднее 25-го числа каждого месяца </a:t>
            </a:r>
          </a:p>
        </p:txBody>
      </p:sp>
    </p:spTree>
    <p:extLst>
      <p:ext uri="{BB962C8B-B14F-4D97-AF65-F5344CB8AC3E}">
        <p14:creationId xmlns:p14="http://schemas.microsoft.com/office/powerpoint/2010/main" val="403526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42852"/>
            <a:ext cx="83265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Рассматриваемые вопросы</a:t>
            </a: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09D0B9-E4EC-4DB3-B584-5A3D1136761B}"/>
              </a:ext>
            </a:extLst>
          </p:cNvPr>
          <p:cNvSpPr txBox="1"/>
          <p:nvPr/>
        </p:nvSpPr>
        <p:spPr>
          <a:xfrm>
            <a:off x="251520" y="1628800"/>
            <a:ext cx="662473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800" b="1" dirty="0"/>
              <a:t>1. Налог на добавленную стоимость</a:t>
            </a:r>
          </a:p>
          <a:p>
            <a:pPr lvl="0"/>
            <a:r>
              <a:rPr lang="ru-RU" sz="2800" b="1" dirty="0"/>
              <a:t>2 . Налог на прибыль организации</a:t>
            </a:r>
          </a:p>
          <a:p>
            <a:pPr lvl="0"/>
            <a:r>
              <a:rPr lang="ru-RU" sz="2800" b="1" dirty="0"/>
              <a:t>3. Акцизы</a:t>
            </a:r>
          </a:p>
          <a:p>
            <a:pPr lvl="0"/>
            <a:r>
              <a:rPr lang="ru-RU" sz="2800" b="1" dirty="0"/>
              <a:t>4. Налог на доходы физических лиц</a:t>
            </a:r>
          </a:p>
          <a:p>
            <a:r>
              <a:rPr lang="ru-RU" sz="2800" b="1" dirty="0"/>
              <a:t>5. Прочие федеральные налоги и сборы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r>
              <a:rPr lang="ru-RU" sz="4000" dirty="0"/>
              <a:t>2. Акцизы</a:t>
            </a:r>
          </a:p>
          <a:p>
            <a:pPr marL="0" indent="0" algn="ctr">
              <a:buNone/>
            </a:pP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08410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3000" dirty="0"/>
            </a:br>
            <a:r>
              <a:rPr lang="ru-RU" altLang="ru-RU" sz="3300" dirty="0"/>
              <a:t>Регламентирующий документ</a:t>
            </a:r>
            <a:endParaRPr lang="ru-RU" sz="30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endParaRPr lang="ru-RU" sz="2700" dirty="0"/>
          </a:p>
          <a:p>
            <a:endParaRPr lang="ru-RU" sz="2700" dirty="0"/>
          </a:p>
          <a:p>
            <a:endParaRPr lang="ru-RU" sz="2700" dirty="0"/>
          </a:p>
          <a:p>
            <a:r>
              <a:rPr lang="ru-RU" sz="2700" dirty="0"/>
              <a:t>Налоговый кодекс РФ: </a:t>
            </a:r>
          </a:p>
          <a:p>
            <a:endParaRPr lang="ru-RU" sz="15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700" dirty="0"/>
              <a:t>22 глава НК РФ «Акцизы»</a:t>
            </a:r>
          </a:p>
          <a:p>
            <a:endParaRPr lang="ru-RU" dirty="0"/>
          </a:p>
        </p:txBody>
      </p:sp>
      <p:pic>
        <p:nvPicPr>
          <p:cNvPr id="6" name="Picture 13" descr="C:\Documents and Settings\1\Local Settings\Temporary Internet Files\Content.IE5\UTCZNET3\MP900400812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9682" y="2348880"/>
            <a:ext cx="2482556" cy="1377153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  <a:softEdge rad="25400"/>
          </a:effectLst>
          <a:scene3d>
            <a:camera prst="orthographicFront"/>
            <a:lightRig rig="two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4837427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idx="1"/>
          </p:nvPr>
        </p:nvSpPr>
        <p:spPr>
          <a:xfrm>
            <a:off x="1485900" y="1258379"/>
            <a:ext cx="6172200" cy="4547109"/>
          </a:xfrm>
        </p:spPr>
        <p:txBody>
          <a:bodyPr>
            <a:normAutofit fontScale="92500"/>
          </a:bodyPr>
          <a:lstStyle/>
          <a:p>
            <a:pPr algn="ctr">
              <a:buFont typeface="Wingdings" pitchFamily="2" charset="2"/>
              <a:buNone/>
            </a:pPr>
            <a:endParaRPr lang="ru-RU" sz="2700" b="1" dirty="0"/>
          </a:p>
          <a:p>
            <a:pPr algn="ctr">
              <a:buFont typeface="Wingdings" pitchFamily="2" charset="2"/>
              <a:buNone/>
            </a:pPr>
            <a:r>
              <a:rPr lang="ru-RU" sz="2700" b="1" dirty="0"/>
              <a:t>Налогоплательщики</a:t>
            </a:r>
            <a:r>
              <a:rPr lang="ru-RU" sz="2700" dirty="0"/>
              <a:t> </a:t>
            </a:r>
            <a:r>
              <a:rPr lang="ru-RU" sz="2700" b="1" dirty="0"/>
              <a:t>акцизов</a:t>
            </a:r>
            <a:r>
              <a:rPr lang="ru-RU" sz="2700" dirty="0"/>
              <a:t> </a:t>
            </a:r>
          </a:p>
          <a:p>
            <a:pPr algn="ctr">
              <a:buFont typeface="Wingdings" pitchFamily="2" charset="2"/>
              <a:buNone/>
            </a:pPr>
            <a:endParaRPr lang="ru-RU" sz="1350" dirty="0"/>
          </a:p>
          <a:p>
            <a:pPr algn="just"/>
            <a:r>
              <a:rPr lang="ru-RU" sz="2100" dirty="0"/>
              <a:t>Производители подакцизных товаров:</a:t>
            </a:r>
          </a:p>
          <a:p>
            <a:pPr algn="just">
              <a:buFont typeface="Wingdings" pitchFamily="2" charset="2"/>
              <a:buNone/>
            </a:pPr>
            <a:endParaRPr lang="ru-RU" sz="1800" dirty="0"/>
          </a:p>
          <a:p>
            <a:pPr lvl="1" algn="just"/>
            <a:r>
              <a:rPr lang="ru-RU" dirty="0"/>
              <a:t>организации;</a:t>
            </a:r>
          </a:p>
          <a:p>
            <a:pPr algn="just"/>
            <a:endParaRPr lang="ru-RU" sz="1800" dirty="0"/>
          </a:p>
          <a:p>
            <a:pPr lvl="1" algn="just"/>
            <a:r>
              <a:rPr lang="ru-RU" dirty="0"/>
              <a:t>индивидуальные предприниматели;</a:t>
            </a:r>
          </a:p>
          <a:p>
            <a:pPr lvl="1" algn="just"/>
            <a:endParaRPr lang="ru-RU" dirty="0"/>
          </a:p>
          <a:p>
            <a:pPr algn="just"/>
            <a:r>
              <a:rPr lang="ru-RU" sz="2100" dirty="0"/>
              <a:t>лица, признаваемые налогоплательщиками в связи с перемещением товаров через таможенную границу Евразийского экономического союза.</a:t>
            </a:r>
          </a:p>
          <a:p>
            <a:pPr algn="just"/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37762024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39466" y="1052513"/>
            <a:ext cx="6218634" cy="647700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Подакцизными товарами признаются: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485900" y="1808561"/>
            <a:ext cx="6172200" cy="3996928"/>
          </a:xfrm>
        </p:spPr>
        <p:txBody>
          <a:bodyPr>
            <a:normAutofit/>
          </a:bodyPr>
          <a:lstStyle/>
          <a:p>
            <a:pPr marL="400050" indent="-400050" algn="just">
              <a:lnSpc>
                <a:spcPct val="80000"/>
              </a:lnSpc>
            </a:pPr>
            <a:r>
              <a:rPr lang="ru-RU" sz="1800" u="sng" dirty="0"/>
              <a:t>спирт этиловый из всех видов сырья</a:t>
            </a:r>
            <a:r>
              <a:rPr lang="ru-RU" sz="1800" dirty="0"/>
              <a:t>;</a:t>
            </a:r>
          </a:p>
          <a:p>
            <a:pPr marL="400050" indent="-400050" algn="just">
              <a:lnSpc>
                <a:spcPct val="80000"/>
              </a:lnSpc>
            </a:pPr>
            <a:endParaRPr lang="ru-RU" sz="1800" dirty="0"/>
          </a:p>
          <a:p>
            <a:pPr marL="400050" indent="-400050" algn="just">
              <a:lnSpc>
                <a:spcPct val="80000"/>
              </a:lnSpc>
            </a:pPr>
            <a:r>
              <a:rPr lang="ru-RU" sz="1800" u="sng" dirty="0"/>
              <a:t>спиртосодержащая продукция </a:t>
            </a:r>
            <a:r>
              <a:rPr lang="ru-RU" sz="1800" dirty="0"/>
              <a:t>(растворы, эмульсии, суспензии и другие виды продукции в жидком виде) с объемной долей этилового спирта более 9 процентов. </a:t>
            </a:r>
          </a:p>
          <a:p>
            <a:pPr marL="400050" indent="-400050" algn="just">
              <a:lnSpc>
                <a:spcPct val="80000"/>
              </a:lnSpc>
              <a:buNone/>
            </a:pPr>
            <a:r>
              <a:rPr lang="ru-RU" sz="18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7601457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85316"/>
            <a:ext cx="8229600" cy="50063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Подакцизными товарами признаются: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ru-RU" sz="1800" u="sng" dirty="0"/>
              <a:t>алкогольная продук</a:t>
            </a:r>
            <a:r>
              <a:rPr lang="ru-RU" sz="1800" dirty="0"/>
              <a:t>ция (водка, ликероводочные изделия, коньяки, вино, сидр, медовуха, пиво и иные напитки с объемной долей этилового спирта более 0,5 процентов);</a:t>
            </a:r>
          </a:p>
          <a:p>
            <a:pPr algn="just">
              <a:lnSpc>
                <a:spcPct val="90000"/>
              </a:lnSpc>
            </a:pPr>
            <a:endParaRPr lang="ru-RU" sz="1800" dirty="0"/>
          </a:p>
          <a:p>
            <a:pPr algn="just">
              <a:lnSpc>
                <a:spcPct val="90000"/>
              </a:lnSpc>
            </a:pPr>
            <a:r>
              <a:rPr lang="ru-RU" sz="1800" u="sng" dirty="0"/>
              <a:t>табачная продукция</a:t>
            </a:r>
            <a:r>
              <a:rPr lang="ru-RU" sz="1800" dirty="0"/>
              <a:t>;</a:t>
            </a:r>
          </a:p>
          <a:p>
            <a:pPr algn="just">
              <a:lnSpc>
                <a:spcPct val="90000"/>
              </a:lnSpc>
            </a:pPr>
            <a:endParaRPr lang="ru-RU" sz="1800" dirty="0"/>
          </a:p>
          <a:p>
            <a:pPr algn="just">
              <a:lnSpc>
                <a:spcPct val="90000"/>
              </a:lnSpc>
            </a:pPr>
            <a:r>
              <a:rPr lang="ru-RU" sz="1800" u="sng" dirty="0"/>
              <a:t>автомобили легковые</a:t>
            </a:r>
            <a:r>
              <a:rPr lang="ru-RU" sz="1800" dirty="0"/>
              <a:t>;</a:t>
            </a:r>
          </a:p>
          <a:p>
            <a:pPr algn="just">
              <a:lnSpc>
                <a:spcPct val="90000"/>
              </a:lnSpc>
            </a:pPr>
            <a:endParaRPr lang="ru-RU" sz="1800" dirty="0"/>
          </a:p>
          <a:p>
            <a:pPr algn="just">
              <a:lnSpc>
                <a:spcPct val="90000"/>
              </a:lnSpc>
            </a:pPr>
            <a:r>
              <a:rPr lang="ru-RU" sz="1800" u="sng" dirty="0"/>
              <a:t>мотоциклы</a:t>
            </a:r>
            <a:r>
              <a:rPr lang="ru-RU" sz="1800" dirty="0"/>
              <a:t> с мощностью двигателя свыше</a:t>
            </a:r>
            <a:r>
              <a:rPr lang="ru-RU" sz="1800" b="1" dirty="0"/>
              <a:t> </a:t>
            </a:r>
            <a:r>
              <a:rPr lang="ru-RU" sz="1800" dirty="0"/>
              <a:t>112,5 кВт (150 л. с.);</a:t>
            </a:r>
          </a:p>
          <a:p>
            <a:pPr algn="just">
              <a:lnSpc>
                <a:spcPct val="90000"/>
              </a:lnSpc>
              <a:buNone/>
            </a:pPr>
            <a:endParaRPr lang="ru-RU" sz="1800" dirty="0"/>
          </a:p>
          <a:p>
            <a:pPr algn="just">
              <a:lnSpc>
                <a:spcPct val="90000"/>
              </a:lnSpc>
            </a:pPr>
            <a:r>
              <a:rPr lang="ru-RU" sz="1800" u="sng" dirty="0"/>
              <a:t>автомобильный бензин</a:t>
            </a:r>
            <a:r>
              <a:rPr lang="ru-RU" sz="1800" dirty="0"/>
              <a:t>;</a:t>
            </a:r>
          </a:p>
          <a:p>
            <a:pPr algn="just">
              <a:lnSpc>
                <a:spcPct val="90000"/>
              </a:lnSpc>
            </a:pPr>
            <a:endParaRPr lang="ru-RU" sz="1800" dirty="0"/>
          </a:p>
          <a:p>
            <a:pPr algn="just">
              <a:lnSpc>
                <a:spcPct val="90000"/>
              </a:lnSpc>
            </a:pPr>
            <a:r>
              <a:rPr lang="ru-RU" sz="1800" u="sng" dirty="0"/>
              <a:t>дизельное топливо</a:t>
            </a:r>
            <a:r>
              <a:rPr lang="ru-RU" sz="1800" dirty="0"/>
              <a:t>;</a:t>
            </a:r>
          </a:p>
          <a:p>
            <a:pPr algn="just">
              <a:lnSpc>
                <a:spcPct val="90000"/>
              </a:lnSpc>
            </a:pPr>
            <a:endParaRPr lang="ru-RU" sz="1800" dirty="0"/>
          </a:p>
          <a:p>
            <a:pPr algn="just">
              <a:lnSpc>
                <a:spcPct val="90000"/>
              </a:lnSpc>
            </a:pPr>
            <a:r>
              <a:rPr lang="ru-RU" sz="1800" u="sng" dirty="0"/>
              <a:t>моторные масла </a:t>
            </a:r>
            <a:r>
              <a:rPr lang="ru-RU" sz="1800" dirty="0"/>
              <a:t>для дизельных</a:t>
            </a:r>
            <a:r>
              <a:rPr lang="ru-RU" sz="1800" b="1" dirty="0"/>
              <a:t> </a:t>
            </a:r>
            <a:r>
              <a:rPr lang="ru-RU" sz="1800" dirty="0"/>
              <a:t>и (или) карбюраторных (</a:t>
            </a:r>
            <a:r>
              <a:rPr lang="ru-RU" sz="1800" dirty="0" err="1"/>
              <a:t>инжекторных</a:t>
            </a:r>
            <a:r>
              <a:rPr lang="ru-RU" sz="1800" dirty="0"/>
              <a:t>) двигателей;</a:t>
            </a:r>
            <a:endParaRPr lang="en-US" sz="1800" dirty="0"/>
          </a:p>
          <a:p>
            <a:pPr algn="just">
              <a:lnSpc>
                <a:spcPct val="90000"/>
              </a:lnSpc>
            </a:pPr>
            <a:endParaRPr lang="en-US" sz="1800" dirty="0"/>
          </a:p>
          <a:p>
            <a:pPr algn="just">
              <a:lnSpc>
                <a:spcPct val="90000"/>
              </a:lnSpc>
            </a:pPr>
            <a:endParaRPr lang="ru-RU" sz="1800" dirty="0"/>
          </a:p>
          <a:p>
            <a:pPr algn="just">
              <a:lnSpc>
                <a:spcPct val="90000"/>
              </a:lnSpc>
              <a:buNone/>
            </a:pPr>
            <a:endParaRPr lang="ru-RU" sz="1800" dirty="0"/>
          </a:p>
          <a:p>
            <a:pPr algn="just">
              <a:lnSpc>
                <a:spcPct val="90000"/>
              </a:lnSpc>
            </a:pPr>
            <a:endParaRPr lang="ru-RU" sz="1800" dirty="0"/>
          </a:p>
          <a:p>
            <a:pPr algn="just">
              <a:lnSpc>
                <a:spcPct val="90000"/>
              </a:lnSpc>
              <a:buNone/>
            </a:pPr>
            <a:endParaRPr lang="ru-RU" sz="1800" dirty="0"/>
          </a:p>
          <a:p>
            <a:pPr algn="just">
              <a:lnSpc>
                <a:spcPct val="90000"/>
              </a:lnSpc>
            </a:pPr>
            <a:endParaRPr lang="ru-RU" sz="1800" dirty="0"/>
          </a:p>
          <a:p>
            <a:pPr algn="just">
              <a:lnSpc>
                <a:spcPct val="90000"/>
              </a:lnSpc>
            </a:pPr>
            <a:endParaRPr lang="ru-RU" sz="1800" dirty="0"/>
          </a:p>
          <a:p>
            <a:pPr algn="just">
              <a:lnSpc>
                <a:spcPct val="90000"/>
              </a:lnSpc>
            </a:pPr>
            <a:endParaRPr lang="ru-RU" sz="1800" dirty="0"/>
          </a:p>
          <a:p>
            <a:pPr algn="just">
              <a:lnSpc>
                <a:spcPct val="90000"/>
              </a:lnSpc>
            </a:pPr>
            <a:endParaRPr lang="ru-RU" sz="1800" dirty="0"/>
          </a:p>
          <a:p>
            <a:pPr algn="just">
              <a:lnSpc>
                <a:spcPct val="90000"/>
              </a:lnSpc>
            </a:pPr>
            <a:endParaRPr lang="ru-RU" sz="1800" dirty="0"/>
          </a:p>
          <a:p>
            <a:pPr algn="just">
              <a:lnSpc>
                <a:spcPct val="90000"/>
              </a:lnSpc>
            </a:pPr>
            <a:endParaRPr lang="ru-RU" sz="1800" dirty="0"/>
          </a:p>
          <a:p>
            <a:pPr>
              <a:lnSpc>
                <a:spcPct val="90000"/>
              </a:lnSpc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575304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57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9666"/>
            <a:ext cx="8229600" cy="5912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Подакцизными товарами признаются: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u="sng" dirty="0"/>
              <a:t>прямогонный бензин</a:t>
            </a:r>
            <a:endParaRPr lang="ru-RU" dirty="0"/>
          </a:p>
          <a:p>
            <a:endParaRPr lang="ru-RU" sz="825" dirty="0"/>
          </a:p>
          <a:p>
            <a:r>
              <a:rPr lang="ru-RU" u="sng" dirty="0"/>
              <a:t>авиационный керосин</a:t>
            </a:r>
            <a:endParaRPr lang="ru-RU" dirty="0"/>
          </a:p>
          <a:p>
            <a:endParaRPr lang="ru-RU" sz="825" dirty="0"/>
          </a:p>
          <a:p>
            <a:r>
              <a:rPr lang="ru-RU" u="sng" dirty="0"/>
              <a:t>природный газ (в случаях, предусмотренных международными договорами РФ)</a:t>
            </a:r>
            <a:endParaRPr lang="en-US" u="sng" dirty="0"/>
          </a:p>
          <a:p>
            <a:endParaRPr lang="en-US" sz="825" dirty="0"/>
          </a:p>
          <a:p>
            <a:r>
              <a:rPr lang="ru-RU" dirty="0"/>
              <a:t> </a:t>
            </a:r>
            <a:r>
              <a:rPr lang="ru-RU" u="sng" dirty="0"/>
              <a:t>электронные системы доставки никотина</a:t>
            </a:r>
            <a:endParaRPr lang="en-US" u="sng" dirty="0"/>
          </a:p>
          <a:p>
            <a:pPr marL="0" indent="0">
              <a:buNone/>
            </a:pPr>
            <a:endParaRPr lang="ru-RU" sz="825" dirty="0"/>
          </a:p>
          <a:p>
            <a:r>
              <a:rPr lang="ru-RU" dirty="0"/>
              <a:t> </a:t>
            </a:r>
            <a:r>
              <a:rPr lang="ru-RU" u="sng" dirty="0"/>
              <a:t>жидкости для электронных систем доставки никотина</a:t>
            </a:r>
            <a:endParaRPr lang="en-US" u="sng" dirty="0"/>
          </a:p>
          <a:p>
            <a:pPr marL="0" indent="0">
              <a:buNone/>
            </a:pPr>
            <a:endParaRPr lang="ru-RU" sz="900" u="sng" dirty="0"/>
          </a:p>
          <a:p>
            <a:r>
              <a:rPr lang="ru-RU" u="sng" dirty="0"/>
              <a:t>табак (табачные изделия), предназначенный для потребления путем нагревания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886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94236" y="1269208"/>
            <a:ext cx="6163865" cy="10691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/>
              <a:t>Объектами налогообложения признаются: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485900" y="2402681"/>
            <a:ext cx="6172200" cy="3052763"/>
          </a:xfrm>
        </p:spPr>
        <p:txBody>
          <a:bodyPr/>
          <a:lstStyle/>
          <a:p>
            <a:pPr algn="just"/>
            <a:r>
              <a:rPr lang="ru-RU" sz="1800" dirty="0"/>
              <a:t>реализация подакцизных товаров производителями на территории РФ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/>
              <a:t>ввоз подакцизных товаров на таможенную территорию России.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321667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2" y="1106743"/>
            <a:ext cx="6110288" cy="1678511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Налоговая база для исчисления акциза определяется в зависимости от вида ставки акциза: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439466" y="2468233"/>
            <a:ext cx="6172200" cy="3282486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ru-RU" sz="1800" b="1" dirty="0"/>
              <a:t>	</a:t>
            </a:r>
          </a:p>
          <a:p>
            <a:pPr algn="ctr">
              <a:buFont typeface="Wingdings" pitchFamily="2" charset="2"/>
              <a:buNone/>
            </a:pPr>
            <a:r>
              <a:rPr lang="ru-RU" sz="1800" b="1" dirty="0"/>
              <a:t>	</a:t>
            </a:r>
            <a:r>
              <a:rPr lang="ru-RU" sz="1800" b="1" u="sng" dirty="0"/>
              <a:t> </a:t>
            </a:r>
            <a:r>
              <a:rPr lang="ru-RU" u="sng" dirty="0"/>
              <a:t>специфическая ставка</a:t>
            </a:r>
          </a:p>
          <a:p>
            <a:pPr algn="just">
              <a:buFont typeface="Wingdings" pitchFamily="2" charset="2"/>
              <a:buNone/>
            </a:pPr>
            <a:endParaRPr lang="ru-RU" sz="1050" i="1" dirty="0"/>
          </a:p>
          <a:p>
            <a:pPr algn="just">
              <a:buFont typeface="Wingdings" pitchFamily="2" charset="2"/>
              <a:buNone/>
            </a:pPr>
            <a:r>
              <a:rPr lang="ru-RU" sz="1800" i="1" dirty="0"/>
              <a:t>	</a:t>
            </a:r>
            <a:r>
              <a:rPr lang="ru-RU" sz="2100" i="1" dirty="0"/>
              <a:t>НБ = </a:t>
            </a:r>
            <a:r>
              <a:rPr lang="en-US" sz="2100" i="1" dirty="0"/>
              <a:t>V</a:t>
            </a:r>
            <a:r>
              <a:rPr lang="ru-RU" sz="2100" i="1" dirty="0"/>
              <a:t> реализованных подакцизных товаров</a:t>
            </a:r>
          </a:p>
          <a:p>
            <a:pPr algn="just">
              <a:buFont typeface="Wingdings" pitchFamily="2" charset="2"/>
              <a:buNone/>
            </a:pPr>
            <a:endParaRPr lang="ru-RU" sz="1050" i="1" dirty="0"/>
          </a:p>
          <a:p>
            <a:pPr algn="just">
              <a:buFont typeface="Wingdings" pitchFamily="2" charset="2"/>
              <a:buNone/>
            </a:pPr>
            <a:r>
              <a:rPr lang="ru-RU" sz="1800" i="1" dirty="0"/>
              <a:t>	где </a:t>
            </a:r>
            <a:r>
              <a:rPr lang="en-US" sz="1800" i="1" dirty="0"/>
              <a:t>V</a:t>
            </a:r>
            <a:r>
              <a:rPr lang="ru-RU" sz="1800" i="1" dirty="0"/>
              <a:t>  - объем подакцизных товаров</a:t>
            </a:r>
            <a:r>
              <a:rPr lang="ru-RU" sz="1800" dirty="0"/>
              <a:t> в натуральном выражении </a:t>
            </a:r>
          </a:p>
          <a:p>
            <a:pPr>
              <a:buFont typeface="Wingdings" pitchFamily="2" charset="2"/>
              <a:buNone/>
            </a:pPr>
            <a:endParaRPr lang="ru-RU" sz="1050" dirty="0"/>
          </a:p>
          <a:p>
            <a:pPr algn="just">
              <a:buFont typeface="Wingdings" pitchFamily="2" charset="2"/>
              <a:buNone/>
            </a:pPr>
            <a:r>
              <a:rPr lang="ru-RU" dirty="0"/>
              <a:t>	</a:t>
            </a:r>
            <a:endParaRPr lang="ru-RU" sz="2100" i="1" dirty="0"/>
          </a:p>
        </p:txBody>
      </p:sp>
    </p:spTree>
    <p:extLst>
      <p:ext uri="{BB962C8B-B14F-4D97-AF65-F5344CB8AC3E}">
        <p14:creationId xmlns:p14="http://schemas.microsoft.com/office/powerpoint/2010/main" val="391192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85900" y="1385316"/>
            <a:ext cx="6172200" cy="4235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dirty="0"/>
              <a:t>Налоговая база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485900" y="1862826"/>
            <a:ext cx="6172200" cy="3737874"/>
          </a:xfrm>
        </p:spPr>
        <p:txBody>
          <a:bodyPr>
            <a:normAutofit fontScale="55000" lnSpcReduction="20000"/>
          </a:bodyPr>
          <a:lstStyle/>
          <a:p>
            <a:pPr algn="ctr">
              <a:buFont typeface="Wingdings" pitchFamily="2" charset="2"/>
              <a:buNone/>
            </a:pPr>
            <a:r>
              <a:rPr lang="ru-RU" dirty="0"/>
              <a:t>	</a:t>
            </a:r>
          </a:p>
          <a:p>
            <a:pPr algn="ctr">
              <a:buFont typeface="Wingdings" pitchFamily="2" charset="2"/>
              <a:buNone/>
            </a:pPr>
            <a:r>
              <a:rPr lang="ru-RU" sz="2850" u="sng" dirty="0"/>
              <a:t>адвалорная ставка</a:t>
            </a:r>
            <a:r>
              <a:rPr lang="en-US" sz="2850" u="sng" dirty="0"/>
              <a:t> (%)</a:t>
            </a:r>
            <a:r>
              <a:rPr lang="ru-RU" sz="2850" dirty="0"/>
              <a:t> </a:t>
            </a:r>
          </a:p>
          <a:p>
            <a:pPr algn="just">
              <a:buFont typeface="Wingdings" pitchFamily="2" charset="2"/>
              <a:buNone/>
            </a:pPr>
            <a:endParaRPr lang="ru-RU" sz="2850" dirty="0"/>
          </a:p>
          <a:p>
            <a:pPr algn="just">
              <a:buFont typeface="Wingdings" pitchFamily="2" charset="2"/>
              <a:buNone/>
            </a:pPr>
            <a:r>
              <a:rPr lang="ru-RU" sz="2850" dirty="0"/>
              <a:t>	 </a:t>
            </a:r>
            <a:r>
              <a:rPr lang="ru-RU" sz="2850" u="sng" dirty="0"/>
              <a:t>При реализации на территории РФ</a:t>
            </a:r>
          </a:p>
          <a:p>
            <a:pPr algn="just">
              <a:buFont typeface="Wingdings" pitchFamily="2" charset="2"/>
              <a:buNone/>
            </a:pPr>
            <a:endParaRPr lang="ru-RU" sz="2850" dirty="0"/>
          </a:p>
          <a:p>
            <a:pPr algn="just">
              <a:buFont typeface="Wingdings" pitchFamily="2" charset="2"/>
              <a:buNone/>
            </a:pPr>
            <a:r>
              <a:rPr lang="ru-RU" sz="2850" dirty="0"/>
              <a:t>НБ = Стоимость </a:t>
            </a:r>
            <a:r>
              <a:rPr lang="ru-RU" sz="2850" i="1" dirty="0"/>
              <a:t>подакцизных товаров без учета акцизов и НДС</a:t>
            </a:r>
          </a:p>
          <a:p>
            <a:pPr algn="just">
              <a:buFont typeface="Wingdings" pitchFamily="2" charset="2"/>
              <a:buNone/>
            </a:pPr>
            <a:endParaRPr lang="ru-RU" sz="2850" i="1" dirty="0"/>
          </a:p>
          <a:p>
            <a:pPr algn="just">
              <a:buFont typeface="Wingdings" pitchFamily="2" charset="2"/>
              <a:buNone/>
            </a:pPr>
            <a:endParaRPr lang="ru-RU" sz="2850" i="1" dirty="0"/>
          </a:p>
          <a:p>
            <a:pPr algn="just">
              <a:buFont typeface="Wingdings" pitchFamily="2" charset="2"/>
              <a:buNone/>
            </a:pPr>
            <a:r>
              <a:rPr lang="ru-RU" sz="2850" dirty="0"/>
              <a:t>	 </a:t>
            </a:r>
            <a:r>
              <a:rPr lang="ru-RU" sz="2850" u="sng" dirty="0"/>
              <a:t>При ввозе на территорию РФ</a:t>
            </a:r>
          </a:p>
          <a:p>
            <a:pPr algn="just">
              <a:buFont typeface="Wingdings" pitchFamily="2" charset="2"/>
              <a:buNone/>
            </a:pPr>
            <a:endParaRPr lang="ru-RU" sz="2850" dirty="0"/>
          </a:p>
          <a:p>
            <a:pPr algn="just">
              <a:buNone/>
            </a:pPr>
            <a:r>
              <a:rPr lang="ru-RU" sz="2850" dirty="0"/>
              <a:t>НБ = ТС + ТП</a:t>
            </a:r>
          </a:p>
          <a:p>
            <a:pPr algn="just">
              <a:buFont typeface="Wingdings" pitchFamily="2" charset="2"/>
              <a:buNone/>
            </a:pPr>
            <a:r>
              <a:rPr lang="ru-RU" sz="2850" dirty="0"/>
              <a:t>	ТС - таможенная стоимость ввезенного подакцизного товара</a:t>
            </a:r>
          </a:p>
          <a:p>
            <a:pPr algn="just">
              <a:buFont typeface="Wingdings" pitchFamily="2" charset="2"/>
              <a:buNone/>
            </a:pPr>
            <a:endParaRPr lang="ru-RU" sz="2850" dirty="0"/>
          </a:p>
          <a:p>
            <a:pPr algn="just">
              <a:buFont typeface="Wingdings" pitchFamily="2" charset="2"/>
              <a:buNone/>
            </a:pPr>
            <a:r>
              <a:rPr lang="ru-RU" sz="2850" dirty="0"/>
              <a:t>	ТП - подлежащая уплате таможенная пошлина</a:t>
            </a:r>
          </a:p>
          <a:p>
            <a:pPr algn="just">
              <a:buFont typeface="Wingdings" pitchFamily="2" charset="2"/>
              <a:buNone/>
            </a:pPr>
            <a:r>
              <a:rPr lang="ru-RU" sz="285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5286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1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85900" y="1385316"/>
            <a:ext cx="6172200" cy="5855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50" dirty="0"/>
              <a:t>Налоговая база</a:t>
            </a:r>
            <a:endParaRPr lang="ru-RU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100" dirty="0"/>
              <a:t>	</a:t>
            </a:r>
            <a:r>
              <a:rPr lang="ru-RU" sz="2100" u="sng" dirty="0"/>
              <a:t> комбинированная ставка</a:t>
            </a:r>
          </a:p>
          <a:p>
            <a:pPr algn="just">
              <a:buFont typeface="Wingdings" pitchFamily="2" charset="2"/>
              <a:buNone/>
            </a:pPr>
            <a:endParaRPr lang="ru-RU" sz="1050" u="sng" dirty="0"/>
          </a:p>
          <a:p>
            <a:pPr algn="just">
              <a:buFont typeface="Wingdings" pitchFamily="2" charset="2"/>
              <a:buNone/>
            </a:pPr>
            <a:r>
              <a:rPr lang="ru-RU" sz="2100" dirty="0"/>
              <a:t>	НБ = </a:t>
            </a:r>
            <a:r>
              <a:rPr lang="en-US" sz="2100" i="1" dirty="0"/>
              <a:t>V</a:t>
            </a:r>
            <a:r>
              <a:rPr lang="ru-RU" sz="2100" i="1" dirty="0"/>
              <a:t> реализованных подакцизных товаров + Расчетная с</a:t>
            </a:r>
            <a:r>
              <a:rPr lang="ru-RU" sz="2100" dirty="0"/>
              <a:t>тоимость </a:t>
            </a:r>
            <a:r>
              <a:rPr lang="ru-RU" sz="2100" i="1" dirty="0"/>
              <a:t>подакцизных товаров</a:t>
            </a:r>
            <a:endParaRPr lang="ru-RU" sz="2100" dirty="0"/>
          </a:p>
          <a:p>
            <a:pPr algn="just">
              <a:buFont typeface="Wingdings" pitchFamily="2" charset="2"/>
              <a:buNone/>
            </a:pPr>
            <a:endParaRPr lang="ru-RU" sz="2100" i="1" dirty="0"/>
          </a:p>
          <a:p>
            <a:pPr algn="just">
              <a:buFont typeface="Wingdings" pitchFamily="2" charset="2"/>
              <a:buNone/>
            </a:pPr>
            <a:r>
              <a:rPr lang="ru-RU" sz="2100" dirty="0"/>
              <a:t>	Расчетная стоимость = Максимальная розничная стоимость 1 пачки сигарет * количество реализованных пачек сигарет</a:t>
            </a:r>
          </a:p>
        </p:txBody>
      </p:sp>
    </p:spTree>
    <p:extLst>
      <p:ext uri="{BB962C8B-B14F-4D97-AF65-F5344CB8AC3E}">
        <p14:creationId xmlns:p14="http://schemas.microsoft.com/office/powerpoint/2010/main" val="229975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412776"/>
            <a:ext cx="8280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4000" b="1" dirty="0"/>
              <a:t>1. Налог на добавленную стоимость</a:t>
            </a:r>
          </a:p>
        </p:txBody>
      </p:sp>
    </p:spTree>
    <p:extLst>
      <p:ext uri="{BB962C8B-B14F-4D97-AF65-F5344CB8AC3E}">
        <p14:creationId xmlns:p14="http://schemas.microsoft.com/office/powerpoint/2010/main" val="33975741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93658" y="1214755"/>
            <a:ext cx="6172200" cy="527186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000" dirty="0"/>
              <a:t>Порядок расчета Акциза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485900" y="1646635"/>
            <a:ext cx="6172200" cy="3808809"/>
          </a:xfrm>
        </p:spPr>
        <p:txBody>
          <a:bodyPr>
            <a:normAutofit fontScale="85000" lnSpcReduction="20000"/>
          </a:bodyPr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dirty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/>
              <a:t>А = </a:t>
            </a:r>
            <a:r>
              <a:rPr lang="en-US" dirty="0"/>
              <a:t>V</a:t>
            </a:r>
            <a:r>
              <a:rPr lang="ru-RU" dirty="0"/>
              <a:t> * СА (руб.)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dirty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/>
              <a:t>А = С * СА (%)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dirty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/>
              <a:t>А = (ТС+ТП)* СА (%)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dirty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/>
              <a:t>А = </a:t>
            </a:r>
            <a:r>
              <a:rPr lang="en-US" dirty="0"/>
              <a:t>V</a:t>
            </a:r>
            <a:r>
              <a:rPr lang="ru-RU" dirty="0"/>
              <a:t> * СА (руб.) + РС * СА (%)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dirty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/>
              <a:t>РС = Мах. Роз С * </a:t>
            </a:r>
            <a:r>
              <a:rPr lang="en-US" dirty="0"/>
              <a:t>V</a:t>
            </a:r>
            <a:endParaRPr lang="ru-RU" dirty="0"/>
          </a:p>
          <a:p>
            <a:pPr eaLnBrk="1" hangingPunct="1">
              <a:lnSpc>
                <a:spcPct val="90000"/>
              </a:lnSpc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073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/>
              <a:t>Вычет акциза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ru-RU" sz="2100" dirty="0"/>
              <a:t>если приобретенные подакцизные товары используются в качестве сырья для производства других подакцизных товаров, суммы акциза, уплаченные при приобретении, принимаются к вычету </a:t>
            </a:r>
          </a:p>
          <a:p>
            <a:pPr algn="just" eaLnBrk="1" hangingPunct="1">
              <a:lnSpc>
                <a:spcPct val="80000"/>
              </a:lnSpc>
              <a:buNone/>
              <a:defRPr/>
            </a:pPr>
            <a:endParaRPr lang="ru-RU" sz="2100" dirty="0"/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100" dirty="0"/>
              <a:t>вычеты по акцизам производятся только в случае, если ставки акциза на товары, используемые в качестве сырья, и ставки акциза на произведенные товары определены в расчете на одинаковую единицу измерения налоговой базы </a:t>
            </a:r>
          </a:p>
        </p:txBody>
      </p:sp>
    </p:spTree>
    <p:extLst>
      <p:ext uri="{BB962C8B-B14F-4D97-AF65-F5344CB8AC3E}">
        <p14:creationId xmlns:p14="http://schemas.microsoft.com/office/powerpoint/2010/main" val="4078010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u="sng" dirty="0"/>
              <a:t>Сумма акциза, подлежащая уплате в бюджет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/>
              <a:t>Акциз в бюджет = Общая сумма исчисленного акциза – Налоговый вычет по акцизу</a:t>
            </a:r>
          </a:p>
          <a:p>
            <a:endParaRPr lang="ru-RU" dirty="0"/>
          </a:p>
          <a:p>
            <a:r>
              <a:rPr lang="ru-RU" dirty="0"/>
              <a:t>Общая сумма акциза определяется как сумма, полученная в результате сложения сумм акциза для каждого вида подакцизного товара, облагаемых акцизом по разным налоговым ставкам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798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1494235" y="1593057"/>
            <a:ext cx="6172200" cy="3398044"/>
          </a:xfrm>
        </p:spPr>
        <p:txBody>
          <a:bodyPr>
            <a:normAutofit/>
          </a:bodyPr>
          <a:lstStyle/>
          <a:p>
            <a:pPr algn="just"/>
            <a:r>
              <a:rPr lang="ru-RU" sz="2100" dirty="0"/>
              <a:t>Налоговый период – календарный месяц</a:t>
            </a:r>
          </a:p>
          <a:p>
            <a:pPr algn="just"/>
            <a:endParaRPr lang="ru-RU" sz="2100" dirty="0"/>
          </a:p>
          <a:p>
            <a:pPr algn="just">
              <a:buNone/>
            </a:pPr>
            <a:endParaRPr lang="ru-RU" sz="2100" dirty="0"/>
          </a:p>
          <a:p>
            <a:pPr algn="just"/>
            <a:r>
              <a:rPr lang="ru-RU" sz="2100" dirty="0"/>
              <a:t>Сумма акциза, рассчитывается по итогам каждого календарного месяца по всем операциям реализации подакцизных товаров, дата реализации которых относится к соответствующему месяцу</a:t>
            </a:r>
          </a:p>
          <a:p>
            <a:pPr algn="just"/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362514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900" y="1385316"/>
            <a:ext cx="6172200" cy="6395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Определение даты реализации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дата реализации подакцизных товаров определяется как день отгрузки подакцизных товаров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16994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85316"/>
            <a:ext cx="8229600" cy="97293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Сумма акциза предъявляемая продавцом покупателю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42354"/>
            <a:ext cx="8229600" cy="315834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Продавец обязан предъявить к оплате покупателю подакцизных товаров сумму акциза.</a:t>
            </a:r>
          </a:p>
          <a:p>
            <a:endParaRPr lang="ru-RU" dirty="0"/>
          </a:p>
          <a:p>
            <a:r>
              <a:rPr lang="ru-RU" dirty="0"/>
              <a:t>В расчетных документах, первичных учетных документах и счетах-фактурах сумма акциза выделяется отдельной строкой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4026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1259706"/>
            <a:ext cx="6172200" cy="420290"/>
          </a:xfrm>
        </p:spPr>
        <p:txBody>
          <a:bodyPr>
            <a:noAutofit/>
          </a:bodyPr>
          <a:lstStyle/>
          <a:p>
            <a:pPr algn="ctr"/>
            <a:r>
              <a:rPr lang="ru-RU" sz="2700" u="sng" dirty="0"/>
              <a:t>Срок уплаты акцизов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485900" y="1538288"/>
            <a:ext cx="6172200" cy="42672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endParaRPr lang="ru-RU" sz="1350" dirty="0"/>
          </a:p>
          <a:p>
            <a:pPr algn="just"/>
            <a:r>
              <a:rPr lang="ru-RU" sz="2100" dirty="0"/>
              <a:t>Акциз уплачивается:</a:t>
            </a:r>
          </a:p>
          <a:p>
            <a:pPr algn="just">
              <a:buFont typeface="Wingdings" pitchFamily="2" charset="2"/>
              <a:buNone/>
            </a:pPr>
            <a:r>
              <a:rPr lang="ru-RU" sz="1500" dirty="0"/>
              <a:t>- </a:t>
            </a:r>
            <a:r>
              <a:rPr lang="ru-RU" sz="1800" dirty="0"/>
              <a:t>по месту производства подакцизной продукции </a:t>
            </a:r>
          </a:p>
          <a:p>
            <a:pPr algn="just">
              <a:buFont typeface="Wingdings" pitchFamily="2" charset="2"/>
              <a:buNone/>
            </a:pPr>
            <a:r>
              <a:rPr lang="ru-RU" sz="1800" dirty="0"/>
              <a:t>- в месте ввоза на таможенную территорию РФ</a:t>
            </a:r>
          </a:p>
          <a:p>
            <a:pPr algn="just">
              <a:lnSpc>
                <a:spcPct val="90000"/>
              </a:lnSpc>
              <a:buSzPct val="120000"/>
              <a:buFontTx/>
              <a:buChar char="•"/>
            </a:pPr>
            <a:endParaRPr lang="ru-RU" sz="1500" dirty="0"/>
          </a:p>
          <a:p>
            <a:pPr algn="just">
              <a:lnSpc>
                <a:spcPct val="90000"/>
              </a:lnSpc>
              <a:buSzPct val="120000"/>
              <a:buFontTx/>
              <a:buNone/>
            </a:pPr>
            <a:r>
              <a:rPr lang="ru-RU" sz="1500" b="1" dirty="0"/>
              <a:t>	</a:t>
            </a:r>
            <a:endParaRPr lang="ru-RU" sz="1800" dirty="0"/>
          </a:p>
          <a:p>
            <a:pPr lvl="1" algn="just">
              <a:lnSpc>
                <a:spcPct val="90000"/>
              </a:lnSpc>
              <a:buClr>
                <a:schemeClr val="hlink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dirty="0"/>
              <a:t>исходя из фактической реализации не позднее 25-го числа месяца, следующего за налоговым периодом;</a:t>
            </a:r>
          </a:p>
          <a:p>
            <a:pPr lvl="1" algn="just">
              <a:lnSpc>
                <a:spcPct val="90000"/>
              </a:lnSpc>
              <a:buClr>
                <a:schemeClr val="hlink"/>
              </a:buClr>
              <a:buSzPct val="120000"/>
              <a:buFont typeface="Wingdings" pitchFamily="2" charset="2"/>
              <a:buChar char="ь"/>
            </a:pPr>
            <a:endParaRPr lang="ru-RU" dirty="0"/>
          </a:p>
          <a:p>
            <a:pPr lvl="1" algn="ctr">
              <a:lnSpc>
                <a:spcPct val="90000"/>
              </a:lnSpc>
              <a:buClr>
                <a:schemeClr val="hlink"/>
              </a:buClr>
              <a:buSzPct val="120000"/>
              <a:buFont typeface="Wingdings" pitchFamily="2" charset="2"/>
              <a:buNone/>
            </a:pPr>
            <a:r>
              <a:rPr lang="ru-RU" sz="2100" u="sng" dirty="0"/>
              <a:t>Предоставление налоговой декларации</a:t>
            </a:r>
          </a:p>
          <a:p>
            <a:pPr lvl="1" algn="ctr">
              <a:lnSpc>
                <a:spcPct val="90000"/>
              </a:lnSpc>
              <a:buClr>
                <a:schemeClr val="hlink"/>
              </a:buClr>
              <a:buSzPct val="120000"/>
              <a:buFont typeface="Wingdings" pitchFamily="2" charset="2"/>
              <a:buNone/>
            </a:pPr>
            <a:endParaRPr lang="ru-RU" dirty="0"/>
          </a:p>
          <a:p>
            <a:pPr lvl="1" algn="just">
              <a:lnSpc>
                <a:spcPct val="90000"/>
              </a:lnSpc>
              <a:buClr>
                <a:schemeClr val="hlink"/>
              </a:buClr>
              <a:buSzPct val="120000"/>
              <a:buFont typeface="Wingdings" pitchFamily="2" charset="2"/>
              <a:buChar char="ü"/>
            </a:pPr>
            <a:r>
              <a:rPr lang="ru-RU" dirty="0"/>
              <a:t>не позднее 25-го числа месяца, следующего за истекшим налоговым периодом</a:t>
            </a:r>
          </a:p>
          <a:p>
            <a:pPr lvl="1" algn="just">
              <a:lnSpc>
                <a:spcPct val="90000"/>
              </a:lnSpc>
              <a:buClr>
                <a:schemeClr val="hlink"/>
              </a:buClr>
              <a:buSzPct val="120000"/>
              <a:buNone/>
            </a:pPr>
            <a:endParaRPr lang="ru-RU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1800" dirty="0"/>
          </a:p>
          <a:p>
            <a:pPr>
              <a:lnSpc>
                <a:spcPct val="90000"/>
              </a:lnSpc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4751521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945" y="2366010"/>
            <a:ext cx="8229600" cy="1811030"/>
          </a:xfrm>
        </p:spPr>
        <p:txBody>
          <a:bodyPr>
            <a:noAutofit/>
          </a:bodyPr>
          <a:lstStyle/>
          <a:p>
            <a:pPr algn="ctr"/>
            <a:r>
              <a:rPr lang="ru-RU" sz="4050" dirty="0"/>
              <a:t>3. Налог на доходы физических лиц </a:t>
            </a:r>
            <a:br>
              <a:rPr lang="ru-RU" sz="4050" dirty="0"/>
            </a:br>
            <a:endParaRPr lang="ru-RU" sz="4050" dirty="0"/>
          </a:p>
        </p:txBody>
      </p:sp>
    </p:spTree>
    <p:extLst>
      <p:ext uri="{BB962C8B-B14F-4D97-AF65-F5344CB8AC3E}">
        <p14:creationId xmlns:p14="http://schemas.microsoft.com/office/powerpoint/2010/main" val="20422861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3000" dirty="0"/>
            </a:br>
            <a:r>
              <a:rPr lang="ru-RU" altLang="ru-RU" sz="3300" dirty="0"/>
              <a:t>Регламентирующий документ</a:t>
            </a:r>
            <a:endParaRPr lang="ru-RU" sz="30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endParaRPr lang="ru-RU" sz="2700" dirty="0"/>
          </a:p>
          <a:p>
            <a:endParaRPr lang="ru-RU" sz="2700" dirty="0"/>
          </a:p>
          <a:p>
            <a:endParaRPr lang="ru-RU" sz="2700" dirty="0"/>
          </a:p>
          <a:p>
            <a:r>
              <a:rPr lang="ru-RU" sz="2700" dirty="0"/>
              <a:t>Налоговый кодекс РФ: </a:t>
            </a:r>
          </a:p>
          <a:p>
            <a:endParaRPr lang="ru-RU" sz="15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700" dirty="0"/>
              <a:t>23 глава НК РФ «Налог на доходы физических лиц»</a:t>
            </a:r>
          </a:p>
          <a:p>
            <a:endParaRPr lang="ru-RU" dirty="0"/>
          </a:p>
        </p:txBody>
      </p:sp>
      <p:pic>
        <p:nvPicPr>
          <p:cNvPr id="6" name="Picture 13" descr="C:\Documents and Settings\1\Local Settings\Temporary Internet Files\Content.IE5\UTCZNET3\MP900400812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9682" y="2348880"/>
            <a:ext cx="2482556" cy="1377153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  <a:softEdge rad="25400"/>
          </a:effectLst>
          <a:scene3d>
            <a:camera prst="orthographicFront"/>
            <a:lightRig rig="two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0185560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НДФЛ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Прямой налог</a:t>
            </a:r>
          </a:p>
          <a:p>
            <a:endParaRPr lang="ru-RU" dirty="0"/>
          </a:p>
          <a:p>
            <a:r>
              <a:rPr lang="ru-RU" dirty="0"/>
              <a:t>Федеральный налог  </a:t>
            </a:r>
          </a:p>
          <a:p>
            <a:endParaRPr lang="ru-RU" dirty="0"/>
          </a:p>
          <a:p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5" name="Picture 2" descr="G:\Презентации\Налоги и налогообложение\картинки налоги\НДФ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3958" y="2834934"/>
            <a:ext cx="3186354" cy="23083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524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494235" y="1410297"/>
            <a:ext cx="6172200" cy="4726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dirty="0"/>
              <a:t>НДС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584812" y="2034825"/>
            <a:ext cx="6172200" cy="3398044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endParaRPr lang="ru-RU" sz="2100" dirty="0"/>
          </a:p>
          <a:p>
            <a:pPr algn="just">
              <a:lnSpc>
                <a:spcPct val="90000"/>
              </a:lnSpc>
            </a:pPr>
            <a:r>
              <a:rPr lang="ru-RU" sz="2100" dirty="0"/>
              <a:t>Это форма изъятия в бюджет части добавленной стоимости, создаваемой на всех стадиях производства и обращения товаров (работ и услуг) и представляющая собой разницу между стоимостью реализованных товаров (работ и услуг) и материальными расходами, относимыми на издержки производства и обращения</a:t>
            </a:r>
          </a:p>
          <a:p>
            <a:pPr algn="just">
              <a:lnSpc>
                <a:spcPct val="90000"/>
              </a:lnSpc>
              <a:buNone/>
            </a:pPr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14195195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600" dirty="0"/>
              <a:t>Налогоплательщики 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43100" y="2132857"/>
            <a:ext cx="5657850" cy="3296394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r>
              <a:rPr lang="ru-RU" dirty="0"/>
              <a:t>физические лица - налоговые резиденты РФ</a:t>
            </a:r>
          </a:p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r>
              <a:rPr lang="ru-RU" dirty="0"/>
              <a:t>физические лица, не являющиеся налоговыми резидентами РФ, но получающие доходы в РФ </a:t>
            </a:r>
          </a:p>
        </p:txBody>
      </p:sp>
    </p:spTree>
    <p:extLst>
      <p:ext uri="{BB962C8B-B14F-4D97-AF65-F5344CB8AC3E}">
        <p14:creationId xmlns:p14="http://schemas.microsoft.com/office/powerpoint/2010/main" val="391655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998730"/>
            <a:ext cx="5600700" cy="85725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300" dirty="0"/>
              <a:t>Объект налогообложения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sz="2400" dirty="0"/>
              <a:t>для физических лиц, являющихся налоговыми резидентами РФ</a:t>
            </a:r>
          </a:p>
          <a:p>
            <a:pPr algn="just" eaLnBrk="1" hangingPunct="1">
              <a:lnSpc>
                <a:spcPct val="90000"/>
              </a:lnSpc>
              <a:buNone/>
              <a:defRPr/>
            </a:pPr>
            <a:endParaRPr lang="ru-RU" sz="1500" dirty="0"/>
          </a:p>
          <a:p>
            <a:pPr lvl="1" algn="just" eaLnBrk="1" hangingPunct="1">
              <a:lnSpc>
                <a:spcPct val="90000"/>
              </a:lnSpc>
              <a:defRPr/>
            </a:pPr>
            <a:r>
              <a:rPr lang="ru-RU" dirty="0"/>
              <a:t>доход, полученный от источников в Российской Федерации и за её пределами</a:t>
            </a:r>
          </a:p>
          <a:p>
            <a:pPr lvl="1" algn="just" eaLnBrk="1" hangingPunct="1">
              <a:lnSpc>
                <a:spcPct val="90000"/>
              </a:lnSpc>
              <a:buNone/>
              <a:defRPr/>
            </a:pPr>
            <a:endParaRPr lang="ru-RU" dirty="0"/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sz="2400" dirty="0"/>
              <a:t>для физических лиц, не являющихся налоговыми резидентами РФ</a:t>
            </a:r>
          </a:p>
          <a:p>
            <a:pPr algn="just" eaLnBrk="1" hangingPunct="1">
              <a:lnSpc>
                <a:spcPct val="90000"/>
              </a:lnSpc>
              <a:defRPr/>
            </a:pPr>
            <a:endParaRPr lang="ru-RU" sz="1500" dirty="0"/>
          </a:p>
          <a:p>
            <a:pPr lvl="1" algn="just" eaLnBrk="1" hangingPunct="1">
              <a:lnSpc>
                <a:spcPct val="90000"/>
              </a:lnSpc>
              <a:defRPr/>
            </a:pPr>
            <a:r>
              <a:rPr lang="ru-RU" dirty="0"/>
              <a:t>доход, полученный от источников в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2647463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1063228"/>
            <a:ext cx="6172200" cy="691586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600" dirty="0"/>
              <a:t>Налоговая база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485900" y="1808821"/>
            <a:ext cx="6272454" cy="3643052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90000"/>
              </a:lnSpc>
              <a:defRPr/>
            </a:pPr>
            <a:r>
              <a:rPr lang="ru-RU" dirty="0"/>
              <a:t>Для доходов физического лица - налогового резидента РФ, облагаемых по ставке 13</a:t>
            </a:r>
            <a:r>
              <a:rPr lang="en-US" dirty="0"/>
              <a:t>%</a:t>
            </a:r>
            <a:r>
              <a:rPr lang="ru-RU" dirty="0"/>
              <a:t> (за исключением дивидендов)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dirty="0"/>
          </a:p>
          <a:p>
            <a:pPr eaLnBrk="1" hangingPunct="1">
              <a:lnSpc>
                <a:spcPct val="90000"/>
              </a:lnSpc>
              <a:defRPr/>
            </a:pPr>
            <a:endParaRPr lang="ru-RU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i="1" dirty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i="1" dirty="0"/>
              <a:t>НБ</a:t>
            </a:r>
            <a:r>
              <a:rPr lang="ru-RU" dirty="0"/>
              <a:t> – налоговая база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i="1" dirty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i="1" dirty="0"/>
              <a:t>Д</a:t>
            </a:r>
            <a:r>
              <a:rPr lang="ru-RU" dirty="0"/>
              <a:t> - сумма доходов, подлежащих налогообложению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i="1" dirty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i="1" dirty="0"/>
              <a:t>НВ</a:t>
            </a:r>
            <a:r>
              <a:rPr lang="ru-RU" dirty="0"/>
              <a:t> - сумма налоговых вычетов		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dirty="0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143001" y="707209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/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3221851" y="2726923"/>
          <a:ext cx="2339578" cy="5738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Формула" r:id="rId3" imgW="29233800" imgH="6489720" progId="Equation.3">
                  <p:embed/>
                </p:oleObj>
              </mc:Choice>
              <mc:Fallback>
                <p:oleObj name="Формула" r:id="rId3" imgW="29233800" imgH="6489720" progId="Equation.3">
                  <p:embed/>
                  <p:pic>
                    <p:nvPicPr>
                      <p:cNvPr id="512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1851" y="2726923"/>
                        <a:ext cx="2339578" cy="5738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7873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600" dirty="0"/>
              <a:t>Налоговая база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ru-RU" dirty="0"/>
              <a:t>Если из заработной платы физического лица производятся другие удержания, то в соответствии с п. 1 ст. 210 НК РФ такие удержания не уменьшают налоговую базу </a:t>
            </a:r>
          </a:p>
        </p:txBody>
      </p:sp>
    </p:spTree>
    <p:extLst>
      <p:ext uri="{BB962C8B-B14F-4D97-AF65-F5344CB8AC3E}">
        <p14:creationId xmlns:p14="http://schemas.microsoft.com/office/powerpoint/2010/main" val="36836082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600" dirty="0"/>
              <a:t>Налоговая база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889760" y="2137812"/>
            <a:ext cx="5657850" cy="3512418"/>
          </a:xfrm>
        </p:spPr>
        <p:txBody>
          <a:bodyPr/>
          <a:lstStyle/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r>
              <a:rPr lang="ru-RU" sz="2100" dirty="0"/>
              <a:t>включает все доходы физического лица:</a:t>
            </a:r>
          </a:p>
          <a:p>
            <a:pPr eaLnBrk="1" hangingPunct="1">
              <a:buNone/>
              <a:defRPr/>
            </a:pPr>
            <a:endParaRPr lang="ru-RU" sz="2100" dirty="0"/>
          </a:p>
          <a:p>
            <a:pPr lvl="1" eaLnBrk="1" hangingPunct="1">
              <a:defRPr/>
            </a:pPr>
            <a:r>
              <a:rPr lang="ru-RU" dirty="0"/>
              <a:t>в денежной форме</a:t>
            </a:r>
          </a:p>
          <a:p>
            <a:pPr lvl="1" eaLnBrk="1" hangingPunct="1">
              <a:defRPr/>
            </a:pPr>
            <a:endParaRPr lang="ru-RU" sz="1050" dirty="0"/>
          </a:p>
          <a:p>
            <a:pPr lvl="1" eaLnBrk="1" hangingPunct="1">
              <a:defRPr/>
            </a:pPr>
            <a:r>
              <a:rPr lang="ru-RU" dirty="0"/>
              <a:t>натуральной форме</a:t>
            </a:r>
          </a:p>
          <a:p>
            <a:pPr lvl="1" eaLnBrk="1" hangingPunct="1">
              <a:defRPr/>
            </a:pPr>
            <a:endParaRPr lang="ru-RU" sz="1050" dirty="0"/>
          </a:p>
          <a:p>
            <a:pPr lvl="1" eaLnBrk="1" hangingPunct="1">
              <a:defRPr/>
            </a:pPr>
            <a:r>
              <a:rPr lang="ru-RU" dirty="0"/>
              <a:t>в виде материальной выгоды </a:t>
            </a:r>
          </a:p>
        </p:txBody>
      </p:sp>
    </p:spTree>
    <p:extLst>
      <p:ext uri="{BB962C8B-B14F-4D97-AF65-F5344CB8AC3E}">
        <p14:creationId xmlns:p14="http://schemas.microsoft.com/office/powerpoint/2010/main" val="128249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000"/>
              <a:t>Состав доходов, учитываемых при налогообложении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43100" y="3050382"/>
            <a:ext cx="5657850" cy="2378869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/>
              <a:t>определен ст. 208 НК РФ </a:t>
            </a:r>
          </a:p>
        </p:txBody>
      </p:sp>
    </p:spTree>
    <p:extLst>
      <p:ext uri="{BB962C8B-B14F-4D97-AF65-F5344CB8AC3E}">
        <p14:creationId xmlns:p14="http://schemas.microsoft.com/office/powerpoint/2010/main" val="19474637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1268760"/>
            <a:ext cx="5600700" cy="85725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000" dirty="0"/>
              <a:t>Доходы, не учитываемые при налогообложении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547664" y="2294874"/>
            <a:ext cx="6053286" cy="3134376"/>
          </a:xfrm>
        </p:spPr>
        <p:txBody>
          <a:bodyPr>
            <a:normAutofit fontScale="62500" lnSpcReduction="20000"/>
          </a:bodyPr>
          <a:lstStyle/>
          <a:p>
            <a:pPr algn="just" eaLnBrk="1" hangingPunct="1">
              <a:defRPr/>
            </a:pPr>
            <a:r>
              <a:rPr lang="ru-RU" dirty="0"/>
              <a:t>Государственные пособия (за исключением ПВН)</a:t>
            </a:r>
          </a:p>
          <a:p>
            <a:pPr algn="just" eaLnBrk="1" hangingPunct="1">
              <a:defRPr/>
            </a:pPr>
            <a:r>
              <a:rPr lang="ru-RU" dirty="0"/>
              <a:t>Государственные пенсии</a:t>
            </a:r>
          </a:p>
          <a:p>
            <a:pPr algn="just" eaLnBrk="1" hangingPunct="1">
              <a:defRPr/>
            </a:pPr>
            <a:r>
              <a:rPr lang="ru-RU" dirty="0"/>
              <a:t>Алименты получаемые налогоплательщиком</a:t>
            </a:r>
          </a:p>
          <a:p>
            <a:pPr algn="just" eaLnBrk="1" hangingPunct="1">
              <a:defRPr/>
            </a:pPr>
            <a:r>
              <a:rPr lang="ru-RU" dirty="0"/>
              <a:t>Стипендии</a:t>
            </a:r>
          </a:p>
          <a:p>
            <a:pPr algn="just" eaLnBrk="1" hangingPunct="1">
              <a:defRPr/>
            </a:pPr>
            <a:r>
              <a:rPr lang="ru-RU" dirty="0"/>
              <a:t>Призы в спортивных мероприятиях</a:t>
            </a:r>
          </a:p>
          <a:p>
            <a:pPr algn="just" eaLnBrk="1" hangingPunct="1">
              <a:defRPr/>
            </a:pPr>
            <a:r>
              <a:rPr lang="ru-RU" dirty="0"/>
              <a:t>% по банковским вкладам</a:t>
            </a:r>
          </a:p>
          <a:p>
            <a:pPr algn="just" eaLnBrk="1" hangingPunct="1">
              <a:defRPr/>
            </a:pPr>
            <a:r>
              <a:rPr lang="ru-RU" dirty="0"/>
              <a:t>Доходы не превышающие 4000 руб. в год по перечню</a:t>
            </a:r>
          </a:p>
          <a:p>
            <a:pPr algn="just" eaLnBrk="1" hangingPunct="1">
              <a:defRPr/>
            </a:pPr>
            <a:r>
              <a:rPr lang="ru-RU" dirty="0"/>
              <a:t>Доходы солдат и матросов срочной службы</a:t>
            </a:r>
            <a:endParaRPr lang="en-US" dirty="0"/>
          </a:p>
          <a:p>
            <a:pPr algn="just" eaLnBrk="1" hangingPunct="1">
              <a:defRPr/>
            </a:pPr>
            <a:r>
              <a:rPr lang="ru-RU" dirty="0"/>
              <a:t>и др.</a:t>
            </a:r>
          </a:p>
          <a:p>
            <a:pPr eaLnBrk="1" hangingPunct="1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1159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1257323"/>
            <a:ext cx="6172200" cy="529568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600" dirty="0"/>
              <a:t>Налоговые вычеты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485900" y="1903619"/>
            <a:ext cx="6048375" cy="405067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dirty="0"/>
              <a:t>Стандартные			</a:t>
            </a:r>
          </a:p>
          <a:p>
            <a:pPr eaLnBrk="1" hangingPunct="1">
              <a:defRPr/>
            </a:pPr>
            <a:endParaRPr lang="ru-RU" sz="1500" dirty="0"/>
          </a:p>
          <a:p>
            <a:pPr eaLnBrk="1" hangingPunct="1">
              <a:defRPr/>
            </a:pPr>
            <a:r>
              <a:rPr lang="ru-RU" dirty="0"/>
              <a:t>Социальные</a:t>
            </a:r>
          </a:p>
          <a:p>
            <a:pPr eaLnBrk="1" hangingPunct="1">
              <a:defRPr/>
            </a:pPr>
            <a:endParaRPr lang="ru-RU" sz="1500" dirty="0"/>
          </a:p>
          <a:p>
            <a:pPr eaLnBrk="1" hangingPunct="1">
              <a:defRPr/>
            </a:pPr>
            <a:r>
              <a:rPr lang="ru-RU" dirty="0"/>
              <a:t>Инвестиционные</a:t>
            </a:r>
          </a:p>
          <a:p>
            <a:pPr eaLnBrk="1" hangingPunct="1">
              <a:defRPr/>
            </a:pPr>
            <a:endParaRPr lang="ru-RU" sz="1500" dirty="0"/>
          </a:p>
          <a:p>
            <a:pPr eaLnBrk="1" hangingPunct="1">
              <a:defRPr/>
            </a:pPr>
            <a:r>
              <a:rPr lang="ru-RU" dirty="0"/>
              <a:t>Имущественные</a:t>
            </a:r>
          </a:p>
          <a:p>
            <a:pPr eaLnBrk="1" hangingPunct="1">
              <a:defRPr/>
            </a:pPr>
            <a:endParaRPr lang="ru-RU" sz="1500" dirty="0"/>
          </a:p>
          <a:p>
            <a:pPr eaLnBrk="1" hangingPunct="1">
              <a:defRPr/>
            </a:pPr>
            <a:r>
              <a:rPr lang="ru-RU" dirty="0"/>
              <a:t>Профессиональные</a:t>
            </a:r>
            <a:endParaRPr lang="en-US" dirty="0"/>
          </a:p>
        </p:txBody>
      </p:sp>
      <p:pic>
        <p:nvPicPr>
          <p:cNvPr id="4" name="Picture 2" descr="G:\Презентации\Налоги и налогообложение\картинки налоги\НДФЛ налоговые выче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2659" y="1903619"/>
            <a:ext cx="3348372" cy="302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640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6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385646" y="1430778"/>
            <a:ext cx="5600700" cy="85725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br>
              <a:rPr lang="ru-RU" sz="3600" dirty="0"/>
            </a:br>
            <a:br>
              <a:rPr lang="ru-RU" sz="3600" dirty="0"/>
            </a:br>
            <a:r>
              <a:rPr lang="ru-RU" sz="3600" dirty="0"/>
              <a:t>Стандартные</a:t>
            </a:r>
            <a:r>
              <a:rPr lang="en-US" sz="3600" dirty="0"/>
              <a:t> </a:t>
            </a:r>
            <a:r>
              <a:rPr lang="ru-RU" sz="3600" dirty="0"/>
              <a:t>налоговые вычеты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r>
              <a:rPr lang="ru-RU" dirty="0"/>
              <a:t>на работника </a:t>
            </a:r>
          </a:p>
          <a:p>
            <a:pPr eaLnBrk="1" hangingPunct="1">
              <a:buNone/>
              <a:defRPr/>
            </a:pPr>
            <a:endParaRPr lang="ru-RU" dirty="0"/>
          </a:p>
          <a:p>
            <a:pPr eaLnBrk="1" hangingPunct="1">
              <a:defRPr/>
            </a:pPr>
            <a:r>
              <a:rPr lang="ru-RU" dirty="0"/>
              <a:t>на детей (до 18 лет, студенты очной формы обучения до 24 лет)</a:t>
            </a:r>
          </a:p>
        </p:txBody>
      </p:sp>
    </p:spTree>
    <p:extLst>
      <p:ext uri="{BB962C8B-B14F-4D97-AF65-F5344CB8AC3E}">
        <p14:creationId xmlns:p14="http://schemas.microsoft.com/office/powerpoint/2010/main" val="334033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uiExpand="1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39652" y="1106742"/>
            <a:ext cx="5600700" cy="85725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000" dirty="0"/>
              <a:t>Стандартные</a:t>
            </a:r>
            <a:r>
              <a:rPr lang="en-US" sz="3000" dirty="0"/>
              <a:t> </a:t>
            </a:r>
            <a:r>
              <a:rPr lang="ru-RU" sz="3000" dirty="0"/>
              <a:t>налоговые вычеты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dirty="0"/>
              <a:t>на работника</a:t>
            </a:r>
          </a:p>
          <a:p>
            <a:pPr eaLnBrk="1" hangingPunct="1">
              <a:defRPr/>
            </a:pPr>
            <a:endParaRPr lang="ru-RU" dirty="0"/>
          </a:p>
          <a:p>
            <a:pPr lvl="1" eaLnBrk="1" hangingPunct="1">
              <a:defRPr/>
            </a:pPr>
            <a:r>
              <a:rPr lang="ru-RU" dirty="0"/>
              <a:t>3000 руб.</a:t>
            </a:r>
          </a:p>
          <a:p>
            <a:pPr lvl="1" eaLnBrk="1" hangingPunct="1">
              <a:buFontTx/>
              <a:buNone/>
              <a:defRPr/>
            </a:pPr>
            <a:endParaRPr lang="ru-RU" dirty="0"/>
          </a:p>
          <a:p>
            <a:pPr lvl="1" eaLnBrk="1" hangingPunct="1">
              <a:defRPr/>
            </a:pPr>
            <a:r>
              <a:rPr lang="ru-RU" dirty="0"/>
              <a:t>500 руб.</a:t>
            </a:r>
          </a:p>
          <a:p>
            <a:pPr lvl="1" eaLnBrk="1" hangingPunct="1">
              <a:buFontTx/>
              <a:buNone/>
              <a:defRPr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353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3000" dirty="0"/>
            </a:br>
            <a:r>
              <a:rPr lang="ru-RU" altLang="ru-RU" sz="3300" dirty="0"/>
              <a:t>Регламентирующий документ</a:t>
            </a:r>
            <a:endParaRPr lang="ru-RU" sz="30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endParaRPr lang="ru-RU" sz="2700" dirty="0"/>
          </a:p>
          <a:p>
            <a:endParaRPr lang="ru-RU" sz="2700" dirty="0"/>
          </a:p>
          <a:p>
            <a:endParaRPr lang="ru-RU" sz="2700" dirty="0"/>
          </a:p>
          <a:p>
            <a:r>
              <a:rPr lang="ru-RU" sz="2700" dirty="0"/>
              <a:t>Налоговый кодекс РФ:</a:t>
            </a:r>
          </a:p>
          <a:p>
            <a:endParaRPr lang="ru-RU" sz="15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700" dirty="0"/>
              <a:t>21 глава НК РФ «Налог на добавленную стоимость»</a:t>
            </a:r>
          </a:p>
          <a:p>
            <a:endParaRPr lang="ru-RU" dirty="0"/>
          </a:p>
        </p:txBody>
      </p:sp>
      <p:pic>
        <p:nvPicPr>
          <p:cNvPr id="6" name="Picture 13" descr="C:\Documents and Settings\1\Local Settings\Temporary Internet Files\Content.IE5\UTCZNET3\MP900400812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9682" y="2348880"/>
            <a:ext cx="2482556" cy="1377153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  <a:softEdge rad="25400"/>
          </a:effectLst>
          <a:scene3d>
            <a:camera prst="orthographicFront"/>
            <a:lightRig rig="two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42542494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93658" y="1214754"/>
            <a:ext cx="5600700" cy="85725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000" dirty="0"/>
              <a:t>Стандартные</a:t>
            </a:r>
            <a:r>
              <a:rPr lang="en-US" sz="3000" dirty="0"/>
              <a:t> </a:t>
            </a:r>
            <a:r>
              <a:rPr lang="ru-RU" sz="3000" dirty="0"/>
              <a:t>налоговые вычеты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43100" y="2343151"/>
            <a:ext cx="6057900" cy="3407569"/>
          </a:xfrm>
        </p:spPr>
        <p:txBody>
          <a:bodyPr>
            <a:normAutofit fontScale="85000" lnSpcReduction="20000"/>
          </a:bodyPr>
          <a:lstStyle/>
          <a:p>
            <a:pPr algn="just" eaLnBrk="1" hangingPunct="1">
              <a:defRPr/>
            </a:pPr>
            <a:r>
              <a:rPr lang="ru-RU" dirty="0"/>
              <a:t>Налоговый вычет 3000 руб.</a:t>
            </a:r>
          </a:p>
          <a:p>
            <a:pPr lvl="1" algn="just" eaLnBrk="1" hangingPunct="1">
              <a:defRPr/>
            </a:pPr>
            <a:r>
              <a:rPr lang="ru-RU" dirty="0"/>
              <a:t>«чернобыльцам»</a:t>
            </a:r>
          </a:p>
          <a:p>
            <a:pPr lvl="1" algn="just" eaLnBrk="1" hangingPunct="1">
              <a:defRPr/>
            </a:pPr>
            <a:r>
              <a:rPr lang="ru-RU" dirty="0"/>
              <a:t>инвалидам Великой Отечественной войны</a:t>
            </a:r>
          </a:p>
          <a:p>
            <a:pPr lvl="1" algn="just" eaLnBrk="1" hangingPunct="1">
              <a:defRPr/>
            </a:pPr>
            <a:r>
              <a:rPr lang="ru-RU" dirty="0"/>
              <a:t>инвалидам из числа военнослужащих, ставших инвалидами I, II и III групп вследствие ранения, контузии или увечья, полученных при защите СССР, РФ</a:t>
            </a:r>
          </a:p>
          <a:p>
            <a:pPr lvl="1" algn="just" eaLnBrk="1" hangingPunct="1">
              <a:defRPr/>
            </a:pPr>
            <a:r>
              <a:rPr lang="ru-RU" dirty="0"/>
              <a:t> и др. </a:t>
            </a:r>
          </a:p>
        </p:txBody>
      </p:sp>
    </p:spTree>
    <p:extLst>
      <p:ext uri="{BB962C8B-B14F-4D97-AF65-F5344CB8AC3E}">
        <p14:creationId xmlns:p14="http://schemas.microsoft.com/office/powerpoint/2010/main" val="70346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9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9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9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9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7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93658" y="1214754"/>
            <a:ext cx="5600700" cy="85725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000" dirty="0"/>
              <a:t>Стандартные</a:t>
            </a:r>
            <a:r>
              <a:rPr lang="en-US" sz="3000" dirty="0"/>
              <a:t> </a:t>
            </a:r>
            <a:r>
              <a:rPr lang="ru-RU" sz="3000" dirty="0"/>
              <a:t>налоговые вычеты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z="1200" dirty="0"/>
          </a:p>
          <a:p>
            <a:pPr algn="just" eaLnBrk="1" hangingPunct="1">
              <a:defRPr/>
            </a:pPr>
            <a:r>
              <a:rPr lang="ru-RU" sz="2100" dirty="0"/>
              <a:t>Налоговый вычет 500 руб.</a:t>
            </a:r>
          </a:p>
          <a:p>
            <a:pPr lvl="1" algn="just" eaLnBrk="1" hangingPunct="1">
              <a:defRPr/>
            </a:pPr>
            <a:r>
              <a:rPr lang="ru-RU" dirty="0"/>
              <a:t>Героям Советского Союза и Героям РФ</a:t>
            </a:r>
          </a:p>
          <a:p>
            <a:pPr lvl="1" algn="just" eaLnBrk="1" hangingPunct="1">
              <a:defRPr/>
            </a:pPr>
            <a:r>
              <a:rPr lang="ru-RU" dirty="0"/>
              <a:t>инвалидам с детства, инвалидам I и II групп</a:t>
            </a:r>
          </a:p>
          <a:p>
            <a:pPr lvl="1" algn="just" eaLnBrk="1" hangingPunct="1">
              <a:defRPr/>
            </a:pPr>
            <a:r>
              <a:rPr lang="ru-RU" dirty="0"/>
              <a:t>родителям и супругам военнослужащих, погибших при защите СССР, РФ</a:t>
            </a:r>
          </a:p>
          <a:p>
            <a:pPr lvl="1" algn="just" eaLnBrk="1" hangingPunct="1">
              <a:defRPr/>
            </a:pPr>
            <a:r>
              <a:rPr lang="ru-RU" dirty="0"/>
              <a:t>гражданам, принимавшим участие по решению органов </a:t>
            </a:r>
            <a:r>
              <a:rPr lang="ru-RU" dirty="0" err="1"/>
              <a:t>гос.власти</a:t>
            </a:r>
            <a:r>
              <a:rPr lang="ru-RU" dirty="0"/>
              <a:t> в боевых действиях на территории РФ.</a:t>
            </a:r>
          </a:p>
        </p:txBody>
      </p:sp>
    </p:spTree>
    <p:extLst>
      <p:ext uri="{BB962C8B-B14F-4D97-AF65-F5344CB8AC3E}">
        <p14:creationId xmlns:p14="http://schemas.microsoft.com/office/powerpoint/2010/main" val="23124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2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2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5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000" dirty="0"/>
              <a:t>Стандартные налоговые вычеты на детей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508760" y="2697480"/>
          <a:ext cx="5600700" cy="2451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0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0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293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На кого предоставляется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Размер вычета в месяц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930">
                <a:tc>
                  <a:txBody>
                    <a:bodyPr/>
                    <a:lstStyle/>
                    <a:p>
                      <a:r>
                        <a:rPr lang="ru-RU" sz="1400" dirty="0"/>
                        <a:t>На 1 ребенка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1400 руб.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930">
                <a:tc>
                  <a:txBody>
                    <a:bodyPr/>
                    <a:lstStyle/>
                    <a:p>
                      <a:r>
                        <a:rPr lang="ru-RU" sz="1400" dirty="0"/>
                        <a:t>На 2 ребенка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2800 руб.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930">
                <a:tc>
                  <a:txBody>
                    <a:bodyPr/>
                    <a:lstStyle/>
                    <a:p>
                      <a:r>
                        <a:rPr kumimoji="0"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третьего и каждого последующего ребенка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6000 руб.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907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77478" y="1389348"/>
            <a:ext cx="5600700" cy="85725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300" dirty="0"/>
              <a:t>Стандартные налоговые вычеты 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sz="2100" dirty="0"/>
              <a:t>на детей предоставляются:</a:t>
            </a:r>
          </a:p>
          <a:p>
            <a:pPr lvl="1" algn="just" eaLnBrk="1" hangingPunct="1">
              <a:defRPr/>
            </a:pPr>
            <a:r>
              <a:rPr lang="ru-RU" dirty="0"/>
              <a:t>каждому родителю</a:t>
            </a:r>
          </a:p>
          <a:p>
            <a:pPr lvl="1" algn="just" eaLnBrk="1" hangingPunct="1">
              <a:defRPr/>
            </a:pPr>
            <a:r>
              <a:rPr lang="ru-RU" dirty="0"/>
              <a:t>одиноким родителям вдвойне</a:t>
            </a:r>
          </a:p>
          <a:p>
            <a:pPr lvl="1" algn="just" eaLnBrk="1" hangingPunct="1">
              <a:defRPr/>
            </a:pPr>
            <a:r>
              <a:rPr lang="ru-RU" dirty="0"/>
              <a:t>один из родителей может передать вычет в пользу другого</a:t>
            </a:r>
          </a:p>
          <a:p>
            <a:pPr lvl="1" algn="just" eaLnBrk="1" hangingPunct="1">
              <a:buNone/>
              <a:defRPr/>
            </a:pPr>
            <a:endParaRPr lang="ru-RU" dirty="0"/>
          </a:p>
          <a:p>
            <a:pPr algn="just" eaLnBrk="1" hangingPunct="1">
              <a:defRPr/>
            </a:pPr>
            <a:r>
              <a:rPr lang="ru-RU" sz="2100" dirty="0"/>
              <a:t>вычет применяется до месяца, когда доход, исчисленный нарастающим итогом с начала налогового периода, не превысит 450 000 руб. </a:t>
            </a:r>
          </a:p>
        </p:txBody>
      </p:sp>
    </p:spTree>
    <p:extLst>
      <p:ext uri="{BB962C8B-B14F-4D97-AF65-F5344CB8AC3E}">
        <p14:creationId xmlns:p14="http://schemas.microsoft.com/office/powerpoint/2010/main" val="161064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13067" y="1529527"/>
            <a:ext cx="5600700" cy="85725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300" dirty="0"/>
              <a:t>Социальные налоговые вычеты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  <a:p>
            <a:pPr algn="just" eaLnBrk="1" hangingPunct="1">
              <a:defRPr/>
            </a:pPr>
            <a:r>
              <a:rPr lang="ru-RU" dirty="0"/>
              <a:t>по расходам на благотворительные цели и пожертвования</a:t>
            </a:r>
          </a:p>
          <a:p>
            <a:pPr algn="just" eaLnBrk="1" hangingPunct="1">
              <a:defRPr/>
            </a:pPr>
            <a:endParaRPr lang="ru-RU" dirty="0"/>
          </a:p>
          <a:p>
            <a:pPr lvl="1" algn="just" eaLnBrk="1" hangingPunct="1">
              <a:defRPr/>
            </a:pPr>
            <a:r>
              <a:rPr lang="ru-RU" dirty="0"/>
              <a:t>не более 25% дохода, полученного физическим лицом по итогам налогового периода </a:t>
            </a:r>
          </a:p>
        </p:txBody>
      </p:sp>
    </p:spTree>
    <p:extLst>
      <p:ext uri="{BB962C8B-B14F-4D97-AF65-F5344CB8AC3E}">
        <p14:creationId xmlns:p14="http://schemas.microsoft.com/office/powerpoint/2010/main" val="279429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93658" y="998730"/>
            <a:ext cx="6172200" cy="63758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000" dirty="0"/>
              <a:t>Социальные налоговые вычеты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547814" y="1808820"/>
            <a:ext cx="6318647" cy="3620430"/>
          </a:xfrm>
        </p:spPr>
        <p:txBody>
          <a:bodyPr>
            <a:normAutofit fontScale="62500" lnSpcReduction="20000"/>
          </a:bodyPr>
          <a:lstStyle/>
          <a:p>
            <a:pPr algn="just" eaLnBrk="1" hangingPunct="1">
              <a:defRPr/>
            </a:pPr>
            <a:r>
              <a:rPr lang="ru-RU" sz="2100" dirty="0"/>
              <a:t>предельный размер вычета 120 000 руб. в год:</a:t>
            </a:r>
          </a:p>
          <a:p>
            <a:pPr algn="just" eaLnBrk="1" hangingPunct="1">
              <a:defRPr/>
            </a:pPr>
            <a:endParaRPr lang="ru-RU" sz="2100" dirty="0"/>
          </a:p>
          <a:p>
            <a:pPr lvl="1" algn="just" eaLnBrk="1" hangingPunct="1">
              <a:defRPr/>
            </a:pPr>
            <a:r>
              <a:rPr lang="ru-RU" dirty="0"/>
              <a:t>по расходам на обучение (вычет на обучение детей, братьев, сестер не может быть более 50 000 руб.)</a:t>
            </a:r>
          </a:p>
          <a:p>
            <a:pPr lvl="1" algn="just" eaLnBrk="1" hangingPunct="1">
              <a:defRPr/>
            </a:pPr>
            <a:endParaRPr lang="ru-RU" dirty="0"/>
          </a:p>
          <a:p>
            <a:pPr lvl="1" algn="just" eaLnBrk="1" hangingPunct="1">
              <a:defRPr/>
            </a:pPr>
            <a:r>
              <a:rPr lang="ru-RU" dirty="0"/>
              <a:t>по расходам на лечение</a:t>
            </a:r>
          </a:p>
          <a:p>
            <a:pPr lvl="1" algn="just" eaLnBrk="1" hangingPunct="1">
              <a:defRPr/>
            </a:pPr>
            <a:endParaRPr lang="ru-RU" dirty="0"/>
          </a:p>
          <a:p>
            <a:pPr lvl="1" algn="just" eaLnBrk="1" hangingPunct="1">
              <a:defRPr/>
            </a:pPr>
            <a:r>
              <a:rPr lang="ru-RU" dirty="0"/>
              <a:t>по расходам на негосударственное пенсионное обеспечение и добровольное пенсионное страхование</a:t>
            </a:r>
          </a:p>
          <a:p>
            <a:pPr lvl="1" algn="just" eaLnBrk="1" hangingPunct="1">
              <a:defRPr/>
            </a:pPr>
            <a:endParaRPr lang="ru-RU" dirty="0"/>
          </a:p>
          <a:p>
            <a:pPr lvl="1" algn="just" eaLnBrk="1" hangingPunct="1">
              <a:defRPr/>
            </a:pPr>
            <a:r>
              <a:rPr lang="ru-RU" dirty="0"/>
              <a:t>по расходам на уплату дополнительных страховых взносов на накопительную часть трудовой пенсии</a:t>
            </a:r>
          </a:p>
        </p:txBody>
      </p:sp>
    </p:spTree>
    <p:extLst>
      <p:ext uri="{BB962C8B-B14F-4D97-AF65-F5344CB8AC3E}">
        <p14:creationId xmlns:p14="http://schemas.microsoft.com/office/powerpoint/2010/main" val="18243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300" dirty="0"/>
              <a:t>Имущественные налоговые вычеты 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sz="2100" dirty="0"/>
              <a:t>1. Вычет на доходы от продажи имущества:</a:t>
            </a:r>
          </a:p>
          <a:p>
            <a:pPr lvl="1" algn="just">
              <a:lnSpc>
                <a:spcPct val="90000"/>
              </a:lnSpc>
              <a:defRPr/>
            </a:pPr>
            <a:endParaRPr lang="ru-RU" sz="2100" dirty="0"/>
          </a:p>
          <a:p>
            <a:pPr lvl="1" algn="just">
              <a:lnSpc>
                <a:spcPct val="90000"/>
              </a:lnSpc>
              <a:defRPr/>
            </a:pPr>
            <a:r>
              <a:rPr lang="ru-RU" sz="2100" dirty="0"/>
              <a:t>жилая недвижимость, земельные участи </a:t>
            </a:r>
            <a:r>
              <a:rPr lang="ru-RU" sz="1875" dirty="0"/>
              <a:t>находившиеся в собственности физического лица:</a:t>
            </a:r>
          </a:p>
          <a:p>
            <a:pPr lvl="1" algn="just">
              <a:lnSpc>
                <a:spcPct val="90000"/>
              </a:lnSpc>
              <a:defRPr/>
            </a:pPr>
            <a:endParaRPr lang="ru-RU" sz="1875" dirty="0"/>
          </a:p>
          <a:p>
            <a:pPr lvl="2" algn="just">
              <a:lnSpc>
                <a:spcPct val="90000"/>
              </a:lnSpc>
              <a:defRPr/>
            </a:pPr>
            <a:r>
              <a:rPr lang="ru-RU" sz="1875" u="sng" dirty="0"/>
              <a:t>стандартный вариант</a:t>
            </a:r>
          </a:p>
          <a:p>
            <a:pPr lvl="2" algn="just">
              <a:lnSpc>
                <a:spcPct val="90000"/>
              </a:lnSpc>
              <a:defRPr/>
            </a:pPr>
            <a:endParaRPr lang="ru-RU" sz="1650" dirty="0"/>
          </a:p>
          <a:p>
            <a:pPr lvl="3" algn="just">
              <a:lnSpc>
                <a:spcPct val="90000"/>
              </a:lnSpc>
              <a:defRPr/>
            </a:pPr>
            <a:r>
              <a:rPr lang="ru-RU" dirty="0"/>
              <a:t>менее 5 лет – по факту, но не более 1 000 000 руб.</a:t>
            </a:r>
          </a:p>
          <a:p>
            <a:pPr lvl="3" algn="just">
              <a:lnSpc>
                <a:spcPct val="90000"/>
              </a:lnSpc>
              <a:defRPr/>
            </a:pPr>
            <a:endParaRPr lang="ru-RU" dirty="0"/>
          </a:p>
          <a:p>
            <a:pPr lvl="3" algn="just">
              <a:lnSpc>
                <a:spcPct val="90000"/>
              </a:lnSpc>
              <a:defRPr/>
            </a:pPr>
            <a:r>
              <a:rPr lang="ru-RU" dirty="0"/>
              <a:t>5 лет и более– в размере фактически полученного дохода.</a:t>
            </a:r>
          </a:p>
          <a:p>
            <a:pPr lvl="3" algn="just">
              <a:lnSpc>
                <a:spcPct val="90000"/>
              </a:lnSpc>
              <a:defRPr/>
            </a:pPr>
            <a:endParaRPr lang="ru-RU" dirty="0"/>
          </a:p>
          <a:p>
            <a:pPr lvl="1">
              <a:lnSpc>
                <a:spcPct val="90000"/>
              </a:lnSpc>
              <a:defRPr/>
            </a:pPr>
            <a:endParaRPr lang="ru-RU" dirty="0"/>
          </a:p>
          <a:p>
            <a:pPr lvl="1">
              <a:lnSpc>
                <a:spcPct val="90000"/>
              </a:lnSpc>
              <a:buNone/>
              <a:defRPr/>
            </a:pPr>
            <a:endParaRPr lang="ru-RU" sz="2100" dirty="0"/>
          </a:p>
          <a:p>
            <a:pPr lvl="1" eaLnBrk="1" hangingPunct="1">
              <a:lnSpc>
                <a:spcPct val="90000"/>
              </a:lnSpc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429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3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31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700" dirty="0"/>
              <a:t>Имущественные налоговые вычеты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defRPr/>
            </a:pPr>
            <a:r>
              <a:rPr lang="ru-RU" sz="2100" dirty="0"/>
              <a:t>2. При строительстве или приобретении жилья, а также земельных участков</a:t>
            </a:r>
          </a:p>
          <a:p>
            <a:pPr algn="just">
              <a:lnSpc>
                <a:spcPct val="90000"/>
              </a:lnSpc>
              <a:defRPr/>
            </a:pPr>
            <a:endParaRPr lang="ru-RU" sz="1200" dirty="0"/>
          </a:p>
          <a:p>
            <a:pPr lvl="1" algn="just">
              <a:lnSpc>
                <a:spcPct val="90000"/>
              </a:lnSpc>
              <a:defRPr/>
            </a:pPr>
            <a:r>
              <a:rPr lang="ru-RU" dirty="0"/>
              <a:t>в сумме фактических затрат, включая проценты по кредиту </a:t>
            </a:r>
          </a:p>
          <a:p>
            <a:pPr lvl="1" algn="just">
              <a:lnSpc>
                <a:spcPct val="90000"/>
              </a:lnSpc>
              <a:defRPr/>
            </a:pPr>
            <a:endParaRPr lang="ru-RU" dirty="0"/>
          </a:p>
          <a:p>
            <a:pPr lvl="1" algn="just"/>
            <a:r>
              <a:rPr lang="ru-RU" dirty="0"/>
              <a:t>Но не более 2 000 000 руб. на объект</a:t>
            </a:r>
          </a:p>
          <a:p>
            <a:pPr algn="just"/>
            <a:endParaRPr lang="ru-RU" dirty="0"/>
          </a:p>
          <a:p>
            <a:pPr lvl="1" algn="just"/>
            <a:r>
              <a:rPr lang="ru-RU" dirty="0"/>
              <a:t>Но не более 3 000 000 руб. на %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921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2700" dirty="0"/>
              <a:t>Профессиональные налоговые вычеты 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 eaLnBrk="1" hangingPunct="1">
              <a:defRPr/>
            </a:pPr>
            <a:r>
              <a:rPr lang="ru-RU" sz="2100" dirty="0"/>
              <a:t>могут применять лица:</a:t>
            </a:r>
          </a:p>
          <a:p>
            <a:pPr lvl="1" algn="just" eaLnBrk="1" hangingPunct="1">
              <a:defRPr/>
            </a:pPr>
            <a:r>
              <a:rPr lang="ru-RU" dirty="0"/>
              <a:t>осуществляющие предпринимательскую деятельность в качестве индивидуальных предпринимателей</a:t>
            </a:r>
          </a:p>
          <a:p>
            <a:pPr lvl="1" algn="just" eaLnBrk="1" hangingPunct="1">
              <a:defRPr/>
            </a:pPr>
            <a:endParaRPr lang="ru-RU" dirty="0"/>
          </a:p>
          <a:p>
            <a:pPr lvl="1" algn="just" eaLnBrk="1" hangingPunct="1">
              <a:defRPr/>
            </a:pPr>
            <a:r>
              <a:rPr lang="ru-RU" dirty="0"/>
              <a:t>занимающиеся частной практикой (нотариусы, адвокаты, учредившие адвокатские кабинеты, и др.)</a:t>
            </a:r>
          </a:p>
          <a:p>
            <a:pPr lvl="1" algn="just" eaLnBrk="1" hangingPunct="1">
              <a:defRPr/>
            </a:pPr>
            <a:endParaRPr lang="ru-RU" dirty="0"/>
          </a:p>
          <a:p>
            <a:pPr lvl="1" algn="just" eaLnBrk="1" hangingPunct="1">
              <a:defRPr/>
            </a:pPr>
            <a:r>
              <a:rPr lang="ru-RU" dirty="0"/>
              <a:t>выполняющие работы (оказывают услуги) по договорам гражданско-правового характера</a:t>
            </a:r>
          </a:p>
        </p:txBody>
      </p:sp>
    </p:spTree>
    <p:extLst>
      <p:ext uri="{BB962C8B-B14F-4D97-AF65-F5344CB8AC3E}">
        <p14:creationId xmlns:p14="http://schemas.microsoft.com/office/powerpoint/2010/main" val="323797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4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900" y="1063228"/>
            <a:ext cx="5600700" cy="907610"/>
          </a:xfrm>
        </p:spPr>
        <p:txBody>
          <a:bodyPr>
            <a:noAutofit/>
          </a:bodyPr>
          <a:lstStyle/>
          <a:p>
            <a:pPr algn="ctr"/>
            <a:r>
              <a:rPr lang="ru-RU" sz="2700" dirty="0"/>
              <a:t>Дата фактического получения дохода определяется как день: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выплаты дохода, в том числе перечисления дохода на счета налогоплательщика в банках - при получении доходов в денежной форме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передачи доходов в натуральной форме - при получении доходов в натуральной форме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последний день месяца, за который начислен доход  - при получении дохода в виде оплаты труда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668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1485900" y="1214438"/>
            <a:ext cx="6172200" cy="4424003"/>
          </a:xfrm>
        </p:spPr>
        <p:txBody>
          <a:bodyPr>
            <a:normAutofit lnSpcReduction="10000"/>
          </a:bodyPr>
          <a:lstStyle/>
          <a:p>
            <a:pPr algn="ctr">
              <a:buFont typeface="Wingdings" pitchFamily="2" charset="2"/>
              <a:buNone/>
            </a:pPr>
            <a:endParaRPr lang="ru-RU" sz="3300" dirty="0"/>
          </a:p>
          <a:p>
            <a:pPr algn="ctr">
              <a:buFont typeface="Wingdings" pitchFamily="2" charset="2"/>
              <a:buNone/>
            </a:pPr>
            <a:r>
              <a:rPr lang="ru-RU" sz="3300" dirty="0"/>
              <a:t>Налогоплательщиками НДС</a:t>
            </a:r>
            <a:r>
              <a:rPr lang="ru-RU" sz="3300" b="1" dirty="0"/>
              <a:t> </a:t>
            </a:r>
            <a:r>
              <a:rPr lang="ru-RU" sz="3300" dirty="0"/>
              <a:t>являются:</a:t>
            </a:r>
          </a:p>
          <a:p>
            <a:pPr algn="ctr">
              <a:buFont typeface="Wingdings" pitchFamily="2" charset="2"/>
              <a:buNone/>
            </a:pPr>
            <a:endParaRPr lang="ru-RU" sz="1500" dirty="0"/>
          </a:p>
          <a:p>
            <a:pPr lvl="1" algn="just">
              <a:buFont typeface="Wingdings" pitchFamily="2" charset="2"/>
              <a:buChar char="ü"/>
            </a:pPr>
            <a:r>
              <a:rPr lang="ru-RU" sz="2100" dirty="0"/>
              <a:t>организации </a:t>
            </a:r>
          </a:p>
          <a:p>
            <a:pPr lvl="1" algn="just">
              <a:buNone/>
            </a:pPr>
            <a:endParaRPr lang="ru-RU" sz="2100" dirty="0"/>
          </a:p>
          <a:p>
            <a:pPr lvl="1" algn="just">
              <a:buFont typeface="Wingdings" pitchFamily="2" charset="2"/>
              <a:buChar char="ü"/>
            </a:pPr>
            <a:r>
              <a:rPr lang="ru-RU" sz="2100" dirty="0"/>
              <a:t>индивидуальные предприниматели;</a:t>
            </a:r>
          </a:p>
          <a:p>
            <a:pPr algn="just">
              <a:buFont typeface="Wingdings" pitchFamily="2" charset="2"/>
              <a:buChar char="ü"/>
            </a:pPr>
            <a:endParaRPr lang="ru-RU" sz="2100" dirty="0"/>
          </a:p>
          <a:p>
            <a:pPr lvl="1" algn="just">
              <a:buFont typeface="Wingdings" pitchFamily="2" charset="2"/>
              <a:buChar char="ü"/>
            </a:pPr>
            <a:r>
              <a:rPr lang="ru-RU" sz="2100" dirty="0"/>
              <a:t>лица, признаваемые налогоплательщиками в связи с перемещением товаров через таможенную границу Таможенного союза.</a:t>
            </a:r>
          </a:p>
        </p:txBody>
      </p:sp>
    </p:spTree>
    <p:extLst>
      <p:ext uri="{BB962C8B-B14F-4D97-AF65-F5344CB8AC3E}">
        <p14:creationId xmlns:p14="http://schemas.microsoft.com/office/powerpoint/2010/main" val="40952530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300" dirty="0"/>
              <a:t>Налоговый период 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817694" y="2348880"/>
            <a:ext cx="5657850" cy="2756297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ru-RU" sz="2700" dirty="0"/>
              <a:t> </a:t>
            </a:r>
            <a:r>
              <a:rPr lang="ru-RU" sz="2400" dirty="0"/>
              <a:t>календарный год</a:t>
            </a:r>
          </a:p>
          <a:p>
            <a:pPr algn="just" eaLnBrk="1" hangingPunct="1">
              <a:buNone/>
              <a:defRPr/>
            </a:pPr>
            <a:endParaRPr lang="ru-RU" sz="2400" dirty="0"/>
          </a:p>
          <a:p>
            <a:pPr algn="just" eaLnBrk="1" hangingPunct="1">
              <a:defRPr/>
            </a:pPr>
            <a:r>
              <a:rPr lang="ru-RU" sz="2400" dirty="0"/>
              <a:t> отчетные периоды по налогу не предусмотрены</a:t>
            </a:r>
          </a:p>
        </p:txBody>
      </p:sp>
    </p:spTree>
    <p:extLst>
      <p:ext uri="{BB962C8B-B14F-4D97-AF65-F5344CB8AC3E}">
        <p14:creationId xmlns:p14="http://schemas.microsoft.com/office/powerpoint/2010/main" val="137132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06598" y="1451610"/>
            <a:ext cx="5600700" cy="85725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300" dirty="0"/>
              <a:t>Налоговые ставки </a:t>
            </a:r>
            <a:br>
              <a:rPr lang="ru-RU" sz="3300" dirty="0"/>
            </a:br>
            <a:r>
              <a:rPr lang="ru-RU" sz="3300" dirty="0"/>
              <a:t>(ст. 224 НК РФ)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buNone/>
              <a:defRPr/>
            </a:pPr>
            <a:endParaRPr lang="ru-RU" sz="2100" dirty="0"/>
          </a:p>
          <a:p>
            <a:pPr lvl="1" eaLnBrk="1" hangingPunct="1">
              <a:defRPr/>
            </a:pPr>
            <a:r>
              <a:rPr lang="ru-RU" sz="2400" dirty="0"/>
              <a:t>общая ставка 13%</a:t>
            </a:r>
          </a:p>
          <a:p>
            <a:pPr lvl="1" eaLnBrk="1" hangingPunct="1">
              <a:defRPr/>
            </a:pPr>
            <a:endParaRPr lang="ru-RU" sz="2400" dirty="0"/>
          </a:p>
          <a:p>
            <a:pPr lvl="1" eaLnBrk="1" hangingPunct="1">
              <a:defRPr/>
            </a:pPr>
            <a:r>
              <a:rPr lang="ru-RU" sz="2400" dirty="0"/>
              <a:t>специальные налоговые ставки</a:t>
            </a:r>
          </a:p>
          <a:p>
            <a:pPr lvl="2" eaLnBrk="1" hangingPunct="1">
              <a:defRPr/>
            </a:pPr>
            <a:r>
              <a:rPr lang="ru-RU" sz="2100" dirty="0"/>
              <a:t>9 %</a:t>
            </a:r>
          </a:p>
          <a:p>
            <a:pPr lvl="2" eaLnBrk="1" hangingPunct="1">
              <a:defRPr/>
            </a:pPr>
            <a:r>
              <a:rPr lang="ru-RU" sz="2100" dirty="0"/>
              <a:t>15 %</a:t>
            </a:r>
          </a:p>
          <a:p>
            <a:pPr lvl="2" eaLnBrk="1" hangingPunct="1">
              <a:defRPr/>
            </a:pPr>
            <a:r>
              <a:rPr lang="ru-RU" sz="2100" dirty="0"/>
              <a:t>30 %</a:t>
            </a:r>
          </a:p>
          <a:p>
            <a:pPr lvl="2" eaLnBrk="1" hangingPunct="1">
              <a:defRPr/>
            </a:pPr>
            <a:r>
              <a:rPr lang="ru-RU" sz="2100" dirty="0"/>
              <a:t>35 %</a:t>
            </a:r>
          </a:p>
        </p:txBody>
      </p:sp>
    </p:spTree>
    <p:extLst>
      <p:ext uri="{BB962C8B-B14F-4D97-AF65-F5344CB8AC3E}">
        <p14:creationId xmlns:p14="http://schemas.microsoft.com/office/powerpoint/2010/main" val="86314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7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7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uiExpand="1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300" dirty="0"/>
              <a:t>Порядок исчисления НДФЛ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z="2100" dirty="0"/>
          </a:p>
          <a:p>
            <a:pPr eaLnBrk="1" hangingPunct="1">
              <a:defRPr/>
            </a:pPr>
            <a:endParaRPr lang="ru-RU" sz="2100" dirty="0"/>
          </a:p>
          <a:p>
            <a:pPr eaLnBrk="1" hangingPunct="1">
              <a:defRPr/>
            </a:pPr>
            <a:endParaRPr lang="ru-RU" sz="2100" dirty="0"/>
          </a:p>
          <a:p>
            <a:pPr eaLnBrk="1" hangingPunct="1">
              <a:defRPr/>
            </a:pPr>
            <a:endParaRPr lang="ru-RU" sz="2100" dirty="0"/>
          </a:p>
          <a:p>
            <a:pPr eaLnBrk="1" hangingPunct="1">
              <a:defRPr/>
            </a:pPr>
            <a:r>
              <a:rPr lang="ru-RU" sz="2100" i="1" dirty="0"/>
              <a:t>НДФЛ</a:t>
            </a:r>
            <a:r>
              <a:rPr lang="ru-RU" sz="2100" dirty="0"/>
              <a:t> – сумма НДФЛ</a:t>
            </a:r>
            <a:endParaRPr lang="ru-RU" sz="2100" i="1" dirty="0"/>
          </a:p>
          <a:p>
            <a:pPr eaLnBrk="1" hangingPunct="1">
              <a:defRPr/>
            </a:pPr>
            <a:r>
              <a:rPr lang="ru-RU" sz="2100" i="1" dirty="0"/>
              <a:t>НБ</a:t>
            </a:r>
            <a:r>
              <a:rPr lang="ru-RU" sz="2100" dirty="0"/>
              <a:t> - налоговая база</a:t>
            </a:r>
            <a:endParaRPr lang="ru-RU" sz="2100" i="1" dirty="0"/>
          </a:p>
          <a:p>
            <a:pPr eaLnBrk="1" hangingPunct="1">
              <a:defRPr/>
            </a:pPr>
            <a:r>
              <a:rPr lang="ru-RU" sz="2100" i="1" dirty="0"/>
              <a:t>нс</a:t>
            </a:r>
            <a:r>
              <a:rPr lang="ru-RU" sz="2100" dirty="0"/>
              <a:t> – налоговая ставка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1143001" y="3178947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/>
          </a:p>
        </p:txBody>
      </p:sp>
      <p:graphicFrame>
        <p:nvGraphicFramePr>
          <p:cNvPr id="7170" name="Object 4"/>
          <p:cNvGraphicFramePr>
            <a:graphicFrameLocks noChangeAspect="1"/>
          </p:cNvGraphicFramePr>
          <p:nvPr/>
        </p:nvGraphicFramePr>
        <p:xfrm>
          <a:off x="2740291" y="2743200"/>
          <a:ext cx="3914775" cy="585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Формула" r:id="rId3" imgW="49950000" imgH="8521560" progId="Equation.3">
                  <p:embed/>
                </p:oleObj>
              </mc:Choice>
              <mc:Fallback>
                <p:oleObj name="Формула" r:id="rId3" imgW="49950000" imgH="8521560" progId="Equation.3">
                  <p:embed/>
                  <p:pic>
                    <p:nvPicPr>
                      <p:cNvPr id="717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0291" y="2743200"/>
                        <a:ext cx="3914775" cy="585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322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5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300" dirty="0"/>
              <a:t>Порядок исчисления НДФЛ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  <a:p>
            <a:pPr algn="just" eaLnBrk="1" hangingPunct="1">
              <a:defRPr/>
            </a:pPr>
            <a:r>
              <a:rPr lang="ru-RU" dirty="0"/>
              <a:t>общая сумма НДФЛ представляет собой сумму, полученную в результате сложения сумм налога, исчисленных по разным налоговым ставкам</a:t>
            </a:r>
          </a:p>
          <a:p>
            <a:pPr algn="just" eaLnBrk="1" hangingPunct="1">
              <a:defRPr/>
            </a:pPr>
            <a:endParaRPr lang="ru-RU" dirty="0"/>
          </a:p>
          <a:p>
            <a:pPr algn="just" eaLnBrk="1" hangingPunct="1">
              <a:defRPr/>
            </a:pPr>
            <a:r>
              <a:rPr lang="ru-RU" dirty="0"/>
              <a:t>сумма НДФЛ определяется в полных рублях </a:t>
            </a:r>
            <a:r>
              <a:rPr lang="en-US" dirty="0"/>
              <a:t> (</a:t>
            </a:r>
            <a:r>
              <a:rPr lang="ru-RU" dirty="0"/>
              <a:t>округление по математическим правилам</a:t>
            </a:r>
            <a:r>
              <a:rPr lang="en-US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643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/>
              <a:t>Порядок и сроки уплаты НДФЛ предпринимателями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Окончательная сумма НДФЛ определяется по итогам года</a:t>
            </a:r>
          </a:p>
          <a:p>
            <a:endParaRPr lang="ru-RU" dirty="0"/>
          </a:p>
          <a:p>
            <a:r>
              <a:rPr lang="ru-RU" dirty="0"/>
              <a:t>Налоговая декларация представляется не позднее 30 апреля следующего года</a:t>
            </a:r>
          </a:p>
          <a:p>
            <a:endParaRPr lang="ru-RU" dirty="0"/>
          </a:p>
          <a:p>
            <a:r>
              <a:rPr lang="ru-RU" dirty="0"/>
              <a:t>уплачивается НДФЛ по месту учета налогоплательщика в срок не позднее 15 июля года, следующего за истекшим налоговым периодом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586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Особенности исчисления НДФЛ в отношении отдельных видов доходов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Сумма НДФЛ определяется по итогам года</a:t>
            </a:r>
          </a:p>
          <a:p>
            <a:endParaRPr lang="ru-RU" dirty="0"/>
          </a:p>
          <a:p>
            <a:r>
              <a:rPr lang="ru-RU" dirty="0"/>
              <a:t>Обязаны представить Налоговую декларацию не позднее 30 апреля следующего года</a:t>
            </a:r>
          </a:p>
          <a:p>
            <a:endParaRPr lang="ru-RU" dirty="0"/>
          </a:p>
          <a:p>
            <a:r>
              <a:rPr lang="ru-RU" dirty="0"/>
              <a:t>НДФЛ уплачивается по месту жительства налогоплательщика не позднее 15 июля года, следующего за истекшим налоговым периодом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262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945" y="2946999"/>
            <a:ext cx="8229600" cy="1230041"/>
          </a:xfrm>
        </p:spPr>
        <p:txBody>
          <a:bodyPr>
            <a:noAutofit/>
          </a:bodyPr>
          <a:lstStyle/>
          <a:p>
            <a:pPr algn="ctr"/>
            <a:r>
              <a:rPr lang="ru-RU" sz="4050" dirty="0"/>
              <a:t>4. Налог на прибыль организаций</a:t>
            </a:r>
            <a:br>
              <a:rPr lang="ru-RU" sz="4050" dirty="0"/>
            </a:br>
            <a:endParaRPr lang="ru-RU" sz="4050" dirty="0"/>
          </a:p>
        </p:txBody>
      </p:sp>
    </p:spTree>
    <p:extLst>
      <p:ext uri="{BB962C8B-B14F-4D97-AF65-F5344CB8AC3E}">
        <p14:creationId xmlns:p14="http://schemas.microsoft.com/office/powerpoint/2010/main" val="181116302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3000" dirty="0"/>
            </a:br>
            <a:r>
              <a:rPr lang="ru-RU" altLang="ru-RU" sz="3300" dirty="0"/>
              <a:t>Регламентирующий документ</a:t>
            </a:r>
            <a:endParaRPr lang="ru-RU" sz="30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endParaRPr lang="ru-RU" sz="2700" dirty="0"/>
          </a:p>
          <a:p>
            <a:endParaRPr lang="ru-RU" sz="2700" dirty="0"/>
          </a:p>
          <a:p>
            <a:endParaRPr lang="ru-RU" sz="2700" dirty="0"/>
          </a:p>
          <a:p>
            <a:r>
              <a:rPr lang="ru-RU" sz="2700" dirty="0"/>
              <a:t>Налоговый кодекс РФ: </a:t>
            </a:r>
          </a:p>
          <a:p>
            <a:endParaRPr lang="ru-RU" sz="15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700" dirty="0"/>
              <a:t>25 глава НК РФ «Налог на прибыль организаций»</a:t>
            </a:r>
          </a:p>
          <a:p>
            <a:endParaRPr lang="ru-RU" dirty="0"/>
          </a:p>
        </p:txBody>
      </p:sp>
      <p:pic>
        <p:nvPicPr>
          <p:cNvPr id="6" name="Picture 13" descr="C:\Documents and Settings\1\Local Settings\Temporary Internet Files\Content.IE5\UTCZNET3\MP900400812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9682" y="2348880"/>
            <a:ext cx="2482556" cy="1377153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  <a:softEdge rad="25400"/>
          </a:effectLst>
          <a:scene3d>
            <a:camera prst="orthographicFront"/>
            <a:lightRig rig="two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27980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1385316"/>
            <a:ext cx="6172200" cy="639528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/>
              <a:t>Налогоплательщики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ru-RU" sz="2400" dirty="0"/>
              <a:t>российские организации</a:t>
            </a:r>
          </a:p>
          <a:p>
            <a:pPr marL="0" indent="0" algn="just">
              <a:buNone/>
              <a:defRPr/>
            </a:pPr>
            <a:endParaRPr lang="ru-RU" sz="2400" dirty="0"/>
          </a:p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ru-RU" sz="2400" dirty="0"/>
              <a:t>иностранные организации:</a:t>
            </a:r>
            <a:endParaRPr lang="en-US" sz="2400" dirty="0"/>
          </a:p>
          <a:p>
            <a:pPr algn="just" eaLnBrk="1" hangingPunct="1">
              <a:buFont typeface="Wingdings" pitchFamily="2" charset="2"/>
              <a:buChar char="ü"/>
              <a:defRPr/>
            </a:pPr>
            <a:endParaRPr lang="ru-RU" sz="2100" dirty="0"/>
          </a:p>
          <a:p>
            <a:pPr lvl="1" algn="just">
              <a:defRPr/>
            </a:pPr>
            <a:r>
              <a:rPr lang="ru-RU" dirty="0"/>
              <a:t>постоянные представительства в РФ;</a:t>
            </a:r>
            <a:endParaRPr lang="en-US" dirty="0"/>
          </a:p>
          <a:p>
            <a:pPr lvl="1" algn="just">
              <a:defRPr/>
            </a:pPr>
            <a:endParaRPr lang="en-US" sz="825" dirty="0"/>
          </a:p>
          <a:p>
            <a:pPr lvl="1" algn="just">
              <a:defRPr/>
            </a:pPr>
            <a:r>
              <a:rPr lang="ru-RU" dirty="0"/>
              <a:t>получающие доходы от источников в РФ.</a:t>
            </a:r>
          </a:p>
        </p:txBody>
      </p:sp>
    </p:spTree>
    <p:extLst>
      <p:ext uri="{BB962C8B-B14F-4D97-AF65-F5344CB8AC3E}">
        <p14:creationId xmlns:p14="http://schemas.microsoft.com/office/powerpoint/2010/main" val="384334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08709" y="2860825"/>
            <a:ext cx="8229600" cy="85725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/>
              <a:t>Освобождаются от уплаты налога организации </a:t>
            </a:r>
            <a:r>
              <a:rPr lang="ru-RU" sz="4050" dirty="0"/>
              <a:t>применяющие специальные системы налогообложения</a:t>
            </a:r>
            <a:br>
              <a:rPr lang="ru-RU" sz="4050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733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700" b="1" dirty="0"/>
              <a:t>Не являются налогоплательщиками НДС: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dirty="0"/>
              <a:t>Индивидуальные предприниматели и организации, перешедшие на специальные режимы налогообложения;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  <a:p>
            <a:pPr>
              <a:buFont typeface="Wingdings" pitchFamily="2" charset="2"/>
              <a:buChar char="ü"/>
            </a:pPr>
            <a:r>
              <a:rPr lang="ru-RU" dirty="0"/>
              <a:t>организации и предприниматели получившие статус участника проекта «</a:t>
            </a:r>
            <a:r>
              <a:rPr lang="ru-RU" dirty="0" err="1"/>
              <a:t>Сколково</a:t>
            </a:r>
            <a:r>
              <a:rPr lang="ru-RU" dirty="0"/>
              <a:t>» в течение десяти лет со дня получения ею статуса участника проекта;</a:t>
            </a:r>
          </a:p>
          <a:p>
            <a:pPr marL="0" indent="0">
              <a:buNone/>
            </a:pPr>
            <a:endParaRPr lang="ru-RU" dirty="0"/>
          </a:p>
          <a:p>
            <a:pPr>
              <a:buFont typeface="Wingdings" pitchFamily="2" charset="2"/>
              <a:buChar char="ü"/>
            </a:pPr>
            <a:r>
              <a:rPr lang="ru-RU" dirty="0"/>
              <a:t>организации, ИП, если их выручка без НДС за предыдущие, последовательные три месяца не превысила </a:t>
            </a:r>
            <a:r>
              <a:rPr lang="en-US" dirty="0"/>
              <a:t>2</a:t>
            </a:r>
            <a:r>
              <a:rPr lang="ru-RU" dirty="0"/>
              <a:t> млн. руб.</a:t>
            </a:r>
          </a:p>
          <a:p>
            <a:pPr>
              <a:buNone/>
            </a:pPr>
            <a:endParaRPr lang="ru-RU" sz="1950" dirty="0"/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70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/>
              <a:t>Не признаются налогоплательщиками 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  <a:defRPr/>
            </a:pPr>
            <a:endParaRPr lang="ru-RU" sz="1800" dirty="0"/>
          </a:p>
          <a:p>
            <a:pPr algn="just">
              <a:lnSpc>
                <a:spcPct val="90000"/>
              </a:lnSpc>
              <a:defRPr/>
            </a:pPr>
            <a:r>
              <a:rPr lang="en-US" sz="1800" dirty="0"/>
              <a:t>FIFA</a:t>
            </a:r>
            <a:r>
              <a:rPr lang="ru-RU" sz="1800" dirty="0"/>
              <a:t>, дочерние организации </a:t>
            </a:r>
            <a:r>
              <a:rPr lang="en-US" sz="1800" dirty="0"/>
              <a:t>FIFA</a:t>
            </a:r>
            <a:r>
              <a:rPr lang="ru-RU" sz="1800" dirty="0"/>
              <a:t>, национальные футбольные ассоциации, производители </a:t>
            </a:r>
            <a:r>
              <a:rPr lang="ru-RU" sz="1800" dirty="0" err="1"/>
              <a:t>медиаинформации</a:t>
            </a:r>
            <a:r>
              <a:rPr lang="ru-RU" sz="1800" dirty="0"/>
              <a:t> FIFA, поставщики товаров (работ, услуг) FIFA в отношении доходов, полученных в связи с организацией и проведением ЧМ по футболу 2018</a:t>
            </a:r>
          </a:p>
          <a:p>
            <a:pPr algn="just">
              <a:lnSpc>
                <a:spcPct val="90000"/>
              </a:lnSpc>
              <a:defRPr/>
            </a:pPr>
            <a:endParaRPr lang="en-US" sz="1800" dirty="0"/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sz="1800" dirty="0"/>
              <a:t>вещательные компании в отношении доходов от трансляций</a:t>
            </a:r>
          </a:p>
        </p:txBody>
      </p:sp>
    </p:spTree>
    <p:extLst>
      <p:ext uri="{BB962C8B-B14F-4D97-AF65-F5344CB8AC3E}">
        <p14:creationId xmlns:p14="http://schemas.microsoft.com/office/powerpoint/2010/main" val="134970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7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1385316"/>
            <a:ext cx="6172200" cy="639528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/>
              <a:t>Объект налогообложения 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>
          <a:xfrm>
            <a:off x="1655676" y="2024845"/>
            <a:ext cx="5945274" cy="3404407"/>
          </a:xfrm>
        </p:spPr>
        <p:txBody>
          <a:bodyPr>
            <a:normAutofit fontScale="85000" lnSpcReduction="20000"/>
          </a:bodyPr>
          <a:lstStyle/>
          <a:p>
            <a:pPr algn="ctr" eaLnBrk="1" hangingPunct="1">
              <a:buNone/>
              <a:defRPr/>
            </a:pPr>
            <a:endParaRPr lang="ru-RU" sz="1050" dirty="0"/>
          </a:p>
          <a:p>
            <a:pPr algn="ctr" eaLnBrk="1" hangingPunct="1">
              <a:buNone/>
              <a:defRPr/>
            </a:pPr>
            <a:r>
              <a:rPr lang="ru-RU" sz="2700" dirty="0"/>
              <a:t>это Прибыль, полученная налогоплательщиком:</a:t>
            </a:r>
          </a:p>
          <a:p>
            <a:pPr eaLnBrk="1" hangingPunct="1">
              <a:buNone/>
              <a:defRPr/>
            </a:pPr>
            <a:endParaRPr lang="ru-RU" dirty="0"/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dirty="0"/>
              <a:t>Прибыль = Доходы – Расходы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endParaRPr lang="ru-RU" dirty="0"/>
          </a:p>
          <a:p>
            <a:pPr>
              <a:buFont typeface="Wingdings" pitchFamily="2" charset="2"/>
              <a:buChar char="Ø"/>
              <a:defRPr/>
            </a:pPr>
            <a:r>
              <a:rPr lang="ru-RU" dirty="0"/>
              <a:t>Прибыль = Доходы					</a:t>
            </a:r>
          </a:p>
          <a:p>
            <a:pPr>
              <a:buNone/>
              <a:defRPr/>
            </a:pPr>
            <a:r>
              <a:rPr lang="ru-RU" dirty="0"/>
              <a:t>							</a:t>
            </a:r>
          </a:p>
        </p:txBody>
      </p:sp>
      <p:pic>
        <p:nvPicPr>
          <p:cNvPr id="5" name="Picture 2" descr="G:\Презентации\Налоги и налогообложение\картинки налоги\картинка Прибыль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354" y="3727048"/>
            <a:ext cx="2484276" cy="17340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601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uiExpand="1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476672"/>
            <a:ext cx="6172200" cy="702078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Доходы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>
          <a:xfrm>
            <a:off x="1485900" y="2276872"/>
            <a:ext cx="5657850" cy="3674436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ru-RU" sz="2400" dirty="0"/>
              <a:t>экономическая выгода в денежной или натуральной форме, учитываемая в случае возможности ее оценки </a:t>
            </a:r>
          </a:p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r>
              <a:rPr lang="ru-RU" sz="2250" u="sng" dirty="0"/>
              <a:t>Подразделяются на:</a:t>
            </a: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ru-RU" sz="2100" dirty="0"/>
              <a:t>доходы от реализации</a:t>
            </a: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ru-RU" sz="2100" dirty="0" err="1"/>
              <a:t>внереализационные</a:t>
            </a:r>
            <a:r>
              <a:rPr lang="ru-RU" sz="2100" dirty="0"/>
              <a:t> доходы</a:t>
            </a: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ru-RU" sz="2100" dirty="0"/>
              <a:t>доходы не учитываемые для целей налогообложения</a:t>
            </a:r>
          </a:p>
          <a:p>
            <a:pPr lvl="1" eaLnBrk="1" hangingPunct="1">
              <a:defRPr/>
            </a:pPr>
            <a:endParaRPr lang="ru-RU" dirty="0"/>
          </a:p>
          <a:p>
            <a:pPr lvl="1" algn="just">
              <a:buNone/>
              <a:defRPr/>
            </a:pPr>
            <a:r>
              <a:rPr lang="ru-RU" sz="2100" dirty="0"/>
              <a:t>При определении доходов из них исключаются  суммы НДС и Акцизов</a:t>
            </a:r>
          </a:p>
          <a:p>
            <a:pPr lvl="1" eaLnBrk="1" hangingPunct="1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271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4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4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4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uiExpand="1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/>
              <a:t>Расходы</a:t>
            </a:r>
            <a:br>
              <a:rPr lang="ru-RU" dirty="0"/>
            </a:br>
            <a:endParaRPr lang="ru-RU" dirty="0"/>
          </a:p>
        </p:txBody>
      </p:sp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>
          <a:xfrm>
            <a:off x="1485900" y="1916832"/>
            <a:ext cx="6172200" cy="3683868"/>
          </a:xfrm>
        </p:spPr>
        <p:txBody>
          <a:bodyPr>
            <a:normAutofit/>
          </a:bodyPr>
          <a:lstStyle/>
          <a:p>
            <a:pPr lvl="1" eaLnBrk="1" hangingPunct="1">
              <a:defRPr/>
            </a:pPr>
            <a:r>
              <a:rPr lang="ru-RU" sz="2400" dirty="0"/>
              <a:t>экономически оправданны</a:t>
            </a:r>
          </a:p>
          <a:p>
            <a:pPr lvl="1" eaLnBrk="1" hangingPunct="1">
              <a:defRPr/>
            </a:pPr>
            <a:endParaRPr lang="ru-RU" sz="2400" dirty="0"/>
          </a:p>
          <a:p>
            <a:pPr lvl="1" eaLnBrk="1" hangingPunct="1">
              <a:defRPr/>
            </a:pPr>
            <a:r>
              <a:rPr lang="ru-RU" sz="2400" dirty="0"/>
              <a:t>документально подтверждены</a:t>
            </a:r>
          </a:p>
          <a:p>
            <a:pPr lvl="1" eaLnBrk="1" hangingPunct="1">
              <a:defRPr/>
            </a:pPr>
            <a:endParaRPr lang="ru-RU" sz="2400" dirty="0"/>
          </a:p>
          <a:p>
            <a:pPr lvl="1">
              <a:defRPr/>
            </a:pPr>
            <a:r>
              <a:rPr lang="ru-RU" sz="2400" dirty="0"/>
              <a:t>в денежной форме</a:t>
            </a:r>
          </a:p>
          <a:p>
            <a:pPr lvl="1">
              <a:buNone/>
              <a:defRPr/>
            </a:pPr>
            <a:r>
              <a:rPr lang="ru-RU" sz="2400" dirty="0"/>
              <a:t> </a:t>
            </a:r>
          </a:p>
          <a:p>
            <a:pPr lvl="1">
              <a:defRPr/>
            </a:pPr>
            <a:endParaRPr lang="ru-RU" sz="2700" dirty="0"/>
          </a:p>
          <a:p>
            <a:pPr lvl="1" eaLnBrk="1" hangingPunct="1">
              <a:defRPr/>
            </a:pP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184275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 uiExpand="1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3300" dirty="0"/>
              <a:t>Расходы подразделяются на:</a:t>
            </a:r>
            <a:br>
              <a:rPr lang="ru-RU" sz="3300" dirty="0"/>
            </a:br>
            <a:endParaRPr lang="ru-RU" sz="33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85900" y="1808820"/>
            <a:ext cx="6172200" cy="3791880"/>
          </a:xfrm>
        </p:spPr>
        <p:txBody>
          <a:bodyPr/>
          <a:lstStyle/>
          <a:p>
            <a:pPr lvl="1">
              <a:buFont typeface="Wingdings" pitchFamily="2" charset="2"/>
              <a:buChar char="Ø"/>
              <a:defRPr/>
            </a:pPr>
            <a:r>
              <a:rPr lang="ru-RU" sz="2400" dirty="0"/>
              <a:t>расходы, связанные с 	производством и реализацией</a:t>
            </a:r>
          </a:p>
          <a:p>
            <a:pPr lvl="1">
              <a:buFont typeface="Wingdings" pitchFamily="2" charset="2"/>
              <a:buChar char="Ø"/>
              <a:defRPr/>
            </a:pPr>
            <a:endParaRPr lang="ru-RU" sz="1500" dirty="0"/>
          </a:p>
          <a:p>
            <a:pPr lvl="1">
              <a:buFont typeface="Wingdings" pitchFamily="2" charset="2"/>
              <a:buChar char="Ø"/>
              <a:defRPr/>
            </a:pPr>
            <a:r>
              <a:rPr lang="ru-RU" sz="2400" dirty="0"/>
              <a:t> </a:t>
            </a:r>
            <a:r>
              <a:rPr lang="ru-RU" sz="2400" dirty="0" err="1"/>
              <a:t>внереализационные</a:t>
            </a:r>
            <a:r>
              <a:rPr lang="ru-RU" sz="2400" dirty="0"/>
              <a:t> расходы</a:t>
            </a:r>
          </a:p>
          <a:p>
            <a:pPr lvl="1">
              <a:buFont typeface="Wingdings" pitchFamily="2" charset="2"/>
              <a:buChar char="Ø"/>
              <a:defRPr/>
            </a:pPr>
            <a:endParaRPr lang="ru-RU" sz="1500" dirty="0"/>
          </a:p>
          <a:p>
            <a:pPr lvl="1">
              <a:buFont typeface="Wingdings" pitchFamily="2" charset="2"/>
              <a:buChar char="Ø"/>
              <a:defRPr/>
            </a:pPr>
            <a:r>
              <a:rPr lang="ru-RU" sz="2400" dirty="0"/>
              <a:t>  расходы, не учитываемые в целях налогообложения</a:t>
            </a:r>
          </a:p>
          <a:p>
            <a:pPr lvl="1">
              <a:buNone/>
              <a:defRPr/>
            </a:pPr>
            <a:endParaRPr lang="en-US" sz="2400" dirty="0"/>
          </a:p>
          <a:p>
            <a:pPr lvl="1">
              <a:buNone/>
              <a:defRPr/>
            </a:pPr>
            <a:r>
              <a:rPr lang="ru-RU" sz="2400" dirty="0"/>
              <a:t>Перечень расходов открытый</a:t>
            </a:r>
            <a:endParaRPr lang="en-US" sz="2400" dirty="0"/>
          </a:p>
          <a:p>
            <a:pPr lvl="1">
              <a:buFont typeface="Wingdings" pitchFamily="2" charset="2"/>
              <a:buChar char="Ø"/>
              <a:defRPr/>
            </a:pPr>
            <a:endParaRPr lang="en-US" sz="2400" dirty="0"/>
          </a:p>
          <a:p>
            <a:pPr lvl="1">
              <a:buFont typeface="Wingdings" pitchFamily="2" charset="2"/>
              <a:buChar char="Ø"/>
              <a:defRPr/>
            </a:pPr>
            <a:endParaRPr lang="ru-RU" sz="2400" dirty="0"/>
          </a:p>
          <a:p>
            <a:pPr lvl="1">
              <a:buFont typeface="Wingdings" pitchFamily="2" charset="2"/>
              <a:buChar char="Ø"/>
              <a:defRPr/>
            </a:pP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370994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39652" y="1106742"/>
            <a:ext cx="6172200" cy="583574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/>
              <a:t>Налоговая база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idx="1"/>
          </p:nvPr>
        </p:nvSpPr>
        <p:spPr>
          <a:xfrm>
            <a:off x="1485900" y="1700809"/>
            <a:ext cx="6172200" cy="3751064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1800" dirty="0"/>
              <a:t>денежное выражение прибыли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1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1800" dirty="0"/>
              <a:t>сумма прибыли определяется нарастающим итогом с начала налогового периода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1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1800" dirty="0"/>
              <a:t>формируется отдельно для исчисления налога по каждой ставке 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1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1800" dirty="0"/>
              <a:t>если применяется одна ставка, то налоговая база определяется общая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1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1800" dirty="0"/>
              <a:t>финансовый результат по операциям, которые облагаются налогом на прибыль организаций в особом порядке, определяется отдельно.</a:t>
            </a:r>
          </a:p>
        </p:txBody>
      </p:sp>
    </p:spTree>
    <p:extLst>
      <p:ext uri="{BB962C8B-B14F-4D97-AF65-F5344CB8AC3E}">
        <p14:creationId xmlns:p14="http://schemas.microsoft.com/office/powerpoint/2010/main" val="196739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6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6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6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64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64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64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9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900" y="1385316"/>
            <a:ext cx="6172200" cy="585522"/>
          </a:xfrm>
        </p:spPr>
        <p:txBody>
          <a:bodyPr>
            <a:noAutofit/>
          </a:bodyPr>
          <a:lstStyle/>
          <a:p>
            <a:pPr algn="ctr"/>
            <a:r>
              <a:rPr lang="ru-RU" sz="4050" dirty="0"/>
              <a:t>Налоговая база</a:t>
            </a:r>
          </a:p>
        </p:txBody>
      </p:sp>
      <p:graphicFrame>
        <p:nvGraphicFramePr>
          <p:cNvPr id="4813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087724" y="2456892"/>
          <a:ext cx="3078342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Формула" r:id="rId3" imgW="1091880" imgH="482400" progId="Equation.3">
                  <p:embed/>
                </p:oleObj>
              </mc:Choice>
              <mc:Fallback>
                <p:oleObj name="Формула" r:id="rId3" imgW="1091880" imgH="482400" progId="Equation.3">
                  <p:embed/>
                  <p:pic>
                    <p:nvPicPr>
                      <p:cNvPr id="4813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7724" y="2456892"/>
                        <a:ext cx="3078342" cy="10801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1" name="Object 3"/>
          <p:cNvGraphicFramePr>
            <a:graphicFrameLocks noChangeAspect="1"/>
          </p:cNvGraphicFramePr>
          <p:nvPr/>
        </p:nvGraphicFramePr>
        <p:xfrm>
          <a:off x="2087725" y="3699030"/>
          <a:ext cx="2179960" cy="159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Формула" r:id="rId5" imgW="761760" imgH="711000" progId="Equation.3">
                  <p:embed/>
                </p:oleObj>
              </mc:Choice>
              <mc:Fallback>
                <p:oleObj name="Формула" r:id="rId5" imgW="761760" imgH="711000" progId="Equation.3">
                  <p:embed/>
                  <p:pic>
                    <p:nvPicPr>
                      <p:cNvPr id="4813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7725" y="3699030"/>
                        <a:ext cx="2179960" cy="1590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9554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1160748"/>
            <a:ext cx="6172200" cy="702078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/>
              <a:t>Налоговая ставка 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idx="1"/>
          </p:nvPr>
        </p:nvSpPr>
        <p:spPr>
          <a:xfrm>
            <a:off x="1485900" y="2024844"/>
            <a:ext cx="6172200" cy="3575856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ru-RU" dirty="0"/>
              <a:t>общая налоговая ставка - 25 % сумма налога на прибыль перечисляется:</a:t>
            </a:r>
          </a:p>
          <a:p>
            <a:pPr eaLnBrk="1" hangingPunct="1">
              <a:defRPr/>
            </a:pPr>
            <a:endParaRPr lang="ru-RU" dirty="0"/>
          </a:p>
          <a:p>
            <a:pPr lvl="1" eaLnBrk="1" hangingPunct="1">
              <a:defRPr/>
            </a:pPr>
            <a:r>
              <a:rPr lang="ru-RU" dirty="0"/>
              <a:t>в федеральный бюджет - 8%</a:t>
            </a:r>
          </a:p>
          <a:p>
            <a:pPr lvl="1" eaLnBrk="1" hangingPunct="1">
              <a:defRPr/>
            </a:pPr>
            <a:r>
              <a:rPr lang="ru-RU" dirty="0"/>
              <a:t>в бюджет субъектов РФ - 17%</a:t>
            </a:r>
          </a:p>
          <a:p>
            <a:pPr eaLnBrk="1" hangingPunct="1">
              <a:defRPr/>
            </a:pPr>
            <a:r>
              <a:rPr lang="ru-RU" dirty="0"/>
              <a:t>специальные налоговые ставки</a:t>
            </a:r>
          </a:p>
          <a:p>
            <a:pPr lvl="1" eaLnBrk="1" hangingPunct="1">
              <a:defRPr/>
            </a:pPr>
            <a:r>
              <a:rPr lang="ru-RU" dirty="0"/>
              <a:t> 0, 10, 13, 15, 20 %.</a:t>
            </a:r>
          </a:p>
        </p:txBody>
      </p:sp>
    </p:spTree>
    <p:extLst>
      <p:ext uri="{BB962C8B-B14F-4D97-AF65-F5344CB8AC3E}">
        <p14:creationId xmlns:p14="http://schemas.microsoft.com/office/powerpoint/2010/main" val="169788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1214754"/>
            <a:ext cx="6172200" cy="64807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/>
              <a:t>Налоговый период 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>
          <a:xfrm>
            <a:off x="1485900" y="1808821"/>
            <a:ext cx="6172200" cy="364305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endParaRPr lang="ru-RU" sz="900" dirty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700" dirty="0"/>
              <a:t>календарный год 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endParaRPr lang="ru-RU" sz="1500" dirty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100" dirty="0"/>
              <a:t>отчетные периоды: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100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ru-RU" dirty="0"/>
              <a:t>Стандартный - I квартал, полугодие и 9 месяцев календарного года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ru-RU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ru-RU" dirty="0"/>
              <a:t>Не стандартный - месяц, 2 месяца, 3 месяца… …11 месяцев календарного года</a:t>
            </a:r>
          </a:p>
        </p:txBody>
      </p:sp>
    </p:spTree>
    <p:extLst>
      <p:ext uri="{BB962C8B-B14F-4D97-AF65-F5344CB8AC3E}">
        <p14:creationId xmlns:p14="http://schemas.microsoft.com/office/powerpoint/2010/main" val="2169229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3" grpId="0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/>
              <a:t>Порядок исчисления налога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r>
              <a:rPr lang="ru-RU" i="1" dirty="0"/>
              <a:t>НП – </a:t>
            </a:r>
            <a:r>
              <a:rPr lang="ru-RU" dirty="0"/>
              <a:t>сумма налога на прибыль организаций</a:t>
            </a:r>
          </a:p>
          <a:p>
            <a:pPr eaLnBrk="1" hangingPunct="1">
              <a:defRPr/>
            </a:pPr>
            <a:r>
              <a:rPr lang="ru-RU" i="1" dirty="0"/>
              <a:t>НБ</a:t>
            </a:r>
            <a:r>
              <a:rPr lang="ru-RU" dirty="0"/>
              <a:t> - налоговая база</a:t>
            </a:r>
            <a:endParaRPr lang="ru-RU" i="1" dirty="0"/>
          </a:p>
          <a:p>
            <a:pPr eaLnBrk="1" hangingPunct="1">
              <a:defRPr/>
            </a:pPr>
            <a:r>
              <a:rPr lang="ru-RU" i="1" dirty="0" err="1"/>
              <a:t>нс</a:t>
            </a:r>
            <a:r>
              <a:rPr lang="ru-RU" dirty="0"/>
              <a:t> – налоговая ставка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143001" y="707209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solidFill>
                <a:prstClr val="black"/>
              </a:solidFill>
            </a:endParaRPr>
          </a:p>
        </p:txBody>
      </p:sp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3168253" y="2511030"/>
          <a:ext cx="3186113" cy="592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Формула" r:id="rId3" imgW="39388680" imgH="7302600" progId="Equation.3">
                  <p:embed/>
                </p:oleObj>
              </mc:Choice>
              <mc:Fallback>
                <p:oleObj name="Формула" r:id="rId3" imgW="39388680" imgH="7302600" progId="Equation.3">
                  <p:embed/>
                  <p:pic>
                    <p:nvPicPr>
                      <p:cNvPr id="819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8253" y="2511030"/>
                        <a:ext cx="3186113" cy="59293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082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300" dirty="0"/>
              <a:t>Объектом обложения НДС признается 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endParaRPr lang="ru-RU" dirty="0"/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ru-RU" dirty="0"/>
              <a:t>реализация товаров (работ, услуг) на территории РФ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endParaRPr lang="ru-RU" dirty="0"/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ru-RU" dirty="0"/>
              <a:t>выполнение строительно-монтажных работ для собственного потребления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endParaRPr lang="ru-RU" dirty="0"/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ru-RU" dirty="0"/>
              <a:t>ввоз товаров на таможенную территорию РФ</a:t>
            </a:r>
          </a:p>
          <a:p>
            <a:pPr>
              <a:lnSpc>
                <a:spcPct val="9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8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/>
              <a:t>Порядок исчисления налога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endParaRPr lang="ru-RU" dirty="0"/>
          </a:p>
          <a:p>
            <a:pPr algn="just" eaLnBrk="1" hangingPunct="1">
              <a:defRPr/>
            </a:pPr>
            <a:r>
              <a:rPr lang="ru-RU" dirty="0"/>
              <a:t>общая сумма налога на прибыль организаций представляет собой сумму, полученную в результате сложения сумм налога, исчисленных по разным налоговым ставкам </a:t>
            </a:r>
          </a:p>
        </p:txBody>
      </p:sp>
    </p:spTree>
    <p:extLst>
      <p:ext uri="{BB962C8B-B14F-4D97-AF65-F5344CB8AC3E}">
        <p14:creationId xmlns:p14="http://schemas.microsoft.com/office/powerpoint/2010/main" val="340391578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93658" y="1052736"/>
            <a:ext cx="6172200" cy="64807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/>
              <a:t>Авансовые платежи 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idx="1"/>
          </p:nvPr>
        </p:nvSpPr>
        <p:spPr>
          <a:xfrm>
            <a:off x="1439653" y="1808820"/>
            <a:ext cx="6426808" cy="4050246"/>
          </a:xfrm>
        </p:spPr>
        <p:txBody>
          <a:bodyPr>
            <a:normAutofit fontScale="85000" lnSpcReduction="10000"/>
          </a:bodyPr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dirty="0"/>
              <a:t>только квартальные авансовые платежи по налогу на прибыль уплачивают:</a:t>
            </a:r>
          </a:p>
          <a:p>
            <a:pPr lvl="1" algn="just" eaLnBrk="1" hangingPunct="1">
              <a:lnSpc>
                <a:spcPct val="90000"/>
              </a:lnSpc>
              <a:defRPr/>
            </a:pPr>
            <a:r>
              <a:rPr lang="ru-RU" dirty="0"/>
              <a:t>организации, у которых доходы от реализации за предыдущие четыре квартала не превысили в среднем за 1 квартал</a:t>
            </a:r>
            <a:r>
              <a:rPr lang="en-US" dirty="0"/>
              <a:t> </a:t>
            </a:r>
            <a:r>
              <a:rPr lang="ru-RU" u="sng" dirty="0"/>
              <a:t>15 млн. руб.</a:t>
            </a:r>
          </a:p>
          <a:p>
            <a:pPr marL="294894" lvl="1" indent="0" algn="just">
              <a:lnSpc>
                <a:spcPct val="90000"/>
              </a:lnSpc>
              <a:buNone/>
              <a:defRPr/>
            </a:pPr>
            <a:endParaRPr lang="ru-RU" dirty="0"/>
          </a:p>
          <a:p>
            <a:pPr lvl="1" algn="just" eaLnBrk="1" hangingPunct="1">
              <a:lnSpc>
                <a:spcPct val="90000"/>
              </a:lnSpc>
              <a:defRPr/>
            </a:pPr>
            <a:r>
              <a:rPr lang="ru-RU" dirty="0"/>
              <a:t> бюджетные учреждения</a:t>
            </a:r>
          </a:p>
          <a:p>
            <a:pPr lvl="1" algn="just" eaLnBrk="1" hangingPunct="1">
              <a:lnSpc>
                <a:spcPct val="90000"/>
              </a:lnSpc>
              <a:defRPr/>
            </a:pPr>
            <a:endParaRPr lang="ru-RU" dirty="0"/>
          </a:p>
          <a:p>
            <a:pPr lvl="1" algn="just" eaLnBrk="1" hangingPunct="1">
              <a:lnSpc>
                <a:spcPct val="90000"/>
              </a:lnSpc>
              <a:defRPr/>
            </a:pPr>
            <a:r>
              <a:rPr lang="ru-RU" dirty="0"/>
              <a:t>иностранные организации, осуществляющие деятельность в РФ через постоянное представительство</a:t>
            </a:r>
          </a:p>
        </p:txBody>
      </p:sp>
    </p:spTree>
    <p:extLst>
      <p:ext uri="{BB962C8B-B14F-4D97-AF65-F5344CB8AC3E}">
        <p14:creationId xmlns:p14="http://schemas.microsoft.com/office/powerpoint/2010/main" val="1309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3" grpId="0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1214754"/>
            <a:ext cx="6426714" cy="64807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br>
              <a:rPr lang="ru-RU" dirty="0"/>
            </a:br>
            <a:r>
              <a:rPr lang="ru-RU" dirty="0"/>
              <a:t>Ежемесячные авансовые платежи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idx="1"/>
          </p:nvPr>
        </p:nvSpPr>
        <p:spPr>
          <a:xfrm>
            <a:off x="1547664" y="2078851"/>
            <a:ext cx="6172200" cy="364305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sz="2100" dirty="0"/>
              <a:t>остальные организации помимо квартальных исчисляют и уплачивают ежемесячные авансовые платежи по налогу на прибыль</a:t>
            </a:r>
          </a:p>
          <a:p>
            <a:pPr algn="just" eaLnBrk="1" hangingPunct="1">
              <a:lnSpc>
                <a:spcPct val="90000"/>
              </a:lnSpc>
              <a:defRPr/>
            </a:pPr>
            <a:endParaRPr lang="ru-RU" sz="2100" dirty="0"/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sz="2100" u="sng" dirty="0"/>
              <a:t>Стандартный вариант </a:t>
            </a:r>
            <a:r>
              <a:rPr lang="ru-RU" sz="2100" dirty="0"/>
              <a:t>- ежемесячный авансовый платеж, подлежащий уплате в течение каждого квартала определяется из предполагаемой прибыли, размер которой определяется по итогам предыдущего квартала </a:t>
            </a:r>
          </a:p>
        </p:txBody>
      </p:sp>
    </p:spTree>
    <p:extLst>
      <p:ext uri="{BB962C8B-B14F-4D97-AF65-F5344CB8AC3E}">
        <p14:creationId xmlns:p14="http://schemas.microsoft.com/office/powerpoint/2010/main" val="190880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392" y="671778"/>
            <a:ext cx="6372708" cy="58552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/>
              <a:t>Ежемесячные авансовые платежи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xfrm>
            <a:off x="1485900" y="1862826"/>
            <a:ext cx="6172200" cy="3737874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ru-RU" sz="2100" u="sng" dirty="0"/>
              <a:t>Нестандартный вариант </a:t>
            </a:r>
            <a:r>
              <a:rPr lang="ru-RU" sz="2100" dirty="0"/>
              <a:t>- организация вправе уплачивать в течение налогового периода ежемесячные авансовые платежи исходя из фактически полученной прибыли.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ru-RU" sz="1050" dirty="0"/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100" dirty="0"/>
              <a:t>переход осуществляется добровольно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ru-RU" sz="1050" dirty="0"/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100" dirty="0"/>
              <a:t>только с начала налогового периода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ru-RU" sz="1050" dirty="0"/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100" dirty="0"/>
              <a:t>организация обязана уведомить налоговый орган не позднее 31 декабря года, предшествующего переходу на уплату ежемесячных авансов исходя из полученной прибыли</a:t>
            </a:r>
          </a:p>
        </p:txBody>
      </p:sp>
    </p:spTree>
    <p:extLst>
      <p:ext uri="{BB962C8B-B14F-4D97-AF65-F5344CB8AC3E}">
        <p14:creationId xmlns:p14="http://schemas.microsoft.com/office/powerpoint/2010/main" val="111144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4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4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4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 build="p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1160748"/>
            <a:ext cx="6172200" cy="702078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/>
              <a:t>Порядок и сроки уплаты налога 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idx="1"/>
          </p:nvPr>
        </p:nvSpPr>
        <p:spPr>
          <a:xfrm>
            <a:off x="1656161" y="2024844"/>
            <a:ext cx="5944790" cy="3618719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defRPr/>
            </a:pPr>
            <a:r>
              <a:rPr lang="ru-RU" sz="1800" dirty="0"/>
              <a:t>ежемесячные авансовые платежи (стандартный вариант) </a:t>
            </a:r>
            <a:r>
              <a:rPr lang="ru-RU" sz="1800" dirty="0">
                <a:solidFill>
                  <a:prstClr val="black"/>
                </a:solidFill>
              </a:rPr>
              <a:t>– </a:t>
            </a:r>
            <a:r>
              <a:rPr lang="ru-RU" sz="1800" dirty="0"/>
              <a:t>не позднее 28-го числа каждого месяца отчетного периода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ru-RU" sz="750" dirty="0"/>
          </a:p>
          <a:p>
            <a:pPr algn="just">
              <a:lnSpc>
                <a:spcPct val="80000"/>
              </a:lnSpc>
              <a:defRPr/>
            </a:pPr>
            <a:r>
              <a:rPr lang="ru-RU" sz="1800" dirty="0">
                <a:solidFill>
                  <a:prstClr val="black"/>
                </a:solidFill>
              </a:rPr>
              <a:t>ежемесячные авансовые платежи (не стандартный вариант) – </a:t>
            </a:r>
            <a:r>
              <a:rPr lang="ru-RU" sz="1800" dirty="0"/>
              <a:t>не позднее 28-го числа месяца, следующего за месяцем, по итогам которого производится исчисление налога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ru-RU" sz="750" dirty="0"/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1800" dirty="0"/>
              <a:t>квартальные авансовые платежи – не позднее 28 числа месяца, следующего за отчетным периодом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ru-RU" sz="1800" dirty="0"/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1800" dirty="0"/>
              <a:t>налог, подлежащий уплате по истечении налогового периода - уплачивается не позднее 28 марта года, следующего за истекшим налоговым периодом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93813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5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5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5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5" grpId="0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1268760"/>
            <a:ext cx="6172200" cy="702078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/>
              <a:t>Налоговая декларация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xfrm>
            <a:off x="1485900" y="2371186"/>
            <a:ext cx="6172200" cy="3229514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ru-RU" sz="1800" dirty="0"/>
              <a:t>за отчетный период – предоставляется не позднее 28 календарных дней со дня окончания соответствующего отчетного периода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800" dirty="0"/>
          </a:p>
          <a:p>
            <a:pPr algn="just">
              <a:lnSpc>
                <a:spcPct val="80000"/>
              </a:lnSpc>
              <a:defRPr/>
            </a:pPr>
            <a:r>
              <a:rPr lang="ru-RU" sz="1800" dirty="0"/>
              <a:t>за налоговый период </a:t>
            </a:r>
            <a:r>
              <a:rPr lang="ru-RU" sz="1800" dirty="0">
                <a:solidFill>
                  <a:prstClr val="black"/>
                </a:solidFill>
              </a:rPr>
              <a:t>– предоставляется</a:t>
            </a:r>
            <a:r>
              <a:rPr lang="ru-RU" sz="1800" dirty="0"/>
              <a:t> не позднее 28 марта года, следующего за истекшим налоговым периодом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800" dirty="0"/>
          </a:p>
          <a:p>
            <a:pPr eaLnBrk="1" hangingPunct="1">
              <a:lnSpc>
                <a:spcPct val="80000"/>
              </a:lnSpc>
              <a:defRPr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940211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9" grpId="0" build="p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77DD74-970D-4C12-A60E-28C2BF8C1EFA}"/>
              </a:ext>
            </a:extLst>
          </p:cNvPr>
          <p:cNvSpPr txBox="1"/>
          <p:nvPr/>
        </p:nvSpPr>
        <p:spPr>
          <a:xfrm>
            <a:off x="611560" y="1844824"/>
            <a:ext cx="82809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5. Прочие федеральные налоги и сборы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13382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C4514CF-F01D-44BD-B116-6E4B4CB31F65}"/>
              </a:ext>
            </a:extLst>
          </p:cNvPr>
          <p:cNvSpPr txBox="1"/>
          <p:nvPr/>
        </p:nvSpPr>
        <p:spPr>
          <a:xfrm>
            <a:off x="89756" y="548680"/>
            <a:ext cx="896448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ru-RU" sz="2400" b="1" i="0" dirty="0">
                <a:solidFill>
                  <a:srgbClr val="091520"/>
                </a:solidFill>
                <a:effectLst/>
                <a:latin typeface="Golos"/>
              </a:rPr>
              <a:t>Налог на добычу полезных ископаемых</a:t>
            </a:r>
            <a:r>
              <a:rPr lang="ru-RU" sz="2400" b="0" i="0" dirty="0">
                <a:solidFill>
                  <a:srgbClr val="091520"/>
                </a:solidFill>
                <a:effectLst/>
                <a:latin typeface="Golos"/>
              </a:rPr>
              <a:t>. Тариф зависит от того, какой ресурс добывает предприятие.(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Глава 26 НК РФ Ч.2</a:t>
            </a:r>
            <a:r>
              <a:rPr lang="ru-RU" sz="2400" b="0" i="0" dirty="0">
                <a:solidFill>
                  <a:srgbClr val="091520"/>
                </a:solidFill>
                <a:effectLst/>
                <a:latin typeface="Golos"/>
              </a:rPr>
              <a:t>)</a:t>
            </a:r>
          </a:p>
          <a:p>
            <a:pPr fontAlgn="base"/>
            <a:r>
              <a:rPr lang="ru-RU" sz="2400" b="0" i="0" dirty="0">
                <a:solidFill>
                  <a:srgbClr val="091520"/>
                </a:solidFill>
                <a:effectLst/>
                <a:latin typeface="Golos"/>
              </a:rPr>
              <a:t>6.</a:t>
            </a:r>
            <a:r>
              <a:rPr lang="ru-RU" sz="2400" b="1" i="0" dirty="0">
                <a:solidFill>
                  <a:srgbClr val="091520"/>
                </a:solidFill>
                <a:effectLst/>
                <a:latin typeface="Golos"/>
              </a:rPr>
              <a:t>Водный налог</a:t>
            </a:r>
            <a:r>
              <a:rPr lang="ru-RU" sz="2400" b="0" i="0" dirty="0">
                <a:solidFill>
                  <a:srgbClr val="091520"/>
                </a:solidFill>
                <a:effectLst/>
                <a:latin typeface="Golos"/>
              </a:rPr>
              <a:t>. Его платят предприятия, которые пользуются водными ресурсами. (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Глава 25.2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. НК РФ Ч.2</a:t>
            </a:r>
            <a:r>
              <a:rPr lang="ru-RU" sz="2400" b="0" i="0" dirty="0">
                <a:solidFill>
                  <a:srgbClr val="091520"/>
                </a:solidFill>
                <a:effectLst/>
                <a:latin typeface="Golos"/>
              </a:rPr>
              <a:t>)</a:t>
            </a:r>
          </a:p>
          <a:p>
            <a:pPr algn="l" fontAlgn="base"/>
            <a:r>
              <a:rPr lang="ru-RU" sz="2400" b="0" i="0" dirty="0">
                <a:solidFill>
                  <a:srgbClr val="091520"/>
                </a:solidFill>
                <a:effectLst/>
                <a:latin typeface="Golos"/>
              </a:rPr>
              <a:t>7.</a:t>
            </a:r>
            <a:r>
              <a:rPr lang="ru-RU" sz="2400" b="1" i="0" dirty="0">
                <a:solidFill>
                  <a:srgbClr val="091520"/>
                </a:solidFill>
                <a:effectLst/>
                <a:latin typeface="Golos"/>
              </a:rPr>
              <a:t>Сборы за пользование объектами животного мира и водных биологических ресурсов.</a:t>
            </a:r>
            <a:r>
              <a:rPr lang="ru-RU" sz="2400" b="0" i="0" dirty="0">
                <a:solidFill>
                  <a:srgbClr val="091520"/>
                </a:solidFill>
                <a:effectLst/>
                <a:latin typeface="Golos"/>
              </a:rPr>
              <a:t> Платят предприятия, у которых есть лицензия на пользование соответствующими объектами (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Глава 25.1.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НК РФ Ч.2</a:t>
            </a:r>
            <a:r>
              <a:rPr lang="ru-RU" sz="2400" b="0" i="0" dirty="0">
                <a:solidFill>
                  <a:srgbClr val="091520"/>
                </a:solidFill>
                <a:effectLst/>
                <a:latin typeface="Golos"/>
              </a:rPr>
              <a:t>).</a:t>
            </a:r>
          </a:p>
          <a:p>
            <a:pPr algn="l" fontAlgn="base"/>
            <a:r>
              <a:rPr lang="ru-RU" sz="2400" b="0" i="0" dirty="0">
                <a:solidFill>
                  <a:srgbClr val="091520"/>
                </a:solidFill>
                <a:effectLst/>
                <a:latin typeface="Golos"/>
              </a:rPr>
              <a:t>8.</a:t>
            </a:r>
            <a:r>
              <a:rPr lang="ru-RU" sz="2400" b="1" i="0" dirty="0">
                <a:solidFill>
                  <a:srgbClr val="091520"/>
                </a:solidFill>
                <a:effectLst/>
                <a:latin typeface="Golos"/>
              </a:rPr>
              <a:t>Государственная пошлина</a:t>
            </a:r>
            <a:r>
              <a:rPr lang="ru-RU" sz="2400" b="0" i="0" dirty="0">
                <a:solidFill>
                  <a:srgbClr val="091520"/>
                </a:solidFill>
                <a:effectLst/>
                <a:latin typeface="Golos"/>
              </a:rPr>
              <a:t>. Их устанавливают для отдельных государственных услуг для граждан и бизнеса (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Глава 25.3.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НК РФ Ч.2 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b="0" i="0" dirty="0">
                <a:solidFill>
                  <a:srgbClr val="091520"/>
                </a:solidFill>
                <a:effectLst/>
                <a:latin typeface="Golos"/>
              </a:rPr>
              <a:t>).</a:t>
            </a:r>
          </a:p>
          <a:p>
            <a:pPr algn="l" fontAlgn="base"/>
            <a:r>
              <a:rPr lang="ru-RU" sz="2400" b="0" i="0" dirty="0">
                <a:solidFill>
                  <a:srgbClr val="091520"/>
                </a:solidFill>
                <a:effectLst/>
                <a:latin typeface="Golos"/>
              </a:rPr>
              <a:t>9.</a:t>
            </a:r>
            <a:r>
              <a:rPr lang="ru-RU" sz="2400" b="1" i="0" dirty="0">
                <a:solidFill>
                  <a:srgbClr val="091520"/>
                </a:solidFill>
                <a:effectLst/>
                <a:latin typeface="Golos"/>
              </a:rPr>
              <a:t>Налог на дополнительный доход от добычи углеводородного сырья.</a:t>
            </a:r>
            <a:r>
              <a:rPr lang="ru-RU" sz="2400" b="0" i="0" dirty="0">
                <a:solidFill>
                  <a:srgbClr val="091520"/>
                </a:solidFill>
                <a:effectLst/>
                <a:latin typeface="Golos"/>
              </a:rPr>
              <a:t> Предприятия, которые добывают нефть и газ, платят налог в размере половины от доходов с добычи (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Глава 25.4.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b="1">
                <a:solidFill>
                  <a:srgbClr val="000000"/>
                </a:solidFill>
                <a:latin typeface="Arial" panose="020B0604020202020204" pitchFamily="34" charset="0"/>
              </a:rPr>
              <a:t>НК РФ Ч.2 </a:t>
            </a:r>
            <a:r>
              <a:rPr lang="ru-RU" sz="2400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b="0" i="0" dirty="0">
                <a:solidFill>
                  <a:srgbClr val="091520"/>
                </a:solidFill>
                <a:effectLst/>
                <a:latin typeface="Golo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03824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3658" y="1341903"/>
            <a:ext cx="5600700" cy="857250"/>
          </a:xfrm>
        </p:spPr>
        <p:txBody>
          <a:bodyPr>
            <a:noAutofit/>
          </a:bodyPr>
          <a:lstStyle/>
          <a:p>
            <a:pPr algn="ctr"/>
            <a:r>
              <a:rPr lang="ru-RU" sz="2700" dirty="0"/>
              <a:t>Местом реализации работ (услуг) признается территория РФ, если: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работы (услуги) связаны непосредственно с недвижимым имуществом на территории РФ</a:t>
            </a:r>
          </a:p>
          <a:p>
            <a:endParaRPr lang="ru-RU" dirty="0"/>
          </a:p>
          <a:p>
            <a:r>
              <a:rPr lang="ru-RU" dirty="0"/>
              <a:t>работы (услуги) связаны непосредственно с движимым имуществом на территории РФ</a:t>
            </a:r>
          </a:p>
          <a:p>
            <a:endParaRPr lang="ru-RU" dirty="0"/>
          </a:p>
          <a:p>
            <a:r>
              <a:rPr lang="ru-RU" dirty="0"/>
              <a:t>услуги фактически оказываются на территории РФ в сфере культуры, искусства, образования, туризма, отдыха и спорта</a:t>
            </a:r>
          </a:p>
          <a:p>
            <a:endParaRPr lang="ru-RU" dirty="0"/>
          </a:p>
          <a:p>
            <a:r>
              <a:rPr lang="ru-RU" dirty="0"/>
              <a:t>покупатель работ (услуг) осуществляет деятельность на территории РФ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65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</TotalTime>
  <Words>2954</Words>
  <Application>Microsoft Office PowerPoint</Application>
  <PresentationFormat>Экран (4:3)</PresentationFormat>
  <Paragraphs>596</Paragraphs>
  <Slides>87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87</vt:i4>
      </vt:variant>
    </vt:vector>
  </HeadingPairs>
  <TitlesOfParts>
    <vt:vector size="94" baseType="lpstr">
      <vt:lpstr>Arial</vt:lpstr>
      <vt:lpstr>Calibri</vt:lpstr>
      <vt:lpstr>Golos</vt:lpstr>
      <vt:lpstr>Times New Roman</vt:lpstr>
      <vt:lpstr>Wingdings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НДС</vt:lpstr>
      <vt:lpstr> Регламентирующий документ</vt:lpstr>
      <vt:lpstr>Презентация PowerPoint</vt:lpstr>
      <vt:lpstr>Не являются налогоплательщиками НДС:</vt:lpstr>
      <vt:lpstr>Объектом обложения НДС признается :</vt:lpstr>
      <vt:lpstr>Местом реализации работ (услуг) признается территория РФ, если:</vt:lpstr>
      <vt:lpstr>Общие принципы формирования налоговой базы по НДС </vt:lpstr>
      <vt:lpstr>Налоговый период</vt:lpstr>
      <vt:lpstr> Ставки НДС</vt:lpstr>
      <vt:lpstr>Презентация PowerPoint</vt:lpstr>
      <vt:lpstr>Презентация PowerPoint</vt:lpstr>
      <vt:lpstr>Порядок исчисления налога на добавленную стоимость </vt:lpstr>
      <vt:lpstr>Налоговые вычеты</vt:lpstr>
      <vt:lpstr>Условия получения Налоговых вычетов по НДС (должны выполняться единовременно)</vt:lpstr>
      <vt:lpstr>Сумма НДС к уплате в бюджет</vt:lpstr>
      <vt:lpstr>Порядок и сроки уплаты НДС</vt:lpstr>
      <vt:lpstr>Презентация PowerPoint</vt:lpstr>
      <vt:lpstr> Регламентирующий документ</vt:lpstr>
      <vt:lpstr>Презентация PowerPoint</vt:lpstr>
      <vt:lpstr>Подакцизными товарами признаются:</vt:lpstr>
      <vt:lpstr>Подакцизными товарами признаются:</vt:lpstr>
      <vt:lpstr>Подакцизными товарами признаются:</vt:lpstr>
      <vt:lpstr>Объектами налогообложения признаются: </vt:lpstr>
      <vt:lpstr>Налоговая база для исчисления акциза определяется в зависимости от вида ставки акциза: </vt:lpstr>
      <vt:lpstr>Налоговая база</vt:lpstr>
      <vt:lpstr>Налоговая база</vt:lpstr>
      <vt:lpstr>Порядок расчета Акциза</vt:lpstr>
      <vt:lpstr>Вычет акциза</vt:lpstr>
      <vt:lpstr>Сумма акциза, подлежащая уплате в бюджет</vt:lpstr>
      <vt:lpstr>Презентация PowerPoint</vt:lpstr>
      <vt:lpstr>Определение даты реализации</vt:lpstr>
      <vt:lpstr>Сумма акциза предъявляемая продавцом покупателю</vt:lpstr>
      <vt:lpstr>Срок уплаты акцизов</vt:lpstr>
      <vt:lpstr>3. Налог на доходы физических лиц  </vt:lpstr>
      <vt:lpstr> Регламентирующий документ</vt:lpstr>
      <vt:lpstr>НДФЛ</vt:lpstr>
      <vt:lpstr>Налогоплательщики </vt:lpstr>
      <vt:lpstr>Объект налогообложения </vt:lpstr>
      <vt:lpstr>Налоговая база</vt:lpstr>
      <vt:lpstr>Налоговая база</vt:lpstr>
      <vt:lpstr>Налоговая база</vt:lpstr>
      <vt:lpstr>Состав доходов, учитываемых при налогообложении</vt:lpstr>
      <vt:lpstr>Доходы, не учитываемые при налогообложении</vt:lpstr>
      <vt:lpstr>Налоговые вычеты</vt:lpstr>
      <vt:lpstr>  Стандартные налоговые вычеты</vt:lpstr>
      <vt:lpstr>Стандартные налоговые вычеты</vt:lpstr>
      <vt:lpstr>Стандартные налоговые вычеты</vt:lpstr>
      <vt:lpstr>Стандартные налоговые вычеты</vt:lpstr>
      <vt:lpstr>Стандартные налоговые вычеты на детей</vt:lpstr>
      <vt:lpstr>Стандартные налоговые вычеты </vt:lpstr>
      <vt:lpstr>Социальные налоговые вычеты</vt:lpstr>
      <vt:lpstr>Социальные налоговые вычеты</vt:lpstr>
      <vt:lpstr>Имущественные налоговые вычеты </vt:lpstr>
      <vt:lpstr>Имущественные налоговые вычеты </vt:lpstr>
      <vt:lpstr>Профессиональные налоговые вычеты </vt:lpstr>
      <vt:lpstr>Дата фактического получения дохода определяется как день:</vt:lpstr>
      <vt:lpstr>Налоговый период </vt:lpstr>
      <vt:lpstr>Налоговые ставки  (ст. 224 НК РФ)</vt:lpstr>
      <vt:lpstr>Порядок исчисления НДФЛ</vt:lpstr>
      <vt:lpstr>Порядок исчисления НДФЛ</vt:lpstr>
      <vt:lpstr>Порядок и сроки уплаты НДФЛ предпринимателями</vt:lpstr>
      <vt:lpstr>Особенности исчисления НДФЛ в отношении отдельных видов доходов</vt:lpstr>
      <vt:lpstr>4. Налог на прибыль организаций </vt:lpstr>
      <vt:lpstr> Регламентирующий документ</vt:lpstr>
      <vt:lpstr>Налогоплательщики</vt:lpstr>
      <vt:lpstr>Освобождаются от уплаты налога организации применяющие специальные системы налогообложения </vt:lpstr>
      <vt:lpstr>Не признаются налогоплательщиками </vt:lpstr>
      <vt:lpstr>Объект налогообложения </vt:lpstr>
      <vt:lpstr>   Доходы</vt:lpstr>
      <vt:lpstr>Расходы </vt:lpstr>
      <vt:lpstr>Расходы подразделяются на: </vt:lpstr>
      <vt:lpstr>Налоговая база</vt:lpstr>
      <vt:lpstr>Налоговая база</vt:lpstr>
      <vt:lpstr>Налоговая ставка </vt:lpstr>
      <vt:lpstr>Налоговый период </vt:lpstr>
      <vt:lpstr>Порядок исчисления налога</vt:lpstr>
      <vt:lpstr>Порядок исчисления налога</vt:lpstr>
      <vt:lpstr>Авансовые платежи </vt:lpstr>
      <vt:lpstr> Ежемесячные авансовые платежи</vt:lpstr>
      <vt:lpstr>Ежемесячные авансовые платежи</vt:lpstr>
      <vt:lpstr>Порядок и сроки уплаты налога </vt:lpstr>
      <vt:lpstr>Налоговая декларация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Налоги</dc:title>
  <dc:creator>Рыжик</dc:creator>
  <cp:lastModifiedBy>PGAU</cp:lastModifiedBy>
  <cp:revision>89</cp:revision>
  <dcterms:created xsi:type="dcterms:W3CDTF">2014-11-10T17:30:39Z</dcterms:created>
  <dcterms:modified xsi:type="dcterms:W3CDTF">2026-05-25T07:23:30Z</dcterms:modified>
</cp:coreProperties>
</file>