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90" r:id="rId4"/>
    <p:sldId id="269" r:id="rId5"/>
    <p:sldId id="291" r:id="rId6"/>
    <p:sldId id="270" r:id="rId7"/>
    <p:sldId id="312" r:id="rId8"/>
    <p:sldId id="313" r:id="rId9"/>
    <p:sldId id="314" r:id="rId10"/>
    <p:sldId id="315" r:id="rId11"/>
    <p:sldId id="278" r:id="rId12"/>
    <p:sldId id="273" r:id="rId13"/>
    <p:sldId id="274" r:id="rId14"/>
    <p:sldId id="321" r:id="rId15"/>
    <p:sldId id="322" r:id="rId16"/>
    <p:sldId id="316" r:id="rId17"/>
    <p:sldId id="320" r:id="rId18"/>
    <p:sldId id="317" r:id="rId19"/>
    <p:sldId id="31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71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0861EE-E1EB-44C9-B898-8BC916A6E1B1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6D462-ECE8-45E1-8A4B-2A69E1FF20F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log.gov.ru/otchet/bum_nos/forms/poryad/" TargetMode="External"/><Relationship Id="rId2" Type="http://schemas.openxmlformats.org/officeDocument/2006/relationships/hyperlink" Target="https://www.nalog.gov.ru/otchet/bum_nos/forms/shablon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492896"/>
            <a:ext cx="8352928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eaLnBrk="0" hangingPunct="0"/>
            <a:r>
              <a:rPr lang="ru-RU" sz="2800" b="1" dirty="0"/>
              <a:t>Тема 1.2 Организационно-правовые аспекты регулирования налоговых отношений</a:t>
            </a:r>
            <a:endParaRPr lang="ru-RU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18C05E9-7D87-4B06-BFE6-CA3BDFE41389}"/>
              </a:ext>
            </a:extLst>
          </p:cNvPr>
          <p:cNvSpPr/>
          <p:nvPr/>
        </p:nvSpPr>
        <p:spPr>
          <a:xfrm>
            <a:off x="215516" y="751344"/>
            <a:ext cx="871296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333333"/>
                </a:solidFill>
                <a:latin typeface="Roboto"/>
              </a:rPr>
              <a:t>Действующий правовой статус налоговых агентов закреплен в статье 24 НК РФ. Налоговые агенты в России становятся только по трем видам налоговых обязательств:</a:t>
            </a:r>
          </a:p>
          <a:p>
            <a:pPr algn="just"/>
            <a:r>
              <a:rPr lang="ru-RU" b="1" dirty="0">
                <a:solidFill>
                  <a:srgbClr val="333333"/>
                </a:solidFill>
                <a:latin typeface="Roboto"/>
              </a:rPr>
              <a:t> НДФЛ. Работодатель выступает в роли налоговых агентов для своих сотрудников. То есть при начислении заработной платы и других вознаграждений за труд наниматель обязан удержать НДФЛ. </a:t>
            </a:r>
          </a:p>
          <a:p>
            <a:pPr algn="just"/>
            <a:r>
              <a:rPr lang="ru-RU" b="1" dirty="0">
                <a:solidFill>
                  <a:srgbClr val="333333"/>
                </a:solidFill>
                <a:latin typeface="Roboto"/>
              </a:rPr>
              <a:t>НДС. Стать налоговым агентом вправе субъект, который не имеет никакого отношения к данному виду фискальных обязательств. Операции, при которых экономический субъект становится налоговым агентом по НДС, перечислены в ст. 146, 161 и 171 НК РФ. </a:t>
            </a:r>
          </a:p>
          <a:p>
            <a:pPr algn="just"/>
            <a:r>
              <a:rPr lang="ru-RU" b="1" dirty="0">
                <a:solidFill>
                  <a:srgbClr val="333333"/>
                </a:solidFill>
                <a:latin typeface="Roboto"/>
              </a:rPr>
              <a:t>Налог на прибыль. Фирма становится налоговым агентом в том случае, если производит начисление и выплаты дивидендов своим учредителям — юридическим лицам. Также ими становятся компании, которые выплачивают доходы от размещения ценных государственных (муниципальных) бумаг. Либо налоговым агентом становятся компании, выплачивающие доходы иностранным фирмам, не имеющим постоянных представительств в России.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6665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2A6AD02-054F-47B1-B64A-D0958DB29E29}"/>
              </a:ext>
            </a:extLst>
          </p:cNvPr>
          <p:cNvSpPr/>
          <p:nvPr/>
        </p:nvSpPr>
        <p:spPr>
          <a:xfrm>
            <a:off x="251520" y="188640"/>
            <a:ext cx="864096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333333"/>
                </a:solidFill>
                <a:latin typeface="Roboto"/>
              </a:rPr>
              <a:t>Права и обязанности Фактически права и обязанности налогоплательщиков и налоговых агентов аналогичны. Ключевые права налоговых агентов: </a:t>
            </a:r>
          </a:p>
          <a:p>
            <a:pPr algn="just"/>
            <a:r>
              <a:rPr lang="ru-RU" sz="2000" b="1" dirty="0">
                <a:solidFill>
                  <a:srgbClr val="333333"/>
                </a:solidFill>
                <a:latin typeface="Roboto"/>
              </a:rPr>
              <a:t>Бесплатно получать информацию и разъяснения от представителей ФНС в части применения режимов, видов и правил налогообложения. </a:t>
            </a:r>
          </a:p>
          <a:p>
            <a:pPr algn="just"/>
            <a:r>
              <a:rPr lang="ru-RU" sz="2000" b="1" dirty="0">
                <a:solidFill>
                  <a:srgbClr val="333333"/>
                </a:solidFill>
                <a:latin typeface="Roboto"/>
              </a:rPr>
              <a:t>Запрашивать унифицированные бланки и требовать пояснений по правилам их заполнения и предоставления в ИФНС. </a:t>
            </a:r>
          </a:p>
          <a:p>
            <a:pPr algn="just"/>
            <a:r>
              <a:rPr lang="ru-RU" sz="2000" b="1" dirty="0">
                <a:solidFill>
                  <a:srgbClr val="333333"/>
                </a:solidFill>
                <a:latin typeface="Roboto"/>
              </a:rPr>
              <a:t>Пользоваться установленными законом вычетами, льготами и послаблениями при наличии законных прав на их применение. </a:t>
            </a:r>
          </a:p>
          <a:p>
            <a:pPr algn="just"/>
            <a:r>
              <a:rPr lang="ru-RU" sz="2000" b="1" dirty="0">
                <a:solidFill>
                  <a:srgbClr val="333333"/>
                </a:solidFill>
                <a:latin typeface="Roboto"/>
              </a:rPr>
              <a:t>Получить рассрочку, отсрочку или реструктуризацию долгов либо инвестиционный фискальный кредит, если имеются веские основания. </a:t>
            </a:r>
          </a:p>
          <a:p>
            <a:pPr algn="just"/>
            <a:r>
              <a:rPr lang="ru-RU" sz="2000" b="1" dirty="0">
                <a:solidFill>
                  <a:srgbClr val="333333"/>
                </a:solidFill>
                <a:latin typeface="Roboto"/>
              </a:rPr>
              <a:t>Претендовать на своевременный возврат или зачет излишне перечисленных средств в бюджет. </a:t>
            </a:r>
          </a:p>
          <a:p>
            <a:pPr algn="just"/>
            <a:r>
              <a:rPr lang="ru-RU" sz="2000" b="1" dirty="0">
                <a:solidFill>
                  <a:srgbClr val="333333"/>
                </a:solidFill>
                <a:latin typeface="Roboto"/>
              </a:rPr>
              <a:t>Инициировать сверки взаиморасчетов с государственными органами, получать соответствующие правки, выписки и пояснения. </a:t>
            </a:r>
          </a:p>
          <a:p>
            <a:pPr algn="just"/>
            <a:r>
              <a:rPr lang="ru-RU" sz="2000" b="1" dirty="0">
                <a:solidFill>
                  <a:srgbClr val="333333"/>
                </a:solidFill>
                <a:latin typeface="Roboto"/>
              </a:rPr>
              <a:t>Отказаться от выполнения незаконных либо неправомерных действия инспекторов ФНС и иных должностных лиц. </a:t>
            </a:r>
            <a:endParaRPr lang="ru-RU" sz="2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24D8E9-F19A-4422-9F03-01075AD17795}"/>
              </a:ext>
            </a:extLst>
          </p:cNvPr>
          <p:cNvSpPr/>
          <p:nvPr/>
        </p:nvSpPr>
        <p:spPr>
          <a:xfrm>
            <a:off x="323528" y="428178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333333"/>
                </a:solidFill>
                <a:latin typeface="Roboto"/>
              </a:rPr>
              <a:t>Ключевые обязанности налоговых агентов:</a:t>
            </a:r>
          </a:p>
          <a:p>
            <a:r>
              <a:rPr lang="ru-RU" sz="2400" b="1" dirty="0">
                <a:solidFill>
                  <a:srgbClr val="333333"/>
                </a:solidFill>
                <a:latin typeface="Roboto"/>
              </a:rPr>
              <a:t> в месячный срок сообщить в ИФНС о невозможности удержания фискальной задолженности с налогоплательщика; </a:t>
            </a:r>
          </a:p>
          <a:p>
            <a:r>
              <a:rPr lang="ru-RU" sz="2400" b="1" dirty="0">
                <a:solidFill>
                  <a:srgbClr val="333333"/>
                </a:solidFill>
                <a:latin typeface="Roboto"/>
              </a:rPr>
              <a:t>вести достоверный учет по начисленным и выплаченным доходам, по удержанным суммам налогов и сборов, причем отдельно по каждому налогоплательщику; </a:t>
            </a:r>
          </a:p>
          <a:p>
            <a:r>
              <a:rPr lang="ru-RU" sz="2400" b="1" dirty="0">
                <a:solidFill>
                  <a:srgbClr val="333333"/>
                </a:solidFill>
                <a:latin typeface="Roboto"/>
              </a:rPr>
              <a:t>своевременно предоставлять отчетности и документы, подтверждающие правильность и полноту произведенных расчетов; </a:t>
            </a:r>
          </a:p>
          <a:p>
            <a:r>
              <a:rPr lang="ru-RU" sz="2400" b="1" dirty="0">
                <a:solidFill>
                  <a:srgbClr val="333333"/>
                </a:solidFill>
                <a:latin typeface="Roboto"/>
              </a:rPr>
              <a:t>обеспечить сохранность документации, подтверждающей факты совершенных операций, в течение 5 календарных лет. </a:t>
            </a:r>
            <a:endParaRPr lang="ru-RU" sz="24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7F87983-BDF8-4F00-8647-140C67617596}"/>
              </a:ext>
            </a:extLst>
          </p:cNvPr>
          <p:cNvSpPr/>
          <p:nvPr/>
        </p:nvSpPr>
        <p:spPr>
          <a:xfrm>
            <a:off x="107504" y="260648"/>
            <a:ext cx="885698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Roboto"/>
              </a:rPr>
              <a:t>Налоговые органы вправе: </a:t>
            </a:r>
          </a:p>
          <a:p>
            <a:pPr algn="just"/>
            <a:r>
              <a:rPr lang="ru-RU" sz="2000" b="1" dirty="0">
                <a:latin typeface="Roboto"/>
              </a:rPr>
              <a:t>требовать от налогоплательщика документы (в т. ч. в электронной форме), служащие основанием для исчисления и уплаты налогов, а также документы, необходимые для контроля за исчислением и уплатой налогов;</a:t>
            </a:r>
          </a:p>
          <a:p>
            <a:pPr algn="just"/>
            <a:r>
              <a:rPr lang="ru-RU" sz="2000" b="1" dirty="0">
                <a:latin typeface="Roboto"/>
              </a:rPr>
              <a:t> проводить налоговые проверки, производить выемку документов (при угрозе их уничтожения, изменения, замены, сокрытия) и осматривать территорию и помещения; вызывать должностных лиц налогоплательщика для дачи пояснений по поводу уплаты налогов; </a:t>
            </a:r>
          </a:p>
          <a:p>
            <a:pPr algn="just"/>
            <a:r>
              <a:rPr lang="ru-RU" sz="2000" b="1" dirty="0">
                <a:latin typeface="Roboto"/>
              </a:rPr>
              <a:t>приостанавливать операции по счетам налогоплательщиков; арестовывать имущество налогоплательщиков; </a:t>
            </a:r>
          </a:p>
          <a:p>
            <a:pPr algn="just"/>
            <a:r>
              <a:rPr lang="ru-RU" sz="2000" b="1" dirty="0">
                <a:latin typeface="Roboto"/>
              </a:rPr>
              <a:t>определять сумму налога, подлежащую уплате налогоплательщиком, расчетным путем, если налогоплательщик: </a:t>
            </a:r>
          </a:p>
          <a:p>
            <a:pPr marL="342900" indent="-342900" algn="just">
              <a:buFontTx/>
              <a:buChar char="-"/>
            </a:pPr>
            <a:r>
              <a:rPr lang="ru-RU" sz="2000" b="1" dirty="0">
                <a:latin typeface="Roboto"/>
              </a:rPr>
              <a:t>не допускает налоговых инспекторов к осмотру своих производственных, складских, торговых и иных помещений;</a:t>
            </a:r>
          </a:p>
          <a:p>
            <a:pPr algn="just"/>
            <a:r>
              <a:rPr lang="ru-RU" sz="2000" b="1" dirty="0">
                <a:solidFill>
                  <a:srgbClr val="5C5C5C"/>
                </a:solidFill>
                <a:latin typeface="Roboto"/>
              </a:rPr>
              <a:t>- </a:t>
            </a:r>
            <a:r>
              <a:rPr lang="ru-RU" sz="2000" b="1" dirty="0">
                <a:latin typeface="Roboto"/>
              </a:rPr>
              <a:t>более двух месяцев не представляет требуемые от него документы;</a:t>
            </a:r>
          </a:p>
          <a:p>
            <a:pPr algn="just"/>
            <a:r>
              <a:rPr lang="ru-RU" sz="2000" b="1" dirty="0">
                <a:latin typeface="Roboto"/>
              </a:rPr>
              <a:t>  -не ведет учета объектов налогообложения или ведет его с такими нарушениями, что рассчитать налог невозможно; </a:t>
            </a:r>
          </a:p>
          <a:p>
            <a:pPr algn="just"/>
            <a:endParaRPr lang="ru-RU" sz="20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26EAEC7-3D5D-4756-BF7D-9CB7145E5361}"/>
              </a:ext>
            </a:extLst>
          </p:cNvPr>
          <p:cNvSpPr/>
          <p:nvPr/>
        </p:nvSpPr>
        <p:spPr>
          <a:xfrm>
            <a:off x="179512" y="836712"/>
            <a:ext cx="878497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Roboto"/>
              </a:rPr>
              <a:t>требовать от налогоплательщиков устранения выявленных нарушений; </a:t>
            </a:r>
          </a:p>
          <a:p>
            <a:pPr algn="just"/>
            <a:r>
              <a:rPr lang="ru-RU" sz="2000" b="1" dirty="0">
                <a:latin typeface="Roboto"/>
              </a:rPr>
              <a:t>взыскивать недоимки, пени, проценты и штрафы;</a:t>
            </a:r>
          </a:p>
          <a:p>
            <a:pPr algn="just"/>
            <a:r>
              <a:rPr lang="ru-RU" sz="2000" b="1" dirty="0">
                <a:latin typeface="Roboto"/>
              </a:rPr>
              <a:t> вызывать в качестве свидетелей лиц, обладающих информацией, которая необходима налоговым органам для контроля за налогоплательщиками, привлекать экспертов и переводчиков; просить орган, выдавший налогоплательщику лицензию на право осуществления какой‑либо деятельности, аннулировать или приостановить ее действие; </a:t>
            </a:r>
          </a:p>
          <a:p>
            <a:pPr algn="just"/>
            <a:r>
              <a:rPr lang="ru-RU" sz="2000" b="1" dirty="0">
                <a:latin typeface="Roboto"/>
              </a:rPr>
              <a:t> предъявлять в суды общей юрисдикции или арбитражные суды иски: о взыскании недоимки, пеней и штрафов за налоговые правонарушения; </a:t>
            </a:r>
          </a:p>
          <a:p>
            <a:pPr algn="just"/>
            <a:r>
              <a:rPr lang="ru-RU" sz="2000" b="1" dirty="0">
                <a:latin typeface="Roboto"/>
              </a:rPr>
              <a:t>о возмещении ущерба, причиненного действиями банка по списанию денежных средств со счета налогоплательщика, по которому были приостановлены операции; о досрочном расторжении договора об инвестиционном налоговом кредите.</a:t>
            </a:r>
            <a:br>
              <a:rPr lang="ru-RU" sz="2000" b="1" dirty="0"/>
            </a:b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899288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59B81DF-9D4B-4197-977C-AD3C92B8E1EA}"/>
              </a:ext>
            </a:extLst>
          </p:cNvPr>
          <p:cNvSpPr/>
          <p:nvPr/>
        </p:nvSpPr>
        <p:spPr>
          <a:xfrm>
            <a:off x="179512" y="260648"/>
            <a:ext cx="878497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Roboto"/>
              </a:rPr>
              <a:t>Налоговые органы обязаны:</a:t>
            </a:r>
          </a:p>
          <a:p>
            <a:r>
              <a:rPr lang="ru-RU" sz="2000" b="1" dirty="0">
                <a:latin typeface="Roboto"/>
              </a:rPr>
              <a:t> осуществлять государственную регистрацию юридических и физических лиц, вести их учет и выдавать выписки из ЕГРН; </a:t>
            </a:r>
          </a:p>
          <a:p>
            <a:r>
              <a:rPr lang="ru-RU" sz="2000" b="1" dirty="0">
                <a:latin typeface="Roboto"/>
              </a:rPr>
              <a:t>соблюдать налоговое законодательство; бесплатно информировать (в т. ч. письменно) налогоплательщиков о действующих налогах и сообщать им при регистрации реквизиты для заполнения платежных поручений на перечисление налогов, включая номера счетов Федерального казначейства; </a:t>
            </a:r>
          </a:p>
          <a:p>
            <a:r>
              <a:rPr lang="ru-RU" sz="2000" b="1" dirty="0">
                <a:latin typeface="Roboto"/>
              </a:rPr>
              <a:t>представлять формы отчетности и разъяснять правила их заполнения; давать разъяснения по вопросам уплаты налогов; </a:t>
            </a:r>
          </a:p>
          <a:p>
            <a:r>
              <a:rPr lang="ru-RU" sz="2000" b="1" dirty="0">
                <a:latin typeface="Roboto"/>
              </a:rPr>
              <a:t>возвращать или зачитывать излишне уплаченные или излишне взысканные налоги, пени и штрафы; </a:t>
            </a:r>
          </a:p>
          <a:p>
            <a:r>
              <a:rPr lang="ru-RU" sz="2000" b="1" dirty="0">
                <a:latin typeface="Roboto"/>
              </a:rPr>
              <a:t> направлять налогоплательщику: </a:t>
            </a:r>
          </a:p>
          <a:p>
            <a:r>
              <a:rPr lang="ru-RU" sz="2000" b="1" dirty="0">
                <a:latin typeface="Roboto"/>
              </a:rPr>
              <a:t>- копии акта налоговой проверки и решения по ней; </a:t>
            </a:r>
          </a:p>
          <a:p>
            <a:pPr marL="285750" indent="-285750">
              <a:buFontTx/>
              <a:buChar char="-"/>
            </a:pPr>
            <a:r>
              <a:rPr lang="ru-RU" sz="2000" b="1" dirty="0">
                <a:latin typeface="Roboto"/>
              </a:rPr>
              <a:t>налоговое уведомление и (или) требование об уплате налога;</a:t>
            </a:r>
          </a:p>
          <a:p>
            <a:pPr marL="285750" indent="-285750">
              <a:buFontTx/>
              <a:buChar char="-"/>
            </a:pPr>
            <a:r>
              <a:rPr lang="ru-RU" sz="2000" b="1" dirty="0">
                <a:latin typeface="Roboto"/>
              </a:rPr>
              <a:t> справки о состоянии расчетов (по запросу); </a:t>
            </a:r>
          </a:p>
          <a:p>
            <a:r>
              <a:rPr lang="ru-RU" sz="2000" b="1" dirty="0">
                <a:latin typeface="Roboto"/>
              </a:rPr>
              <a:t>руководствоваться письменными разъяснениями Минфина РФ; </a:t>
            </a:r>
          </a:p>
          <a:p>
            <a:r>
              <a:rPr lang="ru-RU" sz="2000" b="1" dirty="0">
                <a:latin typeface="Roboto"/>
              </a:rPr>
              <a:t>при неуплате налоговых платежей, имеющей признаки преступления, направлять материалы в следственные органы для решения вопроса о возбуждении уголовного дела.</a:t>
            </a:r>
            <a:br>
              <a:rPr lang="ru-RU" sz="2000" b="1" dirty="0"/>
            </a:br>
            <a:br>
              <a:rPr lang="ru-RU" sz="2000" b="1" dirty="0"/>
            </a:b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661301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7580D4F-6A51-4008-A2A7-F2FE9C32ED9E}"/>
              </a:ext>
            </a:extLst>
          </p:cNvPr>
          <p:cNvSpPr txBox="1"/>
          <p:nvPr/>
        </p:nvSpPr>
        <p:spPr>
          <a:xfrm>
            <a:off x="683568" y="1772816"/>
            <a:ext cx="79208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3. Налоговое законодательство РФ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534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AAD7DBB-7D18-476F-92DE-295DB5651866}"/>
              </a:ext>
            </a:extLst>
          </p:cNvPr>
          <p:cNvSpPr/>
          <p:nvPr/>
        </p:nvSpPr>
        <p:spPr>
          <a:xfrm>
            <a:off x="251520" y="764704"/>
            <a:ext cx="86409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b="1" dirty="0">
              <a:latin typeface="Onest"/>
            </a:endParaRPr>
          </a:p>
          <a:p>
            <a:pPr algn="just"/>
            <a:r>
              <a:rPr lang="ru-RU" sz="2400" b="1" dirty="0"/>
              <a:t>Законодательство о налогах и сборах представляет собой комплекс норм, регулирующих порядок взимания обязательных платежей в бюджет страны. Оно определяет, кто и в каком объеме должен уплачивать налоги, а также устанавливает права и обязанности налогоплательщиков и государства. Это законодательство играет ключевую роль в финансировании государственных расходов и формировании налоговой системы, обеспечивая устойчивое функционирование социальной и экономической инфраструктуры.</a:t>
            </a:r>
          </a:p>
          <a:p>
            <a:pPr algn="just"/>
            <a:br>
              <a:rPr lang="ru-RU" sz="2400" b="1" dirty="0"/>
            </a:b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3312244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30CADFE-D778-49DA-B685-8AD4E1815E15}"/>
              </a:ext>
            </a:extLst>
          </p:cNvPr>
          <p:cNvSpPr/>
          <p:nvPr/>
        </p:nvSpPr>
        <p:spPr>
          <a:xfrm>
            <a:off x="251520" y="332656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latin typeface="Onest"/>
              </a:rPr>
              <a:t>Одной из главных функций налогового законодательства является финансирование государственных расходов. Без налоговых поступлений невозможно обеспечить функционирование таких важных сфер, как образование, здравоохранение, инфраструктура и безопасность. Например, средства, полученные от подоходного налога, могут быть направлены на строительство новых школ или больниц.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680448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1609E6A-EE09-4230-B900-68E21A650905}"/>
              </a:ext>
            </a:extLst>
          </p:cNvPr>
          <p:cNvSpPr/>
          <p:nvPr/>
        </p:nvSpPr>
        <p:spPr>
          <a:xfrm>
            <a:off x="323528" y="764704"/>
            <a:ext cx="82089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Onest"/>
              </a:rPr>
              <a:t>Составляющие налогового законодательства</a:t>
            </a:r>
          </a:p>
          <a:p>
            <a:pPr algn="just"/>
            <a:r>
              <a:rPr lang="ru-RU" sz="2400" b="1" dirty="0">
                <a:latin typeface="Onest"/>
              </a:rPr>
              <a:t>Налоговые кодексы</a:t>
            </a:r>
          </a:p>
          <a:p>
            <a:pPr algn="just"/>
            <a:r>
              <a:rPr lang="ru-RU" sz="2400" dirty="0">
                <a:latin typeface="Onest"/>
              </a:rPr>
              <a:t>Основным документом, регулирующим налогообложение в стране, является Налоговый кодекс РФ. Он содержит правила о различных налогах, их ставках, льготах и преференциях. </a:t>
            </a:r>
          </a:p>
          <a:p>
            <a:pPr algn="just"/>
            <a:r>
              <a:rPr lang="ru-RU" sz="2400" b="1" dirty="0">
                <a:latin typeface="Onest"/>
              </a:rPr>
              <a:t>Нормативные акты</a:t>
            </a:r>
          </a:p>
          <a:p>
            <a:pPr algn="just"/>
            <a:r>
              <a:rPr lang="ru-RU" sz="2400" dirty="0">
                <a:latin typeface="Onest"/>
              </a:rPr>
              <a:t>Помимо налогового кодекса, к налоговому законодательству относятся и другие нормативные акты, такие как постановления, инструкции и разъяснения. Эти документы могут уточнять и дополнять положения налогового кодекса. Например, налоговое ведомство может выпустить инструкцию о порядке регистрации налогоплательщиков или разъяснение о том, как применять налоговые льготы.</a:t>
            </a:r>
            <a:endParaRPr lang="ru-RU" sz="2400" b="0" i="0" dirty="0">
              <a:effectLst/>
              <a:latin typeface="Onest"/>
            </a:endParaRPr>
          </a:p>
        </p:txBody>
      </p:sp>
    </p:spTree>
    <p:extLst>
      <p:ext uri="{BB962C8B-B14F-4D97-AF65-F5344CB8AC3E}">
        <p14:creationId xmlns:p14="http://schemas.microsoft.com/office/powerpoint/2010/main" val="2754176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42852"/>
            <a:ext cx="83265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Рассматриваемые вопросы</a:t>
            </a: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09D0B9-E4EC-4DB3-B584-5A3D1136761B}"/>
              </a:ext>
            </a:extLst>
          </p:cNvPr>
          <p:cNvSpPr txBox="1"/>
          <p:nvPr/>
        </p:nvSpPr>
        <p:spPr>
          <a:xfrm>
            <a:off x="260040" y="1196752"/>
            <a:ext cx="832653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1. Налоговые отношения: понятие, признаки, структурные элементы</a:t>
            </a:r>
          </a:p>
          <a:p>
            <a:r>
              <a:rPr lang="ru-RU" sz="3200" dirty="0"/>
              <a:t>2. Права и обязанности налогоплательщиков, налоговых агентов, налоговых органов</a:t>
            </a:r>
          </a:p>
          <a:p>
            <a:r>
              <a:rPr lang="ru-RU" sz="3200" dirty="0"/>
              <a:t>3. Налоговое законодательство РФ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412776"/>
            <a:ext cx="828092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/>
              <a:t>1. Налоговые отношения: понятие, признаки, структурные элементы</a:t>
            </a:r>
          </a:p>
        </p:txBody>
      </p:sp>
    </p:spTree>
    <p:extLst>
      <p:ext uri="{BB962C8B-B14F-4D97-AF65-F5344CB8AC3E}">
        <p14:creationId xmlns:p14="http://schemas.microsoft.com/office/powerpoint/2010/main" val="3397574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8F3F130-0EC8-4C54-8295-1770B92B6C22}"/>
              </a:ext>
            </a:extLst>
          </p:cNvPr>
          <p:cNvSpPr/>
          <p:nvPr/>
        </p:nvSpPr>
        <p:spPr>
          <a:xfrm>
            <a:off x="395536" y="1988840"/>
            <a:ext cx="81369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333333"/>
                </a:solidFill>
                <a:latin typeface="Roboto"/>
              </a:rPr>
              <a:t>Налоговые правоотношения — это специфическая разновидность финансовых отношений, урегулированная налогово-правовыми нормами. </a:t>
            </a:r>
            <a:endParaRPr lang="ru-RU" sz="2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7565F3C-A498-4607-84FE-DD5B339E44CE}"/>
              </a:ext>
            </a:extLst>
          </p:cNvPr>
          <p:cNvSpPr/>
          <p:nvPr/>
        </p:nvSpPr>
        <p:spPr>
          <a:xfrm>
            <a:off x="251520" y="474345"/>
            <a:ext cx="86409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333333"/>
                </a:solidFill>
                <a:latin typeface="Roboto"/>
              </a:rPr>
              <a:t>В ст. 2 НК РФ закреплено, что законодательство о налогах и сборах регулирует властные отношения по установлению, введению и взиманию налогов и сборов в Российской Федерации. Также Налоговый кодекс РФ регламентирует правоотношения по налоговому контролю, обжалованию актов налоговиков, действий (бездействий) чиновников соответствующих инстанций и привлечению к ответственности после совершения налогового правонарушения. </a:t>
            </a:r>
          </a:p>
          <a:p>
            <a:pPr algn="just"/>
            <a:r>
              <a:rPr lang="ru-RU" b="1" dirty="0">
                <a:solidFill>
                  <a:srgbClr val="333333"/>
                </a:solidFill>
                <a:latin typeface="Roboto"/>
              </a:rPr>
              <a:t>Налоговые правоотношения характеризуются следующими признаками: обычно финансовый плюс властно-публичный формат, поскольку государство непосредственно (либо с помощью уполномоченных органов) обязательно участвует в налоговых правоотношениях (НПО);</a:t>
            </a:r>
          </a:p>
          <a:p>
            <a:pPr algn="just"/>
            <a:r>
              <a:rPr lang="ru-RU" b="1" dirty="0">
                <a:solidFill>
                  <a:srgbClr val="333333"/>
                </a:solidFill>
                <a:latin typeface="Roboto"/>
              </a:rPr>
              <a:t> так как участники рассматриваемых отношений не могут свободно устанавливать, прекращать или менять их определенно-категоричную форму, возникновение, корректировка и окончание обозначенных отношений происходит через нормативно-правовые акты (императивная природа); </a:t>
            </a:r>
          </a:p>
          <a:p>
            <a:pPr algn="just"/>
            <a:r>
              <a:rPr lang="ru-RU" b="1" dirty="0">
                <a:solidFill>
                  <a:srgbClr val="333333"/>
                </a:solidFill>
                <a:latin typeface="Roboto"/>
              </a:rPr>
              <a:t>порождение в результате фискальной деятельности, обращенной на создание, направление, перенаправление и применение различных денежных фондов (государственных и муниципальных), попадающих в бюджет вследствие того, что с плательщиков взимаются разные виды налогов и сборов.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44350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4543BCE-02E0-4550-8304-D19951DE3272}"/>
              </a:ext>
            </a:extLst>
          </p:cNvPr>
          <p:cNvSpPr/>
          <p:nvPr/>
        </p:nvSpPr>
        <p:spPr>
          <a:xfrm>
            <a:off x="215516" y="332656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Roboto"/>
              </a:rPr>
              <a:t>Наряду с любым другим, рассматриваемое правоотношение обладает собственным строением из следующих элементов: </a:t>
            </a:r>
          </a:p>
          <a:p>
            <a:pPr algn="just"/>
            <a:r>
              <a:rPr lang="ru-RU" b="1" dirty="0">
                <a:latin typeface="Roboto"/>
              </a:rPr>
              <a:t>Субъекты. </a:t>
            </a:r>
          </a:p>
          <a:p>
            <a:pPr algn="just"/>
            <a:r>
              <a:rPr lang="ru-RU" b="1" dirty="0">
                <a:latin typeface="Roboto"/>
              </a:rPr>
              <a:t>Объекты. </a:t>
            </a:r>
          </a:p>
          <a:p>
            <a:pPr algn="just"/>
            <a:r>
              <a:rPr lang="ru-RU" b="1" dirty="0">
                <a:latin typeface="Roboto"/>
              </a:rPr>
              <a:t>Содержание. </a:t>
            </a:r>
          </a:p>
          <a:p>
            <a:pPr algn="just"/>
            <a:r>
              <a:rPr lang="ru-RU" b="1" dirty="0">
                <a:latin typeface="Roboto"/>
              </a:rPr>
              <a:t>Субъекты (их список полностью приведен в ст. 9 НК РФ) - лица с юридической связью между собой. Среди них в роли одной стороны присутствуют налогоплательщики, плательщики сборов, прочие лица с обязанностями, а роль другой исполняют фискальные органы (их должностные лица) как государственные представители, муниципалитеты. </a:t>
            </a:r>
          </a:p>
          <a:p>
            <a:pPr algn="just"/>
            <a:r>
              <a:rPr lang="ru-RU" b="1" dirty="0">
                <a:latin typeface="Roboto"/>
              </a:rPr>
              <a:t>Объекты-то, по поводу чего соответствующие правоотношения образуются. В том числе это могут быть налоги, сборы, чья размерность определяется фискальным законодательством. Здесь же указаны особенности их взимания, уплаты, воплощение объединенного с этим контроля, наложение надлежащей ответственности, обжалование актов фискальных органов, действий (бездействий) чиновников соответствующих инстанций. </a:t>
            </a:r>
          </a:p>
          <a:p>
            <a:pPr algn="just"/>
            <a:r>
              <a:rPr lang="ru-RU" b="1" dirty="0">
                <a:latin typeface="Roboto"/>
              </a:rPr>
              <a:t>Содержание - права плюс обязанности субъектов, подробнее можно узнать в гл. 3, 5 НК РФ. </a:t>
            </a:r>
            <a:endParaRPr lang="ru-RU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1977CD-FC22-4C09-AD6A-C3133EE8B6AA}"/>
              </a:ext>
            </a:extLst>
          </p:cNvPr>
          <p:cNvSpPr txBox="1"/>
          <p:nvPr/>
        </p:nvSpPr>
        <p:spPr>
          <a:xfrm>
            <a:off x="827584" y="1196752"/>
            <a:ext cx="784887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/>
              <a:t>2. Права и обязанности налогоплательщиков, налоговых агентов, налоговых органов</a:t>
            </a:r>
          </a:p>
        </p:txBody>
      </p:sp>
    </p:spTree>
    <p:extLst>
      <p:ext uri="{BB962C8B-B14F-4D97-AF65-F5344CB8AC3E}">
        <p14:creationId xmlns:p14="http://schemas.microsoft.com/office/powerpoint/2010/main" val="893703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B03A89F-D633-4F43-A3C6-7FB56BC40515}"/>
              </a:ext>
            </a:extLst>
          </p:cNvPr>
          <p:cNvSpPr/>
          <p:nvPr/>
        </p:nvSpPr>
        <p:spPr>
          <a:xfrm>
            <a:off x="251520" y="692696"/>
            <a:ext cx="842493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u="sng" dirty="0">
                <a:solidFill>
                  <a:srgbClr val="333333"/>
                </a:solidFill>
                <a:latin typeface="tahoma" panose="020B0604030504040204" pitchFamily="34" charset="0"/>
              </a:rPr>
              <a:t>Основные права налогоплательщиков: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Получать по месту своего учета от налоговых органов бесплатную информацию о действующих налогах и сборах.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Получать </a:t>
            </a: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формы налоговых деклараций (расчетов)</a:t>
            </a: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 и </a:t>
            </a: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разъяснения о порядке их заполнения</a:t>
            </a: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Использовать налоговые льготы, если они предусмотрены законодательством.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Проводить зачет или возврат сумм излишне уплаченных либо излишне взысканных налогов, страховых взносов, пеней, штрафов.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Представлять пояснения по исчислению и уплате налогов, страховых взносов, а также по актам проведенных налоговых проверок.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Требовать от должностных лиц налоговых органов соблюдения законодательства о налогах и сборах.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Не выполнять неправомерные акты и требования налоговых органов.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Обжаловать в установленном порядке акты налоговых органов и действия (бездействие) их должностных лиц.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На соблюдение и сохранение налоговой тайны.</a:t>
            </a:r>
            <a:endParaRPr lang="ru-RU" b="1" i="0" dirty="0">
              <a:solidFill>
                <a:srgbClr val="333333"/>
              </a:solidFill>
              <a:effectLst/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144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72CE29A-4CC2-4C57-B752-BCB442C98D7D}"/>
              </a:ext>
            </a:extLst>
          </p:cNvPr>
          <p:cNvSpPr/>
          <p:nvPr/>
        </p:nvSpPr>
        <p:spPr>
          <a:xfrm>
            <a:off x="179512" y="260648"/>
            <a:ext cx="856895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u="sng" dirty="0">
                <a:solidFill>
                  <a:srgbClr val="333333"/>
                </a:solidFill>
                <a:latin typeface="tahoma" panose="020B0604030504040204" pitchFamily="34" charset="0"/>
              </a:rPr>
              <a:t>Основных обязанностей налогоплательщиков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Уплачивать законно установленные налоги и сборы.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Вести в установленном порядке учет доходов и расходов.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Представлять налоговые декларации (расчеты).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Исполнять обязанности налогового агента.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Применять контрольно-кассовую технику (или бланки строгой отчетности).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Сообщать в свой налоговый орган обо всех подразделениях, созданных на территории Российской Федерации (кроме филиалов и представительств) в течение 1 месяца со дня создания. Об изменении сведений об обособленном подразделении – в течение 3 дней со дня изменения.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Сообщать по утвержденной форме в свой налоговый орган обо всех обособленных подразделениях российской организации на территории Российской Федерации, которые закрываются, в течение 3 дней со дня принятия решения о закрытии.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Сообщать по утвержденной форме в налоговую инспекцию обо всех случаях участия в российских и иностранных организациях в течение 1 календарного месяца.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333333"/>
                </a:solidFill>
                <a:latin typeface="tahoma" panose="020B0604030504040204" pitchFamily="34" charset="0"/>
              </a:rPr>
              <a:t>Не менее 4 лет обеспечивать сохранность налоговой и в течение 5 лет бухгалтерской отчетности.</a:t>
            </a:r>
            <a:endParaRPr lang="ru-RU" b="1" i="0" dirty="0">
              <a:solidFill>
                <a:srgbClr val="333333"/>
              </a:solidFill>
              <a:effectLst/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6238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1644</Words>
  <Application>Microsoft Office PowerPoint</Application>
  <PresentationFormat>Экран (4:3)</PresentationFormat>
  <Paragraphs>90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Onest</vt:lpstr>
      <vt:lpstr>Roboto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Налоги</dc:title>
  <dc:creator>Рыжик</dc:creator>
  <cp:lastModifiedBy>PGAU</cp:lastModifiedBy>
  <cp:revision>84</cp:revision>
  <dcterms:created xsi:type="dcterms:W3CDTF">2014-11-10T17:30:39Z</dcterms:created>
  <dcterms:modified xsi:type="dcterms:W3CDTF">2026-05-25T06:33:53Z</dcterms:modified>
</cp:coreProperties>
</file>