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1"/>
  </p:notesMasterIdLst>
  <p:sldIdLst>
    <p:sldId id="306" r:id="rId3"/>
    <p:sldId id="307" r:id="rId4"/>
    <p:sldId id="437" r:id="rId5"/>
    <p:sldId id="438" r:id="rId6"/>
    <p:sldId id="430" r:id="rId7"/>
    <p:sldId id="433" r:id="rId8"/>
    <p:sldId id="434" r:id="rId9"/>
    <p:sldId id="435" r:id="rId10"/>
    <p:sldId id="431" r:id="rId11"/>
    <p:sldId id="423" r:id="rId12"/>
    <p:sldId id="341" r:id="rId13"/>
    <p:sldId id="424" r:id="rId14"/>
    <p:sldId id="425" r:id="rId15"/>
    <p:sldId id="426" r:id="rId16"/>
    <p:sldId id="427" r:id="rId17"/>
    <p:sldId id="428" r:id="rId18"/>
    <p:sldId id="429" r:id="rId19"/>
    <p:sldId id="436" r:id="rId20"/>
  </p:sldIdLst>
  <p:sldSz cx="5397500" cy="3962400"/>
  <p:notesSz cx="5397500" cy="3962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82" d="100"/>
          <a:sy n="182" d="100"/>
        </p:scale>
        <p:origin x="1752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338388" cy="198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057525" y="0"/>
            <a:ext cx="2338388" cy="198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20636-B0A7-46DA-BA4B-66D977594971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789113" y="495300"/>
            <a:ext cx="1819275" cy="133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39750" y="1906588"/>
            <a:ext cx="4318000" cy="15605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763963"/>
            <a:ext cx="2338388" cy="198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057525" y="3763963"/>
            <a:ext cx="2338388" cy="198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F05F5-7A54-4F20-88CF-3569D4577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11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606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20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276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322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649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552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00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F05F5-7A54-4F20-88CF-3569D45777F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942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5288" y="1228344"/>
            <a:ext cx="4593272" cy="832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10577" y="2218944"/>
            <a:ext cx="3782695" cy="990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70192" y="911352"/>
            <a:ext cx="2350674" cy="2615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82982" y="911352"/>
            <a:ext cx="2350674" cy="2615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42838" y="332181"/>
            <a:ext cx="3009106" cy="284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49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9625" y="2218944"/>
            <a:ext cx="37782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endParaRPr lang="ru-RU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fld id="{1D8BD707-D9CF-40AE-B4C6-C98DA3205C09}" type="datetimeFigureOut">
              <a:rPr lang="en-US" sz="1040" kern="0" smtClean="0">
                <a:solidFill>
                  <a:prstClr val="black">
                    <a:tint val="75000"/>
                  </a:prstClr>
                </a:solidFill>
              </a:rPr>
              <a:pPr defTabSz="528340"/>
              <a:t>5/20/2026</a:t>
            </a:fld>
            <a:endParaRPr lang="en-US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93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66776" defTabSz="528340">
              <a:lnSpc>
                <a:spcPts val="716"/>
              </a:lnSpc>
            </a:pPr>
            <a:fld id="{81D60167-4931-47E6-BA6A-407CBD079E47}" type="slidenum">
              <a:rPr lang="ru-RU" kern="0" spc="-29" smtClean="0"/>
              <a:pPr marL="66776" defTabSz="528340">
                <a:lnSpc>
                  <a:spcPts val="716"/>
                </a:lnSpc>
              </a:pPr>
              <a:t>‹#›</a:t>
            </a:fld>
            <a:endParaRPr lang="ru-RU" kern="0" spc="-29" dirty="0"/>
          </a:p>
        </p:txBody>
      </p:sp>
    </p:spTree>
    <p:extLst>
      <p:ext uri="{BB962C8B-B14F-4D97-AF65-F5344CB8AC3E}">
        <p14:creationId xmlns:p14="http://schemas.microsoft.com/office/powerpoint/2010/main" val="785997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654" y="41088"/>
            <a:ext cx="4856190" cy="284565"/>
          </a:xfrm>
        </p:spPr>
        <p:txBody>
          <a:bodyPr lIns="0" tIns="0" rIns="0" bIns="0"/>
          <a:lstStyle>
            <a:lvl1pPr>
              <a:defRPr sz="1849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endParaRPr lang="ru-RU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fld id="{1D8BD707-D9CF-40AE-B4C6-C98DA3205C09}" type="datetimeFigureOut">
              <a:rPr lang="en-US" sz="1040" kern="0" smtClean="0">
                <a:solidFill>
                  <a:prstClr val="black">
                    <a:tint val="75000"/>
                  </a:prstClr>
                </a:solidFill>
              </a:rPr>
              <a:pPr defTabSz="528340"/>
              <a:t>5/20/2026</a:t>
            </a:fld>
            <a:endParaRPr lang="en-US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93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66776" defTabSz="528340">
              <a:lnSpc>
                <a:spcPts val="716"/>
              </a:lnSpc>
            </a:pPr>
            <a:fld id="{81D60167-4931-47E6-BA6A-407CBD079E47}" type="slidenum">
              <a:rPr lang="ru-RU" kern="0" spc="-29" smtClean="0"/>
              <a:pPr marL="66776" defTabSz="528340">
                <a:lnSpc>
                  <a:spcPts val="716"/>
                </a:lnSpc>
              </a:pPr>
              <a:t>‹#›</a:t>
            </a:fld>
            <a:endParaRPr lang="ru-RU" kern="0" spc="-29" dirty="0"/>
          </a:p>
        </p:txBody>
      </p:sp>
    </p:spTree>
    <p:extLst>
      <p:ext uri="{BB962C8B-B14F-4D97-AF65-F5344CB8AC3E}">
        <p14:creationId xmlns:p14="http://schemas.microsoft.com/office/powerpoint/2010/main" val="2695534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654" y="41088"/>
            <a:ext cx="4856190" cy="284565"/>
          </a:xfrm>
        </p:spPr>
        <p:txBody>
          <a:bodyPr lIns="0" tIns="0" rIns="0" bIns="0"/>
          <a:lstStyle>
            <a:lvl1pPr>
              <a:defRPr sz="1849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9875" y="911352"/>
            <a:ext cx="23479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79712" y="911352"/>
            <a:ext cx="234791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endParaRPr lang="ru-RU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fld id="{1D8BD707-D9CF-40AE-B4C6-C98DA3205C09}" type="datetimeFigureOut">
              <a:rPr lang="en-US" sz="1040" kern="0" smtClean="0">
                <a:solidFill>
                  <a:prstClr val="black">
                    <a:tint val="75000"/>
                  </a:prstClr>
                </a:solidFill>
              </a:rPr>
              <a:pPr defTabSz="528340"/>
              <a:t>5/20/2026</a:t>
            </a:fld>
            <a:endParaRPr lang="en-US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93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66776" defTabSz="528340">
              <a:lnSpc>
                <a:spcPts val="716"/>
              </a:lnSpc>
            </a:pPr>
            <a:fld id="{81D60167-4931-47E6-BA6A-407CBD079E47}" type="slidenum">
              <a:rPr lang="ru-RU" kern="0" spc="-29" smtClean="0"/>
              <a:pPr marL="66776" defTabSz="528340">
                <a:lnSpc>
                  <a:spcPts val="716"/>
                </a:lnSpc>
              </a:pPr>
              <a:t>‹#›</a:t>
            </a:fld>
            <a:endParaRPr lang="ru-RU" kern="0" spc="-29" dirty="0"/>
          </a:p>
        </p:txBody>
      </p:sp>
    </p:spTree>
    <p:extLst>
      <p:ext uri="{BB962C8B-B14F-4D97-AF65-F5344CB8AC3E}">
        <p14:creationId xmlns:p14="http://schemas.microsoft.com/office/powerpoint/2010/main" val="302934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654" y="41088"/>
            <a:ext cx="4856190" cy="284565"/>
          </a:xfrm>
        </p:spPr>
        <p:txBody>
          <a:bodyPr lIns="0" tIns="0" rIns="0" bIns="0"/>
          <a:lstStyle>
            <a:lvl1pPr>
              <a:defRPr sz="1849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endParaRPr lang="ru-RU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fld id="{1D8BD707-D9CF-40AE-B4C6-C98DA3205C09}" type="datetimeFigureOut">
              <a:rPr lang="en-US" sz="1040" kern="0" smtClean="0">
                <a:solidFill>
                  <a:prstClr val="black">
                    <a:tint val="75000"/>
                  </a:prstClr>
                </a:solidFill>
              </a:rPr>
              <a:pPr defTabSz="528340"/>
              <a:t>5/20/2026</a:t>
            </a:fld>
            <a:endParaRPr lang="en-US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93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66776" defTabSz="528340">
              <a:lnSpc>
                <a:spcPts val="716"/>
              </a:lnSpc>
            </a:pPr>
            <a:fld id="{81D60167-4931-47E6-BA6A-407CBD079E47}" type="slidenum">
              <a:rPr lang="ru-RU" kern="0" spc="-29" smtClean="0"/>
              <a:pPr marL="66776" defTabSz="528340">
                <a:lnSpc>
                  <a:spcPts val="716"/>
                </a:lnSpc>
              </a:pPr>
              <a:t>‹#›</a:t>
            </a:fld>
            <a:endParaRPr lang="ru-RU" kern="0" spc="-29" dirty="0"/>
          </a:p>
        </p:txBody>
      </p:sp>
    </p:spTree>
    <p:extLst>
      <p:ext uri="{BB962C8B-B14F-4D97-AF65-F5344CB8AC3E}">
        <p14:creationId xmlns:p14="http://schemas.microsoft.com/office/powerpoint/2010/main" val="344403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endParaRPr lang="ru-RU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fld id="{1D8BD707-D9CF-40AE-B4C6-C98DA3205C09}" type="datetimeFigureOut">
              <a:rPr lang="en-US" sz="1040" kern="0" smtClean="0">
                <a:solidFill>
                  <a:prstClr val="black">
                    <a:tint val="75000"/>
                  </a:prstClr>
                </a:solidFill>
              </a:rPr>
              <a:pPr defTabSz="528340"/>
              <a:t>5/20/2026</a:t>
            </a:fld>
            <a:endParaRPr lang="en-US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93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66776" defTabSz="528340">
              <a:lnSpc>
                <a:spcPts val="716"/>
              </a:lnSpc>
            </a:pPr>
            <a:fld id="{81D60167-4931-47E6-BA6A-407CBD079E47}" type="slidenum">
              <a:rPr lang="ru-RU" kern="0" spc="-29" smtClean="0"/>
              <a:pPr marL="66776" defTabSz="528340">
                <a:lnSpc>
                  <a:spcPts val="716"/>
                </a:lnSpc>
              </a:pPr>
              <a:t>‹#›</a:t>
            </a:fld>
            <a:endParaRPr lang="ru-RU" kern="0" spc="-29" dirty="0"/>
          </a:p>
        </p:txBody>
      </p:sp>
    </p:spTree>
    <p:extLst>
      <p:ext uri="{BB962C8B-B14F-4D97-AF65-F5344CB8AC3E}">
        <p14:creationId xmlns:p14="http://schemas.microsoft.com/office/powerpoint/2010/main" val="212483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2531" y="233511"/>
            <a:ext cx="4635500" cy="638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7131" y="735001"/>
            <a:ext cx="3705860" cy="2160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37309" y="3685032"/>
            <a:ext cx="1729232" cy="19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70192" y="3685032"/>
            <a:ext cx="1242885" cy="198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597411" y="3589042"/>
            <a:ext cx="204469" cy="166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195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654" y="41088"/>
            <a:ext cx="485619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5143" y="857028"/>
            <a:ext cx="45009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35150" y="3685032"/>
            <a:ext cx="1727200" cy="160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endParaRPr lang="ru-RU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9875" y="3685032"/>
            <a:ext cx="1241425" cy="160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28340"/>
            <a:fld id="{1D8BD707-D9CF-40AE-B4C6-C98DA3205C09}" type="datetimeFigureOut">
              <a:rPr lang="en-US" sz="1040" kern="0" smtClean="0">
                <a:solidFill>
                  <a:prstClr val="black">
                    <a:tint val="75000"/>
                  </a:prstClr>
                </a:solidFill>
              </a:rPr>
              <a:pPr defTabSz="528340"/>
              <a:t>5/20/2026</a:t>
            </a:fld>
            <a:endParaRPr lang="en-US" sz="1040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60302" y="3735457"/>
            <a:ext cx="144308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3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66776" defTabSz="528340">
              <a:lnSpc>
                <a:spcPts val="716"/>
              </a:lnSpc>
            </a:pPr>
            <a:fld id="{81D60167-4931-47E6-BA6A-407CBD079E47}" type="slidenum">
              <a:rPr lang="ru-RU" kern="0" spc="-29" smtClean="0"/>
              <a:pPr marL="66776" defTabSz="528340">
                <a:lnSpc>
                  <a:spcPts val="716"/>
                </a:lnSpc>
              </a:pPr>
              <a:t>‹#›</a:t>
            </a:fld>
            <a:endParaRPr lang="ru-RU" kern="0" spc="-29" dirty="0"/>
          </a:p>
        </p:txBody>
      </p:sp>
    </p:spTree>
    <p:extLst>
      <p:ext uri="{BB962C8B-B14F-4D97-AF65-F5344CB8AC3E}">
        <p14:creationId xmlns:p14="http://schemas.microsoft.com/office/powerpoint/2010/main" val="121396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64170">
        <a:defRPr>
          <a:latin typeface="+mn-lt"/>
          <a:ea typeface="+mn-ea"/>
          <a:cs typeface="+mn-cs"/>
        </a:defRPr>
      </a:lvl2pPr>
      <a:lvl3pPr marL="528340">
        <a:defRPr>
          <a:latin typeface="+mn-lt"/>
          <a:ea typeface="+mn-ea"/>
          <a:cs typeface="+mn-cs"/>
        </a:defRPr>
      </a:lvl3pPr>
      <a:lvl4pPr marL="792510">
        <a:defRPr>
          <a:latin typeface="+mn-lt"/>
          <a:ea typeface="+mn-ea"/>
          <a:cs typeface="+mn-cs"/>
        </a:defRPr>
      </a:lvl4pPr>
      <a:lvl5pPr marL="1056681">
        <a:defRPr>
          <a:latin typeface="+mn-lt"/>
          <a:ea typeface="+mn-ea"/>
          <a:cs typeface="+mn-cs"/>
        </a:defRPr>
      </a:lvl5pPr>
      <a:lvl6pPr marL="1320851">
        <a:defRPr>
          <a:latin typeface="+mn-lt"/>
          <a:ea typeface="+mn-ea"/>
          <a:cs typeface="+mn-cs"/>
        </a:defRPr>
      </a:lvl6pPr>
      <a:lvl7pPr marL="1585021">
        <a:defRPr>
          <a:latin typeface="+mn-lt"/>
          <a:ea typeface="+mn-ea"/>
          <a:cs typeface="+mn-cs"/>
        </a:defRPr>
      </a:lvl7pPr>
      <a:lvl8pPr marL="1849191">
        <a:defRPr>
          <a:latin typeface="+mn-lt"/>
          <a:ea typeface="+mn-ea"/>
          <a:cs typeface="+mn-cs"/>
        </a:defRPr>
      </a:lvl8pPr>
      <a:lvl9pPr marL="21133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64170">
        <a:defRPr>
          <a:latin typeface="+mn-lt"/>
          <a:ea typeface="+mn-ea"/>
          <a:cs typeface="+mn-cs"/>
        </a:defRPr>
      </a:lvl2pPr>
      <a:lvl3pPr marL="528340">
        <a:defRPr>
          <a:latin typeface="+mn-lt"/>
          <a:ea typeface="+mn-ea"/>
          <a:cs typeface="+mn-cs"/>
        </a:defRPr>
      </a:lvl3pPr>
      <a:lvl4pPr marL="792510">
        <a:defRPr>
          <a:latin typeface="+mn-lt"/>
          <a:ea typeface="+mn-ea"/>
          <a:cs typeface="+mn-cs"/>
        </a:defRPr>
      </a:lvl4pPr>
      <a:lvl5pPr marL="1056681">
        <a:defRPr>
          <a:latin typeface="+mn-lt"/>
          <a:ea typeface="+mn-ea"/>
          <a:cs typeface="+mn-cs"/>
        </a:defRPr>
      </a:lvl5pPr>
      <a:lvl6pPr marL="1320851">
        <a:defRPr>
          <a:latin typeface="+mn-lt"/>
          <a:ea typeface="+mn-ea"/>
          <a:cs typeface="+mn-cs"/>
        </a:defRPr>
      </a:lvl6pPr>
      <a:lvl7pPr marL="1585021">
        <a:defRPr>
          <a:latin typeface="+mn-lt"/>
          <a:ea typeface="+mn-ea"/>
          <a:cs typeface="+mn-cs"/>
        </a:defRPr>
      </a:lvl7pPr>
      <a:lvl8pPr marL="1849191">
        <a:defRPr>
          <a:latin typeface="+mn-lt"/>
          <a:ea typeface="+mn-ea"/>
          <a:cs typeface="+mn-cs"/>
        </a:defRPr>
      </a:lvl8pPr>
      <a:lvl9pPr marL="21133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2406" y="1475185"/>
            <a:ext cx="5096983" cy="414663"/>
          </a:xfrm>
          <a:prstGeom prst="rect">
            <a:avLst/>
          </a:prstGeom>
        </p:spPr>
        <p:txBody>
          <a:bodyPr vert="horz" wrap="square" lIns="0" tIns="5904" rIns="0" bIns="0" rtlCol="0">
            <a:spAutoFit/>
          </a:bodyPr>
          <a:lstStyle/>
          <a:p>
            <a:pPr marL="5622" marR="2249" indent="2811" algn="ctr">
              <a:spcBef>
                <a:spcPts val="46"/>
              </a:spcBef>
            </a:pPr>
            <a:r>
              <a:rPr lang="ru-RU" sz="2656" b="1" spc="13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ДИСКРЕТНАЯ МАТЕМАТИКА</a:t>
            </a:r>
            <a:endParaRPr lang="ru-RU" sz="2656" b="1" dirty="0">
              <a:solidFill>
                <a:schemeClr val="accent1">
                  <a:lumMod val="50000"/>
                </a:schemeClr>
              </a:solidFill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8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4803" y="0"/>
            <a:ext cx="4432697" cy="77729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80703" y="2453481"/>
            <a:ext cx="3295005" cy="283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4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Преподаватель: Бадов Вадим Дмитриевич 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2014934"/>
            <a:ext cx="5397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91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7636" y="0"/>
            <a:ext cx="1899864" cy="58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63153"/>
            <a:ext cx="1551781" cy="438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3886200" y="3286720"/>
            <a:ext cx="1241425" cy="136191"/>
          </a:xfrm>
        </p:spPr>
        <p:txBody>
          <a:bodyPr/>
          <a:lstStyle/>
          <a:p>
            <a:fld id="{B6F15528-21DE-4FAA-801E-634DDDAF4B2B}" type="slidenum">
              <a:rPr lang="ru-RU" sz="885" b="1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ru-RU" sz="88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388732" y="2198823"/>
            <a:ext cx="5755905" cy="1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81" tIns="20241" rIns="40481" bIns="20241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797"/>
          </a:p>
        </p:txBody>
      </p:sp>
      <p:sp>
        <p:nvSpPr>
          <p:cNvPr id="7" name="Прямоугольник 6"/>
          <p:cNvSpPr/>
          <p:nvPr/>
        </p:nvSpPr>
        <p:spPr>
          <a:xfrm>
            <a:off x="0" y="1143000"/>
            <a:ext cx="53975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5" name="Прямоугольник 4"/>
          <p:cNvSpPr/>
          <p:nvPr/>
        </p:nvSpPr>
        <p:spPr>
          <a:xfrm>
            <a:off x="-86819" y="1295400"/>
            <a:ext cx="55570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дискретной математики.</a:t>
            </a:r>
          </a:p>
          <a:p>
            <a:pPr algn="ctr"/>
            <a:r>
              <a:rPr lang="ru-RU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теории кодирования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65626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776" defTabSz="528340">
              <a:lnSpc>
                <a:spcPts val="716"/>
              </a:lnSpc>
            </a:pPr>
            <a:fld id="{81D60167-4931-47E6-BA6A-407CBD079E47}" type="slidenum">
              <a:rPr kern="0" spc="-29" dirty="0"/>
              <a:pPr marL="66776" defTabSz="528340">
                <a:lnSpc>
                  <a:spcPts val="716"/>
                </a:lnSpc>
              </a:pPr>
              <a:t>3</a:t>
            </a:fld>
            <a:endParaRPr kern="0" spc="-29" dirty="0"/>
          </a:p>
        </p:txBody>
      </p:sp>
      <p:sp>
        <p:nvSpPr>
          <p:cNvPr id="2" name="object 2"/>
          <p:cNvSpPr txBox="1"/>
          <p:nvPr/>
        </p:nvSpPr>
        <p:spPr>
          <a:xfrm>
            <a:off x="310098" y="886770"/>
            <a:ext cx="4856141" cy="2735350"/>
          </a:xfrm>
          <a:prstGeom prst="rect">
            <a:avLst/>
          </a:prstGeom>
        </p:spPr>
        <p:txBody>
          <a:bodyPr vert="horz" wrap="square" lIns="0" tIns="6971" rIns="0" bIns="0" rtlCol="0">
            <a:spAutoFit/>
          </a:bodyPr>
          <a:lstStyle/>
          <a:p>
            <a:pPr marL="7338" marR="121445" defTabSz="528340">
              <a:spcBef>
                <a:spcPts val="55"/>
              </a:spcBef>
            </a:pPr>
            <a:r>
              <a:rPr sz="1271" b="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Кодирование</a:t>
            </a:r>
            <a:r>
              <a:rPr sz="1271" b="1" kern="0" spc="-1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–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процесс</a:t>
            </a:r>
            <a:r>
              <a:rPr sz="127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преобразования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символов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алфавита</a:t>
            </a:r>
            <a:r>
              <a:rPr sz="1271" kern="0" spc="-4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Х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29" dirty="0">
                <a:solidFill>
                  <a:sysClr val="windowText" lastClr="000000"/>
                </a:solidFill>
                <a:latin typeface="Calibri"/>
                <a:cs typeface="Calibri"/>
              </a:rPr>
              <a:t>в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символы</a:t>
            </a:r>
            <a:r>
              <a:rPr sz="1271" kern="0" spc="-6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алфавита</a:t>
            </a:r>
            <a:r>
              <a:rPr sz="1271" kern="0" spc="-4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81" dirty="0">
                <a:solidFill>
                  <a:sysClr val="windowText" lastClr="000000"/>
                </a:solidFill>
                <a:latin typeface="Calibri"/>
                <a:cs typeface="Calibri"/>
              </a:rPr>
              <a:t>Y.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b="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Декодирование</a:t>
            </a:r>
            <a:r>
              <a:rPr sz="1271" b="1" kern="0" spc="-14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–</a:t>
            </a:r>
            <a:r>
              <a:rPr sz="1271" kern="0" spc="-29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обратный</a:t>
            </a:r>
            <a:r>
              <a:rPr sz="127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процесс.</a:t>
            </a:r>
            <a:r>
              <a:rPr sz="1271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При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12" dirty="0">
                <a:solidFill>
                  <a:sysClr val="windowText" lastClr="000000"/>
                </a:solidFill>
                <a:latin typeface="Calibri"/>
                <a:cs typeface="Calibri"/>
              </a:rPr>
              <a:t>этом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наименьшая</a:t>
            </a:r>
            <a:r>
              <a:rPr sz="1271" kern="0" spc="-4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единица</a:t>
            </a:r>
            <a:r>
              <a:rPr sz="127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данных,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рассматриваемая</a:t>
            </a:r>
            <a:r>
              <a:rPr sz="1271" kern="0" spc="-5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как</a:t>
            </a:r>
            <a:r>
              <a:rPr sz="127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единое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целое</a:t>
            </a:r>
            <a:endParaRPr sz="1271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338" defTabSz="528340"/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при</a:t>
            </a:r>
            <a:r>
              <a:rPr sz="1271" kern="0" spc="-29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кодировании/декодировании</a:t>
            </a:r>
            <a:r>
              <a:rPr sz="1271" kern="0" spc="-17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–</a:t>
            </a:r>
            <a:r>
              <a:rPr sz="127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это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символ.</a:t>
            </a:r>
            <a:endParaRPr sz="1271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338" defTabSz="528340">
              <a:spcBef>
                <a:spcPts val="1525"/>
              </a:spcBef>
            </a:pPr>
            <a:r>
              <a:rPr sz="1271" b="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Кодовое</a:t>
            </a:r>
            <a:r>
              <a:rPr sz="1271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слово</a:t>
            </a:r>
            <a:r>
              <a:rPr sz="1271" b="1" kern="0" spc="-2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–</a:t>
            </a:r>
            <a:r>
              <a:rPr sz="1271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последовательность</a:t>
            </a:r>
            <a:r>
              <a:rPr sz="1271" kern="0" spc="-17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символов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из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алфавита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14" dirty="0">
                <a:solidFill>
                  <a:sysClr val="windowText" lastClr="000000"/>
                </a:solidFill>
                <a:latin typeface="Calibri"/>
                <a:cs typeface="Calibri"/>
              </a:rPr>
              <a:t>Y,</a:t>
            </a:r>
            <a:endParaRPr sz="1271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338" defTabSz="528340"/>
            <a:r>
              <a:rPr sz="1271" kern="0" spc="-12" dirty="0">
                <a:solidFill>
                  <a:sysClr val="windowText" lastClr="000000"/>
                </a:solidFill>
                <a:latin typeface="Calibri"/>
                <a:cs typeface="Calibri"/>
              </a:rPr>
              <a:t>однозначно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обозначающая</a:t>
            </a:r>
            <a:r>
              <a:rPr sz="1271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конкретный</a:t>
            </a:r>
            <a:r>
              <a:rPr sz="1271" kern="0" spc="-29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символ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алфавита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14" dirty="0">
                <a:solidFill>
                  <a:sysClr val="windowText" lastClr="000000"/>
                </a:solidFill>
                <a:latin typeface="Calibri"/>
                <a:cs typeface="Calibri"/>
              </a:rPr>
              <a:t>Х.</a:t>
            </a:r>
            <a:endParaRPr sz="1271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338" marR="84021" defTabSz="528340">
              <a:spcBef>
                <a:spcPts val="1528"/>
              </a:spcBef>
            </a:pPr>
            <a:r>
              <a:rPr sz="1271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Средняя</a:t>
            </a:r>
            <a:r>
              <a:rPr sz="1271" b="1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длина</a:t>
            </a:r>
            <a:r>
              <a:rPr sz="1271" b="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b="1" kern="0" spc="-12" dirty="0">
                <a:solidFill>
                  <a:sysClr val="windowText" lastClr="000000"/>
                </a:solidFill>
                <a:latin typeface="Calibri"/>
                <a:cs typeface="Calibri"/>
              </a:rPr>
              <a:t>кодового</a:t>
            </a:r>
            <a:r>
              <a:rPr sz="1271" b="1" kern="0" spc="-29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b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слова</a:t>
            </a:r>
            <a:r>
              <a:rPr sz="1271" b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–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это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величина,</a:t>
            </a:r>
            <a:r>
              <a:rPr sz="127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которая</a:t>
            </a:r>
            <a:r>
              <a:rPr sz="1271" kern="0" spc="-4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вычисляется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как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взвешенная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вероятностями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сумма</a:t>
            </a:r>
            <a:r>
              <a:rPr sz="1271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длин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всех</a:t>
            </a:r>
            <a:r>
              <a:rPr sz="1271" kern="0" spc="-32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кодовых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слов.</a:t>
            </a:r>
            <a:endParaRPr sz="1271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338" defTabSz="528340">
              <a:spcBef>
                <a:spcPts val="1525"/>
              </a:spcBef>
            </a:pP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Если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все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кодовые</a:t>
            </a:r>
            <a:r>
              <a:rPr sz="127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слова</a:t>
            </a:r>
            <a:r>
              <a:rPr sz="1271" kern="0" spc="-4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имеют</a:t>
            </a:r>
            <a:r>
              <a:rPr sz="1271" kern="0" spc="-38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одинаковую</a:t>
            </a:r>
            <a:r>
              <a:rPr sz="1271" kern="0" spc="-4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длину,</a:t>
            </a:r>
            <a:r>
              <a:rPr sz="1271" kern="0" spc="-29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то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spc="-14" dirty="0">
                <a:solidFill>
                  <a:sysClr val="windowText" lastClr="000000"/>
                </a:solidFill>
                <a:latin typeface="Calibri"/>
                <a:cs typeface="Calibri"/>
              </a:rPr>
              <a:t>код</a:t>
            </a:r>
            <a:endParaRPr sz="1271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338" marR="2935" defTabSz="528340">
              <a:tabLst>
                <a:tab pos="4002178" algn="l"/>
              </a:tabLst>
            </a:pP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называется</a:t>
            </a:r>
            <a:r>
              <a:rPr sz="1271" kern="0" spc="-4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b="1" i="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равномерным</a:t>
            </a:r>
            <a:r>
              <a:rPr sz="1271" b="1" i="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i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(фиксированной</a:t>
            </a:r>
            <a:r>
              <a:rPr sz="1271" i="1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i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длины).</a:t>
            </a:r>
            <a:r>
              <a:rPr sz="1271" i="1" kern="0" spc="-23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i="1" kern="0" spc="-12" dirty="0">
                <a:solidFill>
                  <a:sysClr val="windowText" lastClr="000000"/>
                </a:solidFill>
                <a:latin typeface="Calibri"/>
                <a:cs typeface="Calibri"/>
              </a:rPr>
              <a:t>Е</a:t>
            </a:r>
            <a:r>
              <a:rPr sz="1271" kern="0" spc="-12" dirty="0">
                <a:solidFill>
                  <a:sysClr val="windowText" lastClr="000000"/>
                </a:solidFill>
                <a:latin typeface="Calibri"/>
                <a:cs typeface="Calibri"/>
              </a:rPr>
              <a:t>сли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	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встречаются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слова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разной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длины,</a:t>
            </a:r>
            <a:r>
              <a:rPr sz="127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то</a:t>
            </a:r>
            <a:r>
              <a:rPr sz="1271" kern="0" spc="-17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kern="0" dirty="0">
                <a:solidFill>
                  <a:sysClr val="windowText" lastClr="000000"/>
                </a:solidFill>
                <a:latin typeface="Calibri"/>
                <a:cs typeface="Calibri"/>
              </a:rPr>
              <a:t>–</a:t>
            </a:r>
            <a:r>
              <a:rPr sz="1271" kern="0" spc="-26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b="1" i="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неравномерным</a:t>
            </a:r>
            <a:r>
              <a:rPr sz="1271" b="1" i="1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71" i="1" kern="0" dirty="0">
                <a:solidFill>
                  <a:sysClr val="windowText" lastClr="000000"/>
                </a:solidFill>
                <a:latin typeface="Calibri"/>
                <a:cs typeface="Calibri"/>
              </a:rPr>
              <a:t>(переменной</a:t>
            </a:r>
            <a:r>
              <a:rPr sz="1271" i="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 длины)</a:t>
            </a:r>
            <a:r>
              <a:rPr sz="1271" kern="0" spc="-6" dirty="0">
                <a:solidFill>
                  <a:sysClr val="windowText" lastClr="000000"/>
                </a:solidFill>
                <a:latin typeface="Calibri"/>
                <a:cs typeface="Calibri"/>
              </a:rPr>
              <a:t>.</a:t>
            </a:r>
            <a:endParaRPr sz="1271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528" y="23740"/>
            <a:ext cx="3780622" cy="611091"/>
          </a:xfrm>
          <a:prstGeom prst="rect">
            <a:avLst/>
          </a:prstGeom>
        </p:spPr>
        <p:txBody>
          <a:bodyPr vert="horz" wrap="square" lIns="0" tIns="253010" rIns="0" bIns="0" rtlCol="0">
            <a:spAutoFit/>
          </a:bodyPr>
          <a:lstStyle/>
          <a:p>
            <a:pPr marL="1538057">
              <a:spcBef>
                <a:spcPts val="55"/>
              </a:spcBef>
            </a:pPr>
            <a:r>
              <a:rPr sz="2311" b="0" spc="-12" dirty="0"/>
              <a:t>Кодирование</a:t>
            </a:r>
            <a:endParaRPr sz="2311" dirty="0"/>
          </a:p>
        </p:txBody>
      </p:sp>
    </p:spTree>
    <p:extLst>
      <p:ext uri="{BB962C8B-B14F-4D97-AF65-F5344CB8AC3E}">
        <p14:creationId xmlns:p14="http://schemas.microsoft.com/office/powerpoint/2010/main" val="3175000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36180" y="935537"/>
            <a:ext cx="3258707" cy="1749888"/>
          </a:xfrm>
          <a:prstGeom prst="rect">
            <a:avLst/>
          </a:prstGeom>
        </p:spPr>
        <p:txBody>
          <a:bodyPr vert="horz" wrap="square" lIns="0" tIns="6971" rIns="0" bIns="0" rtlCol="0">
            <a:spAutoFit/>
          </a:bodyPr>
          <a:lstStyle/>
          <a:p>
            <a:pPr marL="367" algn="ctr">
              <a:spcBef>
                <a:spcPts val="55"/>
              </a:spcBef>
            </a:pPr>
            <a:r>
              <a:rPr sz="1618" b="1" dirty="0">
                <a:latin typeface="Calibri"/>
                <a:cs typeface="Calibri"/>
              </a:rPr>
              <a:t>Код</a:t>
            </a:r>
            <a:r>
              <a:rPr sz="1618" b="1" spc="-72" dirty="0">
                <a:latin typeface="Calibri"/>
                <a:cs typeface="Calibri"/>
              </a:rPr>
              <a:t> </a:t>
            </a:r>
            <a:r>
              <a:rPr sz="1618" b="1" spc="-6" dirty="0">
                <a:latin typeface="Calibri"/>
                <a:cs typeface="Calibri"/>
              </a:rPr>
              <a:t>Хаффмана</a:t>
            </a:r>
            <a:endParaRPr sz="1618">
              <a:latin typeface="Calibri"/>
              <a:cs typeface="Calibri"/>
            </a:endParaRPr>
          </a:p>
          <a:p>
            <a:pPr marL="193725" marR="188588" indent="-734" algn="ctr">
              <a:spcBef>
                <a:spcPts val="3"/>
              </a:spcBef>
            </a:pPr>
            <a:r>
              <a:rPr sz="1618" dirty="0">
                <a:latin typeface="Calibri"/>
                <a:cs typeface="Calibri"/>
              </a:rPr>
              <a:t>Сжатие</a:t>
            </a:r>
            <a:r>
              <a:rPr sz="1618" spc="-46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данных</a:t>
            </a:r>
            <a:r>
              <a:rPr sz="1618" spc="-40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по</a:t>
            </a:r>
            <a:r>
              <a:rPr sz="1618" spc="-32" dirty="0">
                <a:latin typeface="Calibri"/>
                <a:cs typeface="Calibri"/>
              </a:rPr>
              <a:t> </a:t>
            </a:r>
            <a:r>
              <a:rPr sz="1618" spc="-6" dirty="0">
                <a:latin typeface="Calibri"/>
                <a:cs typeface="Calibri"/>
              </a:rPr>
              <a:t>Хаффману </a:t>
            </a:r>
            <a:r>
              <a:rPr sz="1618" dirty="0">
                <a:latin typeface="Calibri"/>
                <a:cs typeface="Calibri"/>
              </a:rPr>
              <a:t>применяется</a:t>
            </a:r>
            <a:r>
              <a:rPr sz="1618" spc="-55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при</a:t>
            </a:r>
            <a:r>
              <a:rPr sz="1618" spc="-52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сжатии</a:t>
            </a:r>
            <a:r>
              <a:rPr sz="1618" spc="-66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фото-</a:t>
            </a:r>
            <a:r>
              <a:rPr sz="1618" spc="-46" dirty="0">
                <a:latin typeface="Calibri"/>
                <a:cs typeface="Calibri"/>
              </a:rPr>
              <a:t> </a:t>
            </a:r>
            <a:r>
              <a:rPr sz="1618" spc="-29" dirty="0">
                <a:latin typeface="Calibri"/>
                <a:cs typeface="Calibri"/>
              </a:rPr>
              <a:t>и</a:t>
            </a:r>
            <a:endParaRPr sz="1618">
              <a:latin typeface="Calibri"/>
              <a:cs typeface="Calibri"/>
            </a:endParaRPr>
          </a:p>
          <a:p>
            <a:pPr marL="7338" marR="2935" algn="ctr"/>
            <a:r>
              <a:rPr sz="1618" dirty="0">
                <a:latin typeface="Calibri"/>
                <a:cs typeface="Calibri"/>
              </a:rPr>
              <a:t>видеоизображений</a:t>
            </a:r>
            <a:r>
              <a:rPr sz="1618" spc="-52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(JPEG,</a:t>
            </a:r>
            <a:r>
              <a:rPr sz="1618" spc="-43" dirty="0">
                <a:latin typeface="Calibri"/>
                <a:cs typeface="Calibri"/>
              </a:rPr>
              <a:t> </a:t>
            </a:r>
            <a:r>
              <a:rPr sz="1618" spc="-6" dirty="0">
                <a:latin typeface="Calibri"/>
                <a:cs typeface="Calibri"/>
              </a:rPr>
              <a:t>стандарты </a:t>
            </a:r>
            <a:r>
              <a:rPr sz="1618" dirty="0">
                <a:latin typeface="Calibri"/>
                <a:cs typeface="Calibri"/>
              </a:rPr>
              <a:t>сжатия</a:t>
            </a:r>
            <a:r>
              <a:rPr sz="1618" spc="-49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MPEG),</a:t>
            </a:r>
            <a:r>
              <a:rPr sz="1618" spc="-38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в</a:t>
            </a:r>
            <a:r>
              <a:rPr sz="1618" spc="-52" dirty="0">
                <a:latin typeface="Calibri"/>
                <a:cs typeface="Calibri"/>
              </a:rPr>
              <a:t> </a:t>
            </a:r>
            <a:r>
              <a:rPr sz="1618" spc="-6" dirty="0">
                <a:latin typeface="Calibri"/>
                <a:cs typeface="Calibri"/>
              </a:rPr>
              <a:t>архиваторах</a:t>
            </a:r>
            <a:endParaRPr sz="1618">
              <a:latin typeface="Calibri"/>
              <a:cs typeface="Calibri"/>
            </a:endParaRPr>
          </a:p>
          <a:p>
            <a:pPr marL="80352" marR="76683" algn="ctr"/>
            <a:r>
              <a:rPr sz="1618" spc="-26" dirty="0">
                <a:latin typeface="Calibri"/>
                <a:cs typeface="Calibri"/>
              </a:rPr>
              <a:t>(PKZIP, </a:t>
            </a:r>
            <a:r>
              <a:rPr sz="1618" dirty="0">
                <a:latin typeface="Calibri"/>
                <a:cs typeface="Calibri"/>
              </a:rPr>
              <a:t>LZH),</a:t>
            </a:r>
            <a:r>
              <a:rPr sz="1618" spc="-32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в</a:t>
            </a:r>
            <a:r>
              <a:rPr sz="1618" spc="-35" dirty="0">
                <a:latin typeface="Calibri"/>
                <a:cs typeface="Calibri"/>
              </a:rPr>
              <a:t> </a:t>
            </a:r>
            <a:r>
              <a:rPr sz="1618" spc="-12" dirty="0">
                <a:latin typeface="Calibri"/>
                <a:cs typeface="Calibri"/>
              </a:rPr>
              <a:t>протоколах</a:t>
            </a:r>
            <a:r>
              <a:rPr sz="1618" spc="-26" dirty="0">
                <a:latin typeface="Calibri"/>
                <a:cs typeface="Calibri"/>
              </a:rPr>
              <a:t> </a:t>
            </a:r>
            <a:r>
              <a:rPr sz="1618" spc="-6" dirty="0">
                <a:latin typeface="Calibri"/>
                <a:cs typeface="Calibri"/>
              </a:rPr>
              <a:t>передачи </a:t>
            </a:r>
            <a:r>
              <a:rPr sz="1618" dirty="0">
                <a:latin typeface="Calibri"/>
                <a:cs typeface="Calibri"/>
              </a:rPr>
              <a:t>данных</a:t>
            </a:r>
            <a:r>
              <a:rPr sz="1618" spc="-38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MNP5</a:t>
            </a:r>
            <a:r>
              <a:rPr sz="1618" spc="-14" dirty="0">
                <a:latin typeface="Calibri"/>
                <a:cs typeface="Calibri"/>
              </a:rPr>
              <a:t> </a:t>
            </a:r>
            <a:r>
              <a:rPr sz="1618" dirty="0">
                <a:latin typeface="Calibri"/>
                <a:cs typeface="Calibri"/>
              </a:rPr>
              <a:t>и</a:t>
            </a:r>
            <a:r>
              <a:rPr sz="1618" spc="-35" dirty="0">
                <a:latin typeface="Calibri"/>
                <a:cs typeface="Calibri"/>
              </a:rPr>
              <a:t> </a:t>
            </a:r>
            <a:r>
              <a:rPr sz="1618" spc="-6" dirty="0">
                <a:latin typeface="Calibri"/>
                <a:cs typeface="Calibri"/>
              </a:rPr>
              <a:t>MNP7.</a:t>
            </a:r>
            <a:endParaRPr sz="1618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2992" y="2519470"/>
            <a:ext cx="1282277" cy="647778"/>
          </a:xfrm>
          <a:prstGeom prst="rect">
            <a:avLst/>
          </a:prstGeom>
        </p:spPr>
        <p:txBody>
          <a:bodyPr vert="horz" wrap="square" lIns="0" tIns="7338" rIns="0" bIns="0" rtlCol="0">
            <a:spAutoFit/>
          </a:bodyPr>
          <a:lstStyle/>
          <a:p>
            <a:pPr algn="ctr">
              <a:spcBef>
                <a:spcPts val="58"/>
              </a:spcBef>
            </a:pPr>
            <a:r>
              <a:rPr sz="1387" b="1" i="1" dirty="0">
                <a:latin typeface="Calibri"/>
                <a:cs typeface="Calibri"/>
              </a:rPr>
              <a:t>Дэвид</a:t>
            </a:r>
            <a:r>
              <a:rPr sz="1387" b="1" i="1" spc="-26" dirty="0">
                <a:latin typeface="Calibri"/>
                <a:cs typeface="Calibri"/>
              </a:rPr>
              <a:t> </a:t>
            </a:r>
            <a:r>
              <a:rPr sz="1387" b="1" i="1" spc="-6" dirty="0">
                <a:latin typeface="Calibri"/>
                <a:cs typeface="Calibri"/>
              </a:rPr>
              <a:t>Хаффман</a:t>
            </a:r>
            <a:endParaRPr sz="1387">
              <a:latin typeface="Calibri"/>
              <a:cs typeface="Calibri"/>
            </a:endParaRPr>
          </a:p>
          <a:p>
            <a:pPr marL="367" algn="ctr">
              <a:spcBef>
                <a:spcPts val="3"/>
              </a:spcBef>
            </a:pPr>
            <a:r>
              <a:rPr sz="1387" b="1" i="1" spc="-6" dirty="0">
                <a:latin typeface="Calibri"/>
                <a:cs typeface="Calibri"/>
              </a:rPr>
              <a:t>(1925-</a:t>
            </a:r>
            <a:r>
              <a:rPr sz="1387" b="1" i="1" dirty="0">
                <a:latin typeface="Calibri"/>
                <a:cs typeface="Calibri"/>
              </a:rPr>
              <a:t>1999)</a:t>
            </a:r>
            <a:r>
              <a:rPr sz="1387" b="1" i="1" spc="6" dirty="0">
                <a:latin typeface="Calibri"/>
                <a:cs typeface="Calibri"/>
              </a:rPr>
              <a:t> </a:t>
            </a:r>
            <a:r>
              <a:rPr sz="1387" b="1" i="1" spc="-29" dirty="0">
                <a:latin typeface="Calibri"/>
                <a:cs typeface="Calibri"/>
              </a:rPr>
              <a:t>–</a:t>
            </a:r>
            <a:endParaRPr sz="1387">
              <a:latin typeface="Calibri"/>
              <a:cs typeface="Calibri"/>
            </a:endParaRPr>
          </a:p>
          <a:p>
            <a:pPr marL="1101" algn="ctr"/>
            <a:r>
              <a:rPr sz="1387" b="1" i="1" dirty="0">
                <a:latin typeface="Calibri"/>
                <a:cs typeface="Calibri"/>
              </a:rPr>
              <a:t>аспирант</a:t>
            </a:r>
            <a:r>
              <a:rPr sz="1387" b="1" i="1" spc="-12" dirty="0">
                <a:latin typeface="Calibri"/>
                <a:cs typeface="Calibri"/>
              </a:rPr>
              <a:t> Фано</a:t>
            </a:r>
            <a:endParaRPr sz="1387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124" y="926320"/>
            <a:ext cx="1100667" cy="153477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3528" y="23740"/>
            <a:ext cx="2805799" cy="675281"/>
          </a:xfrm>
          <a:prstGeom prst="rect">
            <a:avLst/>
          </a:prstGeom>
        </p:spPr>
        <p:txBody>
          <a:bodyPr vert="horz" wrap="square" lIns="0" tIns="105124" rIns="0" bIns="0" rtlCol="0">
            <a:spAutoFit/>
          </a:bodyPr>
          <a:lstStyle/>
          <a:p>
            <a:pPr marL="873963">
              <a:spcBef>
                <a:spcPts val="61"/>
              </a:spcBef>
            </a:pPr>
            <a:r>
              <a:rPr dirty="0"/>
              <a:t>Алгоритм</a:t>
            </a:r>
            <a:r>
              <a:rPr spc="-72" dirty="0"/>
              <a:t> </a:t>
            </a:r>
            <a:r>
              <a:rPr spc="-6" dirty="0"/>
              <a:t>(код)</a:t>
            </a:r>
            <a:r>
              <a:rPr spc="-58" dirty="0"/>
              <a:t> </a:t>
            </a:r>
            <a:r>
              <a:rPr spc="-6" dirty="0"/>
              <a:t>Хаффмана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46472" y="3708160"/>
            <a:ext cx="104563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38">
              <a:lnSpc>
                <a:spcPts val="716"/>
              </a:lnSpc>
            </a:pPr>
            <a:r>
              <a:rPr sz="693" spc="-14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69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651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7636" y="0"/>
            <a:ext cx="1899864" cy="58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63153"/>
            <a:ext cx="1551781" cy="438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3886200" y="3286720"/>
            <a:ext cx="1241425" cy="136191"/>
          </a:xfrm>
        </p:spPr>
        <p:txBody>
          <a:bodyPr/>
          <a:lstStyle/>
          <a:p>
            <a:fld id="{B6F15528-21DE-4FAA-801E-634DDDAF4B2B}" type="slidenum">
              <a:rPr lang="ru-RU" sz="885" b="1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ru-RU" sz="88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388732" y="2198823"/>
            <a:ext cx="5755905" cy="1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81" tIns="20241" rIns="40481" bIns="20241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797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5397500" cy="84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5" name="Прямоугольник 4"/>
          <p:cNvSpPr/>
          <p:nvPr/>
        </p:nvSpPr>
        <p:spPr>
          <a:xfrm>
            <a:off x="1555750" y="381000"/>
            <a:ext cx="2235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Хафмена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561" y="1600200"/>
            <a:ext cx="5372939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Хаффмана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адаптивный жадный алгоритм оптимального префиксного кодирования алфавита с минимальной избыточностью. Кодирование Хаффмана – это алгоритм сжатия данных, который формулирует основную идею сжатия файлов. </a:t>
            </a:r>
          </a:p>
        </p:txBody>
      </p:sp>
    </p:spTree>
    <p:extLst>
      <p:ext uri="{BB962C8B-B14F-4D97-AF65-F5344CB8AC3E}">
        <p14:creationId xmlns:p14="http://schemas.microsoft.com/office/powerpoint/2010/main" val="2327121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7636" y="0"/>
            <a:ext cx="1899864" cy="58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63153"/>
            <a:ext cx="1551781" cy="438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3994150" y="3637734"/>
            <a:ext cx="1241425" cy="136191"/>
          </a:xfrm>
        </p:spPr>
        <p:txBody>
          <a:bodyPr/>
          <a:lstStyle/>
          <a:p>
            <a:fld id="{B6F15528-21DE-4FAA-801E-634DDDAF4B2B}" type="slidenum">
              <a:rPr lang="ru-RU" sz="885" b="1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sz="88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463844" y="1813724"/>
            <a:ext cx="5755905" cy="1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81" tIns="20241" rIns="40481" bIns="20241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797"/>
          </a:p>
        </p:txBody>
      </p:sp>
      <p:sp>
        <p:nvSpPr>
          <p:cNvPr id="7" name="Прямоугольник 6"/>
          <p:cNvSpPr/>
          <p:nvPr/>
        </p:nvSpPr>
        <p:spPr>
          <a:xfrm>
            <a:off x="0" y="1"/>
            <a:ext cx="5397500" cy="580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5" name="Прямоугольник 4"/>
          <p:cNvSpPr/>
          <p:nvPr/>
        </p:nvSpPr>
        <p:spPr>
          <a:xfrm>
            <a:off x="1606304" y="28773"/>
            <a:ext cx="2235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Хафмена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4302E2-84A0-499B-A2A1-01CA1909767C}"/>
              </a:ext>
            </a:extLst>
          </p:cNvPr>
          <p:cNvSpPr txBox="1"/>
          <p:nvPr/>
        </p:nvSpPr>
        <p:spPr>
          <a:xfrm>
            <a:off x="71165" y="551993"/>
            <a:ext cx="3576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строку </a:t>
            </a:r>
            <a:r>
              <a:rPr lang="ru-RU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aabacdab</a:t>
            </a:r>
            <a:r>
              <a:rPr lang="en-US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F26BC2AD-F079-445B-A76A-BC02A2D5E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034838"/>
              </p:ext>
            </p:extLst>
          </p:nvPr>
        </p:nvGraphicFramePr>
        <p:xfrm>
          <a:off x="163146" y="919765"/>
          <a:ext cx="1908155" cy="426720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381631">
                  <a:extLst>
                    <a:ext uri="{9D8B030D-6E8A-4147-A177-3AD203B41FA5}">
                      <a16:colId xmlns:a16="http://schemas.microsoft.com/office/drawing/2014/main" val="3530463613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692757015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364251273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3851115878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2845689218"/>
                    </a:ext>
                  </a:extLst>
                </a:gridCol>
              </a:tblGrid>
              <a:tr h="16492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B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D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238409"/>
                  </a:ext>
                </a:extLst>
              </a:tr>
              <a:tr h="16492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7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303752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B8AADCF-9B4E-421E-9F84-5F73731D6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" y="2280593"/>
            <a:ext cx="1583472" cy="136205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69A6A28-7528-47B0-8887-06FFC00B4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3" y="2387478"/>
            <a:ext cx="2971800" cy="1156391"/>
          </a:xfrm>
          <a:prstGeom prst="rect">
            <a:avLst/>
          </a:prstGeom>
        </p:spPr>
      </p:pic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F7F7A332-A1A0-4D00-9DBC-393A5C683097}"/>
              </a:ext>
            </a:extLst>
          </p:cNvPr>
          <p:cNvSpPr/>
          <p:nvPr/>
        </p:nvSpPr>
        <p:spPr>
          <a:xfrm>
            <a:off x="1768290" y="2724468"/>
            <a:ext cx="384969" cy="2329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Таблица 23">
            <a:extLst>
              <a:ext uri="{FF2B5EF4-FFF2-40B4-BE49-F238E27FC236}">
                <a16:creationId xmlns:a16="http://schemas.microsoft.com/office/drawing/2014/main" id="{86291A8F-94CB-49E9-8B17-E9A75113D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1169"/>
              </p:ext>
            </p:extLst>
          </p:nvPr>
        </p:nvGraphicFramePr>
        <p:xfrm>
          <a:off x="2158172" y="921244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991775198"/>
                    </a:ext>
                  </a:extLst>
                </a:gridCol>
              </a:tblGrid>
              <a:tr h="223044">
                <a:tc>
                  <a:txBody>
                    <a:bodyPr/>
                    <a:lstStyle/>
                    <a:p>
                      <a:r>
                        <a:rPr lang="en-US" sz="1100" dirty="0"/>
                        <a:t>x1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019120"/>
                  </a:ext>
                </a:extLst>
              </a:tr>
              <a:tr h="183683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03584"/>
                  </a:ext>
                </a:extLst>
              </a:tr>
            </a:tbl>
          </a:graphicData>
        </a:graphic>
      </p:graphicFrame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C0E787BF-C297-44C9-842F-18E66BD81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709721"/>
              </p:ext>
            </p:extLst>
          </p:nvPr>
        </p:nvGraphicFramePr>
        <p:xfrm>
          <a:off x="2536803" y="918539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3753075963"/>
                    </a:ext>
                  </a:extLst>
                </a:gridCol>
              </a:tblGrid>
              <a:tr h="208287">
                <a:tc>
                  <a:txBody>
                    <a:bodyPr/>
                    <a:lstStyle/>
                    <a:p>
                      <a:r>
                        <a:rPr lang="en-US" sz="1100" dirty="0"/>
                        <a:t>x2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09684"/>
                  </a:ext>
                </a:extLst>
              </a:tr>
              <a:tr h="17153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93615"/>
                  </a:ext>
                </a:extLst>
              </a:tr>
            </a:tbl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7E4E788-AF3F-43D0-98AB-30BBFA609BB4}"/>
              </a:ext>
            </a:extLst>
          </p:cNvPr>
          <p:cNvCxnSpPr>
            <a:cxnSpLocks/>
          </p:cNvCxnSpPr>
          <p:nvPr/>
        </p:nvCxnSpPr>
        <p:spPr>
          <a:xfrm>
            <a:off x="1708150" y="914400"/>
            <a:ext cx="363151" cy="4320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F8A2B8A-69BB-44B8-97AD-9A6617BABDAE}"/>
              </a:ext>
            </a:extLst>
          </p:cNvPr>
          <p:cNvCxnSpPr>
            <a:cxnSpLocks/>
          </p:cNvCxnSpPr>
          <p:nvPr/>
        </p:nvCxnSpPr>
        <p:spPr>
          <a:xfrm>
            <a:off x="1293824" y="921244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C0EB2DC-46E7-461F-AB22-DD4F17077352}"/>
              </a:ext>
            </a:extLst>
          </p:cNvPr>
          <p:cNvCxnSpPr>
            <a:cxnSpLocks/>
          </p:cNvCxnSpPr>
          <p:nvPr/>
        </p:nvCxnSpPr>
        <p:spPr>
          <a:xfrm>
            <a:off x="946150" y="921244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4CC7A0B-DDEB-46F6-98F5-C8C2F475A40C}"/>
              </a:ext>
            </a:extLst>
          </p:cNvPr>
          <p:cNvCxnSpPr>
            <a:cxnSpLocks/>
          </p:cNvCxnSpPr>
          <p:nvPr/>
        </p:nvCxnSpPr>
        <p:spPr>
          <a:xfrm>
            <a:off x="549673" y="914400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64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7636" y="0"/>
            <a:ext cx="1899864" cy="58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63153"/>
            <a:ext cx="1551781" cy="438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3994150" y="3637734"/>
            <a:ext cx="1241425" cy="136191"/>
          </a:xfrm>
        </p:spPr>
        <p:txBody>
          <a:bodyPr/>
          <a:lstStyle/>
          <a:p>
            <a:fld id="{B6F15528-21DE-4FAA-801E-634DDDAF4B2B}" type="slidenum">
              <a:rPr lang="ru-RU" sz="885" b="1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ru-RU" sz="88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463844" y="1813724"/>
            <a:ext cx="5755905" cy="1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81" tIns="20241" rIns="40481" bIns="20241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797"/>
          </a:p>
        </p:txBody>
      </p:sp>
      <p:sp>
        <p:nvSpPr>
          <p:cNvPr id="7" name="Прямоугольник 6"/>
          <p:cNvSpPr/>
          <p:nvPr/>
        </p:nvSpPr>
        <p:spPr>
          <a:xfrm>
            <a:off x="0" y="1"/>
            <a:ext cx="5397500" cy="580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5" name="Прямоугольник 4"/>
          <p:cNvSpPr/>
          <p:nvPr/>
        </p:nvSpPr>
        <p:spPr>
          <a:xfrm>
            <a:off x="1606304" y="28773"/>
            <a:ext cx="2235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Хафмена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4302E2-84A0-499B-A2A1-01CA1909767C}"/>
              </a:ext>
            </a:extLst>
          </p:cNvPr>
          <p:cNvSpPr txBox="1"/>
          <p:nvPr/>
        </p:nvSpPr>
        <p:spPr>
          <a:xfrm>
            <a:off x="71165" y="551993"/>
            <a:ext cx="3576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строку </a:t>
            </a:r>
            <a:r>
              <a:rPr lang="ru-RU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aabacdab</a:t>
            </a:r>
            <a:r>
              <a:rPr lang="en-US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F26BC2AD-F079-445B-A76A-BC02A2D5EFD2}"/>
              </a:ext>
            </a:extLst>
          </p:cNvPr>
          <p:cNvGraphicFramePr>
            <a:graphicFrameLocks noGrp="1"/>
          </p:cNvGraphicFramePr>
          <p:nvPr/>
        </p:nvGraphicFramePr>
        <p:xfrm>
          <a:off x="163146" y="919765"/>
          <a:ext cx="1908155" cy="426720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381631">
                  <a:extLst>
                    <a:ext uri="{9D8B030D-6E8A-4147-A177-3AD203B41FA5}">
                      <a16:colId xmlns:a16="http://schemas.microsoft.com/office/drawing/2014/main" val="3530463613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692757015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364251273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3851115878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2845689218"/>
                    </a:ext>
                  </a:extLst>
                </a:gridCol>
              </a:tblGrid>
              <a:tr h="16492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B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D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238409"/>
                  </a:ext>
                </a:extLst>
              </a:tr>
              <a:tr h="16492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7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303752"/>
                  </a:ext>
                </a:extLst>
              </a:tr>
            </a:tbl>
          </a:graphicData>
        </a:graphic>
      </p:graphicFrame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F7F7A332-A1A0-4D00-9DBC-393A5C683097}"/>
              </a:ext>
            </a:extLst>
          </p:cNvPr>
          <p:cNvSpPr/>
          <p:nvPr/>
        </p:nvSpPr>
        <p:spPr>
          <a:xfrm>
            <a:off x="2480821" y="2638869"/>
            <a:ext cx="384969" cy="2329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3" name="Таблица 23">
            <a:extLst>
              <a:ext uri="{FF2B5EF4-FFF2-40B4-BE49-F238E27FC236}">
                <a16:creationId xmlns:a16="http://schemas.microsoft.com/office/drawing/2014/main" id="{86291A8F-94CB-49E9-8B17-E9A75113D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003026"/>
              </p:ext>
            </p:extLst>
          </p:nvPr>
        </p:nvGraphicFramePr>
        <p:xfrm>
          <a:off x="2089150" y="899160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991775198"/>
                    </a:ext>
                  </a:extLst>
                </a:gridCol>
              </a:tblGrid>
              <a:tr h="223044">
                <a:tc>
                  <a:txBody>
                    <a:bodyPr/>
                    <a:lstStyle/>
                    <a:p>
                      <a:r>
                        <a:rPr lang="en-US" sz="1100" dirty="0"/>
                        <a:t>x1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019120"/>
                  </a:ext>
                </a:extLst>
              </a:tr>
              <a:tr h="183683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03584"/>
                  </a:ext>
                </a:extLst>
              </a:tr>
            </a:tbl>
          </a:graphicData>
        </a:graphic>
      </p:graphicFrame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C0E787BF-C297-44C9-842F-18E66BD81E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94408"/>
              </p:ext>
            </p:extLst>
          </p:nvPr>
        </p:nvGraphicFramePr>
        <p:xfrm>
          <a:off x="2393950" y="899160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3753075963"/>
                    </a:ext>
                  </a:extLst>
                </a:gridCol>
              </a:tblGrid>
              <a:tr h="208287">
                <a:tc>
                  <a:txBody>
                    <a:bodyPr/>
                    <a:lstStyle/>
                    <a:p>
                      <a:r>
                        <a:rPr lang="en-US" sz="1100" dirty="0"/>
                        <a:t>x2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09684"/>
                  </a:ext>
                </a:extLst>
              </a:tr>
              <a:tr h="17153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93615"/>
                  </a:ext>
                </a:extLst>
              </a:tr>
            </a:tbl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7E4E788-AF3F-43D0-98AB-30BBFA609BB4}"/>
              </a:ext>
            </a:extLst>
          </p:cNvPr>
          <p:cNvCxnSpPr>
            <a:cxnSpLocks/>
          </p:cNvCxnSpPr>
          <p:nvPr/>
        </p:nvCxnSpPr>
        <p:spPr>
          <a:xfrm>
            <a:off x="1708150" y="914400"/>
            <a:ext cx="363151" cy="4320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F8A2B8A-69BB-44B8-97AD-9A6617BABDAE}"/>
              </a:ext>
            </a:extLst>
          </p:cNvPr>
          <p:cNvCxnSpPr>
            <a:cxnSpLocks/>
          </p:cNvCxnSpPr>
          <p:nvPr/>
        </p:nvCxnSpPr>
        <p:spPr>
          <a:xfrm>
            <a:off x="1293824" y="921244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C0EB2DC-46E7-461F-AB22-DD4F17077352}"/>
              </a:ext>
            </a:extLst>
          </p:cNvPr>
          <p:cNvCxnSpPr>
            <a:cxnSpLocks/>
          </p:cNvCxnSpPr>
          <p:nvPr/>
        </p:nvCxnSpPr>
        <p:spPr>
          <a:xfrm>
            <a:off x="946150" y="921244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4CC7A0B-DDEB-46F6-98F5-C8C2F475A40C}"/>
              </a:ext>
            </a:extLst>
          </p:cNvPr>
          <p:cNvCxnSpPr>
            <a:cxnSpLocks/>
          </p:cNvCxnSpPr>
          <p:nvPr/>
        </p:nvCxnSpPr>
        <p:spPr>
          <a:xfrm>
            <a:off x="549673" y="914400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788AE0-2AAA-4A41-9673-2B38F006A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48" y="1979908"/>
            <a:ext cx="2388173" cy="1550885"/>
          </a:xfrm>
          <a:prstGeom prst="rect">
            <a:avLst/>
          </a:prstGeom>
        </p:spPr>
      </p:pic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FAD8F0F4-0967-4F08-BF39-9EDEF5437F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828847"/>
              </p:ext>
            </p:extLst>
          </p:nvPr>
        </p:nvGraphicFramePr>
        <p:xfrm>
          <a:off x="2733043" y="899160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3753075963"/>
                    </a:ext>
                  </a:extLst>
                </a:gridCol>
              </a:tblGrid>
              <a:tr h="208287">
                <a:tc>
                  <a:txBody>
                    <a:bodyPr/>
                    <a:lstStyle/>
                    <a:p>
                      <a:r>
                        <a:rPr lang="en-US" sz="1100" dirty="0"/>
                        <a:t>x3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09684"/>
                  </a:ext>
                </a:extLst>
              </a:tr>
              <a:tr h="17153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93615"/>
                  </a:ext>
                </a:extLst>
              </a:tr>
            </a:tbl>
          </a:graphicData>
        </a:graphic>
      </p:graphicFrame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8FE4B93-71BF-4F9D-97C0-05F18EE32CE5}"/>
              </a:ext>
            </a:extLst>
          </p:cNvPr>
          <p:cNvCxnSpPr>
            <a:cxnSpLocks/>
          </p:cNvCxnSpPr>
          <p:nvPr/>
        </p:nvCxnSpPr>
        <p:spPr>
          <a:xfrm>
            <a:off x="2393950" y="896516"/>
            <a:ext cx="322649" cy="4499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5641254-57B2-4835-9774-A4D5F246BD3E}"/>
              </a:ext>
            </a:extLst>
          </p:cNvPr>
          <p:cNvCxnSpPr>
            <a:cxnSpLocks/>
          </p:cNvCxnSpPr>
          <p:nvPr/>
        </p:nvCxnSpPr>
        <p:spPr>
          <a:xfrm>
            <a:off x="2087745" y="914400"/>
            <a:ext cx="322649" cy="4499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04B759D-F2CA-49B0-9367-674BC88BE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419" y="1683671"/>
            <a:ext cx="2286076" cy="216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0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7636" y="0"/>
            <a:ext cx="1899864" cy="58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63153"/>
            <a:ext cx="1551781" cy="438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4527550" y="3657600"/>
            <a:ext cx="1241425" cy="136191"/>
          </a:xfrm>
        </p:spPr>
        <p:txBody>
          <a:bodyPr/>
          <a:lstStyle/>
          <a:p>
            <a:fld id="{B6F15528-21DE-4FAA-801E-634DDDAF4B2B}" type="slidenum">
              <a:rPr lang="ru-RU" sz="885" b="1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sz="88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"/>
            <a:ext cx="5397500" cy="580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5" name="Прямоугольник 4"/>
          <p:cNvSpPr/>
          <p:nvPr/>
        </p:nvSpPr>
        <p:spPr>
          <a:xfrm>
            <a:off x="1606304" y="28773"/>
            <a:ext cx="2235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Хафмена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4302E2-84A0-499B-A2A1-01CA1909767C}"/>
              </a:ext>
            </a:extLst>
          </p:cNvPr>
          <p:cNvSpPr txBox="1"/>
          <p:nvPr/>
        </p:nvSpPr>
        <p:spPr>
          <a:xfrm>
            <a:off x="71165" y="551993"/>
            <a:ext cx="3576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строку </a:t>
            </a:r>
            <a:r>
              <a:rPr lang="ru-RU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aabacdab</a:t>
            </a:r>
            <a:r>
              <a:rPr lang="en-US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F26BC2AD-F079-445B-A76A-BC02A2D5EFD2}"/>
              </a:ext>
            </a:extLst>
          </p:cNvPr>
          <p:cNvGraphicFramePr>
            <a:graphicFrameLocks noGrp="1"/>
          </p:cNvGraphicFramePr>
          <p:nvPr/>
        </p:nvGraphicFramePr>
        <p:xfrm>
          <a:off x="163146" y="919765"/>
          <a:ext cx="1908155" cy="426720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381631">
                  <a:extLst>
                    <a:ext uri="{9D8B030D-6E8A-4147-A177-3AD203B41FA5}">
                      <a16:colId xmlns:a16="http://schemas.microsoft.com/office/drawing/2014/main" val="3530463613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692757015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364251273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3851115878"/>
                    </a:ext>
                  </a:extLst>
                </a:gridCol>
                <a:gridCol w="381631">
                  <a:extLst>
                    <a:ext uri="{9D8B030D-6E8A-4147-A177-3AD203B41FA5}">
                      <a16:colId xmlns:a16="http://schemas.microsoft.com/office/drawing/2014/main" val="2845689218"/>
                    </a:ext>
                  </a:extLst>
                </a:gridCol>
              </a:tblGrid>
              <a:tr h="16492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A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B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C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D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E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238409"/>
                  </a:ext>
                </a:extLst>
              </a:tr>
              <a:tr h="16492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7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6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5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303752"/>
                  </a:ext>
                </a:extLst>
              </a:tr>
            </a:tbl>
          </a:graphicData>
        </a:graphic>
      </p:graphicFrame>
      <p:graphicFrame>
        <p:nvGraphicFramePr>
          <p:cNvPr id="23" name="Таблица 23">
            <a:extLst>
              <a:ext uri="{FF2B5EF4-FFF2-40B4-BE49-F238E27FC236}">
                <a16:creationId xmlns:a16="http://schemas.microsoft.com/office/drawing/2014/main" id="{86291A8F-94CB-49E9-8B17-E9A75113DCCD}"/>
              </a:ext>
            </a:extLst>
          </p:cNvPr>
          <p:cNvGraphicFramePr>
            <a:graphicFrameLocks noGrp="1"/>
          </p:cNvGraphicFramePr>
          <p:nvPr/>
        </p:nvGraphicFramePr>
        <p:xfrm>
          <a:off x="2089150" y="899160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991775198"/>
                    </a:ext>
                  </a:extLst>
                </a:gridCol>
              </a:tblGrid>
              <a:tr h="223044">
                <a:tc>
                  <a:txBody>
                    <a:bodyPr/>
                    <a:lstStyle/>
                    <a:p>
                      <a:r>
                        <a:rPr lang="en-US" sz="1100" dirty="0"/>
                        <a:t>x1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019120"/>
                  </a:ext>
                </a:extLst>
              </a:tr>
              <a:tr h="183683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03584"/>
                  </a:ext>
                </a:extLst>
              </a:tr>
            </a:tbl>
          </a:graphicData>
        </a:graphic>
      </p:graphicFrame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C0E787BF-C297-44C9-842F-18E66BD81E74}"/>
              </a:ext>
            </a:extLst>
          </p:cNvPr>
          <p:cNvGraphicFramePr>
            <a:graphicFrameLocks noGrp="1"/>
          </p:cNvGraphicFramePr>
          <p:nvPr/>
        </p:nvGraphicFramePr>
        <p:xfrm>
          <a:off x="2393950" y="899160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3753075963"/>
                    </a:ext>
                  </a:extLst>
                </a:gridCol>
              </a:tblGrid>
              <a:tr h="208287">
                <a:tc>
                  <a:txBody>
                    <a:bodyPr/>
                    <a:lstStyle/>
                    <a:p>
                      <a:r>
                        <a:rPr lang="en-US" sz="1100" dirty="0"/>
                        <a:t>x2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09684"/>
                  </a:ext>
                </a:extLst>
              </a:tr>
              <a:tr h="17153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93615"/>
                  </a:ext>
                </a:extLst>
              </a:tr>
            </a:tbl>
          </a:graphicData>
        </a:graphic>
      </p:graphicFrame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7E4E788-AF3F-43D0-98AB-30BBFA609BB4}"/>
              </a:ext>
            </a:extLst>
          </p:cNvPr>
          <p:cNvCxnSpPr>
            <a:cxnSpLocks/>
          </p:cNvCxnSpPr>
          <p:nvPr/>
        </p:nvCxnSpPr>
        <p:spPr>
          <a:xfrm>
            <a:off x="1708150" y="914400"/>
            <a:ext cx="363151" cy="4320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F8A2B8A-69BB-44B8-97AD-9A6617BABDAE}"/>
              </a:ext>
            </a:extLst>
          </p:cNvPr>
          <p:cNvCxnSpPr>
            <a:cxnSpLocks/>
          </p:cNvCxnSpPr>
          <p:nvPr/>
        </p:nvCxnSpPr>
        <p:spPr>
          <a:xfrm>
            <a:off x="1293824" y="921244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C0EB2DC-46E7-461F-AB22-DD4F17077352}"/>
              </a:ext>
            </a:extLst>
          </p:cNvPr>
          <p:cNvCxnSpPr>
            <a:cxnSpLocks/>
          </p:cNvCxnSpPr>
          <p:nvPr/>
        </p:nvCxnSpPr>
        <p:spPr>
          <a:xfrm>
            <a:off x="946150" y="921244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04CC7A0B-DDEB-46F6-98F5-C8C2F475A40C}"/>
              </a:ext>
            </a:extLst>
          </p:cNvPr>
          <p:cNvCxnSpPr>
            <a:cxnSpLocks/>
          </p:cNvCxnSpPr>
          <p:nvPr/>
        </p:nvCxnSpPr>
        <p:spPr>
          <a:xfrm>
            <a:off x="549673" y="914400"/>
            <a:ext cx="396477" cy="4503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FAD8F0F4-0967-4F08-BF39-9EDEF5437F5B}"/>
              </a:ext>
            </a:extLst>
          </p:cNvPr>
          <p:cNvGraphicFramePr>
            <a:graphicFrameLocks noGrp="1"/>
          </p:cNvGraphicFramePr>
          <p:nvPr/>
        </p:nvGraphicFramePr>
        <p:xfrm>
          <a:off x="2733043" y="899160"/>
          <a:ext cx="322649" cy="47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649">
                  <a:extLst>
                    <a:ext uri="{9D8B030D-6E8A-4147-A177-3AD203B41FA5}">
                      <a16:colId xmlns:a16="http://schemas.microsoft.com/office/drawing/2014/main" val="3753075963"/>
                    </a:ext>
                  </a:extLst>
                </a:gridCol>
              </a:tblGrid>
              <a:tr h="208287">
                <a:tc>
                  <a:txBody>
                    <a:bodyPr/>
                    <a:lstStyle/>
                    <a:p>
                      <a:r>
                        <a:rPr lang="en-US" sz="1100" dirty="0"/>
                        <a:t>x3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09684"/>
                  </a:ext>
                </a:extLst>
              </a:tr>
              <a:tr h="171531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93615"/>
                  </a:ext>
                </a:extLst>
              </a:tr>
            </a:tbl>
          </a:graphicData>
        </a:graphic>
      </p:graphicFrame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8FE4B93-71BF-4F9D-97C0-05F18EE32CE5}"/>
              </a:ext>
            </a:extLst>
          </p:cNvPr>
          <p:cNvCxnSpPr>
            <a:cxnSpLocks/>
          </p:cNvCxnSpPr>
          <p:nvPr/>
        </p:nvCxnSpPr>
        <p:spPr>
          <a:xfrm>
            <a:off x="2393950" y="896516"/>
            <a:ext cx="322649" cy="4499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75641254-57B2-4835-9774-A4D5F246BD3E}"/>
              </a:ext>
            </a:extLst>
          </p:cNvPr>
          <p:cNvCxnSpPr>
            <a:cxnSpLocks/>
          </p:cNvCxnSpPr>
          <p:nvPr/>
        </p:nvCxnSpPr>
        <p:spPr>
          <a:xfrm>
            <a:off x="2087745" y="914400"/>
            <a:ext cx="322649" cy="4499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1E5ADA-A9C2-4564-9146-1666864AB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3" y="1386840"/>
            <a:ext cx="2545522" cy="24678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FAE024-A279-4CA8-B8EF-DC801775DABB}"/>
              </a:ext>
            </a:extLst>
          </p:cNvPr>
          <p:cNvSpPr txBox="1"/>
          <p:nvPr/>
        </p:nvSpPr>
        <p:spPr>
          <a:xfrm>
            <a:off x="1874319" y="1842183"/>
            <a:ext cx="30584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длина: 15*1+7*3+6*3+6*3+5*3=87</a:t>
            </a:r>
          </a:p>
        </p:txBody>
      </p:sp>
    </p:spTree>
    <p:extLst>
      <p:ext uri="{BB962C8B-B14F-4D97-AF65-F5344CB8AC3E}">
        <p14:creationId xmlns:p14="http://schemas.microsoft.com/office/powerpoint/2010/main" val="333318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7636" y="0"/>
            <a:ext cx="1899864" cy="58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63153"/>
            <a:ext cx="1551781" cy="438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3886200" y="3286720"/>
            <a:ext cx="1241425" cy="136191"/>
          </a:xfrm>
        </p:spPr>
        <p:txBody>
          <a:bodyPr/>
          <a:lstStyle/>
          <a:p>
            <a:fld id="{B6F15528-21DE-4FAA-801E-634DDDAF4B2B}" type="slidenum">
              <a:rPr lang="ru-RU" sz="885" b="1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88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388732" y="2198823"/>
            <a:ext cx="5755905" cy="1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81" tIns="20241" rIns="40481" bIns="20241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797"/>
          </a:p>
        </p:txBody>
      </p:sp>
      <p:sp>
        <p:nvSpPr>
          <p:cNvPr id="7" name="Прямоугольник 6"/>
          <p:cNvSpPr/>
          <p:nvPr/>
        </p:nvSpPr>
        <p:spPr>
          <a:xfrm>
            <a:off x="0" y="1412886"/>
            <a:ext cx="5397500" cy="84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5" name="Прямоугольник 4"/>
          <p:cNvSpPr/>
          <p:nvPr/>
        </p:nvSpPr>
        <p:spPr>
          <a:xfrm>
            <a:off x="1576768" y="1564447"/>
            <a:ext cx="24039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Хэмминга</a:t>
            </a:r>
          </a:p>
        </p:txBody>
      </p:sp>
    </p:spTree>
    <p:extLst>
      <p:ext uri="{BB962C8B-B14F-4D97-AF65-F5344CB8AC3E}">
        <p14:creationId xmlns:p14="http://schemas.microsoft.com/office/powerpoint/2010/main" val="77196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7636" y="0"/>
            <a:ext cx="1899864" cy="5807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463153"/>
            <a:ext cx="1551781" cy="438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>
          <a:xfrm>
            <a:off x="2691696" y="3736734"/>
            <a:ext cx="1241425" cy="136191"/>
          </a:xfrm>
        </p:spPr>
        <p:txBody>
          <a:bodyPr/>
          <a:lstStyle/>
          <a:p>
            <a:fld id="{B6F15528-21DE-4FAA-801E-634DDDAF4B2B}" type="slidenum">
              <a:rPr lang="ru-RU" sz="885" b="1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88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388732" y="2198823"/>
            <a:ext cx="5755905" cy="1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0481" tIns="20241" rIns="40481" bIns="20241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797"/>
          </a:p>
        </p:txBody>
      </p:sp>
      <p:sp>
        <p:nvSpPr>
          <p:cNvPr id="7" name="Прямоугольник 6"/>
          <p:cNvSpPr/>
          <p:nvPr/>
        </p:nvSpPr>
        <p:spPr>
          <a:xfrm>
            <a:off x="-7053" y="-18907"/>
            <a:ext cx="5397500" cy="843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97"/>
          </a:p>
        </p:txBody>
      </p:sp>
      <p:sp>
        <p:nvSpPr>
          <p:cNvPr id="5" name="Прямоугольник 4"/>
          <p:cNvSpPr/>
          <p:nvPr/>
        </p:nvSpPr>
        <p:spPr>
          <a:xfrm>
            <a:off x="1489735" y="16269"/>
            <a:ext cx="24039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Хэмминга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B2EED36-13F7-40FA-B9B9-71835567EC32}"/>
              </a:ext>
            </a:extLst>
          </p:cNvPr>
          <p:cNvSpPr/>
          <p:nvPr/>
        </p:nvSpPr>
        <p:spPr>
          <a:xfrm>
            <a:off x="2995" y="1524001"/>
            <a:ext cx="5394505" cy="1371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spcAft>
                <a:spcPts val="50"/>
              </a:spcAft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Хэмминга 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 алгоритм, который позволяет закодировать какое-либо информационное сообщение определённым образом и после передачи (например по сети) определить появилась ли какая-то ошибка в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сообщении (к примеру из-за помех) и, при возможности, восстановить это сообщение. </a:t>
            </a:r>
          </a:p>
        </p:txBody>
      </p:sp>
    </p:spTree>
    <p:extLst>
      <p:ext uri="{BB962C8B-B14F-4D97-AF65-F5344CB8AC3E}">
        <p14:creationId xmlns:p14="http://schemas.microsoft.com/office/powerpoint/2010/main" val="4072329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6" y="1438"/>
            <a:ext cx="53975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9388" lvl="0" indent="269875" algn="just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2350" y="20128"/>
            <a:ext cx="358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код Хэмминга. Практика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46" y="390942"/>
            <a:ext cx="5397500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ru-RU" sz="1400" b="1" dirty="0">
                <a:solidFill>
                  <a:srgbClr val="000000"/>
                </a:solidFill>
                <a:latin typeface="system-ui"/>
              </a:rPr>
              <a:t>Задача.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код Хэмминга для двоичного сообщения, длина слова у которого составляет 16 бит. Исходное сообщение возьмём такое «0100010000111101».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524000"/>
            <a:ext cx="1715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fontAlgn="base">
              <a:buAutoNum type="arabicPeriod"/>
            </a:pPr>
            <a:r>
              <a:rPr lang="ru-RU" sz="1400" b="1" dirty="0">
                <a:solidFill>
                  <a:srgbClr val="000000"/>
                </a:solidFill>
                <a:latin typeface="system-ui"/>
              </a:rPr>
              <a:t>Кодирование</a:t>
            </a:r>
          </a:p>
          <a:p>
            <a:pPr fontAlgn="base"/>
            <a:endParaRPr lang="ru-RU" sz="14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8" y="1828800"/>
            <a:ext cx="5390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исходное сообщение добавляем контрольные биты и устанавливаем их в нуль. Контрольные биты располагаются в тех номерах битов, которые равны степеням двойки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5397500" cy="4003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69" y="2895601"/>
            <a:ext cx="5404569" cy="3459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2438400"/>
            <a:ext cx="52895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контрольные биты будут находиться в «буквах»(битах) под номерами 1, 2, 4, 8 и 16.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200400"/>
            <a:ext cx="5397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остальные номера бит переписываем исходное сообщение.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81400"/>
            <a:ext cx="5397500" cy="37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28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6" y="1438"/>
            <a:ext cx="53975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9388" lvl="0" indent="269875" algn="just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2350" y="20128"/>
            <a:ext cx="358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код Хэмминга. Практика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46" y="390942"/>
            <a:ext cx="5397500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ru-RU" sz="1400" b="1" dirty="0">
                <a:solidFill>
                  <a:srgbClr val="000000"/>
                </a:solidFill>
                <a:latin typeface="system-ui"/>
              </a:rPr>
              <a:t>Задача.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код Хэмминга для двоичного сообщения, длина слова у которого составляет 16 бит. Исходное сообщение возьмём такое «0100010000111101».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524000"/>
            <a:ext cx="2161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1400" b="1" dirty="0">
                <a:solidFill>
                  <a:srgbClr val="000000"/>
                </a:solidFill>
                <a:latin typeface="system-ui"/>
              </a:rPr>
              <a:t>2. Контрольные биты</a:t>
            </a:r>
          </a:p>
          <a:p>
            <a:pPr fontAlgn="base"/>
            <a:endParaRPr lang="ru-RU" sz="14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8" y="1828800"/>
            <a:ext cx="5390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контрольный бит с номером N «контролирует» непрерывную последовательность из N битов, через каждые N битов, начиная с позиции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5397500" cy="4003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1" y="2362200"/>
            <a:ext cx="5137150" cy="127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9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6" y="1438"/>
            <a:ext cx="53975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9388" lvl="0" indent="269875" algn="just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2350" y="20128"/>
            <a:ext cx="358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код Хэмминга. Практика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46" y="390942"/>
            <a:ext cx="5397500" cy="738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ru-RU" sz="1400" b="1" dirty="0">
                <a:solidFill>
                  <a:srgbClr val="000000"/>
                </a:solidFill>
                <a:latin typeface="system-ui"/>
              </a:rPr>
              <a:t>Задача.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код Хэмминга для двоичного сообщения, длина слова у которого составляет 16 бит. Исходное сообщение возьмём такое «0100010000111101».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524000"/>
            <a:ext cx="2161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1400" b="1" dirty="0">
                <a:solidFill>
                  <a:srgbClr val="000000"/>
                </a:solidFill>
                <a:latin typeface="system-ui"/>
              </a:rPr>
              <a:t>2. Контрольные биты</a:t>
            </a:r>
          </a:p>
          <a:p>
            <a:pPr fontAlgn="base"/>
            <a:endParaRPr lang="ru-RU" sz="14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8" y="1828800"/>
            <a:ext cx="5390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контрольный бит с номером N «контролирует» непрерывную последовательность из N битов, через каждые N битов, начиная с позиции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5397500" cy="4003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62200"/>
            <a:ext cx="5397500" cy="4955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625" y="2819400"/>
            <a:ext cx="528955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 вычисления </a:t>
            </a:r>
            <a:r>
              <a:rPr lang="ru-RU" sz="105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</a:t>
            </a:r>
            <a:r>
              <a:rPr lang="ru-RU" sz="10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бита нужно сложить все «буквы» нашего «слова», которые он контролирует, а затем принять нелёгкое решение: если сумма получилась чётная, то пишем в результате нуль, а если нечётная — единицу.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3429000"/>
            <a:ext cx="53975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Вычисляем 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бит</a:t>
            </a:r>
            <a:r>
              <a:rPr lang="en-US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3,5,7,9,11,13,15,17,19,2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+ 1 + 0 + 0 + 0 + 0 + 1 + 1 + 1 + 1 = 1 + 1 + 1 + 1 + 1 = 5</a:t>
            </a:r>
            <a:r>
              <a:rPr lang="en-US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701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6" y="1438"/>
            <a:ext cx="53975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9388" lvl="0" indent="269875" algn="just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2350" y="20128"/>
            <a:ext cx="358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код Хэмминга. Практика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46" y="390942"/>
            <a:ext cx="5397500" cy="6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ru-RU" sz="1200" b="1" dirty="0">
                <a:solidFill>
                  <a:srgbClr val="000000"/>
                </a:solidFill>
                <a:latin typeface="system-ui"/>
              </a:rPr>
              <a:t>Задача.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код Хэмминга для двоичного сообщения, длина слова у которого составляет 16 бит. Исходное сообщение возьмём такое «0100010000111101».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371600"/>
            <a:ext cx="2161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1400" b="1" dirty="0">
                <a:solidFill>
                  <a:srgbClr val="000000"/>
                </a:solidFill>
                <a:latin typeface="system-ui"/>
              </a:rPr>
              <a:t>2. Контрольные биты</a:t>
            </a:r>
          </a:p>
          <a:p>
            <a:pPr fontAlgn="base"/>
            <a:endParaRPr lang="ru-RU" sz="14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8" y="1600200"/>
            <a:ext cx="5390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контрольный бит с номером N «контролирует» непрерывную последовательность из N битов, через каждые N битов, начиная с позиции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600"/>
            <a:ext cx="5397500" cy="4003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26" y="2057400"/>
            <a:ext cx="5289550" cy="41396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2438400"/>
            <a:ext cx="53657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вычислим контрольный 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 номер 2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 него нужно будет найти сумму каждых двух бит следующих друг за другом непрерывно, через каждые два бита.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2" y="2819400"/>
            <a:ext cx="5393067" cy="47051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995" y="3276600"/>
            <a:ext cx="53945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Вычисляем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бит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+ 0 + 0 + 1 + 0 + 0 + 1 + 1 + 1 = 4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7" y="3581400"/>
            <a:ext cx="5383003" cy="32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53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6" y="1438"/>
            <a:ext cx="53975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9388" lvl="0" indent="269875" algn="just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2350" y="20128"/>
            <a:ext cx="358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код Хэмминга. Практика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46" y="390942"/>
            <a:ext cx="5397500" cy="6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ru-RU" sz="1200" b="1" dirty="0">
                <a:solidFill>
                  <a:srgbClr val="000000"/>
                </a:solidFill>
                <a:latin typeface="system-ui"/>
              </a:rPr>
              <a:t>Задача.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код Хэмминга для двоичного сообщения, длина слова у которого составляет 16 бит. Исходное сообщение возьмём такое «0100010000111101».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90600"/>
            <a:ext cx="2161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1400" b="1" dirty="0">
                <a:solidFill>
                  <a:srgbClr val="000000"/>
                </a:solidFill>
                <a:latin typeface="system-ui"/>
              </a:rPr>
              <a:t>2. Контрольные биты</a:t>
            </a:r>
          </a:p>
          <a:p>
            <a:pPr fontAlgn="base"/>
            <a:endParaRPr lang="ru-RU" sz="14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219200"/>
            <a:ext cx="5390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Переходим к вычислению третьего контрольного бита. Но это у нас он контрольный — третий. А в сообщении этот бит записан под номером 4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95" y="2057400"/>
            <a:ext cx="53945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Вычисляем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бит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+ 0 + 0 + 0 + 0 + 0 + 1 + 0 + 1 = 3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7" y="1600200"/>
            <a:ext cx="5365751" cy="497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85999"/>
            <a:ext cx="5397500" cy="45854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2743200"/>
            <a:ext cx="5289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Переходим к вычислению четвертого контрольного бита. В сообщении этот бит записан под номером 8.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0" y="3200400"/>
            <a:ext cx="5334000" cy="41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859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6" y="1438"/>
            <a:ext cx="53975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9388" lvl="0" indent="269875" algn="just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2350" y="20128"/>
            <a:ext cx="358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код Хэмминга. Практика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46" y="390942"/>
            <a:ext cx="5397500" cy="6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system-ui"/>
              </a:rPr>
              <a:t> </a:t>
            </a:r>
            <a:r>
              <a:rPr lang="ru-RU" sz="1200" b="1" dirty="0">
                <a:solidFill>
                  <a:srgbClr val="000000"/>
                </a:solidFill>
                <a:latin typeface="system-ui"/>
              </a:rPr>
              <a:t>Задача.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код Хэмминга для двоичного сообщения, длина слова у которого составляет 16 бит. Исходное сообщение возьмём такое «0100010000111101».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90600"/>
            <a:ext cx="2161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1400" b="1" dirty="0">
                <a:solidFill>
                  <a:srgbClr val="000000"/>
                </a:solidFill>
                <a:latin typeface="system-ui"/>
              </a:rPr>
              <a:t>2. Контрольные биты</a:t>
            </a:r>
          </a:p>
          <a:p>
            <a:pPr fontAlgn="base"/>
            <a:endParaRPr lang="ru-RU" sz="14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219200"/>
            <a:ext cx="5390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Переходим к вычислению 5 контрольного бита. Но это у нас он контрольный — третий. А в сообщении этот бит записан под номером 16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95" y="2057400"/>
            <a:ext cx="53945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Вычисляем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пятый бит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+ 1 + 1 + 1 = 4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6400"/>
            <a:ext cx="5397500" cy="41370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20008" y="2819400"/>
            <a:ext cx="5417508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итоге мы получили слово с кодом Хэмминга, которое содержит избыточные биты (в сумме 21): «100110000100001011101».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231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6" y="1438"/>
            <a:ext cx="539750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9388" lvl="0" indent="269875" algn="just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endParaRPr lang="ru-RU" sz="1600" dirty="0">
              <a:latin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22350" y="20128"/>
            <a:ext cx="358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Простой код Хэмминга. Практика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57200"/>
            <a:ext cx="177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1400" b="1" dirty="0">
                <a:solidFill>
                  <a:srgbClr val="000000"/>
                </a:solidFill>
                <a:latin typeface="system-ui"/>
              </a:rPr>
              <a:t>3. Декодирование</a:t>
            </a:r>
          </a:p>
          <a:p>
            <a:pPr fontAlgn="base"/>
            <a:endParaRPr lang="ru-RU" sz="1400" b="1" i="0" dirty="0">
              <a:solidFill>
                <a:srgbClr val="000000"/>
              </a:solidFill>
              <a:effectLst/>
              <a:latin typeface="system-u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85800"/>
            <a:ext cx="5390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представим, что к нам пришло сообщение с ошибкой. Вот оно «100110001100001011101».</a:t>
            </a: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знаем, что в него добавлены избыточные биты по алгоритму Хемминга, и нам надо проверить, есть в нём ошибка или нет.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7134" y="1447800"/>
            <a:ext cx="5414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 этого сначала обнуляем все биты, находящиеся на номерах степеней двойки: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89543"/>
            <a:ext cx="5397500" cy="32025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34386" y="2209800"/>
            <a:ext cx="5397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первом оставляем нуль, ибо в подконтрольных битах чётное число единиц.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38400"/>
            <a:ext cx="5397500" cy="40500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3059" y="2819400"/>
            <a:ext cx="528955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Вычисляем все остальные контрольные биты по описанному выше алгоритму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3048000"/>
            <a:ext cx="5397500" cy="34411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-27197" y="3352800"/>
            <a:ext cx="542469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складываем номера этих контрольных бит: 1 + 8, и получаем 9 — номер бита, в котором закралась ошибка! Меняем девятый бит на обратный — с единицы на нуль, — и получаем исходное сообщение!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50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A1871E-6461-4AEE-9E96-2F877BF60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" y="1295400"/>
            <a:ext cx="5289550" cy="84638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indent="87313" algn="just"/>
            <a:r>
              <a:rPr lang="ru-RU" b="1" dirty="0"/>
              <a:t>Задание на лабораторную работу: </a:t>
            </a:r>
            <a:r>
              <a:rPr lang="ru-RU" dirty="0"/>
              <a:t>Закодировать 1001 0001 1101 1110 0000 000 групповым кодом Хэмминга, исправляющим одиночную ошибку. Внести с полученную кодовую комбинацию одиночную ошибку и определить какой именно символ сообщения был искажен.</a:t>
            </a:r>
            <a:r>
              <a:rPr lang="en-US" dirty="0"/>
              <a:t> 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052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3583</TotalTime>
  <Words>1133</Words>
  <Application>Microsoft Office PowerPoint</Application>
  <PresentationFormat>Произвольный</PresentationFormat>
  <Paragraphs>141</Paragraphs>
  <Slides>18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Calibri</vt:lpstr>
      <vt:lpstr>system-ui</vt:lpstr>
      <vt:lpstr>Tahoma</vt:lpstr>
      <vt:lpstr>Times New Roman</vt:lpstr>
      <vt:lpstr>Office Theme</vt:lpstr>
      <vt:lpstr>1_Office Theme</vt:lpstr>
      <vt:lpstr>Презентация PowerPoint</vt:lpstr>
      <vt:lpstr>Презентация PowerPoint</vt:lpstr>
      <vt:lpstr>Кодирование</vt:lpstr>
      <vt:lpstr>Алгоритм (код) Хаффмана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на лабораторную работу: Закодировать 1001 0001 1101 1110 0000 000 групповым кодом Хэмминга, исправляющим одиночную ошибку. Внести с полученную кодовую комбинацию одиночную ошибку и определить какой именно символ сообщения был искажен.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Презентация_21.04.2020</dc:title>
  <dc:creator>Nadin</dc:creator>
  <cp:lastModifiedBy>IT department</cp:lastModifiedBy>
  <cp:revision>355</cp:revision>
  <dcterms:created xsi:type="dcterms:W3CDTF">2024-03-11T19:28:50Z</dcterms:created>
  <dcterms:modified xsi:type="dcterms:W3CDTF">2026-05-20T08:05:05Z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2020-04-21T00:00:00Z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2024-03-11T00:00:00Z</vt:filetime>
  </property>
</Properties>
</file>