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147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13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25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888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8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0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3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37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809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17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95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99474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21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675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840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997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94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45EE743-F2B6-4106-8A93-F4AB3898B85B}" type="datetimeFigureOut">
              <a:rPr lang="ru-RU" smtClean="0"/>
              <a:t>12.12.2025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D88E6-D5A2-410C-A345-6207DB1C8E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704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1B4CFB1-07EB-433D-A0BA-F446DBC15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800918"/>
              </p:ext>
            </p:extLst>
          </p:nvPr>
        </p:nvGraphicFramePr>
        <p:xfrm>
          <a:off x="464234" y="831862"/>
          <a:ext cx="11727766" cy="5532121"/>
        </p:xfrm>
        <a:graphic>
          <a:graphicData uri="http://schemas.openxmlformats.org/drawingml/2006/table">
            <a:tbl>
              <a:tblPr firstRow="1" firstCol="1" bandRow="1"/>
              <a:tblGrid>
                <a:gridCol w="10510279">
                  <a:extLst>
                    <a:ext uri="{9D8B030D-6E8A-4147-A177-3AD203B41FA5}">
                      <a16:colId xmlns:a16="http://schemas.microsoft.com/office/drawing/2014/main" val="2989284228"/>
                    </a:ext>
                  </a:extLst>
                </a:gridCol>
                <a:gridCol w="1217487">
                  <a:extLst>
                    <a:ext uri="{9D8B030D-6E8A-4147-A177-3AD203B41FA5}">
                      <a16:colId xmlns:a16="http://schemas.microsoft.com/office/drawing/2014/main" val="3638569530"/>
                    </a:ext>
                  </a:extLst>
                </a:gridCol>
              </a:tblGrid>
              <a:tr h="79563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ТЕМА </a:t>
                      </a: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 ТЕОРЕТИЧЕСКИЕ ОСНОВЫ УПРАВЛЕНИЯ ДЕНЕЖНЫМИ ПОТОКАМИ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445327"/>
                  </a:ext>
                </a:extLst>
              </a:tr>
              <a:tr h="508556">
                <a:tc rowSpan="2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 Концепция теории денежных потоков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07316"/>
                  </a:ext>
                </a:extLst>
              </a:tr>
              <a:tr h="397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624148"/>
                  </a:ext>
                </a:extLst>
              </a:tr>
              <a:tr h="508556">
                <a:tc rowSpan="2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 Денежное обращение и денежный оборот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5735567"/>
                  </a:ext>
                </a:extLst>
              </a:tr>
              <a:tr h="397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2798082"/>
                  </a:ext>
                </a:extLst>
              </a:tr>
              <a:tr h="508556">
                <a:tc rowSpan="2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 Учет денежных средств на предприятии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66196"/>
                  </a:ext>
                </a:extLst>
              </a:tr>
              <a:tr h="397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142440"/>
                  </a:ext>
                </a:extLst>
              </a:tr>
              <a:tr h="510857">
                <a:tc rowSpan="2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4. Денежный поток</a:t>
                      </a: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: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 сущность</a:t>
                      </a: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 принципы</a:t>
                      </a: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 факторы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347987"/>
                  </a:ext>
                </a:extLst>
              </a:tr>
              <a:tr h="397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2357647"/>
                  </a:ext>
                </a:extLst>
              </a:tr>
              <a:tr h="508556">
                <a:tc rowSpan="2"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5. Классификация денежных потоков предприятия</a:t>
                      </a:r>
                      <a:endParaRPr lang="ru-RU" sz="2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0200750"/>
                  </a:ext>
                </a:extLst>
              </a:tr>
              <a:tr h="3978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223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19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824850-45F6-4CF9-9F8E-2A5B7F3D3C6F}"/>
              </a:ext>
            </a:extLst>
          </p:cNvPr>
          <p:cNvSpPr/>
          <p:nvPr/>
        </p:nvSpPr>
        <p:spPr>
          <a:xfrm>
            <a:off x="375139" y="222815"/>
            <a:ext cx="98942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lvl="0"/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1. Концепция теории денежных потоков</a:t>
            </a:r>
            <a:endParaRPr lang="ru-RU" sz="28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67E9704-142D-40AF-811B-FF36164C6BF8}"/>
              </a:ext>
            </a:extLst>
          </p:cNvPr>
          <p:cNvSpPr/>
          <p:nvPr/>
        </p:nvSpPr>
        <p:spPr>
          <a:xfrm>
            <a:off x="375139" y="1097280"/>
            <a:ext cx="11286978" cy="4635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06000"/>
              </a:lnSpc>
              <a:spcAft>
                <a:spcPts val="0"/>
              </a:spcAft>
              <a:tabLst>
                <a:tab pos="554990" algn="l"/>
              </a:tabLs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	В условиях рыночной экономики важной задачей является определение финансовой устойчивости предприятия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так как от нее зависит способность предприятия генерировать денежные потоки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Наличие денег у предприятия определяет возможность его выживания и дальнейшего развития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lvl="1" algn="just">
              <a:lnSpc>
                <a:spcPct val="106000"/>
              </a:lnSpc>
              <a:spcAft>
                <a:spcPts val="0"/>
              </a:spcAft>
              <a:tabLst>
                <a:tab pos="554990" algn="l"/>
              </a:tabLs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445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Денежные средства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ограниченный ресурс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поэтому важным является создание на предприятиях механизма эффективного управления их денежными потоками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marL="4445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4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Цель такого управления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это поддержание оптимального остатка денежных средств путем обеспечения сбалансированности их поступления и расходования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972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0ED9717-B0E0-47EE-A9A2-C2CE2E21EBED}"/>
              </a:ext>
            </a:extLst>
          </p:cNvPr>
          <p:cNvSpPr/>
          <p:nvPr/>
        </p:nvSpPr>
        <p:spPr>
          <a:xfrm>
            <a:off x="361069" y="491211"/>
            <a:ext cx="10977489" cy="5668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9000"/>
              </a:lnSpc>
              <a:spcAft>
                <a:spcPts val="0"/>
              </a:spcAft>
            </a:pP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Концепция денежных потоков предприятий возникла в США в середине 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50-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х гг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 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ХХ века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 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Разработка основных положений данной концепции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принадлежит зарубежным экономистам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Л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Бернстайну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Ю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Бригхему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Дж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Ван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Хорну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Ж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Ришару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Д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Г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Сиглу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Д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Шиму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и другим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ts val="15"/>
              </a:lnSpc>
              <a:spcAft>
                <a:spcPts val="0"/>
              </a:spcAft>
            </a:pP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sz="2800" i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0" lvl="1">
              <a:spcAft>
                <a:spcPts val="0"/>
              </a:spcAft>
              <a:buFont typeface="Arial" panose="020B0604020202020204" pitchFamily="34" charset="0"/>
              <a:buChar char="В"/>
              <a:tabLst>
                <a:tab pos="512445" algn="l"/>
              </a:tabLst>
            </a:pPr>
            <a:endParaRPr lang="ru-RU" sz="2800" b="1" i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0" lvl="1" algn="just">
              <a:spcAft>
                <a:spcPts val="0"/>
              </a:spcAft>
              <a:tabLst>
                <a:tab pos="512445" algn="l"/>
              </a:tabLst>
            </a:pP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 последние десятилетия проблемы денежных потоков находят отражение и в работах отечественных экономистов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Балабанова И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Т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Бочарова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Бланка И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Ковалева 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Крылова 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И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Никифоровой Н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Донцовой Л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Стояновой Е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С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.,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Шеремета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А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Д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800" b="1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и др</a:t>
            </a:r>
            <a:r>
              <a:rPr lang="ru-RU" sz="28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78673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79CE3B-FDC9-4CE9-98BD-7B02205A52F7}"/>
              </a:ext>
            </a:extLst>
          </p:cNvPr>
          <p:cNvSpPr/>
          <p:nvPr/>
        </p:nvSpPr>
        <p:spPr>
          <a:xfrm>
            <a:off x="196948" y="217575"/>
            <a:ext cx="11577711" cy="6422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345"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Концепция денежного потока предусматривает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</a:p>
          <a:p>
            <a:pPr marL="347345"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0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347345" marR="520700" algn="just">
              <a:lnSpc>
                <a:spcPct val="103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идентификацию денежного потока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его продолжительность и вид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marL="347345" marR="520700" algn="just">
              <a:lnSpc>
                <a:spcPct val="103000"/>
              </a:lnSpc>
              <a:spcAft>
                <a:spcPts val="0"/>
              </a:spcAft>
            </a:pPr>
            <a:endParaRPr lang="ru-RU" sz="2400" b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347345" marR="520700">
              <a:lnSpc>
                <a:spcPct val="103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б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оценку факторов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определяющих величину его элементов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marL="347345" marR="520700">
              <a:lnSpc>
                <a:spcPct val="103000"/>
              </a:lnSpc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0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575945" indent="-227965">
              <a:lnSpc>
                <a:spcPct val="99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в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выбор коэффициента дисконтирования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позволяющего сопоставить элементы потока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генерируемые в различные моменты времени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marL="575945" indent="-227965">
              <a:lnSpc>
                <a:spcPct val="99000"/>
              </a:lnSpc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0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347345"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г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оценку риска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связанного с данным потоком и способ его учета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</a:p>
          <a:p>
            <a:pPr marL="347345"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575945" indent="-227965"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)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влияние на финансовую устойчивость и формирование финансовой стратегии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923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5F514E-12B3-42FE-86A3-53997B4053EF}"/>
              </a:ext>
            </a:extLst>
          </p:cNvPr>
          <p:cNvSpPr/>
          <p:nvPr/>
        </p:nvSpPr>
        <p:spPr>
          <a:xfrm>
            <a:off x="628357" y="349424"/>
            <a:ext cx="94722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lvl="0"/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2. Денежное обращение и денежный оборот</a:t>
            </a:r>
            <a:endParaRPr lang="ru-RU" sz="28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32C7226-E51C-4FC4-94F6-B1C9413B534A}"/>
              </a:ext>
            </a:extLst>
          </p:cNvPr>
          <p:cNvSpPr/>
          <p:nvPr/>
        </p:nvSpPr>
        <p:spPr>
          <a:xfrm>
            <a:off x="593187" y="1429190"/>
            <a:ext cx="11005625" cy="4214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lnSpc>
                <a:spcPct val="104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Деньги находятся в постоянном движении между государством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хозяйствующими субъектами и физическими лицами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indent="342900" algn="just">
              <a:lnSpc>
                <a:spcPct val="104000"/>
              </a:lnSpc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0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Движение денег происходит в двух формах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наличной и безналичной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при выполнении ими своих функций это движение называется </a:t>
            </a:r>
            <a:r>
              <a:rPr lang="ru-RU" sz="24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денежным обращением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indent="342900" algn="just"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4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Денежное обращение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это движение денег в наличной и безналичной формах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обслуживающее реализацию товаров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а также нетоварные платежи и расчеты в хозяйстве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00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F71C88-0596-42DF-A6A3-1311299253AB}"/>
              </a:ext>
            </a:extLst>
          </p:cNvPr>
          <p:cNvSpPr/>
          <p:nvPr/>
        </p:nvSpPr>
        <p:spPr>
          <a:xfrm>
            <a:off x="325901" y="1217435"/>
            <a:ext cx="11540198" cy="4155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Налично</a:t>
            </a:r>
            <a:r>
              <a:rPr lang="ru-RU" sz="2400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денежное обращение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это движение наличных денег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выполняющих функции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средства обращения и средства платежа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Оно обслуживается банкнотами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бумажными деньгами и монетой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4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algn="just">
              <a:spcAft>
                <a:spcPts val="0"/>
              </a:spcAft>
              <a:tabLst>
                <a:tab pos="509270" algn="l"/>
              </a:tabLs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В денежном обращении наибольший удельный вес приходится на налично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денежный оборот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Наличными деньгами производятся расчеты между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предпринимателями с населением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отдельными гражданами на продуктовых и товарных рынках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частично между финансово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кредитными участниками и населением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8114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FD55799-F24A-40EE-A934-6074ACB8A181}"/>
              </a:ext>
            </a:extLst>
          </p:cNvPr>
          <p:cNvSpPr/>
          <p:nvPr/>
        </p:nvSpPr>
        <p:spPr>
          <a:xfrm>
            <a:off x="295421" y="1358393"/>
            <a:ext cx="11310425" cy="4705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</a:pPr>
            <a:r>
              <a:rPr lang="ru-RU" sz="2400" b="1" u="sng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Безналичное обращение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это движение стоимости без участия наличных денег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по средствам перечисления денежных средств по счетам и взаимозачетов кредитных учреждений и хозяйствующих субъектов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lvl="0" algn="just">
              <a:lnSpc>
                <a:spcPct val="107000"/>
              </a:lnSpc>
            </a:pP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Такое обращение осуществляется с помощью чеков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векселей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кредитных документов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lvl="0" algn="just">
              <a:lnSpc>
                <a:spcPct val="107000"/>
              </a:lnSpc>
            </a:pPr>
            <a:endParaRPr lang="ru-RU" sz="24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algn="just"/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Между наличным и безналичным обращением существует взаимосвязь и взаимозависимость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Деньги постоянно переходят из одной сферы обращения в другую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в кредитных учреждениях они принимают безналичную форму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;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при снятии их со счета 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sz="24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наличную</a:t>
            </a:r>
            <a:r>
              <a:rPr lang="ru-RU" sz="24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99023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7A3F283-5C05-479C-B0AB-1516A0834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6304470"/>
              </p:ext>
            </p:extLst>
          </p:nvPr>
        </p:nvGraphicFramePr>
        <p:xfrm>
          <a:off x="140677" y="422031"/>
          <a:ext cx="11493069" cy="5351697"/>
        </p:xfrm>
        <a:graphic>
          <a:graphicData uri="http://schemas.openxmlformats.org/drawingml/2006/table">
            <a:tbl>
              <a:tblPr firstRow="1" firstCol="1" bandRow="1"/>
              <a:tblGrid>
                <a:gridCol w="405418">
                  <a:extLst>
                    <a:ext uri="{9D8B030D-6E8A-4147-A177-3AD203B41FA5}">
                      <a16:colId xmlns:a16="http://schemas.microsoft.com/office/drawing/2014/main" val="1145399067"/>
                    </a:ext>
                  </a:extLst>
                </a:gridCol>
                <a:gridCol w="4483427">
                  <a:extLst>
                    <a:ext uri="{9D8B030D-6E8A-4147-A177-3AD203B41FA5}">
                      <a16:colId xmlns:a16="http://schemas.microsoft.com/office/drawing/2014/main" val="372192614"/>
                    </a:ext>
                  </a:extLst>
                </a:gridCol>
                <a:gridCol w="3004849">
                  <a:extLst>
                    <a:ext uri="{9D8B030D-6E8A-4147-A177-3AD203B41FA5}">
                      <a16:colId xmlns:a16="http://schemas.microsoft.com/office/drawing/2014/main" val="213903442"/>
                    </a:ext>
                  </a:extLst>
                </a:gridCol>
                <a:gridCol w="3434124">
                  <a:extLst>
                    <a:ext uri="{9D8B030D-6E8A-4147-A177-3AD203B41FA5}">
                      <a16:colId xmlns:a16="http://schemas.microsoft.com/office/drawing/2014/main" val="954028712"/>
                    </a:ext>
                  </a:extLst>
                </a:gridCol>
                <a:gridCol w="95392">
                  <a:extLst>
                    <a:ext uri="{9D8B030D-6E8A-4147-A177-3AD203B41FA5}">
                      <a16:colId xmlns:a16="http://schemas.microsoft.com/office/drawing/2014/main" val="2041087153"/>
                    </a:ext>
                  </a:extLst>
                </a:gridCol>
                <a:gridCol w="69859">
                  <a:extLst>
                    <a:ext uri="{9D8B030D-6E8A-4147-A177-3AD203B41FA5}">
                      <a16:colId xmlns:a16="http://schemas.microsoft.com/office/drawing/2014/main" val="2928859494"/>
                    </a:ext>
                  </a:extLst>
                </a:gridCol>
              </a:tblGrid>
              <a:tr h="92846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Сравнительная характеристика двух форм обращения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607472"/>
                  </a:ext>
                </a:extLst>
              </a:tr>
              <a:tr h="41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7620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Признаки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1333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Обращение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457355"/>
                  </a:ext>
                </a:extLst>
              </a:tr>
              <a:tr h="41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наличное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безналичное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4023502"/>
                  </a:ext>
                </a:extLst>
              </a:tr>
              <a:tr h="4101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324426"/>
                  </a:ext>
                </a:extLst>
              </a:tr>
              <a:tr h="410190">
                <a:tc rowSpan="2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Участники операций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Плательщик и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получатель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Банк и получатель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607948"/>
                  </a:ext>
                </a:extLst>
              </a:tr>
              <a:tr h="216176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3108520"/>
                  </a:ext>
                </a:extLst>
              </a:tr>
              <a:tr h="82038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Отношения с банком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63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Кредитные отношения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2535722"/>
                  </a:ext>
                </a:extLst>
              </a:tr>
              <a:tr h="820380">
                <a:tc rowSpan="3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Перемещение денег</a:t>
                      </a: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Оборот наличных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денег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3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Кредитная операция </a:t>
                      </a:r>
                      <a:r>
                        <a:rPr lang="ru-RU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(</a:t>
                      </a: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запись по счетам</a:t>
                      </a: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6350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участником операций</a:t>
                      </a:r>
                      <a:r>
                        <a:rPr lang="ru-RU" sz="18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985709"/>
                  </a:ext>
                </a:extLst>
              </a:tr>
              <a:tr h="410190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940208"/>
                  </a:ext>
                </a:extLst>
              </a:tr>
              <a:tr h="134703"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995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448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66B5E7-BB51-499F-8307-16166EA23BF9}"/>
              </a:ext>
            </a:extLst>
          </p:cNvPr>
          <p:cNvSpPr/>
          <p:nvPr/>
        </p:nvSpPr>
        <p:spPr>
          <a:xfrm>
            <a:off x="121918" y="199106"/>
            <a:ext cx="11680876" cy="693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	</a:t>
            </a:r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Под денежным оборотом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понимается совокупность всех платежей в наличной и безналичной формах за определенный период времени .</a:t>
            </a:r>
          </a:p>
          <a:p>
            <a:pPr indent="342900" algn="just">
              <a:lnSpc>
                <a:spcPct val="99000"/>
              </a:lnSpc>
              <a:spcAft>
                <a:spcPts val="0"/>
              </a:spcAft>
            </a:pPr>
            <a:endParaRPr lang="ru-RU" sz="2000" b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Структура денежного оборота включает в себя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indent="342900" algn="just">
              <a:lnSpc>
                <a:spcPct val="99000"/>
              </a:lnSpc>
              <a:spcAft>
                <a:spcPts val="0"/>
              </a:spcAft>
            </a:pPr>
            <a:endParaRPr lang="ru-RU" sz="2000" b="1" u="sng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1. Платежный оборот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совокупность безналичных платежей и части налично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денежных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связанных с оплатой труда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ts val="1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342900" algn="just">
              <a:spcAft>
                <a:spcPts val="0"/>
              </a:spcAft>
            </a:pPr>
            <a:endParaRPr lang="ru-RU" sz="2000" b="1" u="sng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spcAft>
                <a:spcPts val="0"/>
              </a:spcAft>
            </a:pPr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2. Безналичный оборот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представляет собой часть совокупного денежного оборота с использованием безналичных расчетов путем записей на счетах в банках или зачетов встречных требований хозяйствующих субъектов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algn="just">
              <a:lnSpc>
                <a:spcPct val="103000"/>
              </a:lnSpc>
              <a:spcAft>
                <a:spcPts val="0"/>
              </a:spcAft>
              <a:tabLst>
                <a:tab pos="601980" algn="l"/>
              </a:tabLst>
            </a:pP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К расчетным документам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применяемым при безналичных расчетах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относятся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платежное требование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платежное поручение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аккредитив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реестр счетов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сдача в банк товарно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транспортных документов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);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инкассовое поручение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безмерное списание средств со счета предприятия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), 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авизо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 (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уведомление одного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банка другим о выполнении расчетных операций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).</a:t>
            </a:r>
          </a:p>
          <a:p>
            <a:pPr>
              <a:lnSpc>
                <a:spcPts val="15"/>
              </a:lnSpc>
              <a:spcAft>
                <a:spcPts val="0"/>
              </a:spcAft>
            </a:pP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03000"/>
              </a:lnSpc>
              <a:spcAft>
                <a:spcPts val="0"/>
              </a:spcAft>
            </a:pPr>
            <a:endParaRPr lang="ru-RU" sz="2000" b="1" u="sng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03000"/>
              </a:lnSpc>
              <a:spcAft>
                <a:spcPts val="0"/>
              </a:spcAft>
            </a:pPr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3. Налично</a:t>
            </a:r>
            <a:r>
              <a:rPr lang="ru-RU" sz="2000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денежный оборот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часть совокупного денежного оборота с использованием наличных денег в качестве средства обращения и средства платежа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Наличный денежный оборот включает все платежи наличными деньгами за определенный период времени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(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месяц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квартал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год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).</a:t>
            </a:r>
          </a:p>
          <a:p>
            <a:pPr indent="342900" algn="just">
              <a:lnSpc>
                <a:spcPct val="99000"/>
              </a:lnSpc>
              <a:spcAft>
                <a:spcPts val="0"/>
              </a:spcAft>
            </a:pP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84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6AEFA57-628C-41C7-AEF3-845571FE4D3B}"/>
              </a:ext>
            </a:extLst>
          </p:cNvPr>
          <p:cNvSpPr/>
          <p:nvPr/>
        </p:nvSpPr>
        <p:spPr>
          <a:xfrm>
            <a:off x="459545" y="419763"/>
            <a:ext cx="100208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lvl="0"/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3. Учет денежных средств на предприятии</a:t>
            </a:r>
            <a:endParaRPr lang="ru-RU" sz="28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494AE6-E9B6-4DB6-93D0-E00C2FB28794}"/>
              </a:ext>
            </a:extLst>
          </p:cNvPr>
          <p:cNvSpPr/>
          <p:nvPr/>
        </p:nvSpPr>
        <p:spPr>
          <a:xfrm>
            <a:off x="347002" y="1113702"/>
            <a:ext cx="1096342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Эффективность расчетных операций во многом зависит от состояния бухгалтерского учета денежных средств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расчетных и кредитных операций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indent="457200"/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Главный бухгалтер предприятия должен обеспечить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полный учет всех поступающих денежных средств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взыскание дебиторской и погашение кредиторской задолженности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соблюдение платежной дисциплины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проведение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457200"/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indent="457200" algn="just">
              <a:tabLst>
                <a:tab pos="242570" algn="l"/>
              </a:tabLst>
            </a:pP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В установленные сроки инвентаризаций денежных средств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расчетов и обязательств по платежам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списание с бухгалтерских балансов долгов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взыскать которые не представляется возможным в соответствии с существующими законами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indent="457200"/>
            <a:endParaRPr lang="ru-RU" sz="2000" b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457200" algn="just"/>
            <a:r>
              <a:rPr lang="ru-RU" sz="2000" b="1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Движение денежных средств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это количество денежных средств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0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которое получает и выплачивает предприятие в течение отчетного или планового периода .</a:t>
            </a: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0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E06284-12CA-40AA-BED1-62566039376D}"/>
              </a:ext>
            </a:extLst>
          </p:cNvPr>
          <p:cNvSpPr/>
          <p:nvPr/>
        </p:nvSpPr>
        <p:spPr>
          <a:xfrm>
            <a:off x="1120727" y="376702"/>
            <a:ext cx="9106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Основные задачи учета и контроля денежных средств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64875B7-652C-4D78-B82E-43ECE1477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562905"/>
              </p:ext>
            </p:extLst>
          </p:nvPr>
        </p:nvGraphicFramePr>
        <p:xfrm>
          <a:off x="671530" y="1133788"/>
          <a:ext cx="10399743" cy="5357732"/>
        </p:xfrm>
        <a:graphic>
          <a:graphicData uri="http://schemas.openxmlformats.org/drawingml/2006/table">
            <a:tbl>
              <a:tblPr firstRow="1" firstCol="1" bandRow="1"/>
              <a:tblGrid>
                <a:gridCol w="416867">
                  <a:extLst>
                    <a:ext uri="{9D8B030D-6E8A-4147-A177-3AD203B41FA5}">
                      <a16:colId xmlns:a16="http://schemas.microsoft.com/office/drawing/2014/main" val="2789450593"/>
                    </a:ext>
                  </a:extLst>
                </a:gridCol>
                <a:gridCol w="1711350">
                  <a:extLst>
                    <a:ext uri="{9D8B030D-6E8A-4147-A177-3AD203B41FA5}">
                      <a16:colId xmlns:a16="http://schemas.microsoft.com/office/drawing/2014/main" val="3750287491"/>
                    </a:ext>
                  </a:extLst>
                </a:gridCol>
                <a:gridCol w="504628">
                  <a:extLst>
                    <a:ext uri="{9D8B030D-6E8A-4147-A177-3AD203B41FA5}">
                      <a16:colId xmlns:a16="http://schemas.microsoft.com/office/drawing/2014/main" val="1847035058"/>
                    </a:ext>
                  </a:extLst>
                </a:gridCol>
                <a:gridCol w="1842992">
                  <a:extLst>
                    <a:ext uri="{9D8B030D-6E8A-4147-A177-3AD203B41FA5}">
                      <a16:colId xmlns:a16="http://schemas.microsoft.com/office/drawing/2014/main" val="3830773241"/>
                    </a:ext>
                  </a:extLst>
                </a:gridCol>
                <a:gridCol w="482689">
                  <a:extLst>
                    <a:ext uri="{9D8B030D-6E8A-4147-A177-3AD203B41FA5}">
                      <a16:colId xmlns:a16="http://schemas.microsoft.com/office/drawing/2014/main" val="19044563"/>
                    </a:ext>
                  </a:extLst>
                </a:gridCol>
                <a:gridCol w="2106278">
                  <a:extLst>
                    <a:ext uri="{9D8B030D-6E8A-4147-A177-3AD203B41FA5}">
                      <a16:colId xmlns:a16="http://schemas.microsoft.com/office/drawing/2014/main" val="1224120812"/>
                    </a:ext>
                  </a:extLst>
                </a:gridCol>
                <a:gridCol w="1382245">
                  <a:extLst>
                    <a:ext uri="{9D8B030D-6E8A-4147-A177-3AD203B41FA5}">
                      <a16:colId xmlns:a16="http://schemas.microsoft.com/office/drawing/2014/main" val="2516866176"/>
                    </a:ext>
                  </a:extLst>
                </a:gridCol>
                <a:gridCol w="285225">
                  <a:extLst>
                    <a:ext uri="{9D8B030D-6E8A-4147-A177-3AD203B41FA5}">
                      <a16:colId xmlns:a16="http://schemas.microsoft.com/office/drawing/2014/main" val="3214096693"/>
                    </a:ext>
                  </a:extLst>
                </a:gridCol>
                <a:gridCol w="1667469">
                  <a:extLst>
                    <a:ext uri="{9D8B030D-6E8A-4147-A177-3AD203B41FA5}">
                      <a16:colId xmlns:a16="http://schemas.microsoft.com/office/drawing/2014/main" val="732357972"/>
                    </a:ext>
                  </a:extLst>
                </a:gridCol>
              </a:tblGrid>
              <a:tr h="379622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Контроля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Учета</a:t>
                      </a: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947806"/>
                  </a:ext>
                </a:extLst>
              </a:tr>
              <a:tr h="39118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денежных средств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3082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402183"/>
                  </a:ext>
                </a:extLst>
              </a:tr>
              <a:tr h="54469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Выявление состояния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сохранности денежных средств</a:t>
                      </a: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;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Ущерб и выполнение операций с наличными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денежными средствами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67047"/>
                  </a:ext>
                </a:extLst>
              </a:tr>
              <a:tr h="582816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Правильность и законность их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использования</a:t>
                      </a: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Расчеты   с   юридическими   лицами   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соответствии с законодательством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668174"/>
                  </a:ext>
                </a:extLst>
              </a:tr>
              <a:tr h="582816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Подлинность и достоверность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совершения денежных операций</a:t>
                      </a: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,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отраженных в бухгалтерском учете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Контроль  за  соблюдением  кассовой  м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расчетной дисциплины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73792"/>
                  </a:ext>
                </a:extLst>
              </a:tr>
              <a:tr h="777088">
                <a:tc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Своевременность и независимость документального оформления операций по движению денежных средств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marR="24130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031571"/>
                  </a:ext>
                </a:extLst>
              </a:tr>
              <a:tr h="388544">
                <a:tc rowSpan="2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Соблюдение кассовой дисциплины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936842"/>
                  </a:ext>
                </a:extLst>
              </a:tr>
              <a:tr h="388544">
                <a:tc v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Строжайший повседневный контроль сохранности  наличных  денег</a:t>
                      </a: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,</a:t>
                      </a: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   валюты</a:t>
                      </a: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,</a:t>
                      </a: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ценных бумаг в кассе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00212"/>
                  </a:ext>
                </a:extLst>
              </a:tr>
              <a:tr h="19427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Полнота оприходования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772808"/>
                  </a:ext>
                </a:extLst>
              </a:tr>
              <a:tr h="194272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6.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Целевой использование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811996"/>
                  </a:ext>
                </a:extLst>
              </a:tr>
              <a:tr h="590910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7.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Определенные условия хранения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6.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Своевременное проведение инвентаризации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Arial Black" panose="020B0A04020102020204" pitchFamily="34" charset="0"/>
                          <a:ea typeface="Times New Roman" panose="02020603050405020304" pitchFamily="18" charset="0"/>
                        </a:rPr>
                        <a:t>денежных средств </a:t>
                      </a: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15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72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375A6E-5C66-4DA4-84F8-EC1187834F0B}"/>
              </a:ext>
            </a:extLst>
          </p:cNvPr>
          <p:cNvSpPr/>
          <p:nvPr/>
        </p:nvSpPr>
        <p:spPr>
          <a:xfrm>
            <a:off x="515814" y="705475"/>
            <a:ext cx="10907151" cy="4114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При проведении расчетных операций банки контролируют соблюдение предприятиями платежной и договорной дисциплины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а также содействуют применению наиболее целесообразных форм расчетов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marL="762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</a:rPr>
              <a:t>Все операции по расчетному счету банк проводит с согласия владельца или на основании его распоряжений</a:t>
            </a:r>
            <a:r>
              <a:rPr lang="ru-RU" sz="2400" dirty="0">
                <a:latin typeface="Arial Black" panose="020B0A04020102020204" pitchFamily="34" charset="0"/>
              </a:rPr>
              <a:t>.</a:t>
            </a:r>
            <a:r>
              <a:rPr lang="ru-RU" sz="2400" b="1" dirty="0">
                <a:latin typeface="Arial Black" panose="020B0A04020102020204" pitchFamily="34" charset="0"/>
              </a:rPr>
              <a:t> </a:t>
            </a:r>
          </a:p>
          <a:p>
            <a:pPr marL="76200" indent="342900" algn="just">
              <a:lnSpc>
                <a:spcPct val="99000"/>
              </a:lnSpc>
            </a:pPr>
            <a:endParaRPr lang="ru-RU" sz="2400" b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76200" indent="342900" algn="just">
              <a:lnSpc>
                <a:spcPct val="99000"/>
              </a:lnSpc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Для учета кассовых операций планом счетов предусмотрен активный счет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50 «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Касса»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  <a:p>
            <a:pPr marL="762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Для учета операций расчетного счета предусмотрен активный счет 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51</a:t>
            </a:r>
            <a:r>
              <a:rPr lang="ru-RU" sz="2400" b="1" dirty="0">
                <a:latin typeface="Arial Black" panose="020B0A04020102020204" pitchFamily="34" charset="0"/>
                <a:ea typeface="Times New Roman" panose="02020603050405020304" pitchFamily="18" charset="0"/>
              </a:rPr>
              <a:t> «Расчетный счет»</a:t>
            </a:r>
            <a:r>
              <a:rPr lang="ru-RU" sz="2400" dirty="0">
                <a:latin typeface="Arial Black" panose="020B0A04020102020204" pitchFamily="34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3357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FA4AA9-EF3E-4E95-9475-07359443705D}"/>
              </a:ext>
            </a:extLst>
          </p:cNvPr>
          <p:cNvSpPr/>
          <p:nvPr/>
        </p:nvSpPr>
        <p:spPr>
          <a:xfrm>
            <a:off x="776068" y="316859"/>
            <a:ext cx="10639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lvl="0"/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4. Денежный поток</a:t>
            </a:r>
            <a:r>
              <a:rPr lang="ru-RU" sz="28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сущность</a:t>
            </a:r>
            <a:r>
              <a:rPr lang="ru-RU" sz="28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принципы</a:t>
            </a:r>
            <a:r>
              <a:rPr lang="ru-RU" sz="28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,</a:t>
            </a:r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факторы</a:t>
            </a:r>
            <a:endParaRPr lang="ru-RU" sz="28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99EA26-5A19-48FF-A3EB-B5B6575645F4}"/>
              </a:ext>
            </a:extLst>
          </p:cNvPr>
          <p:cNvSpPr/>
          <p:nvPr/>
        </p:nvSpPr>
        <p:spPr>
          <a:xfrm>
            <a:off x="586154" y="1626193"/>
            <a:ext cx="11019692" cy="3983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lnSpc>
                <a:spcPct val="103000"/>
              </a:lnSpc>
              <a:spcAft>
                <a:spcPts val="0"/>
              </a:spcAft>
            </a:pPr>
            <a:r>
              <a:rPr lang="ru-RU" sz="2200" u="sng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Денежный поток </a:t>
            </a:r>
            <a:r>
              <a:rPr lang="ru-RU" sz="2200" dirty="0">
                <a:latin typeface="Arial Black" panose="020B0A04020102020204" pitchFamily="34" charset="0"/>
                <a:ea typeface="Times New Roman" panose="02020603050405020304" pitchFamily="18" charset="0"/>
              </a:rPr>
              <a:t>– это совокупность распределенных во времени поступлений и выплат денежных средств в результате реализации какого-либо проекта или функционирования того или иного вида активов.</a:t>
            </a:r>
          </a:p>
          <a:p>
            <a:pPr indent="342900" algn="just">
              <a:lnSpc>
                <a:spcPct val="103000"/>
              </a:lnSpc>
              <a:spcAft>
                <a:spcPts val="0"/>
              </a:spcAft>
            </a:pPr>
            <a:endParaRPr lang="ru-RU" sz="22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indent="34290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Arial Black" panose="020B0A04020102020204" pitchFamily="34" charset="0"/>
                <a:ea typeface="Times New Roman" panose="02020603050405020304" pitchFamily="18" charset="0"/>
              </a:rPr>
              <a:t>Эффективное управление денежными потоками предприятия - это обеспечение финансового равновесия и финансового профицита (излишка) в процессе развития предприятия путем сбалансирования объемов поступления и расходования денежных средств и их синхронизации во времени.</a:t>
            </a:r>
          </a:p>
          <a:p>
            <a:pPr indent="342900" algn="just">
              <a:lnSpc>
                <a:spcPct val="103000"/>
              </a:lnSpc>
              <a:spcAft>
                <a:spcPts val="0"/>
              </a:spcAft>
            </a:pPr>
            <a:endParaRPr lang="ru-RU" sz="22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336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06FDAA-656E-43D9-88CC-771DF000788B}"/>
              </a:ext>
            </a:extLst>
          </p:cNvPr>
          <p:cNvSpPr/>
          <p:nvPr/>
        </p:nvSpPr>
        <p:spPr>
          <a:xfrm>
            <a:off x="229772" y="0"/>
            <a:ext cx="11732456" cy="7217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Процесс управления денежными потоками предприятия базируется на определенных принципах:</a:t>
            </a:r>
          </a:p>
          <a:p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1. Принцип информативной достоверности. Создание информационной базы представляет определенные трудности, так как прямая финансовая отчетность, базирующаяся на единых методических принципах бухгалтерского учета, отсутствует. </a:t>
            </a:r>
          </a:p>
          <a:p>
            <a:endParaRPr lang="ru-RU" sz="2000" dirty="0">
              <a:latin typeface="Arial Black" panose="020B0A04020102020204" pitchFamily="34" charset="0"/>
            </a:endParaRPr>
          </a:p>
          <a:p>
            <a:pPr lvl="0" algn="just">
              <a:buFont typeface="+mj-lt"/>
              <a:buAutoNum type="arabicPeriod" startAt="2"/>
              <a:tabLst>
                <a:tab pos="559435" algn="l"/>
              </a:tabLs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Принцип обеспечения эффективности. Денежные потоки предприятия характеризуются существенной неравномерностью поступления и расходования денежных средств в разрезе отдельных временных интервалов, что приводит к формированию значительных объемов временно свободных денежных активов предприятия. </a:t>
            </a:r>
          </a:p>
          <a:p>
            <a:pPr lvl="0" algn="just">
              <a:lnSpc>
                <a:spcPct val="99000"/>
              </a:lnSpc>
              <a:tabLst>
                <a:tab pos="679450" algn="l"/>
              </a:tabLst>
            </a:pPr>
            <a:endParaRPr lang="ru-RU" sz="20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99000"/>
              </a:lnSpc>
              <a:tabLst>
                <a:tab pos="679450" algn="l"/>
              </a:tabLst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3. Принцип обеспечения ликвидности. </a:t>
            </a:r>
          </a:p>
          <a:p>
            <a:pPr lvl="0" algn="just">
              <a:lnSpc>
                <a:spcPct val="99000"/>
              </a:lnSpc>
              <a:tabLst>
                <a:tab pos="679450" algn="l"/>
              </a:tabLst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Реализация этого принципа обеспечивается путем соответствующей синхронизации положительного и отрицательного денежных потоков в разрезе каждого временного интервала рассматриваемого периода.</a:t>
            </a:r>
          </a:p>
          <a:p>
            <a:pPr lvl="0" algn="just">
              <a:lnSpc>
                <a:spcPct val="99000"/>
              </a:lnSpc>
              <a:tabLst>
                <a:tab pos="679450" algn="l"/>
              </a:tabLst>
            </a:pPr>
            <a:endParaRPr lang="ru-RU" sz="20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tabLst>
                <a:tab pos="597535" algn="l"/>
              </a:tabLst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4. Принцип обеспечения сбалансированности. </a:t>
            </a:r>
          </a:p>
          <a:p>
            <a:pPr lvl="0" algn="just">
              <a:lnSpc>
                <a:spcPct val="107000"/>
              </a:lnSpc>
              <a:tabLst>
                <a:tab pos="597535" algn="l"/>
              </a:tabLst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Реализация этого принципа связана с оптимизацией денежных потоков предприятия в процессе управления ими.</a:t>
            </a:r>
          </a:p>
          <a:p>
            <a:pPr lvl="0" algn="just">
              <a:buFont typeface="+mj-lt"/>
              <a:buAutoNum type="arabicPeriod" startAt="2"/>
              <a:tabLst>
                <a:tab pos="559435" algn="l"/>
              </a:tabLst>
            </a:pPr>
            <a:endParaRPr lang="ru-RU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599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9B1C4B-525B-4B35-82E3-1F6D35923E90}"/>
              </a:ext>
            </a:extLst>
          </p:cNvPr>
          <p:cNvSpPr/>
          <p:nvPr/>
        </p:nvSpPr>
        <p:spPr>
          <a:xfrm>
            <a:off x="363415" y="718126"/>
            <a:ext cx="11465169" cy="70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000" dirty="0">
              <a:solidFill>
                <a:prstClr val="white"/>
              </a:solidFill>
              <a:latin typeface="Arial Black" panose="020B0A04020102020204" pitchFamily="34" charset="0"/>
            </a:endParaRPr>
          </a:p>
          <a:p>
            <a:pPr lvl="0" algn="just">
              <a:lnSpc>
                <a:spcPct val="99000"/>
              </a:lnSpc>
              <a:tabLst>
                <a:tab pos="679450" algn="l"/>
              </a:tabLst>
            </a:pPr>
            <a:endParaRPr lang="ru-RU" sz="20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9D9FFF3-E4BF-4FD6-8539-FBE27DD26E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116" t="23782" r="29961" b="8288"/>
          <a:stretch/>
        </p:blipFill>
        <p:spPr>
          <a:xfrm>
            <a:off x="2278966" y="299527"/>
            <a:ext cx="6654019" cy="636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94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3775233-4038-49D6-BE0B-18D208D4084C}"/>
              </a:ext>
            </a:extLst>
          </p:cNvPr>
          <p:cNvSpPr/>
          <p:nvPr/>
        </p:nvSpPr>
        <p:spPr>
          <a:xfrm>
            <a:off x="684626" y="232454"/>
            <a:ext cx="111040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 lvl="0" algn="ctr"/>
            <a:r>
              <a:rPr lang="ru-RU" sz="2800" b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5. Классификация денежных потоков предприятия</a:t>
            </a:r>
            <a:endParaRPr lang="ru-RU" sz="28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34E5577-8A1E-4F5B-A0B5-9E0901933435}"/>
              </a:ext>
            </a:extLst>
          </p:cNvPr>
          <p:cNvSpPr/>
          <p:nvPr/>
        </p:nvSpPr>
        <p:spPr>
          <a:xfrm>
            <a:off x="424376" y="1002275"/>
            <a:ext cx="11343248" cy="5931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Развитие различных хозяйственных операций, осуществляемых предприятиями, позволяет выявить новые классификационные признаки денежных потоков.</a:t>
            </a: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Входящий денежный поток (приток)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совокупностью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поступлений денежных средств на предприятии за определенный период времени.</a:t>
            </a:r>
          </a:p>
          <a:p>
            <a:pPr>
              <a:lnSpc>
                <a:spcPts val="15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12700" indent="342900" algn="just">
              <a:spcAft>
                <a:spcPts val="0"/>
              </a:spcAft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Исходящий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(отток)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совокупностью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использования (выплат) денежных средств предприятием за тот же период времени.</a:t>
            </a:r>
          </a:p>
          <a:p>
            <a:pPr marL="12700" indent="342900" algn="just">
              <a:spcAft>
                <a:spcPts val="0"/>
              </a:spcAft>
            </a:pP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Внешний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поступлением денежных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средств от юридических и физических лиц, а также выплатой денежных средств юридическим и физическим лицам. Он способствует увеличению или уменьшению остатка денежных средств предприятия.</a:t>
            </a:r>
          </a:p>
          <a:p>
            <a:pPr>
              <a:lnSpc>
                <a:spcPts val="2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12700" indent="342900" algn="just">
              <a:lnSpc>
                <a:spcPct val="103000"/>
              </a:lnSpc>
              <a:spcAft>
                <a:spcPts val="0"/>
              </a:spcAft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Внутренний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сменой места нахождения и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формы денежных средств, которыми располагает предприятие. Он не влияет на их остаток, т.к. составляет внутренний оборот.</a:t>
            </a: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809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5AD309-2A7D-4D18-B51E-D784A9C8C399}"/>
              </a:ext>
            </a:extLst>
          </p:cNvPr>
          <p:cNvSpPr/>
          <p:nvPr/>
        </p:nvSpPr>
        <p:spPr>
          <a:xfrm>
            <a:off x="347002" y="718118"/>
            <a:ext cx="1123070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Вложения денежных средств в другие объекты на срок до 1 года составляет 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краткосрочный денежный поток. </a:t>
            </a: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Если срок свыше года,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то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как 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долгосрочный.</a:t>
            </a:r>
          </a:p>
          <a:p>
            <a:pPr marL="12700" indent="342900" algn="just">
              <a:lnSpc>
                <a:spcPct val="99000"/>
              </a:lnSpc>
              <a:spcAft>
                <a:spcPts val="0"/>
              </a:spcAft>
            </a:pP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12700" indent="342900" algn="just">
              <a:lnSpc>
                <a:spcPct val="103000"/>
              </a:lnSpc>
              <a:spcAft>
                <a:spcPts val="0"/>
              </a:spcAft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Избыточный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превышением поступления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денежных средств над текущими потребностями предприятия. </a:t>
            </a:r>
          </a:p>
          <a:p>
            <a:pPr marL="12700" indent="342900" algn="just">
              <a:lnSpc>
                <a:spcPct val="103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В случае, когда поступающих денежных средств недостаточно для удовлетворения текущих потребностей предприятия, формируется 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дефицитный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денежный поток. </a:t>
            </a:r>
          </a:p>
          <a:p>
            <a:pPr marL="12700" indent="342900">
              <a:lnSpc>
                <a:spcPct val="99000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Отрицательное значение суммы чистого остатка денежных средств автоматически делает этот поток 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дефицитным.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5"/>
              </a:lnSpc>
              <a:spcAft>
                <a:spcPts val="0"/>
              </a:spcAft>
            </a:pP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marL="12700" indent="342900" algn="just">
              <a:lnSpc>
                <a:spcPct val="120000"/>
              </a:lnSpc>
            </a:pPr>
            <a:endParaRPr lang="ru-RU" sz="2000" i="1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12700" indent="342900" algn="just">
              <a:lnSpc>
                <a:spcPct val="120000"/>
              </a:lnSpc>
            </a:pP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Оптимальный денежный поток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сбалансированностью</a:t>
            </a:r>
            <a:r>
              <a:rPr lang="ru-RU" sz="2000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latin typeface="Arial Black" panose="020B0A04020102020204" pitchFamily="34" charset="0"/>
                <a:ea typeface="Times New Roman" panose="02020603050405020304" pitchFamily="18" charset="0"/>
              </a:rPr>
              <a:t>поступления и использования денежных средств, способствует формированию </a:t>
            </a:r>
            <a:r>
              <a:rPr lang="ru-RU" sz="2000" dirty="0">
                <a:latin typeface="Arial Black" panose="020B0A04020102020204" pitchFamily="34" charset="0"/>
              </a:rPr>
              <a:t>их оптимального остатка, позволяющего предприятию своевременно выполнять свои обязательства.</a:t>
            </a:r>
            <a:endParaRPr lang="ru-RU" sz="2000" dirty="0"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7868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B386207-C080-4074-807A-D35722C36DD9}"/>
              </a:ext>
            </a:extLst>
          </p:cNvPr>
          <p:cNvSpPr/>
          <p:nvPr/>
        </p:nvSpPr>
        <p:spPr>
          <a:xfrm>
            <a:off x="253218" y="461905"/>
            <a:ext cx="11685563" cy="5632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just"/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Планируемый денежный поток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возможностью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предсказания: в какой сумме и когда поступят денежные средства на предприятие или будут им использованы. Движение денежных средств, которое возникает на предприятии внепланово, характеризуется как 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неплановый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денежный поток.</a:t>
            </a:r>
          </a:p>
          <a:p>
            <a:pPr lvl="0" indent="342900" algn="just"/>
            <a:endParaRPr lang="ru-RU" sz="20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>
              <a:lnSpc>
                <a:spcPts val="5"/>
              </a:lnSpc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indent="342900" algn="just">
              <a:lnSpc>
                <a:spcPct val="99000"/>
              </a:lnSpc>
            </a:pP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Регулярный денежный поток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поступлением и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использованием денежных средств, которые в рассматриваемый период времени осуществляются постоянно по отдельным интервалам.</a:t>
            </a:r>
          </a:p>
          <a:p>
            <a:pPr lvl="0">
              <a:lnSpc>
                <a:spcPts val="15"/>
              </a:lnSpc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indent="342900" algn="just">
              <a:lnSpc>
                <a:spcPct val="103000"/>
              </a:lnSpc>
            </a:pP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Дискретный денежный поток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движением денежных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средств, связанным с осуществлением единичных финансово-хозяйственных операций предприятия в рассматриваемом периоде времени.</a:t>
            </a:r>
          </a:p>
          <a:p>
            <a:pPr lvl="0">
              <a:lnSpc>
                <a:spcPts val="5"/>
              </a:lnSpc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indent="342900" algn="just">
              <a:lnSpc>
                <a:spcPct val="99000"/>
              </a:lnSpc>
            </a:pPr>
            <a:endParaRPr lang="ru-RU" sz="2000" dirty="0">
              <a:solidFill>
                <a:prstClr val="white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lvl="0">
              <a:lnSpc>
                <a:spcPts val="15"/>
              </a:lnSpc>
            </a:pP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lvl="0" indent="342900" algn="just">
              <a:lnSpc>
                <a:spcPct val="99000"/>
              </a:lnSpc>
            </a:pP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Текущий денежный поток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характеризуется как движение денежных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средств, приведенное по стоимости к текущему моменту времени.</a:t>
            </a:r>
          </a:p>
          <a:p>
            <a:pPr lvl="0" indent="342900" algn="just">
              <a:lnSpc>
                <a:spcPct val="99000"/>
              </a:lnSpc>
            </a:pP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</a:rPr>
              <a:t>Будущий денежный поток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</a:rPr>
              <a:t>характеризуется как движение денежных</a:t>
            </a:r>
            <a:r>
              <a:rPr lang="ru-RU" sz="2000" i="1" dirty="0">
                <a:solidFill>
                  <a:prstClr val="white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prstClr val="white"/>
                </a:solidFill>
                <a:latin typeface="Arial Black" panose="020B0A04020102020204" pitchFamily="34" charset="0"/>
              </a:rPr>
              <a:t>средств, приведенное по стоимости к конкретному предстоящему моменту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1928448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A82949-F819-4494-9B9A-A5CB95D5AB88}"/>
              </a:ext>
            </a:extLst>
          </p:cNvPr>
          <p:cNvSpPr/>
          <p:nvPr/>
        </p:nvSpPr>
        <p:spPr>
          <a:xfrm>
            <a:off x="515815" y="203004"/>
            <a:ext cx="11413588" cy="6608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ct val="9900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Для определения величины финансового результата предприятия целесообразно проанализировать все направления притока и оттока денежных ресурсов.</a:t>
            </a:r>
          </a:p>
          <a:p>
            <a:pPr indent="457200">
              <a:lnSpc>
                <a:spcPts val="15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spcAft>
                <a:spcPts val="0"/>
              </a:spcAft>
            </a:pP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Приток денежных средств (</a:t>
            </a:r>
            <a:r>
              <a:rPr lang="ru-RU" i="1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Пр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)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осуществляется за счет выручки от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реализации продукции (работ, услуг); увеличения уставного капитала от дополнительной эмиссии акций, полученных средств, займов и т.д.</a:t>
            </a:r>
          </a:p>
          <a:p>
            <a:pPr indent="457200">
              <a:lnSpc>
                <a:spcPts val="5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lnSpc>
                <a:spcPct val="103000"/>
              </a:lnSpc>
              <a:spcAft>
                <a:spcPts val="0"/>
              </a:spcAft>
            </a:pP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Отток денежных средств (От)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возникает вследствие покрытия текущих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(операционных) затрат; инвестиционных расходов, платежей в бюджет и во внебюджетные фонды; выплат дивидендов акционерам предприятия и т.д.</a:t>
            </a:r>
          </a:p>
          <a:p>
            <a:pPr indent="457200">
              <a:lnSpc>
                <a:spcPts val="1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lnSpc>
                <a:spcPct val="11100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Таким образом, поток денежных средств предприятия (П) образуется как разница между всеми поступлениями и расходованием денежных средств:</a:t>
            </a:r>
          </a:p>
          <a:p>
            <a:pPr indent="457200">
              <a:lnSpc>
                <a:spcPts val="97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ctr"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П = </a:t>
            </a:r>
            <a:r>
              <a:rPr lang="ru-RU" dirty="0" err="1">
                <a:latin typeface="Arial Black" panose="020B0A04020102020204" pitchFamily="34" charset="0"/>
                <a:ea typeface="Times New Roman" panose="02020603050405020304" pitchFamily="18" charset="0"/>
              </a:rPr>
              <a:t>Пр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 - От</a:t>
            </a:r>
          </a:p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Чистый денежный поток (ЧДП)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-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разница между суммой положительного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денежного потока (ПДП) и суммой отрицательного денежного потока (ОДП) в рассматриваемом периоде времени:</a:t>
            </a:r>
          </a:p>
          <a:p>
            <a:pPr indent="457200">
              <a:lnSpc>
                <a:spcPts val="91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ctr"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ЧДП = ПДП - ОДП</a:t>
            </a:r>
          </a:p>
          <a:p>
            <a:pPr indent="457200">
              <a:lnSpc>
                <a:spcPts val="170"/>
              </a:lnSpc>
              <a:spcAft>
                <a:spcPts val="0"/>
              </a:spcAft>
            </a:pP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 </a:t>
            </a:r>
          </a:p>
          <a:p>
            <a:pPr indent="457200" algn="just">
              <a:lnSpc>
                <a:spcPct val="102000"/>
              </a:lnSpc>
              <a:spcAft>
                <a:spcPts val="0"/>
              </a:spcAft>
            </a:pP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Положительный денежный поток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характеризует совокупность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поступлений денежных средств на предприятия от всех видов хозяйственных операций («приток» денежных средств).</a:t>
            </a:r>
          </a:p>
          <a:p>
            <a:pPr indent="457200" algn="just">
              <a:spcAft>
                <a:spcPts val="0"/>
              </a:spcAft>
            </a:pP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Отрицательный денежный поток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–</a:t>
            </a:r>
            <a:r>
              <a:rPr lang="ru-RU" i="1" dirty="0">
                <a:latin typeface="Arial Black" panose="020B0A04020102020204" pitchFamily="34" charset="0"/>
                <a:ea typeface="Times New Roman" panose="02020603050405020304" pitchFamily="18" charset="0"/>
              </a:rPr>
              <a:t>  </a:t>
            </a:r>
            <a:r>
              <a:rPr lang="ru-RU" dirty="0">
                <a:latin typeface="Arial Black" panose="020B0A04020102020204" pitchFamily="34" charset="0"/>
                <a:ea typeface="Times New Roman" panose="02020603050405020304" pitchFamily="18" charset="0"/>
              </a:rPr>
              <a:t>совокупность выплат денежных средств предприятиям в процессе осуществления всех видов хозяйственных операций («отток» денежных средств).</a:t>
            </a:r>
          </a:p>
        </p:txBody>
      </p:sp>
    </p:spTree>
    <p:extLst>
      <p:ext uri="{BB962C8B-B14F-4D97-AF65-F5344CB8AC3E}">
        <p14:creationId xmlns:p14="http://schemas.microsoft.com/office/powerpoint/2010/main" val="22420301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</TotalTime>
  <Words>1796</Words>
  <Application>Microsoft Office PowerPoint</Application>
  <PresentationFormat>Широкоэкранный</PresentationFormat>
  <Paragraphs>246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Arial Black</vt:lpstr>
      <vt:lpstr>Century Gothic</vt:lpstr>
      <vt:lpstr>Times New Roman</vt:lpstr>
      <vt:lpstr>Wingdings 3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PGAU</dc:creator>
  <cp:lastModifiedBy>PGAU</cp:lastModifiedBy>
  <cp:revision>27</cp:revision>
  <dcterms:created xsi:type="dcterms:W3CDTF">2025-12-12T06:43:49Z</dcterms:created>
  <dcterms:modified xsi:type="dcterms:W3CDTF">2025-12-12T07:59:47Z</dcterms:modified>
</cp:coreProperties>
</file>