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2.xml" ContentType="application/vnd.openxmlformats-officedocument.presentationml.comment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Пользователь Microsoft Office" initials="Office" lastIdx="1" clrIdx="0"/>
  <p:cmAuthor id="2" name="Пользователь Microsoft Office" initials="Office [2]" lastIdx="1" clrIdx="1"/>
  <p:cmAuthor id="3" name="Пользователь Microsoft Office" initials="ПMO" lastIdx="1" clrIdx="2">
    <p:extLst>
      <p:ext uri="{19B8F6BF-5375-455C-9EA6-DF929625EA0E}">
        <p15:presenceInfo xmlns:p15="http://schemas.microsoft.com/office/powerpoint/2012/main" userId="Пользователь Microsoft Offic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46"/>
    <p:restoredTop sz="79028" autoAdjust="0"/>
  </p:normalViewPr>
  <p:slideViewPr>
    <p:cSldViewPr snapToGrid="0" snapToObjects="1">
      <p:cViewPr varScale="1">
        <p:scale>
          <a:sx n="99" d="100"/>
          <a:sy n="99" d="100"/>
        </p:scale>
        <p:origin x="184"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3-15T00:24:08.441" idx="1">
    <p:pos x="7772" y="2361"/>
    <p:text>управляющиЕ компаниИ</p:text>
    <p:extLst>
      <p:ext uri="{C676402C-5697-4E1C-873F-D02D1690AC5C}">
        <p15:threadingInfo xmlns:p15="http://schemas.microsoft.com/office/powerpoint/2012/main" timeZoneBias="-180"/>
      </p:ext>
    </p:extLst>
  </p:cm>
  <p:cm authorId="3" dt="2018-03-15T15:52:01.109" idx="1">
    <p:pos x="7760" y="1991"/>
    <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8-03-15T00:27:27.426" idx="1">
    <p:pos x="7755" y="2914"/>
    <p:text>Перенести предлог</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7F35BB-B9C5-4944-84E7-89940853FD62}" type="datetimeFigureOut">
              <a:rPr lang="en-US" smtClean="0"/>
              <a:t>10/26/22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17AE82-E12A-214C-B2E9-439DA5D0DB23}" type="slidenum">
              <a:rPr lang="en-US" smtClean="0"/>
              <a:t>‹#›</a:t>
            </a:fld>
            <a:endParaRPr lang="en-US"/>
          </a:p>
        </p:txBody>
      </p:sp>
    </p:spTree>
    <p:extLst>
      <p:ext uri="{BB962C8B-B14F-4D97-AF65-F5344CB8AC3E}">
        <p14:creationId xmlns:p14="http://schemas.microsoft.com/office/powerpoint/2010/main" val="82385087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Что такое Центральный</a:t>
            </a:r>
            <a:r>
              <a:rPr lang="ru-RU" sz="1200" b="1" kern="1200" baseline="0" dirty="0">
                <a:solidFill>
                  <a:schemeClr val="tx1"/>
                </a:solidFill>
                <a:effectLst/>
                <a:latin typeface="+mn-lt"/>
                <a:ea typeface="+mn-ea"/>
                <a:cs typeface="+mn-cs"/>
              </a:rPr>
              <a:t> банк</a:t>
            </a:r>
            <a:r>
              <a:rPr lang="ru-RU" sz="1200" b="1" kern="1200" dirty="0">
                <a:solidFill>
                  <a:schemeClr val="tx1"/>
                </a:solidFill>
                <a:effectLst/>
                <a:latin typeface="+mn-lt"/>
                <a:ea typeface="+mn-ea"/>
                <a:cs typeface="+mn-cs"/>
              </a:rPr>
              <a:t> и чем он занимается</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D17AE82-E12A-214C-B2E9-439DA5D0DB23}" type="slidenum">
              <a:rPr lang="en-US" smtClean="0"/>
              <a:t>1</a:t>
            </a:fld>
            <a:endParaRPr lang="en-US"/>
          </a:p>
        </p:txBody>
      </p:sp>
    </p:spTree>
    <p:extLst>
      <p:ext uri="{BB962C8B-B14F-4D97-AF65-F5344CB8AC3E}">
        <p14:creationId xmlns:p14="http://schemas.microsoft.com/office/powerpoint/2010/main" val="154988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200" b="1" u="none" kern="1200" dirty="0">
                <a:solidFill>
                  <a:schemeClr val="tx1"/>
                </a:solidFill>
                <a:effectLst/>
                <a:latin typeface="+mn-lt"/>
                <a:ea typeface="+mn-ea"/>
                <a:cs typeface="+mn-cs"/>
              </a:rPr>
              <a:t>Что делать, если ваши</a:t>
            </a:r>
            <a:r>
              <a:rPr lang="ru-RU" sz="1200" b="1" u="none" kern="1200" baseline="0" dirty="0">
                <a:solidFill>
                  <a:schemeClr val="tx1"/>
                </a:solidFill>
                <a:effectLst/>
                <a:latin typeface="+mn-lt"/>
                <a:ea typeface="+mn-ea"/>
                <a:cs typeface="+mn-cs"/>
              </a:rPr>
              <a:t> финансовые права нарушены?</a:t>
            </a:r>
          </a:p>
          <a:p>
            <a:pPr marL="0" marR="0" indent="0" algn="l" defTabSz="457200" rtl="0" eaLnBrk="1" fontAlgn="auto" latinLnBrk="0" hangingPunct="1">
              <a:lnSpc>
                <a:spcPct val="100000"/>
              </a:lnSpc>
              <a:spcBef>
                <a:spcPts val="0"/>
              </a:spcBef>
              <a:spcAft>
                <a:spcPts val="0"/>
              </a:spcAft>
              <a:buClrTx/>
              <a:buSzTx/>
              <a:buFontTx/>
              <a:buNone/>
              <a:tabLst/>
              <a:defRPr/>
            </a:pPr>
            <a:endParaRPr lang="ru-RU" sz="1200" u="none" kern="1200" baseline="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ru-RU" sz="1200" u="none" kern="1200" baseline="0" dirty="0">
                <a:solidFill>
                  <a:schemeClr val="tx1"/>
                </a:solidFill>
                <a:effectLst/>
                <a:latin typeface="+mn-lt"/>
                <a:ea typeface="+mn-ea"/>
                <a:cs typeface="+mn-cs"/>
              </a:rPr>
              <a:t>Вы </a:t>
            </a:r>
            <a:r>
              <a:rPr lang="ru-RU" sz="1200" u="none" kern="1200" dirty="0">
                <a:solidFill>
                  <a:schemeClr val="tx1"/>
                </a:solidFill>
                <a:effectLst/>
                <a:latin typeface="+mn-lt"/>
                <a:ea typeface="+mn-ea"/>
                <a:cs typeface="+mn-cs"/>
              </a:rPr>
              <a:t>можете обратиться напрямую в интернет-приемную Банка России, и вам помогут разобраться в ситуации. </a:t>
            </a:r>
          </a:p>
          <a:p>
            <a:endParaRPr lang="en-US" dirty="0"/>
          </a:p>
        </p:txBody>
      </p:sp>
      <p:sp>
        <p:nvSpPr>
          <p:cNvPr id="4" name="Slide Number Placeholder 3"/>
          <p:cNvSpPr>
            <a:spLocks noGrp="1"/>
          </p:cNvSpPr>
          <p:nvPr>
            <p:ph type="sldNum" sz="quarter" idx="10"/>
          </p:nvPr>
        </p:nvSpPr>
        <p:spPr/>
        <p:txBody>
          <a:bodyPr/>
          <a:lstStyle/>
          <a:p>
            <a:fld id="{FD17AE82-E12A-214C-B2E9-439DA5D0DB23}" type="slidenum">
              <a:rPr lang="en-US" smtClean="0"/>
              <a:t>10</a:t>
            </a:fld>
            <a:endParaRPr lang="en-US"/>
          </a:p>
        </p:txBody>
      </p:sp>
    </p:spTree>
    <p:extLst>
      <p:ext uri="{BB962C8B-B14F-4D97-AF65-F5344CB8AC3E}">
        <p14:creationId xmlns:p14="http://schemas.microsoft.com/office/powerpoint/2010/main" val="3490355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Банк</a:t>
            </a:r>
            <a:r>
              <a:rPr lang="ru-RU" sz="1200" b="1" kern="1200" baseline="0" dirty="0">
                <a:solidFill>
                  <a:schemeClr val="tx1"/>
                </a:solidFill>
                <a:effectLst/>
                <a:latin typeface="+mn-lt"/>
                <a:ea typeface="+mn-ea"/>
                <a:cs typeface="+mn-cs"/>
              </a:rPr>
              <a:t> России п</a:t>
            </a:r>
            <a:r>
              <a:rPr lang="ru-RU" sz="1200" b="1" kern="1200" dirty="0">
                <a:solidFill>
                  <a:schemeClr val="tx1"/>
                </a:solidFill>
                <a:effectLst/>
                <a:latin typeface="+mn-lt"/>
                <a:ea typeface="+mn-ea"/>
                <a:cs typeface="+mn-cs"/>
              </a:rPr>
              <a:t>овышает финансовую грамотность </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Когда финансовых продуктов и услуг становится все больше, а сами они — все сложнее, разобраться в них бывает непросто. Чтобы люди могли свободнее ориентироваться в мире финансов и выбирать именно те услуги, которые им нужны, с 2017 года Банк России запустил масштабный проект по финансовой грамотности. Регулятор участвует в разработке образовательных программ для школ и вузов, проводит мероприятия и онлайн-семинары, готовит информационные материалы для СМИ. </a:t>
            </a:r>
          </a:p>
          <a:p>
            <a:endParaRPr lang="en-US" dirty="0"/>
          </a:p>
        </p:txBody>
      </p:sp>
      <p:sp>
        <p:nvSpPr>
          <p:cNvPr id="4" name="Slide Number Placeholder 3"/>
          <p:cNvSpPr>
            <a:spLocks noGrp="1"/>
          </p:cNvSpPr>
          <p:nvPr>
            <p:ph type="sldNum" sz="quarter" idx="10"/>
          </p:nvPr>
        </p:nvSpPr>
        <p:spPr/>
        <p:txBody>
          <a:bodyPr/>
          <a:lstStyle/>
          <a:p>
            <a:fld id="{FD17AE82-E12A-214C-B2E9-439DA5D0DB23}" type="slidenum">
              <a:rPr lang="en-US" smtClean="0"/>
              <a:t>11</a:t>
            </a:fld>
            <a:endParaRPr lang="en-US"/>
          </a:p>
        </p:txBody>
      </p:sp>
    </p:spTree>
    <p:extLst>
      <p:ext uri="{BB962C8B-B14F-4D97-AF65-F5344CB8AC3E}">
        <p14:creationId xmlns:p14="http://schemas.microsoft.com/office/powerpoint/2010/main" val="1462348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a:t>Подводим</a:t>
            </a:r>
            <a:r>
              <a:rPr lang="ru-RU" b="1" baseline="0" dirty="0"/>
              <a:t> итоги:</a:t>
            </a:r>
          </a:p>
          <a:p>
            <a:pPr marL="171450" indent="-171450">
              <a:buFont typeface="Arial"/>
              <a:buChar char="•"/>
            </a:pPr>
            <a:endParaRPr lang="ru-RU" baseline="0" dirty="0"/>
          </a:p>
          <a:p>
            <a:pPr marL="171450" indent="-171450">
              <a:buFont typeface="Arial"/>
              <a:buChar char="•"/>
            </a:pPr>
            <a:r>
              <a:rPr lang="ru-RU" dirty="0"/>
              <a:t>Банк России как</a:t>
            </a:r>
            <a:r>
              <a:rPr lang="ru-RU" baseline="0" dirty="0"/>
              <a:t> </a:t>
            </a:r>
            <a:r>
              <a:rPr lang="ru-RU" dirty="0" err="1"/>
              <a:t>мегарегулятор</a:t>
            </a:r>
            <a:r>
              <a:rPr lang="ru-RU" dirty="0"/>
              <a:t> отвечает за эффективность всей финансовой системы страны. </a:t>
            </a:r>
          </a:p>
          <a:p>
            <a:pPr marL="171450" indent="-171450">
              <a:buFont typeface="Arial"/>
              <a:buChar char="•"/>
            </a:pPr>
            <a:r>
              <a:rPr lang="ru-RU" dirty="0"/>
              <a:t>Банк России выпускает деньги и контролирует инфляцию. </a:t>
            </a:r>
          </a:p>
          <a:p>
            <a:pPr marL="171450" indent="-171450">
              <a:buFont typeface="Arial"/>
              <a:buChar char="•"/>
            </a:pPr>
            <a:r>
              <a:rPr lang="ru-RU" dirty="0"/>
              <a:t>Банк России следит за работой финансовых организаций и защищает права потребителей. </a:t>
            </a:r>
          </a:p>
          <a:p>
            <a:pPr marL="171450" indent="-171450">
              <a:buFont typeface="Arial"/>
              <a:buChar char="•"/>
            </a:pPr>
            <a:r>
              <a:rPr lang="ru-RU" dirty="0"/>
              <a:t>Банк России повышает финансовую грамотность населения.</a:t>
            </a:r>
            <a:endParaRPr lang="en-US" dirty="0"/>
          </a:p>
        </p:txBody>
      </p:sp>
      <p:sp>
        <p:nvSpPr>
          <p:cNvPr id="4" name="Slide Number Placeholder 3"/>
          <p:cNvSpPr>
            <a:spLocks noGrp="1"/>
          </p:cNvSpPr>
          <p:nvPr>
            <p:ph type="sldNum" sz="quarter" idx="10"/>
          </p:nvPr>
        </p:nvSpPr>
        <p:spPr/>
        <p:txBody>
          <a:bodyPr/>
          <a:lstStyle/>
          <a:p>
            <a:fld id="{FD17AE82-E12A-214C-B2E9-439DA5D0DB23}" type="slidenum">
              <a:rPr lang="en-US" smtClean="0"/>
              <a:t>12</a:t>
            </a:fld>
            <a:endParaRPr lang="en-US"/>
          </a:p>
        </p:txBody>
      </p:sp>
    </p:spTree>
    <p:extLst>
      <p:ext uri="{BB962C8B-B14F-4D97-AF65-F5344CB8AC3E}">
        <p14:creationId xmlns:p14="http://schemas.microsoft.com/office/powerpoint/2010/main" val="3964820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effectLst/>
                <a:latin typeface="+mn-lt"/>
                <a:ea typeface="+mn-ea"/>
                <a:cs typeface="+mn-cs"/>
              </a:rPr>
              <a:t>Что</a:t>
            </a:r>
            <a:r>
              <a:rPr lang="ru-RU" sz="1200" b="1" kern="1200" baseline="0" dirty="0">
                <a:solidFill>
                  <a:schemeClr val="tx1"/>
                </a:solidFill>
                <a:effectLst/>
                <a:latin typeface="+mn-lt"/>
                <a:ea typeface="+mn-ea"/>
                <a:cs typeface="+mn-cs"/>
              </a:rPr>
              <a:t> такое центральный банк страны?</a:t>
            </a:r>
          </a:p>
          <a:p>
            <a:pPr marL="0" marR="0" indent="0" algn="l" defTabSz="457200" rtl="0" eaLnBrk="1" fontAlgn="auto" latinLnBrk="0" hangingPunct="1">
              <a:lnSpc>
                <a:spcPct val="100000"/>
              </a:lnSpc>
              <a:spcBef>
                <a:spcPts val="0"/>
              </a:spcBef>
              <a:spcAft>
                <a:spcPts val="0"/>
              </a:spcAft>
              <a:buClrTx/>
              <a:buSzTx/>
              <a:buFontTx/>
              <a:buNone/>
              <a:tabLst/>
              <a:defRPr/>
            </a:pPr>
            <a:endParaRPr lang="ru-RU" sz="1200" kern="1200" baseline="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Центральный банк нашей страны – Банк России. В отличие от </a:t>
            </a:r>
            <a:r>
              <a:rPr lang="ru-RU" sz="1200" kern="1200" dirty="0" err="1">
                <a:solidFill>
                  <a:schemeClr val="tx1"/>
                </a:solidFill>
                <a:effectLst/>
                <a:latin typeface="+mn-lt"/>
                <a:ea typeface="+mn-ea"/>
                <a:cs typeface="+mn-cs"/>
              </a:rPr>
              <a:t>центробанков</a:t>
            </a:r>
            <a:r>
              <a:rPr lang="ru-RU" sz="1200" kern="1200" dirty="0">
                <a:solidFill>
                  <a:schemeClr val="tx1"/>
                </a:solidFill>
                <a:effectLst/>
                <a:latin typeface="+mn-lt"/>
                <a:ea typeface="+mn-ea"/>
                <a:cs typeface="+mn-cs"/>
              </a:rPr>
              <a:t> многих других стран Банк России – </a:t>
            </a:r>
            <a:r>
              <a:rPr lang="ru-RU" sz="1200" kern="1200" dirty="0" err="1">
                <a:solidFill>
                  <a:schemeClr val="tx1"/>
                </a:solidFill>
                <a:effectLst/>
                <a:latin typeface="+mn-lt"/>
                <a:ea typeface="+mn-ea"/>
                <a:cs typeface="+mn-cs"/>
              </a:rPr>
              <a:t>мегарегулятор</a:t>
            </a:r>
            <a:r>
              <a:rPr lang="ru-RU" sz="1200" kern="1200" dirty="0">
                <a:solidFill>
                  <a:schemeClr val="tx1"/>
                </a:solidFill>
                <a:effectLst/>
                <a:latin typeface="+mn-lt"/>
                <a:ea typeface="+mn-ea"/>
                <a:cs typeface="+mn-cs"/>
              </a:rPr>
              <a:t>. То есть он отвечает не только за эмиссию денег и стабильную работу банков, но и за эффективность всей финансовой системы страны. </a:t>
            </a:r>
          </a:p>
          <a:p>
            <a:endParaRPr lang="en-US" dirty="0"/>
          </a:p>
        </p:txBody>
      </p:sp>
      <p:sp>
        <p:nvSpPr>
          <p:cNvPr id="4" name="Slide Number Placeholder 3"/>
          <p:cNvSpPr>
            <a:spLocks noGrp="1"/>
          </p:cNvSpPr>
          <p:nvPr>
            <p:ph type="sldNum" sz="quarter" idx="10"/>
          </p:nvPr>
        </p:nvSpPr>
        <p:spPr/>
        <p:txBody>
          <a:bodyPr/>
          <a:lstStyle/>
          <a:p>
            <a:fld id="{FD17AE82-E12A-214C-B2E9-439DA5D0DB23}" type="slidenum">
              <a:rPr lang="en-US" smtClean="0"/>
              <a:t>2</a:t>
            </a:fld>
            <a:endParaRPr lang="en-US"/>
          </a:p>
        </p:txBody>
      </p:sp>
    </p:spTree>
    <p:extLst>
      <p:ext uri="{BB962C8B-B14F-4D97-AF65-F5344CB8AC3E}">
        <p14:creationId xmlns:p14="http://schemas.microsoft.com/office/powerpoint/2010/main" val="4203719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a:t>Чем занимается Банк России?</a:t>
            </a:r>
            <a:endParaRPr lang="en-US" b="1" dirty="0"/>
          </a:p>
        </p:txBody>
      </p:sp>
      <p:sp>
        <p:nvSpPr>
          <p:cNvPr id="4" name="Slide Number Placeholder 3"/>
          <p:cNvSpPr>
            <a:spLocks noGrp="1"/>
          </p:cNvSpPr>
          <p:nvPr>
            <p:ph type="sldNum" sz="quarter" idx="10"/>
          </p:nvPr>
        </p:nvSpPr>
        <p:spPr/>
        <p:txBody>
          <a:bodyPr/>
          <a:lstStyle/>
          <a:p>
            <a:fld id="{FD17AE82-E12A-214C-B2E9-439DA5D0DB23}" type="slidenum">
              <a:rPr lang="en-US" smtClean="0"/>
              <a:t>3</a:t>
            </a:fld>
            <a:endParaRPr lang="en-US"/>
          </a:p>
        </p:txBody>
      </p:sp>
    </p:spTree>
    <p:extLst>
      <p:ext uri="{BB962C8B-B14F-4D97-AF65-F5344CB8AC3E}">
        <p14:creationId xmlns:p14="http://schemas.microsoft.com/office/powerpoint/2010/main" val="3933952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kern="1200" dirty="0">
                <a:solidFill>
                  <a:schemeClr val="tx1"/>
                </a:solidFill>
                <a:effectLst/>
                <a:latin typeface="+mn-lt"/>
                <a:ea typeface="+mn-ea"/>
                <a:cs typeface="+mn-cs"/>
              </a:rPr>
              <a:t>Банк</a:t>
            </a:r>
            <a:r>
              <a:rPr lang="ru-RU" sz="1200" b="1" kern="1200" baseline="0" dirty="0">
                <a:solidFill>
                  <a:schemeClr val="tx1"/>
                </a:solidFill>
                <a:effectLst/>
                <a:latin typeface="+mn-lt"/>
                <a:ea typeface="+mn-ea"/>
                <a:cs typeface="+mn-cs"/>
              </a:rPr>
              <a:t> России в</a:t>
            </a:r>
            <a:r>
              <a:rPr lang="ru-RU" sz="1200" b="1" kern="1200" dirty="0">
                <a:solidFill>
                  <a:schemeClr val="tx1"/>
                </a:solidFill>
                <a:effectLst/>
                <a:latin typeface="+mn-lt"/>
                <a:ea typeface="+mn-ea"/>
                <a:cs typeface="+mn-cs"/>
              </a:rPr>
              <a:t>ыпускает деньги</a:t>
            </a:r>
          </a:p>
          <a:p>
            <a:pPr lvl="0"/>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Сколько в стране будет наличных и безналичных денег, какой у них будет номинал и как будут выглядеть банкноты и монеты – все это определяет Банк России. </a:t>
            </a:r>
            <a:endParaRPr lang="en-US" dirty="0"/>
          </a:p>
        </p:txBody>
      </p:sp>
      <p:sp>
        <p:nvSpPr>
          <p:cNvPr id="4" name="Slide Number Placeholder 3"/>
          <p:cNvSpPr>
            <a:spLocks noGrp="1"/>
          </p:cNvSpPr>
          <p:nvPr>
            <p:ph type="sldNum" sz="quarter" idx="10"/>
          </p:nvPr>
        </p:nvSpPr>
        <p:spPr/>
        <p:txBody>
          <a:bodyPr/>
          <a:lstStyle/>
          <a:p>
            <a:fld id="{FD17AE82-E12A-214C-B2E9-439DA5D0DB23}" type="slidenum">
              <a:rPr lang="en-US" smtClean="0"/>
              <a:t>4</a:t>
            </a:fld>
            <a:endParaRPr lang="en-US"/>
          </a:p>
        </p:txBody>
      </p:sp>
    </p:spTree>
    <p:extLst>
      <p:ext uri="{BB962C8B-B14F-4D97-AF65-F5344CB8AC3E}">
        <p14:creationId xmlns:p14="http://schemas.microsoft.com/office/powerpoint/2010/main" val="3363558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Так, осенью 2017 года регулятор ввел в обращение новые купюры номиналом 200 и 2000 рублей с изображением памятных мест Севастополя и Дальнего Востока. Теперь расплачиваться наличными и получать сдачу будет проще. </a:t>
            </a:r>
          </a:p>
          <a:p>
            <a:endParaRPr lang="en-US" dirty="0"/>
          </a:p>
        </p:txBody>
      </p:sp>
      <p:sp>
        <p:nvSpPr>
          <p:cNvPr id="4" name="Slide Number Placeholder 3"/>
          <p:cNvSpPr>
            <a:spLocks noGrp="1"/>
          </p:cNvSpPr>
          <p:nvPr>
            <p:ph type="sldNum" sz="quarter" idx="10"/>
          </p:nvPr>
        </p:nvSpPr>
        <p:spPr/>
        <p:txBody>
          <a:bodyPr/>
          <a:lstStyle/>
          <a:p>
            <a:fld id="{FD17AE82-E12A-214C-B2E9-439DA5D0DB23}" type="slidenum">
              <a:rPr lang="en-US" smtClean="0"/>
              <a:t>5</a:t>
            </a:fld>
            <a:endParaRPr lang="en-US"/>
          </a:p>
        </p:txBody>
      </p:sp>
    </p:spTree>
    <p:extLst>
      <p:ext uri="{BB962C8B-B14F-4D97-AF65-F5344CB8AC3E}">
        <p14:creationId xmlns:p14="http://schemas.microsoft.com/office/powerpoint/2010/main" val="426235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kern="1200" dirty="0">
                <a:solidFill>
                  <a:schemeClr val="tx1"/>
                </a:solidFill>
                <a:effectLst/>
                <a:latin typeface="+mn-lt"/>
                <a:ea typeface="+mn-ea"/>
                <a:cs typeface="+mn-cs"/>
              </a:rPr>
              <a:t>Банк</a:t>
            </a:r>
            <a:r>
              <a:rPr lang="ru-RU" sz="1200" b="1" kern="1200" baseline="0" dirty="0">
                <a:solidFill>
                  <a:schemeClr val="tx1"/>
                </a:solidFill>
                <a:effectLst/>
                <a:latin typeface="+mn-lt"/>
                <a:ea typeface="+mn-ea"/>
                <a:cs typeface="+mn-cs"/>
              </a:rPr>
              <a:t> России контролирует</a:t>
            </a:r>
            <a:r>
              <a:rPr lang="ru-RU" sz="1200" b="1" kern="1200" dirty="0">
                <a:solidFill>
                  <a:schemeClr val="tx1"/>
                </a:solidFill>
                <a:effectLst/>
                <a:latin typeface="+mn-lt"/>
                <a:ea typeface="+mn-ea"/>
                <a:cs typeface="+mn-cs"/>
              </a:rPr>
              <a:t> инфляцию</a:t>
            </a:r>
          </a:p>
          <a:p>
            <a:pPr lvl="0"/>
            <a:endParaRPr lang="ru-RU" sz="1200" kern="1200" dirty="0">
              <a:solidFill>
                <a:schemeClr val="tx1"/>
              </a:solidFill>
              <a:effectLst/>
              <a:latin typeface="+mn-lt"/>
              <a:ea typeface="+mn-ea"/>
              <a:cs typeface="+mn-cs"/>
            </a:endParaRPr>
          </a:p>
          <a:p>
            <a:pPr lvl="0"/>
            <a:r>
              <a:rPr lang="ru-RU" sz="1200" kern="1200" dirty="0">
                <a:solidFill>
                  <a:schemeClr val="tx1"/>
                </a:solidFill>
                <a:effectLst/>
                <a:latin typeface="+mn-lt"/>
                <a:ea typeface="+mn-ea"/>
                <a:cs typeface="+mn-cs"/>
              </a:rPr>
              <a:t>Одна из главных задач Банка России – стремиться к тому, чтобы цены не скакали резко и непредсказуемо. Оптимальный для России темп роста цен – 4%. Такая инфляция позволяет экономике развиваться, и при этом бизнес и люди могут строить долгосрочные планы. К примеру, можно откладывать деньги на покупку машины или пенсию и не бояться, что они обесценятся. Компании могут делать долгосрочные инвестиции в развитие производства. Все это создает возможности для экономического роста в стране.</a:t>
            </a:r>
          </a:p>
        </p:txBody>
      </p:sp>
      <p:sp>
        <p:nvSpPr>
          <p:cNvPr id="4" name="Slide Number Placeholder 3"/>
          <p:cNvSpPr>
            <a:spLocks noGrp="1"/>
          </p:cNvSpPr>
          <p:nvPr>
            <p:ph type="sldNum" sz="quarter" idx="10"/>
          </p:nvPr>
        </p:nvSpPr>
        <p:spPr/>
        <p:txBody>
          <a:bodyPr/>
          <a:lstStyle/>
          <a:p>
            <a:fld id="{FD17AE82-E12A-214C-B2E9-439DA5D0DB23}" type="slidenum">
              <a:rPr lang="en-US" smtClean="0"/>
              <a:t>6</a:t>
            </a:fld>
            <a:endParaRPr lang="en-US"/>
          </a:p>
        </p:txBody>
      </p:sp>
    </p:spTree>
    <p:extLst>
      <p:ext uri="{BB962C8B-B14F-4D97-AF65-F5344CB8AC3E}">
        <p14:creationId xmlns:p14="http://schemas.microsoft.com/office/powerpoint/2010/main" val="3062966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kern="1200" dirty="0">
                <a:solidFill>
                  <a:schemeClr val="tx1"/>
                </a:solidFill>
                <a:effectLst/>
                <a:latin typeface="+mn-lt"/>
                <a:ea typeface="+mn-ea"/>
                <a:cs typeface="+mn-cs"/>
              </a:rPr>
              <a:t>Банк</a:t>
            </a:r>
            <a:r>
              <a:rPr lang="ru-RU" sz="1200" b="1" kern="1200" baseline="0" dirty="0">
                <a:solidFill>
                  <a:schemeClr val="tx1"/>
                </a:solidFill>
                <a:effectLst/>
                <a:latin typeface="+mn-lt"/>
                <a:ea typeface="+mn-ea"/>
                <a:cs typeface="+mn-cs"/>
              </a:rPr>
              <a:t> России р</a:t>
            </a:r>
            <a:r>
              <a:rPr lang="ru-RU" sz="1200" b="1" kern="1200" dirty="0">
                <a:solidFill>
                  <a:schemeClr val="tx1"/>
                </a:solidFill>
                <a:effectLst/>
                <a:latin typeface="+mn-lt"/>
                <a:ea typeface="+mn-ea"/>
                <a:cs typeface="+mn-cs"/>
              </a:rPr>
              <a:t>егулирует финансовые организации</a:t>
            </a:r>
          </a:p>
          <a:p>
            <a:pPr lvl="0"/>
            <a:r>
              <a:rPr lang="ru-RU" sz="1200" b="1"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Если вы открываете вклад в банке или покупаете страховку, откладываете на дополнительную пенсию или приобретаете пай инвестиционного фонда, то хотите быть уверены, что ваши деньги не пропадут. Именно Банк России отвечает за то, чтобы финансовый рынок был устойчивым и на нем работали только честные и профессиональные компании.</a:t>
            </a:r>
          </a:p>
          <a:p>
            <a:endParaRPr lang="en-US" dirty="0"/>
          </a:p>
        </p:txBody>
      </p:sp>
      <p:sp>
        <p:nvSpPr>
          <p:cNvPr id="4" name="Slide Number Placeholder 3"/>
          <p:cNvSpPr>
            <a:spLocks noGrp="1"/>
          </p:cNvSpPr>
          <p:nvPr>
            <p:ph type="sldNum" sz="quarter" idx="10"/>
          </p:nvPr>
        </p:nvSpPr>
        <p:spPr/>
        <p:txBody>
          <a:bodyPr/>
          <a:lstStyle/>
          <a:p>
            <a:fld id="{FD17AE82-E12A-214C-B2E9-439DA5D0DB23}" type="slidenum">
              <a:rPr lang="en-US" smtClean="0"/>
              <a:t>7</a:t>
            </a:fld>
            <a:endParaRPr lang="en-US"/>
          </a:p>
        </p:txBody>
      </p:sp>
    </p:spTree>
    <p:extLst>
      <p:ext uri="{BB962C8B-B14F-4D97-AF65-F5344CB8AC3E}">
        <p14:creationId xmlns:p14="http://schemas.microsoft.com/office/powerpoint/2010/main" val="1122216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сфере надзора и контроля Банка России находятся банки и участники национальной платежной системы, страховые компании и </a:t>
            </a:r>
            <a:r>
              <a:rPr lang="ru-RU" sz="1200" kern="1200" dirty="0" err="1">
                <a:solidFill>
                  <a:schemeClr val="tx1"/>
                </a:solidFill>
                <a:effectLst/>
                <a:latin typeface="+mn-lt"/>
                <a:ea typeface="+mn-ea"/>
                <a:cs typeface="+mn-cs"/>
              </a:rPr>
              <a:t>микрофинансовые</a:t>
            </a:r>
            <a:r>
              <a:rPr lang="ru-RU" sz="1200" kern="1200" dirty="0">
                <a:solidFill>
                  <a:schemeClr val="tx1"/>
                </a:solidFill>
                <a:effectLst/>
                <a:latin typeface="+mn-lt"/>
                <a:ea typeface="+mn-ea"/>
                <a:cs typeface="+mn-cs"/>
              </a:rPr>
              <a:t> организации, негосударственные пенсионные фонды и паевые инвестиционные фонды, а также кредитные рейтинговые агентства, актуарии, депозитарии и другие организации.</a:t>
            </a:r>
          </a:p>
          <a:p>
            <a:endParaRPr lang="ru-RU" dirty="0"/>
          </a:p>
          <a:p>
            <a:pPr marL="0" marR="0" indent="0" algn="l" defTabSz="4572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Регулятор создает нормативы, которые не позволяют финансовым организациям вести слишком рискованную политику, и строго следит за их исполнением. То есть, например, негосударственный пенсионный фонд не может вложить вашу будущую пенсию в какой-то сомнительный проект типа высадки кукурузы на Луне. Если же организации систематически эти нормативы нарушают, Банк России удаляет их с рынка.</a:t>
            </a:r>
          </a:p>
          <a:p>
            <a:endParaRPr lang="en-US" dirty="0"/>
          </a:p>
        </p:txBody>
      </p:sp>
      <p:sp>
        <p:nvSpPr>
          <p:cNvPr id="4" name="Slide Number Placeholder 3"/>
          <p:cNvSpPr>
            <a:spLocks noGrp="1"/>
          </p:cNvSpPr>
          <p:nvPr>
            <p:ph type="sldNum" sz="quarter" idx="10"/>
          </p:nvPr>
        </p:nvSpPr>
        <p:spPr/>
        <p:txBody>
          <a:bodyPr/>
          <a:lstStyle/>
          <a:p>
            <a:fld id="{FD17AE82-E12A-214C-B2E9-439DA5D0DB23}" type="slidenum">
              <a:rPr lang="en-US" smtClean="0"/>
              <a:t>8</a:t>
            </a:fld>
            <a:endParaRPr lang="en-US"/>
          </a:p>
        </p:txBody>
      </p:sp>
    </p:spTree>
    <p:extLst>
      <p:ext uri="{BB962C8B-B14F-4D97-AF65-F5344CB8AC3E}">
        <p14:creationId xmlns:p14="http://schemas.microsoft.com/office/powerpoint/2010/main" val="784215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200" b="1" u="none" kern="1200" dirty="0">
                <a:solidFill>
                  <a:schemeClr val="tx1"/>
                </a:solidFill>
                <a:effectLst/>
                <a:latin typeface="+mn-lt"/>
                <a:ea typeface="+mn-ea"/>
                <a:cs typeface="+mn-cs"/>
              </a:rPr>
              <a:t>Банк России з</a:t>
            </a:r>
            <a:r>
              <a:rPr lang="ru-RU" sz="1200" b="1" kern="1200" dirty="0">
                <a:solidFill>
                  <a:schemeClr val="tx1"/>
                </a:solidFill>
                <a:effectLst/>
                <a:latin typeface="+mn-lt"/>
                <a:ea typeface="+mn-ea"/>
                <a:cs typeface="+mn-cs"/>
              </a:rPr>
              <a:t>ащищает права потребителей финансовых услуг</a:t>
            </a:r>
            <a:r>
              <a:rPr lang="ru-RU" sz="1200" kern="1200" dirty="0">
                <a:solidFill>
                  <a:schemeClr val="tx1"/>
                </a:solidFill>
                <a:effectLst/>
                <a:latin typeface="+mn-lt"/>
                <a:ea typeface="+mn-ea"/>
                <a:cs typeface="+mn-cs"/>
              </a:rPr>
              <a:t> </a:t>
            </a:r>
          </a:p>
          <a:p>
            <a:endParaRPr lang="ru-RU" sz="1200" u="none" kern="1200" dirty="0">
              <a:solidFill>
                <a:schemeClr val="tx1"/>
              </a:solidFill>
              <a:effectLst/>
              <a:latin typeface="+mn-lt"/>
              <a:ea typeface="+mn-ea"/>
              <a:cs typeface="+mn-cs"/>
            </a:endParaRPr>
          </a:p>
          <a:p>
            <a:pPr marL="171450" indent="-171450">
              <a:buFont typeface="Arial"/>
              <a:buChar char="•"/>
            </a:pPr>
            <a:r>
              <a:rPr lang="ru-RU" sz="1200" u="none" kern="1200" dirty="0">
                <a:solidFill>
                  <a:schemeClr val="tx1"/>
                </a:solidFill>
                <a:effectLst/>
                <a:latin typeface="+mn-lt"/>
                <a:ea typeface="+mn-ea"/>
                <a:cs typeface="+mn-cs"/>
              </a:rPr>
              <a:t>Банк России следит, чтобы люди и предприятия получали качественные финансовые услуги и сервисы. Случается, что финансовые организации навязывают ненужные клиенту услуги, например страховки. Или, наоборот, без оснований отказывают в обслуживании —</a:t>
            </a:r>
            <a:r>
              <a:rPr lang="ru-RU" sz="1200" u="none" kern="1200" baseline="0" dirty="0">
                <a:solidFill>
                  <a:schemeClr val="tx1"/>
                </a:solidFill>
                <a:effectLst/>
                <a:latin typeface="+mn-lt"/>
                <a:ea typeface="+mn-ea"/>
                <a:cs typeface="+mn-cs"/>
              </a:rPr>
              <a:t> </a:t>
            </a:r>
            <a:r>
              <a:rPr lang="ru-RU" sz="1200" u="none" kern="1200" dirty="0">
                <a:solidFill>
                  <a:schemeClr val="tx1"/>
                </a:solidFill>
                <a:effectLst/>
                <a:latin typeface="+mn-lt"/>
                <a:ea typeface="+mn-ea"/>
                <a:cs typeface="+mn-cs"/>
              </a:rPr>
              <a:t>не открывают счет или блокируют платежи. Бывает, не сообщают всю необходимую информацию или каким-то другим образом нарушают ваши права.</a:t>
            </a:r>
          </a:p>
          <a:p>
            <a:pPr marL="171450" indent="-171450">
              <a:buFont typeface="Arial"/>
              <a:buChar char="•"/>
            </a:pPr>
            <a:r>
              <a:rPr lang="ru-RU" sz="1200" u="none" kern="1200" dirty="0">
                <a:solidFill>
                  <a:schemeClr val="tx1"/>
                </a:solidFill>
                <a:effectLst/>
                <a:latin typeface="+mn-lt"/>
                <a:ea typeface="+mn-ea"/>
                <a:cs typeface="+mn-cs"/>
              </a:rPr>
              <a:t>Регулятор также контролирует доступность финансовых продуктов. Для этого, в частности, Банк России поддерживает развитие дистанционных каналов обслуживания. Например, сегодня, даже если у вас поблизости нет офиса страховой компании, вы гарантированно можете купить полис ОСАГО через интернет. </a:t>
            </a:r>
          </a:p>
          <a:p>
            <a:pPr marL="171450" indent="-171450">
              <a:buFont typeface="Arial"/>
              <a:buChar char="•"/>
            </a:pPr>
            <a:r>
              <a:rPr lang="ru-RU" sz="1200" u="none" kern="1200" dirty="0">
                <a:solidFill>
                  <a:schemeClr val="tx1"/>
                </a:solidFill>
                <a:effectLst/>
                <a:latin typeface="+mn-lt"/>
                <a:ea typeface="+mn-ea"/>
                <a:cs typeface="+mn-cs"/>
              </a:rPr>
              <a:t>Переход на дистанционное обслуживание несет и новые риски. Поэтому в Банке России создано специальное подразделение </a:t>
            </a:r>
            <a:r>
              <a:rPr lang="ru-RU" sz="1200" u="none" kern="1200" dirty="0" err="1">
                <a:solidFill>
                  <a:schemeClr val="tx1"/>
                </a:solidFill>
                <a:effectLst/>
                <a:latin typeface="+mn-lt"/>
                <a:ea typeface="+mn-ea"/>
                <a:cs typeface="+mn-cs"/>
              </a:rPr>
              <a:t>ФинЦЕРТ</a:t>
            </a:r>
            <a:r>
              <a:rPr lang="ru-RU" sz="1200" u="none" kern="1200" baseline="0" dirty="0">
                <a:solidFill>
                  <a:schemeClr val="tx1"/>
                </a:solidFill>
                <a:effectLst/>
                <a:latin typeface="+mn-lt"/>
                <a:ea typeface="+mn-ea"/>
                <a:cs typeface="+mn-cs"/>
              </a:rPr>
              <a:t> — </a:t>
            </a:r>
            <a:r>
              <a:rPr lang="ru-RU" sz="1200" u="none" kern="1200" dirty="0">
                <a:solidFill>
                  <a:schemeClr val="tx1"/>
                </a:solidFill>
                <a:effectLst/>
                <a:latin typeface="+mn-lt"/>
                <a:ea typeface="+mn-ea"/>
                <a:cs typeface="+mn-cs"/>
              </a:rPr>
              <a:t>оно активно борется с финансовой </a:t>
            </a:r>
            <a:r>
              <a:rPr lang="ru-RU" sz="1200" u="none" kern="1200" dirty="0" err="1">
                <a:solidFill>
                  <a:schemeClr val="tx1"/>
                </a:solidFill>
                <a:effectLst/>
                <a:latin typeface="+mn-lt"/>
                <a:ea typeface="+mn-ea"/>
                <a:cs typeface="+mn-cs"/>
              </a:rPr>
              <a:t>киберпреступностью</a:t>
            </a:r>
            <a:r>
              <a:rPr lang="ru-RU" sz="1200" u="none" kern="1200" dirty="0">
                <a:solidFill>
                  <a:schemeClr val="tx1"/>
                </a:solidFill>
                <a:effectLst/>
                <a:latin typeface="+mn-lt"/>
                <a:ea typeface="+mn-ea"/>
                <a:cs typeface="+mn-cs"/>
              </a:rPr>
              <a:t>.</a:t>
            </a:r>
          </a:p>
          <a:p>
            <a:endParaRPr lang="en-US" u="none" dirty="0"/>
          </a:p>
        </p:txBody>
      </p:sp>
      <p:sp>
        <p:nvSpPr>
          <p:cNvPr id="4" name="Slide Number Placeholder 3"/>
          <p:cNvSpPr>
            <a:spLocks noGrp="1"/>
          </p:cNvSpPr>
          <p:nvPr>
            <p:ph type="sldNum" sz="quarter" idx="10"/>
          </p:nvPr>
        </p:nvSpPr>
        <p:spPr/>
        <p:txBody>
          <a:bodyPr/>
          <a:lstStyle/>
          <a:p>
            <a:fld id="{FD17AE82-E12A-214C-B2E9-439DA5D0DB23}" type="slidenum">
              <a:rPr lang="en-US" smtClean="0"/>
              <a:t>9</a:t>
            </a:fld>
            <a:endParaRPr lang="en-US"/>
          </a:p>
        </p:txBody>
      </p:sp>
    </p:spTree>
    <p:extLst>
      <p:ext uri="{BB962C8B-B14F-4D97-AF65-F5344CB8AC3E}">
        <p14:creationId xmlns:p14="http://schemas.microsoft.com/office/powerpoint/2010/main" val="2025099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661389D1-99C2-084D-B5EC-EE1A17D9C3C3}" type="datetimeFigureOut">
              <a:rPr lang="ru-RU" smtClean="0"/>
              <a:t>26.10.2022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1179345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61389D1-99C2-084D-B5EC-EE1A17D9C3C3}" type="datetimeFigureOut">
              <a:rPr lang="ru-RU" smtClean="0"/>
              <a:t>26.10.2022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1798425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 загол.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61389D1-99C2-084D-B5EC-EE1A17D9C3C3}" type="datetimeFigureOut">
              <a:rPr lang="ru-RU" smtClean="0"/>
              <a:t>26.10.2022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306862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61389D1-99C2-084D-B5EC-EE1A17D9C3C3}" type="datetimeFigureOut">
              <a:rPr lang="ru-RU" smtClean="0"/>
              <a:t>26.10.2022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2125408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61389D1-99C2-084D-B5EC-EE1A17D9C3C3}" type="datetimeFigureOut">
              <a:rPr lang="ru-RU" smtClean="0"/>
              <a:t>26.10.2022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493893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61389D1-99C2-084D-B5EC-EE1A17D9C3C3}" type="datetimeFigureOut">
              <a:rPr lang="ru-RU" smtClean="0"/>
              <a:t>26.10.2022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847574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61389D1-99C2-084D-B5EC-EE1A17D9C3C3}" type="datetimeFigureOut">
              <a:rPr lang="ru-RU" smtClean="0"/>
              <a:t>26.10.2022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917758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61389D1-99C2-084D-B5EC-EE1A17D9C3C3}" type="datetimeFigureOut">
              <a:rPr lang="ru-RU" smtClean="0"/>
              <a:t>26.10.2022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1546061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1389D1-99C2-084D-B5EC-EE1A17D9C3C3}" type="datetimeFigureOut">
              <a:rPr lang="ru-RU" smtClean="0"/>
              <a:t>26.10.2022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96022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61389D1-99C2-084D-B5EC-EE1A17D9C3C3}" type="datetimeFigureOut">
              <a:rPr lang="ru-RU" smtClean="0"/>
              <a:t>26.10.2022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1093047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61389D1-99C2-084D-B5EC-EE1A17D9C3C3}" type="datetimeFigureOut">
              <a:rPr lang="ru-RU" smtClean="0"/>
              <a:t>26.10.2022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636192D-3819-0247-A616-DB48F037C7CC}" type="slidenum">
              <a:rPr lang="ru-RU" smtClean="0"/>
              <a:t>‹#›</a:t>
            </a:fld>
            <a:endParaRPr lang="ru-RU"/>
          </a:p>
        </p:txBody>
      </p:sp>
    </p:spTree>
    <p:extLst>
      <p:ext uri="{BB962C8B-B14F-4D97-AF65-F5344CB8AC3E}">
        <p14:creationId xmlns:p14="http://schemas.microsoft.com/office/powerpoint/2010/main" val="1280905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1389D1-99C2-084D-B5EC-EE1A17D9C3C3}" type="datetimeFigureOut">
              <a:rPr lang="ru-RU" smtClean="0"/>
              <a:t>26.10.2022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36192D-3819-0247-A616-DB48F037C7CC}" type="slidenum">
              <a:rPr lang="ru-RU" smtClean="0"/>
              <a:t>‹#›</a:t>
            </a:fld>
            <a:endParaRPr lang="ru-RU"/>
          </a:p>
        </p:txBody>
      </p:sp>
    </p:spTree>
    <p:extLst>
      <p:ext uri="{BB962C8B-B14F-4D97-AF65-F5344CB8AC3E}">
        <p14:creationId xmlns:p14="http://schemas.microsoft.com/office/powerpoint/2010/main" val="1590335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comments" Target="../comments/commen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6" name="Рисунок 5">
            <a:extLst>
              <a:ext uri="{FF2B5EF4-FFF2-40B4-BE49-F238E27FC236}">
                <a16:creationId xmlns:a16="http://schemas.microsoft.com/office/drawing/2014/main" id="{15DCB706-AB3D-A447-93D7-CB3662A265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Tree>
    <p:extLst>
      <p:ext uri="{BB962C8B-B14F-4D97-AF65-F5344CB8AC3E}">
        <p14:creationId xmlns:p14="http://schemas.microsoft.com/office/powerpoint/2010/main" val="1323599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B0D6201-D2FF-C14C-B0C9-FB8761B63B2E}"/>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52482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D0D9EEE-206E-AF40-AA32-09265A2309F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55074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A745D93-A590-F6F1-A52A-273015841B3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76392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1879497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67C02DE-930B-9E4A-8D8F-0E24A9109B8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43212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13794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D37DA5F3-434E-194A-841A-093087DE8B8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507330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79975BA-AEC3-A644-A37C-0E3AB979ED5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82378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332649C-65F9-8E42-8897-C26B6DBC10C0}"/>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767830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1C10203-6D3E-2540-899A-776A3E3CABF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91125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F2AB326-FC3A-0F41-B61C-68007988E12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09176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7A9F683-C3C8-4540-B6C9-91C5CD906B4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03495356"/>
      </p:ext>
    </p:extLst>
  </p:cSld>
  <p:clrMapOvr>
    <a:masterClrMapping/>
  </p:clrMapOvr>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167</TotalTime>
  <Words>670</Words>
  <Application>Microsoft Macintosh PowerPoint</Application>
  <PresentationFormat>Широкоэкранный</PresentationFormat>
  <Paragraphs>48</Paragraphs>
  <Slides>13</Slides>
  <Notes>12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Microsoft Office</dc:creator>
  <cp:lastModifiedBy>Microsoft Office User</cp:lastModifiedBy>
  <cp:revision>22</cp:revision>
  <dcterms:created xsi:type="dcterms:W3CDTF">2018-03-05T11:08:14Z</dcterms:created>
  <dcterms:modified xsi:type="dcterms:W3CDTF">2022-10-26T08:25:54Z</dcterms:modified>
</cp:coreProperties>
</file>