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GAU" initials="P" lastIdx="1" clrIdx="0">
    <p:extLst>
      <p:ext uri="{19B8F6BF-5375-455C-9EA6-DF929625EA0E}">
        <p15:presenceInfo xmlns:p15="http://schemas.microsoft.com/office/powerpoint/2012/main" userId="PG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11T13:53:21.217" idx="1">
    <p:pos x="7470" y="150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DF140-24CE-4F71-93E9-C6CFAE312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83AF8-EDDE-468B-9104-FCDC92CAC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018BEC-F693-4A19-B483-C7F23E04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0B6C4-A0B4-4488-AE0E-200DDD21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6DB4A-18C8-4103-96CB-BB44D660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41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4024-B65B-47FA-BB06-75A23C5B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34A0A0-C9E8-49E3-BD8B-D5D283D53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E0562-55A4-4685-B8BA-4AC9193F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78E5A0-66FF-431C-B8DB-B1E60BB9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CDCB9-6073-4118-B59C-CD46474D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9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B68896-A290-44FE-B64D-ED9D23545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C43CAF-8577-429B-B399-FBA96F1C0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8F121-5CF2-47E3-8439-0C0F2F0F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813F1-F9E0-472B-871B-BBC0D3F6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857FF-5BA2-4126-A36B-7C556BD6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2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8DB32-2F61-42E5-8762-DFD0AD82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6050F-C419-4AA6-A036-0AE80E14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619BE-5388-4840-8424-DBD1CAE2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B45BF-7CEF-4AC2-9DE3-4C0230AF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30689-2D66-49D2-865D-E1678896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2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98B86-F697-42EB-9C89-0F52F163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6150BB-F507-4464-832D-6E9D587C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64944-F1FC-43B9-A443-6C96C285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5BBD1-0BCA-4DF0-AE0A-E84353CA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8BC01-6353-4879-819A-FB164188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9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F1F0A-B264-45D1-BCA0-A56A68B3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AFE73-4114-4CAE-8C31-D801FC49B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F0CA6-B538-4E18-AF24-48568D8C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3A75B6-6D18-4D77-A493-3596CDD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554BD2-C920-476C-AB79-8EAFF413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8A5CC6-37BE-4141-A4F0-56611F91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2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C1558-1509-4964-B707-08FBDF92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50F9C-3A35-4F44-9C4D-A319CA9E5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0BDA1-5E30-4DDC-BBD5-FCCD8D2FA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7AE74E-B376-4EE2-B849-53DAB24A4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53C920-6C9E-4A07-9AB4-0023B7791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30DB7E-842F-4A3E-868C-F6797044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6236E9-E28C-4FC6-9A1A-45DD4424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6FC809-E4FF-4CBA-9CD7-F09DECE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2DFA-C116-408E-9B10-913782A5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D3BB03-1C7A-4E01-B60E-CD62AB3A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5EBFFF-A71F-4748-8DE4-5242A3DB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41701-FCA0-49B8-90D2-F6B34C18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5C1356-EB5D-4047-8483-38B276C3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D71440-E641-44D5-92E6-0FAB03D8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146BF-4DA6-403C-BFB8-B383D768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1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BD2FD-2E36-4AE3-95DA-7A0F2636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9D3CD-59B2-419C-8A73-4F6F32CE1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3AF491-95A3-4085-ADEA-75D8905D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B57274-BF3F-4D95-9270-AC499C3E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0B426-FD94-42D5-A48F-F159265E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82F28E-6D4D-4FF8-95CE-E3DB182C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6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6E543-0583-4A12-9DFF-11664892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81E696-75E9-4EAB-8D05-C9AA9E719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29A73-FB13-4E0A-BA17-FB2C1818C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B1C21-1C41-4024-83A4-5BA2CE7B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7C4351-B76E-47A2-9DD6-BD61D250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EE15AD-1DCC-4839-95CB-2EA95AC9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8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FB9E7-D17E-4DE2-94E0-17CFF178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534A7-B74A-48AE-A88B-0B53ADA0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3030C-A71C-4DFF-84B9-F506D8065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26FC-5CBA-4782-B26B-BB67838E493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E4CF9-435F-4699-BE9D-A3ACD4480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E63B6-A8B9-499E-A895-ED796D474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5AFA-A43D-4263-A8F6-5D0D56A3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3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CA3181-D0DD-47CD-9D61-87F2A8B768B9}"/>
              </a:ext>
            </a:extLst>
          </p:cNvPr>
          <p:cNvSpPr txBox="1"/>
          <p:nvPr/>
        </p:nvSpPr>
        <p:spPr>
          <a:xfrm>
            <a:off x="857250" y="298737"/>
            <a:ext cx="10229850" cy="1505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Племенная селекция сельскохозяйственных животных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6AA9D-E09F-4F27-B5B6-8CA747ACD48C}"/>
              </a:ext>
            </a:extLst>
          </p:cNvPr>
          <p:cNvSpPr txBox="1"/>
          <p:nvPr/>
        </p:nvSpPr>
        <p:spPr>
          <a:xfrm>
            <a:off x="280987" y="2309606"/>
            <a:ext cx="11382375" cy="263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Состояние племенного животноводства в России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Племенная оценка животных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Геномная селекция сельскохозяйственных животных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7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EBD096-5945-498C-AB04-62CCE4179141}"/>
              </a:ext>
            </a:extLst>
          </p:cNvPr>
          <p:cNvSpPr txBox="1"/>
          <p:nvPr/>
        </p:nvSpPr>
        <p:spPr>
          <a:xfrm>
            <a:off x="504825" y="255429"/>
            <a:ext cx="10248900" cy="1947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этап 2009 г.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на основании информации о геноме животных (GBLUP)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ED226D0-0FBD-402B-BD2F-E2EBE593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222261"/>
            <a:ext cx="7920038" cy="42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1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CA2B25-7426-474A-A57A-3081FA80CB25}"/>
              </a:ext>
            </a:extLst>
          </p:cNvPr>
          <p:cNvSpPr txBox="1"/>
          <p:nvPr/>
        </p:nvSpPr>
        <p:spPr>
          <a:xfrm>
            <a:off x="828675" y="399003"/>
            <a:ext cx="10287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этап 2012 г.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одношаговая оценка или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single-stepGBLUP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</p:txBody>
      </p:sp>
    </p:spTree>
    <p:extLst>
      <p:ext uri="{BB962C8B-B14F-4D97-AF65-F5344CB8AC3E}">
        <p14:creationId xmlns:p14="http://schemas.microsoft.com/office/powerpoint/2010/main" val="162524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564988-782C-4A58-9CC1-10BEBCB2324B}"/>
              </a:ext>
            </a:extLst>
          </p:cNvPr>
          <p:cNvSpPr txBox="1"/>
          <p:nvPr/>
        </p:nvSpPr>
        <p:spPr>
          <a:xfrm>
            <a:off x="323850" y="369994"/>
            <a:ext cx="11525250" cy="4625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разработки геномной оценки племенной ценности: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Формирование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референсной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популяции животных;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Оценка племенной ценности животных по потомству;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Генотипирование животных;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Расчет геномного индекса племенной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96538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C56FA8-9296-4CB3-BCC2-A22DE0DA20F5}"/>
              </a:ext>
            </a:extLst>
          </p:cNvPr>
          <p:cNvSpPr txBox="1"/>
          <p:nvPr/>
        </p:nvSpPr>
        <p:spPr>
          <a:xfrm>
            <a:off x="447675" y="298737"/>
            <a:ext cx="10448925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Массовый отбор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 Selection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F25136-A97F-47FC-AF53-684510F0C8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1247775"/>
            <a:ext cx="11134725" cy="520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25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2D9F0E-5CB1-48C5-B263-C33ED6295AC8}"/>
              </a:ext>
            </a:extLst>
          </p:cNvPr>
          <p:cNvSpPr txBox="1"/>
          <p:nvPr/>
        </p:nvSpPr>
        <p:spPr>
          <a:xfrm>
            <a:off x="476250" y="298737"/>
            <a:ext cx="11039475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Модель животного (</a:t>
            </a:r>
            <a:r>
              <a:rPr lang="ru-RU" sz="4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ru-RU" sz="4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r>
              <a:rPr lang="ru-RU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06DC5-022D-47D8-9A92-25EE5374DBB1}"/>
              </a:ext>
            </a:extLst>
          </p:cNvPr>
          <p:cNvSpPr txBox="1"/>
          <p:nvPr/>
        </p:nvSpPr>
        <p:spPr>
          <a:xfrm>
            <a:off x="261937" y="2063234"/>
            <a:ext cx="11468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4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 </a:t>
            </a:r>
            <a:r>
              <a:rPr lang="ru-RU" sz="4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Linear</a:t>
            </a:r>
            <a:r>
              <a:rPr lang="ru-RU" sz="4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Unbiased</a:t>
            </a:r>
            <a:r>
              <a:rPr lang="ru-RU" sz="4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Prediction</a:t>
            </a:r>
            <a:r>
              <a:rPr lang="ru-RU" sz="4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BLUP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423951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97075-4E5F-42C4-A67D-B828E3E74925}"/>
              </a:ext>
            </a:extLst>
          </p:cNvPr>
          <p:cNvSpPr txBox="1"/>
          <p:nvPr/>
        </p:nvSpPr>
        <p:spPr>
          <a:xfrm>
            <a:off x="485774" y="382292"/>
            <a:ext cx="10734675" cy="591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BLUP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ru-RU" sz="36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e</a:t>
            </a:r>
            <a:endParaRPr lang="ru-R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фенотипическая информация 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фиксированные эффекты (ферма, год, сезон, возраст коровы и др.) 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искомая величина, связь фенотипа и аддитивного генетического эффекта (связи в родословных)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остаточная дисперсия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2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7E7844-9AE4-45D3-BC5E-59D93D73CA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5275"/>
            <a:ext cx="11134725" cy="626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3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BA2699-79B2-4C96-84F2-2CE8CCF60B2B}"/>
              </a:ext>
            </a:extLst>
          </p:cNvPr>
          <p:cNvSpPr txBox="1"/>
          <p:nvPr/>
        </p:nvSpPr>
        <p:spPr>
          <a:xfrm>
            <a:off x="200025" y="289212"/>
            <a:ext cx="1148715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Геномная селекция</a:t>
            </a:r>
            <a:r>
              <a:rPr lang="en-US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(Genomic Selection)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F4309-5898-464E-A751-36A4562A68ED}"/>
              </a:ext>
            </a:extLst>
          </p:cNvPr>
          <p:cNvSpPr txBox="1"/>
          <p:nvPr/>
        </p:nvSpPr>
        <p:spPr>
          <a:xfrm>
            <a:off x="561975" y="1682234"/>
            <a:ext cx="1112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 </a:t>
            </a:r>
            <a:r>
              <a:rPr lang="ru-RU" sz="3600" b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Nucleotide</a:t>
            </a:r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Polymorphism</a:t>
            </a:r>
            <a:endParaRPr lang="ru-RU" sz="36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SNP</a:t>
            </a:r>
          </a:p>
          <a:p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снипы</a:t>
            </a:r>
            <a:r>
              <a:rPr lang="ru-RU" sz="36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5774E-9CE2-43D0-B10C-585FC4EA7787}"/>
              </a:ext>
            </a:extLst>
          </p:cNvPr>
          <p:cNvSpPr txBox="1"/>
          <p:nvPr/>
        </p:nvSpPr>
        <p:spPr>
          <a:xfrm>
            <a:off x="742950" y="4672310"/>
            <a:ext cx="10134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Точность – 60-90 % </a:t>
            </a:r>
          </a:p>
          <a:p>
            <a:r>
              <a:rPr lang="ru-RU" sz="40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геном, родословные и фенотипы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90166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5426C-33FD-43F2-8778-5171F83161D0}"/>
              </a:ext>
            </a:extLst>
          </p:cNvPr>
          <p:cNvSpPr txBox="1"/>
          <p:nvPr/>
        </p:nvSpPr>
        <p:spPr>
          <a:xfrm>
            <a:off x="1819275" y="327312"/>
            <a:ext cx="9058275" cy="1505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Геномная селекция сельскохозяйственных животных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8C96B-5686-4320-AF7E-FEF72A50FF8F}"/>
              </a:ext>
            </a:extLst>
          </p:cNvPr>
          <p:cNvSpPr txBox="1"/>
          <p:nvPr/>
        </p:nvSpPr>
        <p:spPr>
          <a:xfrm>
            <a:off x="209550" y="3285375"/>
            <a:ext cx="11601450" cy="3002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единичный полиморфный нуклеотид SNP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снип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…ACCGCCAG…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…ACTGCCAG…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ED909-1983-4EE7-B4E4-4641B51DB210}"/>
              </a:ext>
            </a:extLst>
          </p:cNvPr>
          <p:cNvSpPr txBox="1"/>
          <p:nvPr/>
        </p:nvSpPr>
        <p:spPr>
          <a:xfrm>
            <a:off x="447674" y="2372107"/>
            <a:ext cx="825817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Геномная селекция крупного рогатого скота</a:t>
            </a:r>
            <a:endParaRPr lang="ru-RU" sz="24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DC17B9D-E079-4CBB-9D29-2F12ECA9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4036934"/>
            <a:ext cx="4044950" cy="26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91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DF0AEA-7351-4DD4-80B6-040E143458A1}"/>
              </a:ext>
            </a:extLst>
          </p:cNvPr>
          <p:cNvSpPr txBox="1"/>
          <p:nvPr/>
        </p:nvSpPr>
        <p:spPr>
          <a:xfrm>
            <a:off x="361950" y="515035"/>
            <a:ext cx="10763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40000 генетических маркеров </a:t>
            </a: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на каждое животное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6797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CD5764-C930-485D-86F7-19714BEECCC0}"/>
              </a:ext>
            </a:extLst>
          </p:cNvPr>
          <p:cNvSpPr txBox="1"/>
          <p:nvPr/>
        </p:nvSpPr>
        <p:spPr>
          <a:xfrm>
            <a:off x="476251" y="366623"/>
            <a:ext cx="1138237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2500 племенных стад различных сельскохозяйственных животных </a:t>
            </a:r>
            <a:endParaRPr lang="ru-RU" sz="2800" b="1" i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крупный рогатый скот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лошади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овцы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козы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свиньи 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птица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пушные звери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кролики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тутовый шелкопряд 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рыба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олени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0051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6DFE52-1E8C-430F-B11E-EE34C4DE5B45}"/>
              </a:ext>
            </a:extLst>
          </p:cNvPr>
          <p:cNvSpPr txBox="1"/>
          <p:nvPr/>
        </p:nvSpPr>
        <p:spPr>
          <a:xfrm>
            <a:off x="619125" y="298737"/>
            <a:ext cx="609600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Геномная селекция в свиноводстве </a:t>
            </a:r>
            <a:endParaRPr lang="ru-RU" sz="24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C84AE9B-7BE0-4FEA-BFB6-30AB842A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5" y="1176389"/>
            <a:ext cx="10502849" cy="5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0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40A342-A8A9-423E-A5A7-35C862DA578B}"/>
              </a:ext>
            </a:extLst>
          </p:cNvPr>
          <p:cNvSpPr txBox="1"/>
          <p:nvPr/>
        </p:nvSpPr>
        <p:spPr>
          <a:xfrm>
            <a:off x="247650" y="547985"/>
            <a:ext cx="11658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Микросателлиты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SSR (Simple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Sequence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Repeats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 (Simple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Tandem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Repeats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09EC4-F01F-4392-8C16-448B08511A70}"/>
              </a:ext>
            </a:extLst>
          </p:cNvPr>
          <p:cNvSpPr txBox="1"/>
          <p:nvPr/>
        </p:nvSpPr>
        <p:spPr>
          <a:xfrm>
            <a:off x="247650" y="3817025"/>
            <a:ext cx="11658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Тест-система генотипирования 11 </a:t>
            </a:r>
            <a:r>
              <a:rPr lang="ru-RU" sz="3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микросателлитов</a:t>
            </a:r>
            <a:r>
              <a:rPr lang="ru-RU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TGLA227, BM2113, TGLA53, ETH10, SPS115, TGLA126, TGLA122, INRA23, ETH3, ETH225, BM1824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4204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D6F25B-8245-457A-9F0A-C23AEAAB08A8}"/>
              </a:ext>
            </a:extLst>
          </p:cNvPr>
          <p:cNvSpPr txBox="1"/>
          <p:nvPr/>
        </p:nvSpPr>
        <p:spPr>
          <a:xfrm>
            <a:off x="276225" y="310030"/>
            <a:ext cx="11744325" cy="591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маркеров продуктивности у свиней: </a:t>
            </a:r>
            <a:endParaRPr lang="ru-RU" sz="36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 маркеры плодовитости: ESR – ген эстрогенного рецептора, EPOR – ген рецептора эритропоэтина;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 маркеры устойчивости к заболеваниям – ген рецептора ECR F18;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 маркеры эффективности роста, мясной продуктивности - MC4R, HMGA1, CCKAR, POU1F1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6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A214BC-2D12-40B3-A3D0-C205122F0A03}"/>
              </a:ext>
            </a:extLst>
          </p:cNvPr>
          <p:cNvSpPr txBox="1"/>
          <p:nvPr/>
        </p:nvSpPr>
        <p:spPr>
          <a:xfrm>
            <a:off x="547687" y="543610"/>
            <a:ext cx="110966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MC4R – ген рецептора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меланокортина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     у свиней локализован на хромосоме 1 (SSC1) q22-q27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0245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1F7D0E-12BE-4C7D-9838-CA83BEDFA427}"/>
              </a:ext>
            </a:extLst>
          </p:cNvPr>
          <p:cNvSpPr txBox="1"/>
          <p:nvPr/>
        </p:nvSpPr>
        <p:spPr>
          <a:xfrm>
            <a:off x="676275" y="1090136"/>
            <a:ext cx="104870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 POU1F1 - является регулирующим фактором гормона роста и пролактина. </a:t>
            </a:r>
          </a:p>
          <a:p>
            <a:endParaRPr lang="ru-R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*К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артирован на хромосоме 13.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3356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DA8EE4-ECC5-4912-B903-F5E28ADA9027}"/>
              </a:ext>
            </a:extLst>
          </p:cNvPr>
          <p:cNvSpPr txBox="1"/>
          <p:nvPr/>
        </p:nvSpPr>
        <p:spPr>
          <a:xfrm>
            <a:off x="542925" y="309860"/>
            <a:ext cx="10515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2009 году был расшифрован геном свиньи</a:t>
            </a: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60 000 генетических маркеров генома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54066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BCE563-15C5-4C59-99A5-7C4CB709F9C6}"/>
              </a:ext>
            </a:extLst>
          </p:cNvPr>
          <p:cNvSpPr txBox="1"/>
          <p:nvPr/>
        </p:nvSpPr>
        <p:spPr>
          <a:xfrm>
            <a:off x="828675" y="80593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Hypor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0A595-0AAC-4FA5-83C6-6449B25F76E9}"/>
              </a:ext>
            </a:extLst>
          </p:cNvPr>
          <p:cNvSpPr txBox="1"/>
          <p:nvPr/>
        </p:nvSpPr>
        <p:spPr>
          <a:xfrm>
            <a:off x="466725" y="2310884"/>
            <a:ext cx="10887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Генетическая компания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Hendrix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Genetics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03533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68748B-5171-490F-9149-3B754B4BFE7A}"/>
              </a:ext>
            </a:extLst>
          </p:cNvPr>
          <p:cNvSpPr txBox="1"/>
          <p:nvPr/>
        </p:nvSpPr>
        <p:spPr>
          <a:xfrm>
            <a:off x="781050" y="555912"/>
            <a:ext cx="6096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Геномная селекция в овцеводстве </a:t>
            </a:r>
            <a:endParaRPr lang="ru-RU" sz="28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A711A-3174-4554-B868-8EBF5275C689}"/>
              </a:ext>
            </a:extLst>
          </p:cNvPr>
          <p:cNvSpPr txBox="1"/>
          <p:nvPr/>
        </p:nvSpPr>
        <p:spPr>
          <a:xfrm>
            <a:off x="581025" y="1729859"/>
            <a:ext cx="104870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количественные признаки </a:t>
            </a:r>
          </a:p>
          <a:p>
            <a:r>
              <a:rPr lang="ru-RU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Quantitative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Trait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Loci</a:t>
            </a:r>
            <a:endParaRPr lang="ru-RU" sz="44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QTL</a:t>
            </a:r>
            <a:endParaRPr lang="ru-RU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1C77E-2066-48B4-9E5C-B0D8AACC25E1}"/>
              </a:ext>
            </a:extLst>
          </p:cNvPr>
          <p:cNvSpPr txBox="1"/>
          <p:nvPr/>
        </p:nvSpPr>
        <p:spPr>
          <a:xfrm>
            <a:off x="581025" y="474928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«гены-кандидаты»</a:t>
            </a:r>
            <a:endParaRPr lang="ru-RU" sz="4000" b="1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13E6BAB-15D0-4825-A65B-B19A00CE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581275"/>
            <a:ext cx="41624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8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86433C-1C8F-4987-A078-917AFFC1DCB7}"/>
              </a:ext>
            </a:extLst>
          </p:cNvPr>
          <p:cNvSpPr txBox="1"/>
          <p:nvPr/>
        </p:nvSpPr>
        <p:spPr>
          <a:xfrm>
            <a:off x="290512" y="629936"/>
            <a:ext cx="11610975" cy="5183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ген-рецептор фолликулостимулирующего гормона (FSHR)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ген ядерного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коактиватора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A1 (NCOA1)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ген пролактина и его рецептора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ген ретинол-связывающего белка 4 (RBP4)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ген рецептора эритропоэтина (EPOR)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ген рецептора эстрогена (ESR)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65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D1B05-803D-4AC9-97B0-712BEF179C59}"/>
              </a:ext>
            </a:extLst>
          </p:cNvPr>
          <p:cNvSpPr txBox="1"/>
          <p:nvPr/>
        </p:nvSpPr>
        <p:spPr>
          <a:xfrm>
            <a:off x="609600" y="520184"/>
            <a:ext cx="106584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эстрогеновые</a:t>
            </a:r>
            <a:r>
              <a:rPr lang="ru-RU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рецепторы </a:t>
            </a:r>
          </a:p>
          <a:p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ER-a/ESR1 </a:t>
            </a: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ER-0/ESR2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0556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0CB78B-34A4-474A-B217-F9A3F12C8DC6}"/>
              </a:ext>
            </a:extLst>
          </p:cNvPr>
          <p:cNvSpPr txBox="1"/>
          <p:nvPr/>
        </p:nvSpPr>
        <p:spPr>
          <a:xfrm>
            <a:off x="438150" y="21795"/>
            <a:ext cx="69913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762 племенных завода</a:t>
            </a: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1670 репродукторов</a:t>
            </a: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85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генофондные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хозяйства</a:t>
            </a:r>
            <a:endParaRPr lang="ru-RU" sz="4400" b="1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17B020E-4606-4A5B-AE9B-83770F48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45453"/>
            <a:ext cx="5895975" cy="37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Picture background">
            <a:extLst>
              <a:ext uri="{FF2B5EF4-FFF2-40B4-BE49-F238E27FC236}">
                <a16:creationId xmlns:a16="http://schemas.microsoft.com/office/drawing/2014/main" id="{E72E71ED-FA1E-4590-958A-69053B509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CFF71F2E-30ED-47F0-83CA-AA4567B9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71" y="3276600"/>
            <a:ext cx="5844028" cy="32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0E4A1A7D-6D8A-4916-AAC0-275AC544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4" y="217580"/>
            <a:ext cx="4457701" cy="29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5B91C8-37AD-40FD-97D9-E5AB085883ED}"/>
              </a:ext>
            </a:extLst>
          </p:cNvPr>
          <p:cNvSpPr txBox="1"/>
          <p:nvPr/>
        </p:nvSpPr>
        <p:spPr>
          <a:xfrm>
            <a:off x="733424" y="628233"/>
            <a:ext cx="1028700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Бурулы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Booroola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Fecundity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FecB</a:t>
            </a:r>
            <a:endParaRPr lang="ru-RU" sz="4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57425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97B8F9-6ADE-4A9F-A413-EA40C4A7C989}"/>
              </a:ext>
            </a:extLst>
          </p:cNvPr>
          <p:cNvSpPr txBox="1"/>
          <p:nvPr/>
        </p:nvSpPr>
        <p:spPr>
          <a:xfrm>
            <a:off x="238125" y="539234"/>
            <a:ext cx="113919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 рецептора фолликулостимулирующего гормона </a:t>
            </a: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FSHR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5266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AE0A24-F3E2-43B2-9B91-026327C1E076}"/>
              </a:ext>
            </a:extLst>
          </p:cNvPr>
          <p:cNvSpPr txBox="1"/>
          <p:nvPr/>
        </p:nvSpPr>
        <p:spPr>
          <a:xfrm>
            <a:off x="647700" y="701159"/>
            <a:ext cx="112109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ен дифференциального фактора роста GDF9</a:t>
            </a:r>
            <a:endParaRPr lang="ru-RU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AC25C-B358-4537-9860-7508D0427237}"/>
              </a:ext>
            </a:extLst>
          </p:cNvPr>
          <p:cNvSpPr txBox="1"/>
          <p:nvPr/>
        </p:nvSpPr>
        <p:spPr>
          <a:xfrm>
            <a:off x="247651" y="3241962"/>
            <a:ext cx="11449050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хромосома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позиции 72,2 </a:t>
            </a:r>
            <a:r>
              <a:rPr lang="ru-RU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cм</a:t>
            </a:r>
            <a:r>
              <a:rPr lang="ru-RU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99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AE586-7B4B-4950-B78F-8575C1EF96B6}"/>
              </a:ext>
            </a:extLst>
          </p:cNvPr>
          <p:cNvSpPr txBox="1"/>
          <p:nvPr/>
        </p:nvSpPr>
        <p:spPr>
          <a:xfrm>
            <a:off x="476250" y="453509"/>
            <a:ext cx="112966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 костного морфогенетического белка 15 BMP-15</a:t>
            </a:r>
            <a:endParaRPr lang="ru-RU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61213-4397-4D77-8F1E-2F7028C8F7E5}"/>
              </a:ext>
            </a:extLst>
          </p:cNvPr>
          <p:cNvSpPr txBox="1"/>
          <p:nvPr/>
        </p:nvSpPr>
        <p:spPr>
          <a:xfrm>
            <a:off x="571500" y="2705725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 хромосома </a:t>
            </a:r>
          </a:p>
          <a:p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позиции 25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547390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917759-9733-4745-AEAB-5BB8CA9DDCBD}"/>
              </a:ext>
            </a:extLst>
          </p:cNvPr>
          <p:cNvSpPr txBox="1"/>
          <p:nvPr/>
        </p:nvSpPr>
        <p:spPr>
          <a:xfrm>
            <a:off x="400050" y="739259"/>
            <a:ext cx="110871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 рецептора морфогенетического белка кости </a:t>
            </a: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BMPR-IВ</a:t>
            </a:r>
            <a:endParaRPr lang="ru-RU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D48DD-5BAD-4D9B-A982-1C8B2B607886}"/>
              </a:ext>
            </a:extLst>
          </p:cNvPr>
          <p:cNvSpPr txBox="1"/>
          <p:nvPr/>
        </p:nvSpPr>
        <p:spPr>
          <a:xfrm>
            <a:off x="295275" y="3429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 хромосома 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4142982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1CADFD-F94D-4BEE-BBB4-6E7BD0BFD8EC}"/>
              </a:ext>
            </a:extLst>
          </p:cNvPr>
          <p:cNvSpPr txBox="1"/>
          <p:nvPr/>
        </p:nvSpPr>
        <p:spPr>
          <a:xfrm>
            <a:off x="952500" y="55828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Соматотропин</a:t>
            </a:r>
            <a:endParaRPr lang="ru-RU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C348A-06C1-4E63-B827-99FC695FBA32}"/>
              </a:ext>
            </a:extLst>
          </p:cNvPr>
          <p:cNvSpPr txBox="1"/>
          <p:nvPr/>
        </p:nvSpPr>
        <p:spPr>
          <a:xfrm>
            <a:off x="609600" y="1577459"/>
            <a:ext cx="10972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гормон роста</a:t>
            </a:r>
            <a:endParaRPr lang="ru-RU" sz="4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соматотропный гормон</a:t>
            </a:r>
            <a:endParaRPr lang="ru-RU" sz="4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55609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338B79-D053-4219-8E55-754EDCD60826}"/>
              </a:ext>
            </a:extLst>
          </p:cNvPr>
          <p:cNvSpPr txBox="1"/>
          <p:nvPr/>
        </p:nvSpPr>
        <p:spPr>
          <a:xfrm>
            <a:off x="1390650" y="553135"/>
            <a:ext cx="60960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Каллипиги</a:t>
            </a:r>
            <a:endParaRPr lang="ru-R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CLPG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273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C1A5A-9780-4A89-B5B5-9CCB64FE9F19}"/>
              </a:ext>
            </a:extLst>
          </p:cNvPr>
          <p:cNvSpPr txBox="1"/>
          <p:nvPr/>
        </p:nvSpPr>
        <p:spPr>
          <a:xfrm>
            <a:off x="723899" y="615434"/>
            <a:ext cx="100488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ен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миостатина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MSTN</a:t>
            </a: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GDF-8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8258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A27454-8565-4946-8AF5-F4925A191C25}"/>
              </a:ext>
            </a:extLst>
          </p:cNvPr>
          <p:cNvSpPr txBox="1"/>
          <p:nvPr/>
        </p:nvSpPr>
        <p:spPr>
          <a:xfrm>
            <a:off x="771524" y="672584"/>
            <a:ext cx="60293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 лептин </a:t>
            </a: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LEP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4306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FDBE03-4DD5-42D4-A4E9-FA460C8DF2C9}"/>
              </a:ext>
            </a:extLst>
          </p:cNvPr>
          <p:cNvSpPr txBox="1"/>
          <p:nvPr/>
        </p:nvSpPr>
        <p:spPr>
          <a:xfrm>
            <a:off x="1143000" y="222537"/>
            <a:ext cx="1011555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Племенная оценка животных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DB43B-4BA0-4BDF-BA91-D58EECA2C8C1}"/>
              </a:ext>
            </a:extLst>
          </p:cNvPr>
          <p:cNvSpPr txBox="1"/>
          <p:nvPr/>
        </p:nvSpPr>
        <p:spPr>
          <a:xfrm>
            <a:off x="285749" y="1234559"/>
            <a:ext cx="8315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Истинная племенная ценность</a:t>
            </a:r>
            <a:r>
              <a:rPr lang="ru-RU" sz="4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012DC-3A08-437A-9D9F-DAF7043AFFC3}"/>
              </a:ext>
            </a:extLst>
          </p:cNvPr>
          <p:cNvSpPr txBox="1"/>
          <p:nvPr/>
        </p:nvSpPr>
        <p:spPr>
          <a:xfrm>
            <a:off x="552450" y="3164923"/>
            <a:ext cx="11087100" cy="2046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 - это фенотипическое проявление признака</a:t>
            </a:r>
            <a:endParaRPr lang="ru-RU" sz="3600" b="1" i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 - генотип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 - воздействие окружающей среды </a:t>
            </a:r>
            <a:endParaRPr lang="ru-RU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3E68E-6929-4274-BA59-098BC4594FDA}"/>
              </a:ext>
            </a:extLst>
          </p:cNvPr>
          <p:cNvSpPr txBox="1"/>
          <p:nvPr/>
        </p:nvSpPr>
        <p:spPr>
          <a:xfrm>
            <a:off x="4900611" y="229676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= P − 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4179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E01C9F-6E95-4CAE-B50B-89FB922DD9B4}"/>
              </a:ext>
            </a:extLst>
          </p:cNvPr>
          <p:cNvSpPr txBox="1"/>
          <p:nvPr/>
        </p:nvSpPr>
        <p:spPr>
          <a:xfrm>
            <a:off x="404812" y="134312"/>
            <a:ext cx="1111567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3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ru-RU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20 века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 – М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DFAD27D-D96F-46DA-9FAC-FBCB84B27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8" r="43438" b="22222"/>
          <a:stretch/>
        </p:blipFill>
        <p:spPr bwMode="auto">
          <a:xfrm>
            <a:off x="6910388" y="2069555"/>
            <a:ext cx="4776787" cy="29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66A64F8D-C077-46D5-990A-3AD31DCB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196385"/>
            <a:ext cx="4638674" cy="53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1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D6F3C-E658-411D-BD06-E331E189FC4F}"/>
              </a:ext>
            </a:extLst>
          </p:cNvPr>
          <p:cNvSpPr txBox="1"/>
          <p:nvPr/>
        </p:nvSpPr>
        <p:spPr>
          <a:xfrm>
            <a:off x="471487" y="512683"/>
            <a:ext cx="461486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1940-1950 г. </a:t>
            </a:r>
            <a:endParaRPr lang="ru-RU" sz="36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 – С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91CEFB1-7FA5-47D2-81BB-F21772ED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9" y="1462088"/>
            <a:ext cx="75533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4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6DC0CB-DE66-4BB9-9777-32E7B3548A77}"/>
              </a:ext>
            </a:extLst>
          </p:cNvPr>
          <p:cNvSpPr txBox="1"/>
          <p:nvPr/>
        </p:nvSpPr>
        <p:spPr>
          <a:xfrm>
            <a:off x="271462" y="408742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 1970 г.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линейные модели (BLUP)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13E1E4B-78FB-4DDB-B456-16B38506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1" y="1848684"/>
            <a:ext cx="6352063" cy="47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5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9776E4-63FA-44DF-8FE4-EA79FEC50C89}"/>
              </a:ext>
            </a:extLst>
          </p:cNvPr>
          <p:cNvSpPr txBox="1"/>
          <p:nvPr/>
        </p:nvSpPr>
        <p:spPr>
          <a:xfrm>
            <a:off x="628649" y="210235"/>
            <a:ext cx="111442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этап 1980-е г.</a:t>
            </a:r>
          </a:p>
          <a:p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учет всей информации о происхождении животного BLUP AM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514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B9A4E9-5C61-4DCE-AF86-A5937C5C2ACE}"/>
              </a:ext>
            </a:extLst>
          </p:cNvPr>
          <p:cNvSpPr txBox="1"/>
          <p:nvPr/>
        </p:nvSpPr>
        <p:spPr>
          <a:xfrm>
            <a:off x="390525" y="215107"/>
            <a:ext cx="801052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этап 2008 г. </a:t>
            </a:r>
            <a:endParaRPr lang="ru-RU" sz="36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массовое генотипирование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1682589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582</Words>
  <Application>Microsoft Office PowerPoint</Application>
  <PresentationFormat>Широкоэкранный</PresentationFormat>
  <Paragraphs>134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PGAU</dc:creator>
  <cp:lastModifiedBy>PGAU</cp:lastModifiedBy>
  <cp:revision>13</cp:revision>
  <dcterms:created xsi:type="dcterms:W3CDTF">2025-12-11T09:31:08Z</dcterms:created>
  <dcterms:modified xsi:type="dcterms:W3CDTF">2025-12-12T11:02:00Z</dcterms:modified>
</cp:coreProperties>
</file>