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335" r:id="rId3"/>
    <p:sldId id="337" r:id="rId4"/>
    <p:sldId id="303" r:id="rId5"/>
    <p:sldId id="313" r:id="rId6"/>
    <p:sldId id="304" r:id="rId7"/>
    <p:sldId id="305" r:id="rId8"/>
    <p:sldId id="336" r:id="rId9"/>
    <p:sldId id="338" r:id="rId10"/>
    <p:sldId id="339" r:id="rId11"/>
    <p:sldId id="325" r:id="rId12"/>
    <p:sldId id="340" r:id="rId13"/>
    <p:sldId id="327" r:id="rId14"/>
    <p:sldId id="341" r:id="rId15"/>
    <p:sldId id="342" r:id="rId16"/>
    <p:sldId id="343" r:id="rId17"/>
    <p:sldId id="345" r:id="rId18"/>
    <p:sldId id="344" r:id="rId19"/>
    <p:sldId id="347" r:id="rId20"/>
    <p:sldId id="349" r:id="rId21"/>
    <p:sldId id="350" r:id="rId22"/>
    <p:sldId id="354" r:id="rId23"/>
    <p:sldId id="355" r:id="rId24"/>
    <p:sldId id="356" r:id="rId25"/>
    <p:sldId id="362" r:id="rId26"/>
    <p:sldId id="363" r:id="rId27"/>
    <p:sldId id="364" r:id="rId28"/>
    <p:sldId id="366" r:id="rId29"/>
    <p:sldId id="365" r:id="rId30"/>
    <p:sldId id="367" r:id="rId31"/>
    <p:sldId id="357" r:id="rId32"/>
    <p:sldId id="351" r:id="rId33"/>
    <p:sldId id="352" r:id="rId34"/>
    <p:sldId id="368" r:id="rId35"/>
    <p:sldId id="358" r:id="rId36"/>
    <p:sldId id="359" r:id="rId37"/>
    <p:sldId id="369" r:id="rId38"/>
    <p:sldId id="333" r:id="rId3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0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xmlns="" id="{B6837853-B8D4-BA67-A46B-043008F64DCB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3" name="Rectangle 3">
              <a:extLst>
                <a:ext uri="{FF2B5EF4-FFF2-40B4-BE49-F238E27FC236}">
                  <a16:creationId xmlns:a16="http://schemas.microsoft.com/office/drawing/2014/main" xmlns="" id="{56B19C26-306F-3605-9B34-EA73E7E0853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xmlns="" id="{44106BFC-8C87-CF0E-0546-3710112CA2F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xmlns="" id="{0CD7F1B3-3F63-7273-4903-049DF2EBC66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6" name="Rectangle 6">
                <a:extLst>
                  <a:ext uri="{FF2B5EF4-FFF2-40B4-BE49-F238E27FC236}">
                    <a16:creationId xmlns:a16="http://schemas.microsoft.com/office/drawing/2014/main" xmlns="" id="{A50E6B4D-AA50-A1F9-3B7F-11F01810F85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7" name="Rectangle 7">
                <a:extLst>
                  <a:ext uri="{FF2B5EF4-FFF2-40B4-BE49-F238E27FC236}">
                    <a16:creationId xmlns:a16="http://schemas.microsoft.com/office/drawing/2014/main" xmlns="" id="{D6EED1FA-49E2-306B-B9C4-FB34021E9FF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8" name="Rectangle 8">
                <a:extLst>
                  <a:ext uri="{FF2B5EF4-FFF2-40B4-BE49-F238E27FC236}">
                    <a16:creationId xmlns:a16="http://schemas.microsoft.com/office/drawing/2014/main" xmlns="" id="{6FDC37F3-99BC-7733-38C3-8EF89296B0F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Rectangle 9">
                <a:extLst>
                  <a:ext uri="{FF2B5EF4-FFF2-40B4-BE49-F238E27FC236}">
                    <a16:creationId xmlns:a16="http://schemas.microsoft.com/office/drawing/2014/main" xmlns="" id="{45F70584-347D-5B17-C0C8-6C8FCE7034B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10">
                <a:extLst>
                  <a:ext uri="{FF2B5EF4-FFF2-40B4-BE49-F238E27FC236}">
                    <a16:creationId xmlns:a16="http://schemas.microsoft.com/office/drawing/2014/main" xmlns="" id="{AC92CA16-D92A-A42B-966A-855AFB25937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11">
                <a:extLst>
                  <a:ext uri="{FF2B5EF4-FFF2-40B4-BE49-F238E27FC236}">
                    <a16:creationId xmlns:a16="http://schemas.microsoft.com/office/drawing/2014/main" xmlns="" id="{1BF6F2FB-015A-5434-CD0E-CF50E20F8C4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2">
                <a:extLst>
                  <a:ext uri="{FF2B5EF4-FFF2-40B4-BE49-F238E27FC236}">
                    <a16:creationId xmlns:a16="http://schemas.microsoft.com/office/drawing/2014/main" xmlns="" id="{24A4FDC9-DD69-8B7C-EA58-3D20A6332D3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3">
                <a:extLst>
                  <a:ext uri="{FF2B5EF4-FFF2-40B4-BE49-F238E27FC236}">
                    <a16:creationId xmlns:a16="http://schemas.microsoft.com/office/drawing/2014/main" xmlns="" id="{D6F7846C-D8CD-0296-8CE7-34609A72AB5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4">
                <a:extLst>
                  <a:ext uri="{FF2B5EF4-FFF2-40B4-BE49-F238E27FC236}">
                    <a16:creationId xmlns:a16="http://schemas.microsoft.com/office/drawing/2014/main" xmlns="" id="{81FE8D52-06FA-02A1-39E3-B691EED62CB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5">
                <a:extLst>
                  <a:ext uri="{FF2B5EF4-FFF2-40B4-BE49-F238E27FC236}">
                    <a16:creationId xmlns:a16="http://schemas.microsoft.com/office/drawing/2014/main" xmlns="" id="{20EB298F-3042-F7AA-4E9C-48D06771FF3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7187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188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xmlns="" id="{39A348B0-50F5-3ED1-9EE7-D782CE6578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7">
            <a:extLst>
              <a:ext uri="{FF2B5EF4-FFF2-40B4-BE49-F238E27FC236}">
                <a16:creationId xmlns:a16="http://schemas.microsoft.com/office/drawing/2014/main" xmlns="" id="{5BA61A2D-4541-4E4B-6FEB-BE1AAD4EBF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xmlns="" id="{0EF8376C-5AC5-162A-2A0B-6DAAE5BD10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11AA7D-5979-46B1-AD98-407941496C6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007065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2361FEBE-C59F-5683-B6D6-A4C92E47288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xmlns="" id="{A8974EE7-441B-291D-DDB2-D1D0AB3C22D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B005EE-171C-4F32-87F8-B66907ECD70D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xmlns="" id="{9B2352F0-23F6-2498-62B8-F9DABDD404B1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0806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C78D4ABC-19B1-0B8B-3593-379C3865776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xmlns="" id="{256BB5EF-E595-82F6-4E5A-AFDB846416E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E29427-B434-4026-B9B0-42F74A2EA5B5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xmlns="" id="{3521AA23-79F0-F4A9-61CD-5F5E868C608D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9356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8229600" cy="18669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18669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D04D97C6-414E-7053-1E8B-3B314F97A9E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252E624D-4EB6-C6BE-5C30-976B3C3CDF7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8539B7-85F2-4501-84AF-B763CD2334F8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xmlns="" id="{A83A1889-12A9-9083-9044-57E1A5734E27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3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D1E8D0F6-1059-B8E1-413A-3BB8B52F20E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EBD8EF13-5337-87DE-500F-CC3E94201EB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50D8A3-59BB-40CF-A7C7-08693BE76AB9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xmlns="" id="{B6234A9F-AA49-02CE-9332-7B79D70433D6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9597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xmlns="" id="{0CC60AC3-D6C9-35D8-F339-6739C4A613B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xmlns="" id="{EADA3B0F-4F10-9BAD-7CF1-A3EEE1DD6EA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547CD3-CDB9-4B32-8B6E-6772657FE843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xmlns="" id="{0C543874-E88A-234E-8F47-3D64B3D45D5A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688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7CD71F73-EAB4-9B44-F6DA-EEDE4A88492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xmlns="" id="{1A188392-032E-3C95-E5D2-3982FB8323B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A33007-6D5E-48CE-8A26-F4FFD15D2BDD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xmlns="" id="{5489EC19-2D1A-13B5-93D7-08431A2688DC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9871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AB77C0B5-96DB-C4AC-2753-FAF9E553FB9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xmlns="" id="{AEF78212-982B-F9C7-BA37-D5A85167BA3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36FCFF-48E2-4280-A4A4-C270B8FF4550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xmlns="" id="{2DBB7F07-E308-C0B8-5307-B99E5AFF3CED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2780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1C5C5A00-DA9F-49E3-4B00-C53415828CC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1C466C04-32D6-18AD-69CD-99D4119A380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065220-D751-4F86-B89D-A290A389F8C0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xmlns="" id="{436115B9-37D1-B2FA-0A60-B96AB25F07EF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3409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xmlns="" id="{692E7AF3-909E-51FB-BC56-CF69CAA9A9C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xmlns="" id="{D23B2AC6-9251-F3D3-40F1-C0768907C36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9862D8-8C83-440D-8529-2B40504BA1F8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xmlns="" id="{FF415DA5-94F1-308B-AA7C-28B6A68291F5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0673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8AA4EEF-E472-96CD-F298-2EF7977112A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7E3DCC9-FBAF-0ACF-2042-0AA682C1E91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FC7BF9-AF9D-4793-9D94-1E573A03848B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xmlns="" id="{9B1F0D56-319B-0CF6-2C51-8ADAC0F43F06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739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xmlns="" id="{88DFCC41-AB2A-2D6E-5FBD-C4BF4EC1B3C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xmlns="" id="{B6B9340C-496B-8D17-B2F5-689634E2414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BF3568-88A0-4C45-9858-1E45496D2216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xmlns="" id="{05F6D07B-947F-9D3B-F65D-963458186261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8006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8858C83F-AFA9-913F-37FF-983A558F4E1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B818C331-D312-188D-1D8F-6C94537834C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2C11CC-3C17-4A96-9C71-67F38685A3AD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xmlns="" id="{9C68D5C6-A5F8-69DB-CE30-636DDDDA2BA9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0202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DCADB620-887A-CBF2-2E9F-A6D87AA9F2E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B6A7B885-3450-7B1A-2D58-135BC9623B3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E27F0A-DCDA-4891-9539-474CFB97009F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xmlns="" id="{B84D3AF0-F2DB-F37A-4B63-E39786D59112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0262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xmlns="" id="{40C56D86-7173-87A1-DD06-BA75BF52465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xmlns="" id="{6C9C6131-F3F9-4801-49BB-2AAE0248391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anose="020B0A04020102020204" pitchFamily="34" charset="0"/>
              </a:defRPr>
            </a:lvl1pPr>
          </a:lstStyle>
          <a:p>
            <a:fld id="{069E6039-80BF-471C-8870-CFCFCC7895A1}" type="slidenum">
              <a:rPr lang="ru-RU" altLang="en-US"/>
              <a:pPr/>
              <a:t>‹#›</a:t>
            </a:fld>
            <a:endParaRPr lang="ru-RU" altLang="en-US"/>
          </a:p>
        </p:txBody>
      </p:sp>
      <p:grpSp>
        <p:nvGrpSpPr>
          <p:cNvPr id="1028" name="Group 4">
            <a:extLst>
              <a:ext uri="{FF2B5EF4-FFF2-40B4-BE49-F238E27FC236}">
                <a16:creationId xmlns:a16="http://schemas.microsoft.com/office/drawing/2014/main" xmlns="" id="{F29F60A5-AE56-0C1E-7152-5A2A25C5780C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6149" name="Rectangle 5">
              <a:extLst>
                <a:ext uri="{FF2B5EF4-FFF2-40B4-BE49-F238E27FC236}">
                  <a16:creationId xmlns:a16="http://schemas.microsoft.com/office/drawing/2014/main" xmlns="" id="{FB6D18E5-8F38-A768-527B-AC1C7F88F3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6150" name="Rectangle 6">
              <a:extLst>
                <a:ext uri="{FF2B5EF4-FFF2-40B4-BE49-F238E27FC236}">
                  <a16:creationId xmlns:a16="http://schemas.microsoft.com/office/drawing/2014/main" xmlns="" id="{87A792B3-D021-CD8C-2070-A7A31B1E15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6151" name="Rectangle 7">
              <a:extLst>
                <a:ext uri="{FF2B5EF4-FFF2-40B4-BE49-F238E27FC236}">
                  <a16:creationId xmlns:a16="http://schemas.microsoft.com/office/drawing/2014/main" xmlns="" id="{444BEB6A-FF71-C5EC-3830-BFE73D19E7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6152" name="Rectangle 8">
              <a:extLst>
                <a:ext uri="{FF2B5EF4-FFF2-40B4-BE49-F238E27FC236}">
                  <a16:creationId xmlns:a16="http://schemas.microsoft.com/office/drawing/2014/main" xmlns="" id="{3B05B1ED-CD8E-BD54-9B1B-AC8018D2D5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6153" name="Rectangle 9">
              <a:extLst>
                <a:ext uri="{FF2B5EF4-FFF2-40B4-BE49-F238E27FC236}">
                  <a16:creationId xmlns:a16="http://schemas.microsoft.com/office/drawing/2014/main" xmlns="" id="{97EE36CA-8E8C-A6B4-6644-1328FD9C4B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6154" name="Rectangle 10">
              <a:extLst>
                <a:ext uri="{FF2B5EF4-FFF2-40B4-BE49-F238E27FC236}">
                  <a16:creationId xmlns:a16="http://schemas.microsoft.com/office/drawing/2014/main" xmlns="" id="{FA46B854-711A-8398-4A11-B195C79645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6155" name="Rectangle 11">
              <a:extLst>
                <a:ext uri="{FF2B5EF4-FFF2-40B4-BE49-F238E27FC236}">
                  <a16:creationId xmlns:a16="http://schemas.microsoft.com/office/drawing/2014/main" xmlns="" id="{BF38E1EC-3B88-9951-009C-C0603DE7AB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6156" name="Rectangle 12">
              <a:extLst>
                <a:ext uri="{FF2B5EF4-FFF2-40B4-BE49-F238E27FC236}">
                  <a16:creationId xmlns:a16="http://schemas.microsoft.com/office/drawing/2014/main" xmlns="" id="{998AE804-1374-B3CC-D7F0-D8C3A8CE1D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6157" name="Rectangle 13">
              <a:extLst>
                <a:ext uri="{FF2B5EF4-FFF2-40B4-BE49-F238E27FC236}">
                  <a16:creationId xmlns:a16="http://schemas.microsoft.com/office/drawing/2014/main" xmlns="" id="{D5E228B9-1E51-12EF-303D-B26732FA5E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accent2"/>
                </a:solidFill>
                <a:latin typeface="Arial" charset="0"/>
              </a:endParaRPr>
            </a:p>
          </p:txBody>
        </p:sp>
      </p:grpSp>
      <p:sp>
        <p:nvSpPr>
          <p:cNvPr id="1029" name="Rectangle 14">
            <a:extLst>
              <a:ext uri="{FF2B5EF4-FFF2-40B4-BE49-F238E27FC236}">
                <a16:creationId xmlns:a16="http://schemas.microsoft.com/office/drawing/2014/main" xmlns="" id="{4D00DC2D-1387-BB71-BD2A-745351FD71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</a:p>
        </p:txBody>
      </p:sp>
      <p:sp>
        <p:nvSpPr>
          <p:cNvPr id="1030" name="Rectangle 15">
            <a:extLst>
              <a:ext uri="{FF2B5EF4-FFF2-40B4-BE49-F238E27FC236}">
                <a16:creationId xmlns:a16="http://schemas.microsoft.com/office/drawing/2014/main" xmlns="" id="{859FB2F7-19A9-CE63-EB10-48FDF93E62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160" name="Rectangle 16">
            <a:extLst>
              <a:ext uri="{FF2B5EF4-FFF2-40B4-BE49-F238E27FC236}">
                <a16:creationId xmlns:a16="http://schemas.microsoft.com/office/drawing/2014/main" xmlns="" id="{0BF7F039-304D-519F-C0E6-AA541CE907D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3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  <p:sldLayoutId id="2147483962" r:id="rId14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proiz-teh.ru/peregonka-rektifikacija2.html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xmlns="" id="{0CFAEC16-3500-3774-1059-7D929AD992A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en-US" dirty="0" smtClean="0"/>
              <a:t>Лекция №5 Массообменные </a:t>
            </a:r>
            <a:r>
              <a:rPr lang="ru-RU" altLang="en-US" dirty="0"/>
              <a:t>процессы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E60CB5-3E10-3D8E-8093-07425F77D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900" b="1" dirty="0"/>
              <a:t>Начальная фаза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FF08D9B-3E79-2FA2-58F8-861117198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5900"/>
            <a:ext cx="8229600" cy="3886200"/>
          </a:xfrm>
        </p:spPr>
        <p:txBody>
          <a:bodyPr/>
          <a:lstStyle/>
          <a:p>
            <a:r>
              <a:rPr lang="ru-RU" sz="2700" b="0" i="0" dirty="0">
                <a:effectLst/>
                <a:latin typeface="Helvetica" pitchFamily="2" charset="0"/>
              </a:rPr>
              <a:t>Распределяемое вещество в фазе </a:t>
            </a:r>
            <a:r>
              <a:rPr lang="en-GB" sz="2700" b="0" i="0" dirty="0">
                <a:effectLst/>
                <a:latin typeface="Helvetica" pitchFamily="2" charset="0"/>
              </a:rPr>
              <a:t>G </a:t>
            </a:r>
            <a:r>
              <a:rPr lang="ru-RU" sz="2700" b="0" i="0" dirty="0">
                <a:effectLst/>
                <a:latin typeface="Helvetica" pitchFamily="2" charset="0"/>
              </a:rPr>
              <a:t>имеет концентрацию у.</a:t>
            </a:r>
            <a:endParaRPr lang="ru-RU" sz="2700" dirty="0">
              <a:effectLst/>
              <a:latin typeface="Helvetica" pitchFamily="2" charset="0"/>
            </a:endParaRPr>
          </a:p>
          <a:p>
            <a:r>
              <a:rPr lang="ru-RU" sz="2700" b="0" i="0" dirty="0">
                <a:effectLst/>
                <a:latin typeface="Helvetica" pitchFamily="2" charset="0"/>
              </a:rPr>
              <a:t>В фазе </a:t>
            </a:r>
            <a:r>
              <a:rPr lang="en-GB" sz="2700" b="0" i="0" dirty="0">
                <a:effectLst/>
                <a:latin typeface="Helvetica" pitchFamily="2" charset="0"/>
              </a:rPr>
              <a:t>L </a:t>
            </a:r>
            <a:r>
              <a:rPr lang="ru-RU" sz="2700" b="0" i="0" dirty="0">
                <a:effectLst/>
                <a:latin typeface="Helvetica" pitchFamily="2" charset="0"/>
              </a:rPr>
              <a:t>в начальный момент распределяемое вещество отсутствует, т.е.концентрация его в этой фазе х = 0.</a:t>
            </a:r>
            <a:endParaRPr lang="ru-RU" sz="2700" dirty="0">
              <a:effectLst/>
              <a:latin typeface="Helvetica" pitchFamily="2" charset="0"/>
            </a:endParaRPr>
          </a:p>
          <a:p>
            <a:r>
              <a:rPr lang="ru-RU" sz="2700" b="0" i="0" dirty="0">
                <a:effectLst/>
                <a:latin typeface="Helvetica" pitchFamily="2" charset="0"/>
              </a:rPr>
              <a:t>Если фазы </a:t>
            </a:r>
            <a:r>
              <a:rPr lang="en-GB" sz="2700" b="0" i="0" dirty="0">
                <a:effectLst/>
                <a:latin typeface="Helvetica" pitchFamily="2" charset="0"/>
              </a:rPr>
              <a:t>G </a:t>
            </a:r>
            <a:r>
              <a:rPr lang="ru-RU" sz="2700" b="0" i="0" dirty="0">
                <a:effectLst/>
                <a:latin typeface="Helvetica" pitchFamily="2" charset="0"/>
              </a:rPr>
              <a:t>и </a:t>
            </a:r>
            <a:r>
              <a:rPr lang="en-GB" sz="2700" b="0" i="0" dirty="0">
                <a:effectLst/>
                <a:latin typeface="Helvetica" pitchFamily="2" charset="0"/>
              </a:rPr>
              <a:t>L </a:t>
            </a:r>
            <a:r>
              <a:rPr lang="ru-RU" sz="2700" b="0" i="0" dirty="0">
                <a:effectLst/>
                <a:latin typeface="Helvetica" pitchFamily="2" charset="0"/>
              </a:rPr>
              <a:t>привести в соприкосновение друг с другом, начинается переход распределяемого вещества из фазы </a:t>
            </a:r>
            <a:r>
              <a:rPr lang="en-GB" sz="2700" b="0" i="0" dirty="0">
                <a:effectLst/>
                <a:latin typeface="Helvetica" pitchFamily="2" charset="0"/>
              </a:rPr>
              <a:t>G </a:t>
            </a:r>
            <a:r>
              <a:rPr lang="ru-RU" sz="2700" b="0" i="0" dirty="0">
                <a:effectLst/>
                <a:latin typeface="Helvetica" pitchFamily="2" charset="0"/>
              </a:rPr>
              <a:t>в фазу </a:t>
            </a:r>
            <a:r>
              <a:rPr lang="en-GB" sz="2700" b="0" i="0" dirty="0">
                <a:effectLst/>
                <a:latin typeface="Helvetica" pitchFamily="2" charset="0"/>
              </a:rPr>
              <a:t>L, </a:t>
            </a:r>
            <a:r>
              <a:rPr lang="ru-RU" sz="2700" b="0" i="0" dirty="0">
                <a:effectLst/>
                <a:latin typeface="Helvetica" pitchFamily="2" charset="0"/>
              </a:rPr>
              <a:t>и с появлением вещества М в фазе </a:t>
            </a:r>
            <a:r>
              <a:rPr lang="en-GB" sz="2700" b="0" i="0" dirty="0">
                <a:effectLst/>
                <a:latin typeface="Helvetica" pitchFamily="2" charset="0"/>
              </a:rPr>
              <a:t>L </a:t>
            </a:r>
            <a:r>
              <a:rPr lang="ru-RU" sz="2700" b="0" i="0" dirty="0">
                <a:effectLst/>
                <a:latin typeface="Helvetica" pitchFamily="2" charset="0"/>
              </a:rPr>
              <a:t>начинается обратный переход его из фазы </a:t>
            </a:r>
            <a:r>
              <a:rPr lang="en-GB" sz="2700" b="0" i="0" dirty="0">
                <a:effectLst/>
                <a:latin typeface="Helvetica" pitchFamily="2" charset="0"/>
              </a:rPr>
              <a:t>L </a:t>
            </a:r>
            <a:r>
              <a:rPr lang="ru-RU" sz="2700" b="0" i="0" dirty="0">
                <a:effectLst/>
                <a:latin typeface="Helvetica" pitchFamily="2" charset="0"/>
              </a:rPr>
              <a:t>в фазу </a:t>
            </a:r>
            <a:r>
              <a:rPr lang="en-GB" sz="2700" b="0" i="0" dirty="0">
                <a:effectLst/>
                <a:latin typeface="Helvetica" pitchFamily="2" charset="0"/>
              </a:rPr>
              <a:t>G.</a:t>
            </a:r>
            <a:endParaRPr lang="en-GB" sz="2700" dirty="0">
              <a:effectLst/>
              <a:latin typeface="Helvetica" pitchFamily="2" charset="0"/>
            </a:endParaRPr>
          </a:p>
          <a:p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8023701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8313D4-F67A-466F-2CE5-1AA5E83F5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satMod val="130000"/>
                  </a:schemeClr>
                </a:solidFill>
              </a:rPr>
              <a:t>Классификация массообменных процессов</a:t>
            </a:r>
          </a:p>
        </p:txBody>
      </p:sp>
      <p:sp>
        <p:nvSpPr>
          <p:cNvPr id="13315" name="Содержимое 2">
            <a:extLst>
              <a:ext uri="{FF2B5EF4-FFF2-40B4-BE49-F238E27FC236}">
                <a16:creationId xmlns:a16="http://schemas.microsoft.com/office/drawing/2014/main" xmlns="" id="{59A2A80A-7258-6820-BFFB-867F09D86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1200"/>
            <a:ext cx="8382000" cy="4191000"/>
          </a:xfrm>
        </p:spPr>
        <p:txBody>
          <a:bodyPr/>
          <a:lstStyle/>
          <a:p>
            <a:pPr eaLnBrk="1" hangingPunct="1"/>
            <a:r>
              <a:rPr lang="ru-RU" altLang="en-US" b="1" dirty="0" err="1"/>
              <a:t>Массообменные</a:t>
            </a:r>
            <a:r>
              <a:rPr lang="ru-RU" altLang="en-US" b="1" dirty="0"/>
              <a:t> процессы со свободной границей контакта фаз: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en-US" sz="2800" dirty="0"/>
              <a:t>Абсорбция, ректификация, экстракция</a:t>
            </a:r>
          </a:p>
          <a:p>
            <a:pPr eaLnBrk="1" hangingPunct="1"/>
            <a:r>
              <a:rPr lang="ru-RU" altLang="en-US" b="1" dirty="0" err="1"/>
              <a:t>Массообменные</a:t>
            </a:r>
            <a:r>
              <a:rPr lang="ru-RU" altLang="en-US" b="1" dirty="0"/>
              <a:t> процессы с неподвижной поверхность контакта фаз: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en-US" sz="2800" dirty="0"/>
              <a:t>Сушка, адсорбция, ионный обмен, мембранное разделение, кристаллизация, </a:t>
            </a:r>
            <a:r>
              <a:rPr lang="ru-RU" altLang="en-US" sz="2800" dirty="0" err="1"/>
              <a:t>экстрагирование</a:t>
            </a:r>
            <a:endParaRPr lang="ru-RU" altLang="en-US" sz="28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D7A1F61-5CFF-EC36-2728-5B768AF02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3886200"/>
          </a:xfrm>
        </p:spPr>
        <p:txBody>
          <a:bodyPr/>
          <a:lstStyle/>
          <a:p>
            <a:pPr marL="0" indent="0">
              <a:buNone/>
            </a:pPr>
            <a:r>
              <a:rPr lang="ru-RU" sz="3400" dirty="0"/>
              <a:t>2. Сушка пищевых продуктов. Способы сушки, реализуемые в сушилках. Зерносушилки</a:t>
            </a:r>
          </a:p>
        </p:txBody>
      </p:sp>
    </p:spTree>
    <p:extLst>
      <p:ext uri="{BB962C8B-B14F-4D97-AF65-F5344CB8AC3E}">
        <p14:creationId xmlns:p14="http://schemas.microsoft.com/office/powerpoint/2010/main" val="7280549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xmlns="" id="{8D66D862-F947-8CA1-5BD7-5017562FA8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 sz="4000" b="1" dirty="0"/>
              <a:t>СУШКА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xmlns="" id="{A27173A9-6AC6-C2AD-E85F-841094F80A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3886200"/>
          </a:xfrm>
        </p:spPr>
        <p:txBody>
          <a:bodyPr/>
          <a:lstStyle/>
          <a:p>
            <a:pPr eaLnBrk="1" hangingPunct="1"/>
            <a:r>
              <a:rPr lang="ru-RU" altLang="en-US" dirty="0"/>
              <a:t>Процесс обезвоживания материала за счет испарения влаги и отвода ее паров  - </a:t>
            </a:r>
            <a:r>
              <a:rPr lang="ru-RU" altLang="en-US" b="1" dirty="0"/>
              <a:t>сушка</a:t>
            </a:r>
            <a:r>
              <a:rPr lang="ru-RU" altLang="en-US" dirty="0"/>
              <a:t>.</a:t>
            </a:r>
          </a:p>
          <a:p>
            <a:pPr eaLnBrk="1" hangingPunct="1"/>
            <a:r>
              <a:rPr lang="ru-RU" altLang="en-US" dirty="0"/>
              <a:t>Все тела обладают способностью поглощать влагу, отдавать влагу и интенсивно удерживать влагу.</a:t>
            </a:r>
          </a:p>
          <a:p>
            <a:pPr eaLnBrk="1" hangingPunct="1"/>
            <a:r>
              <a:rPr lang="ru-RU" altLang="en-US" dirty="0"/>
              <a:t>Количество влаги в теле меняется в значительных пределах в зависимости от условий.</a:t>
            </a:r>
          </a:p>
          <a:p>
            <a:pPr marL="0" indent="0" eaLnBrk="1" hangingPunct="1">
              <a:buNone/>
            </a:pPr>
            <a:endParaRPr lang="ru-RU" altLang="en-US" dirty="0"/>
          </a:p>
          <a:p>
            <a:pPr eaLnBrk="1" hangingPunct="1"/>
            <a:endParaRPr lang="ru-RU" altLang="en-US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en-US" dirty="0"/>
          </a:p>
          <a:p>
            <a:pPr eaLnBrk="1" hangingPunct="1"/>
            <a:endParaRPr lang="ru-RU" altLang="en-US" dirty="0"/>
          </a:p>
        </p:txBody>
      </p:sp>
      <p:sp>
        <p:nvSpPr>
          <p:cNvPr id="14340" name="Rectangle 5">
            <a:extLst>
              <a:ext uri="{FF2B5EF4-FFF2-40B4-BE49-F238E27FC236}">
                <a16:creationId xmlns:a16="http://schemas.microsoft.com/office/drawing/2014/main" xmlns="" id="{2762366D-D508-4327-9940-F2B8CBC1C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1" name="Rectangle 7">
            <a:extLst>
              <a:ext uri="{FF2B5EF4-FFF2-40B4-BE49-F238E27FC236}">
                <a16:creationId xmlns:a16="http://schemas.microsoft.com/office/drawing/2014/main" xmlns="" id="{0296A3B5-C903-EB2C-822F-23FCF50DE2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1EDDE34-85CD-C5AD-DFD6-C475CFA94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2637"/>
            <a:ext cx="8229600" cy="3886200"/>
          </a:xfrm>
        </p:spPr>
        <p:txBody>
          <a:bodyPr/>
          <a:lstStyle/>
          <a:p>
            <a:r>
              <a:rPr lang="ru-RU" sz="2800" b="1" i="0" u="none" strike="noStrike" dirty="0">
                <a:effectLst/>
              </a:rPr>
              <a:t>Сушка пищевых продуктов</a:t>
            </a:r>
            <a:r>
              <a:rPr lang="ru-RU" sz="2800" b="0" i="0" u="none" strike="noStrike" dirty="0">
                <a:effectLst/>
              </a:rPr>
              <a:t> необходима по разным причинам: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0" i="0" u="none" strike="noStrike" dirty="0">
                <a:effectLst/>
              </a:rPr>
              <a:t>для снижения массы продукта,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0" i="0" u="none" strike="noStrike" dirty="0">
                <a:effectLst/>
              </a:rPr>
              <a:t>облегчения хранения и транспортировки,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0" i="0" u="none" strike="noStrike" dirty="0">
                <a:effectLst/>
              </a:rPr>
              <a:t>для консервирования и длительного хранения,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0" i="0" u="none" strike="noStrike" dirty="0">
                <a:effectLst/>
              </a:rPr>
              <a:t>для увеличения срока годности,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0" i="0" u="none" strike="noStrike" dirty="0">
                <a:effectLst/>
              </a:rPr>
              <a:t>для получения продукта желаемого размера и со свойствами текучести.  </a:t>
            </a:r>
          </a:p>
          <a:p>
            <a:r>
              <a:rPr lang="ru-RU" sz="2100" b="0" i="0" u="none" strike="noStrike" dirty="0">
                <a:effectLst/>
              </a:rPr>
              <a:t>В сушеных продуктах не могут расти и размножаться микроорганизмы порчи, без воды не смогут действовать также многие ферменты, </a:t>
            </a:r>
            <a:r>
              <a:rPr lang="ru-RU" sz="2100" b="0" i="0" u="none" strike="noStrike" dirty="0" err="1">
                <a:effectLst/>
              </a:rPr>
              <a:t>обусловливающие</a:t>
            </a:r>
            <a:r>
              <a:rPr lang="ru-RU" sz="2100" b="0" i="0" u="none" strike="noStrike" dirty="0">
                <a:effectLst/>
              </a:rPr>
              <a:t> нежелательные изменения химического состава пищи.</a:t>
            </a:r>
          </a:p>
        </p:txBody>
      </p:sp>
    </p:spTree>
    <p:extLst>
      <p:ext uri="{BB962C8B-B14F-4D97-AF65-F5344CB8AC3E}">
        <p14:creationId xmlns:p14="http://schemas.microsoft.com/office/powerpoint/2010/main" val="24040657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DD7EFEB-B897-4790-58A1-FF3433CD4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Способы сушилок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0017613-F262-222E-C01A-66D2D400D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8800"/>
            <a:ext cx="7924800" cy="3886200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b="0" i="1" u="none" strike="noStrike" dirty="0">
                <a:solidFill>
                  <a:srgbClr val="000000"/>
                </a:solidFill>
                <a:effectLst/>
              </a:rPr>
              <a:t>инфракрасная, </a:t>
            </a:r>
          </a:p>
          <a:p>
            <a:pPr>
              <a:buFont typeface="Wingdings" pitchFamily="2" charset="2"/>
              <a:buChar char="ü"/>
            </a:pPr>
            <a:r>
              <a:rPr lang="ru-RU" b="0" i="1" u="none" strike="noStrike" dirty="0">
                <a:solidFill>
                  <a:srgbClr val="000000"/>
                </a:solidFill>
                <a:effectLst/>
              </a:rPr>
              <a:t>микроволновая,</a:t>
            </a:r>
          </a:p>
          <a:p>
            <a:pPr>
              <a:buFont typeface="Wingdings" pitchFamily="2" charset="2"/>
              <a:buChar char="ü"/>
            </a:pPr>
            <a:r>
              <a:rPr lang="ru-RU" b="0" i="1" u="none" strike="noStrike" dirty="0" err="1">
                <a:solidFill>
                  <a:srgbClr val="000000"/>
                </a:solidFill>
                <a:effectLst/>
              </a:rPr>
              <a:t>конвективная</a:t>
            </a:r>
            <a:r>
              <a:rPr lang="ru-RU" b="0" i="1" u="none" strike="noStrike" dirty="0">
                <a:solidFill>
                  <a:srgbClr val="000000"/>
                </a:solidFill>
                <a:effectLst/>
              </a:rPr>
              <a:t>,</a:t>
            </a:r>
          </a:p>
          <a:p>
            <a:pPr>
              <a:buFont typeface="Wingdings" pitchFamily="2" charset="2"/>
              <a:buChar char="ü"/>
            </a:pPr>
            <a:r>
              <a:rPr lang="ru-RU" i="1" dirty="0">
                <a:solidFill>
                  <a:srgbClr val="000000"/>
                </a:solidFill>
              </a:rPr>
              <a:t>с</a:t>
            </a:r>
            <a:r>
              <a:rPr lang="ru-RU" b="0" i="1" u="none" strike="noStrike" dirty="0">
                <a:solidFill>
                  <a:srgbClr val="000000"/>
                </a:solidFill>
                <a:effectLst/>
              </a:rPr>
              <a:t>ублимационная (вакуумная), </a:t>
            </a:r>
          </a:p>
          <a:p>
            <a:pPr>
              <a:buFont typeface="Wingdings" pitchFamily="2" charset="2"/>
              <a:buChar char="ü"/>
            </a:pPr>
            <a:r>
              <a:rPr lang="ru-RU" b="0" i="1" u="none" strike="noStrike" dirty="0">
                <a:solidFill>
                  <a:srgbClr val="000000"/>
                </a:solidFill>
                <a:effectLst/>
              </a:rPr>
              <a:t>акустическая, </a:t>
            </a:r>
          </a:p>
          <a:p>
            <a:pPr>
              <a:buFont typeface="Wingdings" pitchFamily="2" charset="2"/>
              <a:buChar char="ü"/>
            </a:pPr>
            <a:r>
              <a:rPr lang="ru-RU" b="0" i="1" u="none" strike="noStrike" dirty="0" err="1">
                <a:solidFill>
                  <a:srgbClr val="000000"/>
                </a:solidFill>
                <a:effectLst/>
              </a:rPr>
              <a:t>кондуктивная</a:t>
            </a:r>
            <a:r>
              <a:rPr lang="ru-RU" b="0" i="1" u="none" strike="noStrike" dirty="0">
                <a:solidFill>
                  <a:srgbClr val="000000"/>
                </a:solidFill>
                <a:effectLst/>
              </a:rPr>
              <a:t>, </a:t>
            </a:r>
          </a:p>
          <a:p>
            <a:pPr>
              <a:buFont typeface="Wingdings" pitchFamily="2" charset="2"/>
              <a:buChar char="ü"/>
            </a:pPr>
            <a:r>
              <a:rPr lang="ru-RU" i="1" dirty="0" err="1">
                <a:solidFill>
                  <a:srgbClr val="000000"/>
                </a:solidFill>
              </a:rPr>
              <a:t>р</a:t>
            </a:r>
            <a:r>
              <a:rPr lang="ru-RU" b="0" i="1" u="none" strike="noStrike" dirty="0" err="1">
                <a:solidFill>
                  <a:srgbClr val="000000"/>
                </a:solidFill>
                <a:effectLst/>
              </a:rPr>
              <a:t>аспылительная</a:t>
            </a:r>
            <a:r>
              <a:rPr lang="ru-RU" b="0" i="1" u="none" strike="noStrike" dirty="0">
                <a:solidFill>
                  <a:srgbClr val="000000"/>
                </a:solidFill>
                <a:effectLst/>
              </a:rPr>
              <a:t> сушка.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931336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A8A3D25-1F0F-E373-22C3-92276A8CF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311563"/>
            <a:ext cx="5174673" cy="3886200"/>
          </a:xfrm>
        </p:spPr>
        <p:txBody>
          <a:bodyPr/>
          <a:lstStyle/>
          <a:p>
            <a:r>
              <a:rPr lang="ru-RU" sz="2300" b="1" i="0" u="none" strike="noStrike" dirty="0">
                <a:solidFill>
                  <a:srgbClr val="202124"/>
                </a:solidFill>
                <a:effectLst/>
                <a:latin typeface="+mj-lt"/>
              </a:rPr>
              <a:t>Инфракрасная сушка продуктов</a:t>
            </a:r>
            <a:r>
              <a:rPr lang="ru-RU" sz="2300" b="0" i="0" u="none" strike="noStrike" dirty="0">
                <a:solidFill>
                  <a:srgbClr val="202124"/>
                </a:solidFill>
                <a:effectLst/>
                <a:latin typeface="+mj-lt"/>
              </a:rPr>
              <a:t> - это </a:t>
            </a:r>
            <a:r>
              <a:rPr lang="ru-RU" sz="2300" b="0" i="0" u="none" strike="noStrike" dirty="0">
                <a:solidFill>
                  <a:srgbClr val="040C28"/>
                </a:solidFill>
                <a:effectLst/>
                <a:latin typeface="+mj-lt"/>
              </a:rPr>
              <a:t>процесс ускоренного испарения влаги за счет воздействия инфракрасного излучения</a:t>
            </a:r>
            <a:r>
              <a:rPr lang="ru-RU" sz="2300" b="0" i="0" u="none" strike="noStrike" dirty="0">
                <a:solidFill>
                  <a:srgbClr val="202124"/>
                </a:solidFill>
                <a:effectLst/>
                <a:latin typeface="+mj-lt"/>
              </a:rPr>
              <a:t>. Именно инфракрасные лучи так влияют на молекулярную структуру продукта, что при этом сохраняются витамины, биологически активные вещества, естественный цвет, вкус и аромат подвергающихся сушке продуктов.</a:t>
            </a:r>
            <a:endParaRPr lang="ru-RU" sz="2300" dirty="0">
              <a:latin typeface="+mj-lt"/>
            </a:endParaRPr>
          </a:p>
        </p:txBody>
      </p:sp>
      <p:pic>
        <p:nvPicPr>
          <p:cNvPr id="2" name="Рисунок 3">
            <a:extLst>
              <a:ext uri="{FF2B5EF4-FFF2-40B4-BE49-F238E27FC236}">
                <a16:creationId xmlns:a16="http://schemas.microsoft.com/office/drawing/2014/main" xmlns="" id="{18C5B872-D560-EC14-9BCC-F773AD625C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205" y="3429000"/>
            <a:ext cx="3219249" cy="3217304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86041C6B-29BD-13F0-92AE-26BC2EC7EB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804" y="1323108"/>
            <a:ext cx="3412672" cy="242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4806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30A5E78-3B76-D4F2-FF44-735003D51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73018"/>
            <a:ext cx="8229600" cy="3886200"/>
          </a:xfrm>
        </p:spPr>
        <p:txBody>
          <a:bodyPr/>
          <a:lstStyle/>
          <a:p>
            <a:r>
              <a:rPr lang="ru-RU" sz="2400" b="1" i="0" u="none" strike="noStrike" dirty="0">
                <a:solidFill>
                  <a:srgbClr val="202124"/>
                </a:solidFill>
                <a:effectLst/>
                <a:latin typeface="+mj-lt"/>
              </a:rPr>
              <a:t>Микроволновая сушка </a:t>
            </a:r>
            <a:r>
              <a:rPr lang="ru-RU" sz="2400" b="0" i="0" u="none" strike="noStrike" dirty="0">
                <a:solidFill>
                  <a:srgbClr val="202124"/>
                </a:solidFill>
                <a:effectLst/>
                <a:latin typeface="+mj-lt"/>
              </a:rPr>
              <a:t>— это </a:t>
            </a:r>
            <a:r>
              <a:rPr lang="ru-RU" sz="2400" b="0" i="0" u="none" strike="noStrike" dirty="0">
                <a:solidFill>
                  <a:srgbClr val="040C28"/>
                </a:solidFill>
                <a:effectLst/>
                <a:latin typeface="+mj-lt"/>
              </a:rPr>
              <a:t>передовая технология, с помощью которой можно осуществлять сушку рыбы, мяса, зерна, фруктов и овощей, строительных материалов, овечьей шерсти, хлопка, лекарственных трав</a:t>
            </a:r>
            <a:r>
              <a:rPr lang="ru-RU" sz="2400" b="0" i="0" u="none" strike="noStrike" dirty="0">
                <a:solidFill>
                  <a:srgbClr val="202124"/>
                </a:solidFill>
                <a:effectLst/>
                <a:latin typeface="+mj-lt"/>
              </a:rPr>
              <a:t>. </a:t>
            </a:r>
          </a:p>
          <a:p>
            <a:pPr marL="0" indent="0">
              <a:buNone/>
            </a:pPr>
            <a:r>
              <a:rPr lang="ru-RU" sz="2400" b="0" i="0" u="none" strike="noStrike" dirty="0">
                <a:solidFill>
                  <a:srgbClr val="202124"/>
                </a:solidFill>
                <a:effectLst/>
                <a:latin typeface="+mj-lt"/>
              </a:rPr>
              <a:t>Микроволновое оборудование все чаще можно встретить на крупных рентабельных производствах.</a:t>
            </a:r>
            <a:endParaRPr lang="ru-RU" sz="2400" dirty="0">
              <a:latin typeface="+mj-lt"/>
            </a:endParaRPr>
          </a:p>
        </p:txBody>
      </p:sp>
      <p:pic>
        <p:nvPicPr>
          <p:cNvPr id="2" name="Рисунок 3">
            <a:extLst>
              <a:ext uri="{FF2B5EF4-FFF2-40B4-BE49-F238E27FC236}">
                <a16:creationId xmlns:a16="http://schemas.microsoft.com/office/drawing/2014/main" xmlns="" id="{04E415E3-A24D-31CD-9FED-7D2666C51F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530" y="4024456"/>
            <a:ext cx="6207652" cy="283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0295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E31B890-2C92-56FC-9835-9DC8135E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42291"/>
            <a:ext cx="5015345" cy="3886200"/>
          </a:xfrm>
        </p:spPr>
        <p:txBody>
          <a:bodyPr/>
          <a:lstStyle/>
          <a:p>
            <a:r>
              <a:rPr lang="ru-RU" sz="2400" b="1" i="0" u="none" strike="noStrike" dirty="0" err="1">
                <a:solidFill>
                  <a:srgbClr val="000000"/>
                </a:solidFill>
                <a:effectLst/>
              </a:rPr>
              <a:t>Конвективная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</a:rPr>
              <a:t> сушка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</a:rPr>
              <a:t> — это процесс теплопередачи за счет воздействия на продукт воздушного агента. </a:t>
            </a:r>
          </a:p>
          <a:p>
            <a:r>
              <a:rPr lang="ru-RU" sz="2400" b="0" i="0" u="none" strike="noStrike" dirty="0">
                <a:solidFill>
                  <a:srgbClr val="000000"/>
                </a:solidFill>
                <a:effectLst/>
              </a:rPr>
              <a:t>Агент обладает определенной энергией, которую сообщает телу. </a:t>
            </a:r>
          </a:p>
          <a:p>
            <a:r>
              <a:rPr lang="ru-RU" sz="2400" b="0" i="0" u="none" strike="noStrike" dirty="0">
                <a:solidFill>
                  <a:srgbClr val="000000"/>
                </a:solidFill>
                <a:effectLst/>
              </a:rPr>
              <a:t>В процессе взаимодействия тела и воздуха происходит теплообмен, интенсивность которого зависит от выбора температуры теплоносителя. </a:t>
            </a:r>
            <a:endParaRPr lang="ru-RU" sz="2400" dirty="0"/>
          </a:p>
        </p:txBody>
      </p:sp>
      <p:pic>
        <p:nvPicPr>
          <p:cNvPr id="2" name="Рисунок 3">
            <a:extLst>
              <a:ext uri="{FF2B5EF4-FFF2-40B4-BE49-F238E27FC236}">
                <a16:creationId xmlns:a16="http://schemas.microsoft.com/office/drawing/2014/main" xmlns="" id="{6EACC9EA-49A7-370D-3804-3BB486386B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558" y="711200"/>
            <a:ext cx="3304242" cy="2474191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0E40DD6D-ECD2-AC86-4225-29BFA8F623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945" y="3603336"/>
            <a:ext cx="3498884" cy="305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2185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9B62D24-C171-2DF0-92B0-CD923555A0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018" y="1485900"/>
            <a:ext cx="5223164" cy="3886200"/>
          </a:xfrm>
        </p:spPr>
        <p:txBody>
          <a:bodyPr/>
          <a:lstStyle/>
          <a:p>
            <a:r>
              <a:rPr lang="ru-RU" b="1" i="0" u="none" strike="noStrike" dirty="0">
                <a:effectLst/>
                <a:latin typeface="Google Sans"/>
              </a:rPr>
              <a:t>Акустическая сушка</a:t>
            </a:r>
            <a:r>
              <a:rPr lang="ru-RU" b="0" i="0" u="none" strike="noStrike" dirty="0">
                <a:effectLst/>
                <a:latin typeface="Google Sans"/>
              </a:rPr>
              <a:t> – это способ обезвоживания продукта посредством интенсивного ультразвукового воздействия. Это циклический способ удаления влаги. </a:t>
            </a:r>
            <a:endParaRPr lang="ru-RU" dirty="0"/>
          </a:p>
        </p:txBody>
      </p:sp>
      <p:pic>
        <p:nvPicPr>
          <p:cNvPr id="2" name="Рисунок 3">
            <a:extLst>
              <a:ext uri="{FF2B5EF4-FFF2-40B4-BE49-F238E27FC236}">
                <a16:creationId xmlns:a16="http://schemas.microsoft.com/office/drawing/2014/main" xmlns="" id="{66CAAA59-3FB6-AF90-2CBC-7D48635EAB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893" y="1137289"/>
            <a:ext cx="3174089" cy="458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7137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8E820D-C08A-5F37-AA2C-BCCA1F8B0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C1FD65E-56F0-83BB-BC92-DEBC0844A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Основы теории </a:t>
            </a:r>
            <a:r>
              <a:rPr lang="ru-RU" dirty="0" err="1"/>
              <a:t>массообмена</a:t>
            </a:r>
            <a:r>
              <a:rPr lang="ru-RU" dirty="0"/>
              <a:t>. Механизм процессов </a:t>
            </a:r>
            <a:r>
              <a:rPr lang="ru-RU" dirty="0" err="1"/>
              <a:t>массопереноса</a:t>
            </a:r>
            <a:endParaRPr lang="ru-RU" dirty="0"/>
          </a:p>
          <a:p>
            <a:r>
              <a:rPr lang="ru-RU" dirty="0"/>
              <a:t>Сушка пищевых продуктов. Способы сушки, реализуемые в сушилках. Зерносушилки</a:t>
            </a:r>
          </a:p>
          <a:p>
            <a:r>
              <a:rPr lang="ru-RU" dirty="0"/>
              <a:t>Перегонка и ректификация</a:t>
            </a:r>
          </a:p>
        </p:txBody>
      </p:sp>
    </p:spTree>
    <p:extLst>
      <p:ext uri="{BB962C8B-B14F-4D97-AF65-F5344CB8AC3E}">
        <p14:creationId xmlns:p14="http://schemas.microsoft.com/office/powerpoint/2010/main" val="6588985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3338DB0-D386-6926-A656-1C465E3C3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565" y="689264"/>
            <a:ext cx="4876799" cy="2993736"/>
          </a:xfrm>
        </p:spPr>
        <p:txBody>
          <a:bodyPr/>
          <a:lstStyle/>
          <a:p>
            <a:r>
              <a:rPr lang="ru-RU" sz="2800" b="1" i="0" u="none" strike="noStrike" dirty="0" err="1">
                <a:effectLst/>
                <a:latin typeface="Google Sans"/>
              </a:rPr>
              <a:t>Кондуктивный</a:t>
            </a:r>
            <a:r>
              <a:rPr lang="ru-RU" sz="2800" b="1" i="0" u="none" strike="noStrike" dirty="0">
                <a:effectLst/>
                <a:latin typeface="Google Sans"/>
              </a:rPr>
              <a:t> способ сушки </a:t>
            </a:r>
            <a:r>
              <a:rPr lang="ru-RU" sz="2800" b="0" i="0" u="none" strike="noStrike" dirty="0">
                <a:effectLst/>
                <a:latin typeface="Google Sans"/>
              </a:rPr>
              <a:t>пищевых продуктов основывается на передаче тепла высушиваемому продукту путем непосредственного контакта с нагреваемой поверхностью сушильного оборудования. </a:t>
            </a:r>
          </a:p>
          <a:p>
            <a:r>
              <a:rPr lang="ru-RU" sz="2800" b="0" i="0" u="none" strike="noStrike" dirty="0">
                <a:effectLst/>
                <a:latin typeface="Google Sans"/>
              </a:rPr>
              <a:t>Для сушки продуктов питания этот способ используется не часто.</a:t>
            </a:r>
            <a:endParaRPr lang="ru-RU" sz="2800" dirty="0"/>
          </a:p>
        </p:txBody>
      </p:sp>
      <p:pic>
        <p:nvPicPr>
          <p:cNvPr id="2" name="Рисунок 3">
            <a:extLst>
              <a:ext uri="{FF2B5EF4-FFF2-40B4-BE49-F238E27FC236}">
                <a16:creationId xmlns:a16="http://schemas.microsoft.com/office/drawing/2014/main" xmlns="" id="{101B572E-3C10-34F8-107E-93BEDE5EF7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364" y="1833417"/>
            <a:ext cx="3646539" cy="368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3889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F3C64EE-9F08-18FC-44DC-646894C9C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473" y="1386753"/>
            <a:ext cx="4611486" cy="3886200"/>
          </a:xfrm>
        </p:spPr>
        <p:txBody>
          <a:bodyPr/>
          <a:lstStyle/>
          <a:p>
            <a:r>
              <a:rPr lang="ru-RU" sz="2900" b="1" i="0" u="none" strike="noStrike" dirty="0" err="1">
                <a:effectLst/>
                <a:latin typeface="+mj-lt"/>
              </a:rPr>
              <a:t>Распылительная</a:t>
            </a:r>
            <a:r>
              <a:rPr lang="ru-RU" sz="2900" b="1" i="0" u="none" strike="noStrike" dirty="0">
                <a:effectLst/>
                <a:latin typeface="+mj-lt"/>
              </a:rPr>
              <a:t> сушка</a:t>
            </a:r>
            <a:r>
              <a:rPr lang="ru-RU" sz="2900" b="0" i="0" u="none" strike="noStrike" dirty="0">
                <a:effectLst/>
                <a:latin typeface="+mj-lt"/>
              </a:rPr>
              <a:t> </a:t>
            </a:r>
            <a:r>
              <a:rPr lang="en-GB" sz="2900" b="0" i="0" u="none" strike="noStrike" dirty="0">
                <a:effectLst/>
                <a:latin typeface="+mj-lt"/>
              </a:rPr>
              <a:t> — </a:t>
            </a:r>
            <a:r>
              <a:rPr lang="ru-RU" sz="2900" b="0" i="0" u="none" strike="noStrike" dirty="0">
                <a:effectLst/>
                <a:latin typeface="+mj-lt"/>
              </a:rPr>
              <a:t>способ удаления растворителя из растворов и суспензий, основанный на впрыскивании капель жидкости в поток газа-носителя,</a:t>
            </a:r>
            <a:endParaRPr lang="ru-RU" sz="2900" dirty="0">
              <a:latin typeface="+mj-lt"/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9D28446F-BDE2-B84A-68B5-950CF12470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959" y="1386753"/>
            <a:ext cx="4489365" cy="408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9493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7AE6F5-B24C-8E2E-8171-9D6AD0F71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Зерносушилки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54E01BB-9583-4AE7-F3DA-81D55BF4B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57927"/>
            <a:ext cx="4922982" cy="2781524"/>
          </a:xfrm>
        </p:spPr>
        <p:txBody>
          <a:bodyPr/>
          <a:lstStyle/>
          <a:p>
            <a:r>
              <a:rPr lang="ru-RU" sz="2300" b="1" i="0" u="none" strike="noStrike" dirty="0">
                <a:effectLst/>
                <a:latin typeface="+mj-lt"/>
              </a:rPr>
              <a:t>Зерносушилка</a:t>
            </a:r>
            <a:r>
              <a:rPr lang="ru-RU" sz="2300" b="0" i="0" u="none" strike="noStrike" dirty="0">
                <a:effectLst/>
                <a:latin typeface="+mj-lt"/>
              </a:rPr>
              <a:t> - это специальное устройство для сушки зерновых культур, принцип работы которого заключается в передаче тепловой энергии или выветривании.</a:t>
            </a:r>
          </a:p>
          <a:p>
            <a:pPr marL="0" indent="0">
              <a:buNone/>
            </a:pPr>
            <a:r>
              <a:rPr lang="ru-RU" sz="2300" b="0" i="0" u="none" strike="noStrike" dirty="0">
                <a:effectLst/>
                <a:latin typeface="+mj-lt"/>
              </a:rPr>
              <a:t> Благодаря такому оборудованию снижается влажность продукции, что обеспечивает длительное и безопасное хранение зерновых.</a:t>
            </a:r>
            <a:endParaRPr lang="ru-RU" sz="2300" dirty="0">
              <a:latin typeface="+mj-lt"/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17E3CD36-40A5-C483-9365-7429ACA356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985" y="1153986"/>
            <a:ext cx="3083560" cy="2048258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14DE9030-7548-03ED-63AE-A30CF69834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845" y="3507975"/>
            <a:ext cx="2677036" cy="302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1260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10205E-ECDF-BD2C-8E86-7725BE1D3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Классификация зерносушилок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8D60A28-AFC9-DDD3-0AAF-3F05A2366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/>
              <a:t>По типу конструкции;</a:t>
            </a:r>
          </a:p>
          <a:p>
            <a:pPr lvl="1">
              <a:buFont typeface="Wingdings" pitchFamily="2" charset="2"/>
              <a:buChar char="Ø"/>
            </a:pPr>
            <a:r>
              <a:rPr lang="ru-RU" dirty="0"/>
              <a:t>Шахтные</a:t>
            </a:r>
          </a:p>
          <a:p>
            <a:pPr lvl="1">
              <a:buFont typeface="Wingdings" pitchFamily="2" charset="2"/>
              <a:buChar char="Ø"/>
            </a:pPr>
            <a:r>
              <a:rPr lang="ru-RU" dirty="0"/>
              <a:t>Модульные (колонковые)</a:t>
            </a:r>
          </a:p>
          <a:p>
            <a:pPr lvl="1">
              <a:buFont typeface="Wingdings" pitchFamily="2" charset="2"/>
              <a:buChar char="Ø"/>
            </a:pPr>
            <a:r>
              <a:rPr lang="ru-RU" dirty="0"/>
              <a:t>Башенные</a:t>
            </a:r>
          </a:p>
          <a:p>
            <a:pPr lvl="1">
              <a:buFont typeface="Wingdings" pitchFamily="2" charset="2"/>
              <a:buChar char="Ø"/>
            </a:pPr>
            <a:r>
              <a:rPr lang="ru-RU" dirty="0" err="1"/>
              <a:t>Жалюзийные</a:t>
            </a:r>
            <a:endParaRPr lang="ru-RU" dirty="0"/>
          </a:p>
          <a:p>
            <a:pPr lvl="1">
              <a:buFont typeface="Wingdings" pitchFamily="2" charset="2"/>
              <a:buChar char="Ø"/>
            </a:pPr>
            <a:r>
              <a:rPr lang="ru-RU" dirty="0"/>
              <a:t>Мобильные</a:t>
            </a:r>
          </a:p>
          <a:p>
            <a:pPr lvl="1">
              <a:buFont typeface="Wingdings" pitchFamily="2" charset="2"/>
              <a:buChar char="Ø"/>
            </a:pPr>
            <a:r>
              <a:rPr lang="ru-RU" dirty="0" err="1"/>
              <a:t>Карусельные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83534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1C1836B-974C-1913-17E9-175B5E2F9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11201"/>
            <a:ext cx="8229600" cy="3886200"/>
          </a:xfrm>
        </p:spPr>
        <p:txBody>
          <a:bodyPr/>
          <a:lstStyle/>
          <a:p>
            <a:r>
              <a:rPr lang="ru-RU" i="1" dirty="0"/>
              <a:t>По принципу работы:</a:t>
            </a:r>
          </a:p>
          <a:p>
            <a:pPr lvl="1">
              <a:buFont typeface="Wingdings" pitchFamily="2" charset="2"/>
              <a:buChar char="v"/>
            </a:pPr>
            <a:r>
              <a:rPr lang="ru-RU" sz="3200" dirty="0"/>
              <a:t>Контактные</a:t>
            </a:r>
          </a:p>
          <a:p>
            <a:pPr lvl="1">
              <a:buFont typeface="Wingdings" pitchFamily="2" charset="2"/>
              <a:buChar char="v"/>
            </a:pPr>
            <a:r>
              <a:rPr lang="ru-RU" sz="3200" dirty="0" err="1"/>
              <a:t>Конвективные</a:t>
            </a:r>
            <a:endParaRPr lang="ru-RU" sz="3200" dirty="0"/>
          </a:p>
          <a:p>
            <a:r>
              <a:rPr lang="ru-RU" i="1" dirty="0"/>
              <a:t>По принципу сушки:</a:t>
            </a:r>
          </a:p>
          <a:p>
            <a:pPr lvl="1">
              <a:buFont typeface="Wingdings" pitchFamily="2" charset="2"/>
              <a:buChar char="v"/>
            </a:pPr>
            <a:r>
              <a:rPr lang="ru-RU" sz="3200" dirty="0"/>
              <a:t>Поточные</a:t>
            </a:r>
          </a:p>
          <a:p>
            <a:pPr lvl="1">
              <a:buFont typeface="Wingdings" pitchFamily="2" charset="2"/>
              <a:buChar char="v"/>
            </a:pPr>
            <a:r>
              <a:rPr lang="ru-RU" sz="3200" dirty="0"/>
              <a:t>Циклические</a:t>
            </a:r>
          </a:p>
          <a:p>
            <a:r>
              <a:rPr lang="ru-RU" i="1" dirty="0"/>
              <a:t>По вектору движения зерна:</a:t>
            </a:r>
          </a:p>
          <a:p>
            <a:pPr lvl="1">
              <a:buFont typeface="Wingdings" pitchFamily="2" charset="2"/>
              <a:buChar char="v"/>
            </a:pPr>
            <a:r>
              <a:rPr lang="ru-RU" sz="3200" dirty="0"/>
              <a:t>Горизонтальные</a:t>
            </a:r>
          </a:p>
          <a:p>
            <a:pPr lvl="1">
              <a:buFont typeface="Wingdings" pitchFamily="2" charset="2"/>
              <a:buChar char="v"/>
            </a:pPr>
            <a:r>
              <a:rPr lang="ru-RU" sz="3200" dirty="0"/>
              <a:t>Вертикальные</a:t>
            </a:r>
          </a:p>
        </p:txBody>
      </p:sp>
    </p:spTree>
    <p:extLst>
      <p:ext uri="{BB962C8B-B14F-4D97-AF65-F5344CB8AC3E}">
        <p14:creationId xmlns:p14="http://schemas.microsoft.com/office/powerpoint/2010/main" val="42837199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00F385-CC89-44D4-1CC0-E3027CDA9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/>
              <a:t>Шахтные зерносушилки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85B03BDB-34E0-B4CE-11BF-A19EAD7CC7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139" y="1487090"/>
            <a:ext cx="5041722" cy="4913710"/>
          </a:xfrm>
        </p:spPr>
      </p:pic>
    </p:spTree>
    <p:extLst>
      <p:ext uri="{BB962C8B-B14F-4D97-AF65-F5344CB8AC3E}">
        <p14:creationId xmlns:p14="http://schemas.microsoft.com/office/powerpoint/2010/main" val="38034173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26BE81-9AEC-19E3-5BC7-23D2BCAF8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/>
              <a:t>Барабанные зерносушилки</a:t>
            </a:r>
          </a:p>
        </p:txBody>
      </p:sp>
      <p:pic>
        <p:nvPicPr>
          <p:cNvPr id="7" name="Рисунок 7">
            <a:extLst>
              <a:ext uri="{FF2B5EF4-FFF2-40B4-BE49-F238E27FC236}">
                <a16:creationId xmlns:a16="http://schemas.microsoft.com/office/drawing/2014/main" xmlns="" id="{66F97537-6FBE-8494-8B94-772A5394AA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79" y="1828800"/>
            <a:ext cx="7163242" cy="4022436"/>
          </a:xfrm>
        </p:spPr>
      </p:pic>
    </p:spTree>
    <p:extLst>
      <p:ext uri="{BB962C8B-B14F-4D97-AF65-F5344CB8AC3E}">
        <p14:creationId xmlns:p14="http://schemas.microsoft.com/office/powerpoint/2010/main" val="29024969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B1BA731-6284-3C55-AD86-137346EA3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800" b="1" dirty="0"/>
              <a:t>Камерные зерносушилки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6B6808EE-5B0D-A58B-E3E1-FD6A004E13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445904"/>
            <a:ext cx="3972143" cy="3234459"/>
          </a:xfr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03D21F30-C6AF-82A2-586E-3F31EE8DCF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80804"/>
            <a:ext cx="3480683" cy="390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756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D34F9D-AD8F-3E5E-33BC-F36DEA63B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/>
              <a:t>Туннельные зерносушилки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5A1DC180-70F3-4912-7BFA-961A86DA71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398" y="2149751"/>
            <a:ext cx="6037204" cy="4251049"/>
          </a:xfrm>
        </p:spPr>
      </p:pic>
    </p:spTree>
    <p:extLst>
      <p:ext uri="{BB962C8B-B14F-4D97-AF65-F5344CB8AC3E}">
        <p14:creationId xmlns:p14="http://schemas.microsoft.com/office/powerpoint/2010/main" val="35955518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238329A-8C2A-8D98-B401-7659C9EEB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800" b="1" dirty="0"/>
              <a:t>Туннельные зерносушилки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840FF1B8-4CF2-954B-3F24-F90E8D0EDE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28800"/>
            <a:ext cx="8248672" cy="3948545"/>
          </a:xfrm>
        </p:spPr>
      </p:pic>
    </p:spTree>
    <p:extLst>
      <p:ext uri="{BB962C8B-B14F-4D97-AF65-F5344CB8AC3E}">
        <p14:creationId xmlns:p14="http://schemas.microsoft.com/office/powerpoint/2010/main" val="5461257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E6C14D-3561-FCC9-0747-EE18466FF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25436"/>
            <a:ext cx="8229600" cy="3886200"/>
          </a:xfrm>
        </p:spPr>
        <p:txBody>
          <a:bodyPr/>
          <a:lstStyle/>
          <a:p>
            <a:pPr marL="0" indent="0">
              <a:buNone/>
            </a:pPr>
            <a:r>
              <a:rPr lang="ru-RU" sz="3700" dirty="0"/>
              <a:t>1. Основы теории </a:t>
            </a:r>
            <a:r>
              <a:rPr lang="ru-RU" sz="3700" dirty="0" err="1"/>
              <a:t>массообмена</a:t>
            </a:r>
            <a:r>
              <a:rPr lang="ru-RU" sz="3700" dirty="0"/>
              <a:t>. Механизм процесса </a:t>
            </a:r>
            <a:r>
              <a:rPr lang="ru-RU" sz="3700" dirty="0" err="1"/>
              <a:t>массопереноса</a:t>
            </a:r>
            <a:endParaRPr lang="ru-RU" sz="3700" dirty="0"/>
          </a:p>
        </p:txBody>
      </p:sp>
    </p:spTree>
    <p:extLst>
      <p:ext uri="{BB962C8B-B14F-4D97-AF65-F5344CB8AC3E}">
        <p14:creationId xmlns:p14="http://schemas.microsoft.com/office/powerpoint/2010/main" val="38977517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D19D45-5F30-235C-0720-9C365CFE8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800" b="1" dirty="0"/>
              <a:t>Ленточная зерносушилка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06BC5278-FB01-0287-1D32-74C1AC90F8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453443"/>
            <a:ext cx="7751619" cy="4947357"/>
          </a:xfrm>
        </p:spPr>
      </p:pic>
    </p:spTree>
    <p:extLst>
      <p:ext uri="{BB962C8B-B14F-4D97-AF65-F5344CB8AC3E}">
        <p14:creationId xmlns:p14="http://schemas.microsoft.com/office/powerpoint/2010/main" val="37710596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220BFCF-DCEF-6F66-390E-43DFA5995D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/>
              <a:t>По направлению движения воздуха: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dirty="0"/>
              <a:t>Зерносушилки поперечного потока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dirty="0"/>
              <a:t>Зерносушилки одностороннего потока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dirty="0"/>
              <a:t>Зерносушилки противотока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dirty="0"/>
              <a:t>Зерносушилки смешанного потока</a:t>
            </a:r>
          </a:p>
        </p:txBody>
      </p:sp>
    </p:spTree>
    <p:extLst>
      <p:ext uri="{BB962C8B-B14F-4D97-AF65-F5344CB8AC3E}">
        <p14:creationId xmlns:p14="http://schemas.microsoft.com/office/powerpoint/2010/main" val="17189823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43C54C7-5656-30B3-89A6-23328D64F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086101"/>
            <a:ext cx="8229600" cy="3886200"/>
          </a:xfrm>
        </p:spPr>
        <p:txBody>
          <a:bodyPr/>
          <a:lstStyle/>
          <a:p>
            <a:pPr marL="0" indent="0">
              <a:buNone/>
            </a:pPr>
            <a:r>
              <a:rPr lang="ru-RU" sz="4500" dirty="0"/>
              <a:t>3. Перегонка и ректификация</a:t>
            </a:r>
          </a:p>
        </p:txBody>
      </p:sp>
    </p:spTree>
    <p:extLst>
      <p:ext uri="{BB962C8B-B14F-4D97-AF65-F5344CB8AC3E}">
        <p14:creationId xmlns:p14="http://schemas.microsoft.com/office/powerpoint/2010/main" val="11581756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>
            <a:extLst>
              <a:ext uri="{FF2B5EF4-FFF2-40B4-BE49-F238E27FC236}">
                <a16:creationId xmlns:a16="http://schemas.microsoft.com/office/drawing/2014/main" xmlns="" id="{B48064F7-B775-8A99-C630-4810A8CD2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662" y="1704109"/>
            <a:ext cx="5118821" cy="3886200"/>
          </a:xfrm>
        </p:spPr>
        <p:txBody>
          <a:bodyPr/>
          <a:lstStyle/>
          <a:p>
            <a:r>
              <a:rPr lang="ru-RU" sz="2700" b="1" i="0" dirty="0" err="1">
                <a:effectLst/>
              </a:rPr>
              <a:t>Ректификация,или</a:t>
            </a:r>
            <a:r>
              <a:rPr lang="ru-RU" sz="2700" b="1" i="0" dirty="0">
                <a:effectLst/>
              </a:rPr>
              <a:t> перегонка </a:t>
            </a:r>
            <a:r>
              <a:rPr lang="ru-RU" sz="2700" b="0" i="0" dirty="0">
                <a:effectLst/>
                <a:latin typeface="Helvetica" pitchFamily="2" charset="0"/>
              </a:rPr>
              <a:t> - физический способ разделения смеси компонентов, имеющих различные температуры кипения и различные плотности.</a:t>
            </a:r>
            <a:endParaRPr lang="ru-RU" sz="2700" dirty="0">
              <a:effectLst/>
              <a:latin typeface="Helvetica" pitchFamily="2" charset="0"/>
            </a:endParaRPr>
          </a:p>
          <a:p>
            <a:endParaRPr lang="ru-RU" sz="2700" dirty="0"/>
          </a:p>
        </p:txBody>
      </p:sp>
      <p:pic>
        <p:nvPicPr>
          <p:cNvPr id="10" name="Рисунок 10">
            <a:extLst>
              <a:ext uri="{FF2B5EF4-FFF2-40B4-BE49-F238E27FC236}">
                <a16:creationId xmlns:a16="http://schemas.microsoft.com/office/drawing/2014/main" xmlns="" id="{83D9E22A-58BA-01DB-481C-55D06135F9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194" y="1267691"/>
            <a:ext cx="3877622" cy="482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0180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DF6EF1-E65C-9100-5A50-F5C0E185B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sz="3500" b="1" dirty="0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7A0EEB15-65F5-EB58-75CB-F8517CEFF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491" y="642211"/>
            <a:ext cx="5869017" cy="557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6474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70D3D6C-1AE7-81C0-5DE7-CDE8603FA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5900"/>
            <a:ext cx="8229600" cy="3886200"/>
          </a:xfrm>
        </p:spPr>
        <p:txBody>
          <a:bodyPr/>
          <a:lstStyle/>
          <a:p>
            <a:r>
              <a:rPr lang="ru-RU" sz="2300" b="1" i="0" u="none" strike="noStrike" dirty="0">
                <a:effectLst/>
                <a:latin typeface="+mj-lt"/>
              </a:rPr>
              <a:t>Разделение путем перегонки</a:t>
            </a:r>
            <a:r>
              <a:rPr lang="ru-RU" sz="2300" b="0" i="0" u="none" strike="noStrike" dirty="0">
                <a:effectLst/>
                <a:latin typeface="+mj-lt"/>
              </a:rPr>
              <a:t> основано на различной температуре кипения отдельных веществ, входящих в состав смеси. Так, если смесь состоит из двух компонентов, то при испарении компонент с более низкой температурой кипения (</a:t>
            </a:r>
            <a:r>
              <a:rPr lang="ru-RU" sz="2300" b="0" i="0" u="none" strike="noStrike" dirty="0" err="1">
                <a:effectLst/>
                <a:latin typeface="+mj-lt"/>
              </a:rPr>
              <a:t>низкокипящий</a:t>
            </a:r>
            <a:r>
              <a:rPr lang="ru-RU" sz="2300" b="0" i="0" u="none" strike="noStrike" dirty="0">
                <a:effectLst/>
                <a:latin typeface="+mj-lt"/>
              </a:rPr>
              <a:t> компонент) переходит в пары, а компонент с более высокой температурой кипения (</a:t>
            </a:r>
            <a:r>
              <a:rPr lang="ru-RU" sz="2300" b="0" i="0" u="none" strike="noStrike" dirty="0" err="1">
                <a:effectLst/>
                <a:latin typeface="+mj-lt"/>
              </a:rPr>
              <a:t>высококипящий</a:t>
            </a:r>
            <a:r>
              <a:rPr lang="ru-RU" sz="2300" b="0" i="0" u="none" strike="noStrike" dirty="0">
                <a:effectLst/>
                <a:latin typeface="+mj-lt"/>
              </a:rPr>
              <a:t> компонент) остается в жидком состоянии. Полученные пары конденсируются, образуя дистиллят или ректификат, а </a:t>
            </a:r>
            <a:r>
              <a:rPr lang="ru-RU" sz="2300" b="0" i="0" u="none" strike="noStrike" dirty="0" err="1">
                <a:effectLst/>
                <a:latin typeface="+mj-lt"/>
              </a:rPr>
              <a:t>неиспаренная</a:t>
            </a:r>
            <a:r>
              <a:rPr lang="ru-RU" sz="2300" b="0" i="0" u="none" strike="noStrike" dirty="0">
                <a:effectLst/>
                <a:latin typeface="+mj-lt"/>
              </a:rPr>
              <a:t> жидкость называется остатком</a:t>
            </a:r>
            <a:endParaRPr lang="ru-RU" sz="23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833865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4B83AAF-12ED-C6CE-ECAF-5EA90A7DE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5900"/>
            <a:ext cx="8229600" cy="3886200"/>
          </a:xfrm>
        </p:spPr>
        <p:txBody>
          <a:bodyPr/>
          <a:lstStyle/>
          <a:p>
            <a:r>
              <a:rPr lang="ru-RU" sz="2700" i="0" u="none" strike="noStrike" dirty="0">
                <a:effectLst/>
                <a:latin typeface="+mj-lt"/>
              </a:rPr>
              <a:t>В результате перегонки </a:t>
            </a:r>
            <a:r>
              <a:rPr lang="ru-RU" sz="2700" i="0" u="none" strike="noStrike" dirty="0" err="1">
                <a:effectLst/>
                <a:latin typeface="+mj-lt"/>
              </a:rPr>
              <a:t>низкокипящий</a:t>
            </a:r>
            <a:r>
              <a:rPr lang="ru-RU" sz="2700" i="0" u="none" strike="noStrike" dirty="0">
                <a:effectLst/>
                <a:latin typeface="+mj-lt"/>
              </a:rPr>
              <a:t> компонент переходит в дистиллят, а </a:t>
            </a:r>
            <a:r>
              <a:rPr lang="ru-RU" sz="2700" i="0" u="none" strike="noStrike" dirty="0" err="1">
                <a:effectLst/>
                <a:latin typeface="+mj-lt"/>
              </a:rPr>
              <a:t>высококипящий</a:t>
            </a:r>
            <a:r>
              <a:rPr lang="ru-RU" sz="2700" i="0" u="none" strike="noStrike" dirty="0">
                <a:effectLst/>
                <a:latin typeface="+mj-lt"/>
              </a:rPr>
              <a:t> – в остаток. Такой процесс называется </a:t>
            </a:r>
            <a:r>
              <a:rPr lang="ru-RU" sz="2700" b="1" i="0" u="none" strike="noStrike" dirty="0">
                <a:effectLst/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простой перегонкой</a:t>
            </a:r>
            <a:r>
              <a:rPr lang="ru-RU" sz="2700" i="0" u="none" strike="noStrike" dirty="0">
                <a:effectLst/>
                <a:latin typeface="+mj-lt"/>
              </a:rPr>
              <a:t>. При этом не достигается полного разделения смеси. Оба компонента являются летучими, оба переходят в пары, но в разной степени. Поэтому образующиеся при перегонке пары не представляют собой чистого </a:t>
            </a:r>
            <a:r>
              <a:rPr lang="ru-RU" sz="2700" i="0" u="none" strike="noStrike" dirty="0" err="1">
                <a:effectLst/>
                <a:latin typeface="+mj-lt"/>
              </a:rPr>
              <a:t>низкокипящего</a:t>
            </a:r>
            <a:r>
              <a:rPr lang="ru-RU" sz="2700" i="0" u="none" strike="noStrike" dirty="0">
                <a:effectLst/>
                <a:latin typeface="+mj-lt"/>
              </a:rPr>
              <a:t> компонента.</a:t>
            </a:r>
            <a:endParaRPr lang="ru-RU" sz="27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648124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07A29A-2D01-58A0-E43C-DFDC09690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F07245C1-ADEE-0B93-E8E9-65FCF2E1C9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57200"/>
            <a:ext cx="8153400" cy="6115050"/>
          </a:xfrm>
        </p:spPr>
      </p:pic>
    </p:spTree>
    <p:extLst>
      <p:ext uri="{BB962C8B-B14F-4D97-AF65-F5344CB8AC3E}">
        <p14:creationId xmlns:p14="http://schemas.microsoft.com/office/powerpoint/2010/main" val="11321593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F3F0BCA-DAA3-9349-3994-CAA04EA5F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928" y="2971800"/>
            <a:ext cx="8229600" cy="3886200"/>
          </a:xfrm>
        </p:spPr>
        <p:txBody>
          <a:bodyPr/>
          <a:lstStyle/>
          <a:p>
            <a:r>
              <a:rPr lang="ru-RU" sz="57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2933766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>
            <a:extLst>
              <a:ext uri="{FF2B5EF4-FFF2-40B4-BE49-F238E27FC236}">
                <a16:creationId xmlns:a16="http://schemas.microsoft.com/office/drawing/2014/main" xmlns="" id="{706FB41D-AE76-9EA0-1570-4CCFB4E4F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Массообменные процессы</a:t>
            </a:r>
          </a:p>
        </p:txBody>
      </p:sp>
      <p:sp>
        <p:nvSpPr>
          <p:cNvPr id="4099" name="Содержимое 2">
            <a:extLst>
              <a:ext uri="{FF2B5EF4-FFF2-40B4-BE49-F238E27FC236}">
                <a16:creationId xmlns:a16="http://schemas.microsoft.com/office/drawing/2014/main" xmlns="" id="{CDC453B4-9163-97A8-46E8-EA94CD5F2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en-US" dirty="0"/>
              <a:t>Переход вещества из одной фазы в другую через разделяющую их поверхность, или передвижение вещества в пределах одной фазы: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en-US" dirty="0"/>
              <a:t>   молекулярная диффузия, </a:t>
            </a:r>
            <a:r>
              <a:rPr lang="ru-RU" altLang="en-US" b="1" dirty="0" err="1"/>
              <a:t>масоотдача</a:t>
            </a:r>
            <a:r>
              <a:rPr lang="ru-RU" altLang="en-US" b="1" dirty="0"/>
              <a:t> и </a:t>
            </a:r>
            <a:r>
              <a:rPr lang="ru-RU" altLang="en-US" b="1" dirty="0" err="1"/>
              <a:t>массопередача</a:t>
            </a:r>
            <a:endParaRPr lang="ru-RU" altLang="en-US" b="1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>
            <a:extLst>
              <a:ext uri="{FF2B5EF4-FFF2-40B4-BE49-F238E27FC236}">
                <a16:creationId xmlns:a16="http://schemas.microsoft.com/office/drawing/2014/main" xmlns="" id="{30E97C2E-4C88-461A-EDF6-E0A87E482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b="1" dirty="0"/>
              <a:t>Молекулярная диффузия</a:t>
            </a:r>
          </a:p>
        </p:txBody>
      </p:sp>
      <p:sp>
        <p:nvSpPr>
          <p:cNvPr id="5123" name="Содержимое 2">
            <a:extLst>
              <a:ext uri="{FF2B5EF4-FFF2-40B4-BE49-F238E27FC236}">
                <a16:creationId xmlns:a16="http://schemas.microsoft.com/office/drawing/2014/main" xmlns="" id="{03A12A34-7717-2540-54DF-256BB0EBC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48200"/>
          </a:xfrm>
        </p:spPr>
        <p:txBody>
          <a:bodyPr/>
          <a:lstStyle/>
          <a:p>
            <a:endParaRPr lang="ru-RU" altLang="en-US" dirty="0" smtClean="0"/>
          </a:p>
          <a:p>
            <a:pPr>
              <a:buFont typeface="Wingdings 2" panose="05020102010507070707" pitchFamily="18" charset="2"/>
              <a:buNone/>
            </a:pPr>
            <a:r>
              <a:rPr lang="ru-RU" altLang="en-US" sz="2800" dirty="0" smtClean="0"/>
              <a:t>где </a:t>
            </a:r>
            <a:r>
              <a:rPr lang="en-US" altLang="en-US" sz="2800" dirty="0"/>
              <a:t>dM – </a:t>
            </a:r>
            <a:r>
              <a:rPr lang="ru-RU" altLang="en-US" sz="2800" dirty="0"/>
              <a:t>количество </a:t>
            </a:r>
            <a:r>
              <a:rPr lang="ru-RU" altLang="en-US" sz="2800" dirty="0" err="1"/>
              <a:t>продиффундировавшего</a:t>
            </a:r>
            <a:r>
              <a:rPr lang="ru-RU" altLang="en-US" sz="2800" dirty="0"/>
              <a:t> вещества, кг;</a:t>
            </a:r>
          </a:p>
          <a:p>
            <a:pPr>
              <a:buFont typeface="Wingdings 2" panose="05020102010507070707" pitchFamily="18" charset="2"/>
              <a:buNone/>
            </a:pPr>
            <a:r>
              <a:rPr lang="ru-RU" altLang="en-US" sz="2800" dirty="0" smtClean="0"/>
              <a:t>.</a:t>
            </a:r>
            <a:r>
              <a:rPr lang="en-US" altLang="en-US" sz="2800" dirty="0" smtClean="0"/>
              <a:t>D </a:t>
            </a:r>
            <a:r>
              <a:rPr lang="en-US" altLang="en-US" sz="2800" dirty="0"/>
              <a:t>– </a:t>
            </a:r>
            <a:r>
              <a:rPr lang="ru-RU" altLang="en-US" sz="2800" dirty="0"/>
              <a:t>коэффициент молекулярной диффузии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ru-RU" altLang="en-US" sz="2400" dirty="0"/>
              <a:t>Знак минус показывает, что при молекулярной диффузии концентрация убывает в направлении перемещения </a:t>
            </a:r>
            <a:r>
              <a:rPr lang="ru-RU" altLang="en-US" sz="2400" dirty="0" smtClean="0"/>
              <a:t>вещества</a:t>
            </a:r>
            <a:r>
              <a:rPr lang="en-US" altLang="en-US" sz="2400" dirty="0" smtClean="0"/>
              <a:t>  </a:t>
            </a:r>
            <a:r>
              <a:rPr lang="ru-RU" altLang="en-US" sz="2400" dirty="0" smtClean="0"/>
              <a:t>. -</a:t>
            </a:r>
            <a:r>
              <a:rPr lang="en-US" altLang="en-US" sz="2400" dirty="0" smtClean="0"/>
              <a:t>  </a:t>
            </a:r>
            <a:r>
              <a:rPr lang="ru-RU" altLang="en-US" sz="2400" dirty="0" smtClean="0"/>
              <a:t> </a:t>
            </a:r>
            <a:r>
              <a:rPr lang="ru-RU" altLang="en-US" sz="2400" dirty="0"/>
              <a:t>градиент </a:t>
            </a:r>
            <a:r>
              <a:rPr lang="ru-RU" altLang="en-US" sz="2400" dirty="0" smtClean="0"/>
              <a:t>концентрации,</a:t>
            </a:r>
            <a:endParaRPr lang="en-US" altLang="en-US" sz="2400" dirty="0" smtClean="0"/>
          </a:p>
          <a:p>
            <a:pPr>
              <a:buFont typeface="Wingdings 2" panose="05020102010507070707" pitchFamily="18" charset="2"/>
              <a:buNone/>
            </a:pPr>
            <a:r>
              <a:rPr lang="ru-RU" sz="2400" i="1" dirty="0" err="1" smtClean="0"/>
              <a:t>dF</a:t>
            </a:r>
            <a:r>
              <a:rPr lang="ru-RU" sz="2400" dirty="0"/>
              <a:t> – элементарная площадка, через которую происходит диффузия; </a:t>
            </a:r>
            <a:r>
              <a:rPr lang="ru-RU" sz="2400" i="1" dirty="0" smtClean="0"/>
              <a:t>d</a:t>
            </a:r>
            <a:r>
              <a:rPr lang="en-US" sz="2400" i="1" dirty="0" smtClean="0"/>
              <a:t>t</a:t>
            </a:r>
            <a:r>
              <a:rPr lang="ru-RU" sz="2400" dirty="0" smtClean="0"/>
              <a:t>– </a:t>
            </a:r>
            <a:r>
              <a:rPr lang="ru-RU" sz="2400" dirty="0"/>
              <a:t>продолжительность диффузии.</a:t>
            </a:r>
            <a:endParaRPr lang="ru-RU" altLang="en-US" sz="2400" dirty="0" smtClean="0"/>
          </a:p>
          <a:p>
            <a:pPr>
              <a:buFont typeface="Wingdings 2" panose="05020102010507070707" pitchFamily="18" charset="2"/>
              <a:buNone/>
            </a:pPr>
            <a:endParaRPr lang="ru-RU" altLang="en-US" sz="2400" dirty="0"/>
          </a:p>
        </p:txBody>
      </p:sp>
      <p:sp>
        <p:nvSpPr>
          <p:cNvPr id="5124" name="Rectangle 2">
            <a:extLst>
              <a:ext uri="{FF2B5EF4-FFF2-40B4-BE49-F238E27FC236}">
                <a16:creationId xmlns:a16="http://schemas.microsoft.com/office/drawing/2014/main" xmlns="" id="{FC7EB94C-F0F5-BAAB-539E-632D62A4B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5125" name="Picture 1">
            <a:extLst>
              <a:ext uri="{FF2B5EF4-FFF2-40B4-BE49-F238E27FC236}">
                <a16:creationId xmlns:a16="http://schemas.microsoft.com/office/drawing/2014/main" xmlns="" id="{9145D689-4456-4726-7EDE-4FB4947AF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374775"/>
            <a:ext cx="28575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Rectangle 4">
            <a:extLst>
              <a:ext uri="{FF2B5EF4-FFF2-40B4-BE49-F238E27FC236}">
                <a16:creationId xmlns:a16="http://schemas.microsoft.com/office/drawing/2014/main" xmlns="" id="{C091F35C-565B-1235-83E7-4474CBE97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xmlns="" id="{D465A762-AB81-79E8-F23A-091CDD6767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4331494"/>
            <a:ext cx="381000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>
            <a:extLst>
              <a:ext uri="{FF2B5EF4-FFF2-40B4-BE49-F238E27FC236}">
                <a16:creationId xmlns:a16="http://schemas.microsoft.com/office/drawing/2014/main" xmlns="" id="{D4F97F90-FB69-465C-2AD5-71C34122C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b="1" dirty="0" err="1"/>
              <a:t>Массоотдача</a:t>
            </a:r>
            <a:endParaRPr lang="ru-RU" altLang="en-US" b="1" dirty="0"/>
          </a:p>
        </p:txBody>
      </p:sp>
      <p:sp>
        <p:nvSpPr>
          <p:cNvPr id="7171" name="Содержимое 2">
            <a:extLst>
              <a:ext uri="{FF2B5EF4-FFF2-40B4-BE49-F238E27FC236}">
                <a16:creationId xmlns:a16="http://schemas.microsoft.com/office/drawing/2014/main" xmlns="" id="{9E4CF66F-1730-2DD4-6BE0-69CE34B308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en-US" dirty="0"/>
              <a:t>Перенос вещества в объеме одной фазы за счет молекулярной и </a:t>
            </a:r>
            <a:r>
              <a:rPr lang="ru-RU" altLang="en-US" dirty="0" err="1"/>
              <a:t>конвективной</a:t>
            </a:r>
            <a:r>
              <a:rPr lang="ru-RU" altLang="en-US" dirty="0"/>
              <a:t> диффузий</a:t>
            </a: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xmlns="" id="{E142E0CA-97A4-F918-4916-06AFA95836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>
            <a:extLst>
              <a:ext uri="{FF2B5EF4-FFF2-40B4-BE49-F238E27FC236}">
                <a16:creationId xmlns:a16="http://schemas.microsoft.com/office/drawing/2014/main" xmlns="" id="{7507C2A7-07CE-09B7-0AF6-4E4465C58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b="1" dirty="0" err="1"/>
              <a:t>Массопередача</a:t>
            </a:r>
            <a:endParaRPr lang="ru-RU" altLang="en-US" b="1" dirty="0"/>
          </a:p>
        </p:txBody>
      </p:sp>
      <p:sp>
        <p:nvSpPr>
          <p:cNvPr id="11267" name="Содержимое 2">
            <a:extLst>
              <a:ext uri="{FF2B5EF4-FFF2-40B4-BE49-F238E27FC236}">
                <a16:creationId xmlns:a16="http://schemas.microsoft.com/office/drawing/2014/main" xmlns="" id="{3F0CE0F4-9DF1-C403-9315-E072E05905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en-US"/>
              <a:t>Переход вещества из одной фазы в другую через разделяющую их поверхность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2E202B-944A-D10C-B2F2-1AE6CE974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Механизм процесса </a:t>
            </a:r>
            <a:r>
              <a:rPr lang="ru-RU" dirty="0" err="1"/>
              <a:t>массопереноса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2284FBA-70AF-6C30-007D-0FA609E4C4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marL="0" indent="0">
              <a:buNone/>
            </a:pPr>
            <a:r>
              <a:rPr lang="ru-RU" b="0" i="0" dirty="0">
                <a:effectLst/>
                <a:latin typeface="Helvetica" pitchFamily="2" charset="0"/>
              </a:rPr>
              <a:t>В </a:t>
            </a:r>
            <a:r>
              <a:rPr lang="ru-RU" b="0" i="0" dirty="0" err="1">
                <a:effectLst/>
                <a:latin typeface="Helvetica" pitchFamily="2" charset="0"/>
              </a:rPr>
              <a:t>массопереносе</a:t>
            </a:r>
            <a:r>
              <a:rPr lang="ru-RU" b="0" i="0" dirty="0">
                <a:effectLst/>
                <a:latin typeface="Helvetica" pitchFamily="2" charset="0"/>
              </a:rPr>
              <a:t> участвуют, как минимум, три вещества:</a:t>
            </a:r>
            <a:endParaRPr lang="ru-RU" dirty="0">
              <a:effectLst/>
              <a:latin typeface="Helvetica" pitchFamily="2" charset="0"/>
            </a:endParaRPr>
          </a:p>
          <a:p>
            <a:r>
              <a:rPr lang="ru-RU" b="0" i="0" dirty="0">
                <a:effectLst/>
                <a:latin typeface="Helvetica" pitchFamily="2" charset="0"/>
              </a:rPr>
              <a:t>1) распределяющее вещество составляющее первую фазу </a:t>
            </a:r>
            <a:r>
              <a:rPr lang="en-GB" b="0" i="0" dirty="0">
                <a:effectLst/>
                <a:latin typeface="Helvetica" pitchFamily="2" charset="0"/>
              </a:rPr>
              <a:t>G;</a:t>
            </a:r>
            <a:endParaRPr lang="ru-RU" b="0" i="0" dirty="0">
              <a:effectLst/>
              <a:latin typeface="Helvetica" pitchFamily="2" charset="0"/>
            </a:endParaRPr>
          </a:p>
          <a:p>
            <a:r>
              <a:rPr lang="ru-RU" dirty="0">
                <a:latin typeface="Helvetica" pitchFamily="2" charset="0"/>
              </a:rPr>
              <a:t>2) </a:t>
            </a:r>
            <a:r>
              <a:rPr lang="ru-RU" b="0" i="0" dirty="0">
                <a:effectLst/>
                <a:latin typeface="Helvetica" pitchFamily="2" charset="0"/>
              </a:rPr>
              <a:t>распределяющее вещество составляющее вторую фазу </a:t>
            </a:r>
            <a:r>
              <a:rPr lang="en-GB" b="0" i="0" dirty="0">
                <a:effectLst/>
                <a:latin typeface="Helvetica" pitchFamily="2" charset="0"/>
              </a:rPr>
              <a:t>L;</a:t>
            </a:r>
            <a:endParaRPr lang="en-GB" dirty="0">
              <a:effectLst/>
              <a:latin typeface="Helvetica" pitchFamily="2" charset="0"/>
            </a:endParaRPr>
          </a:p>
          <a:p>
            <a:r>
              <a:rPr lang="en-GB" b="0" i="0" dirty="0">
                <a:effectLst/>
                <a:latin typeface="Helvetica" pitchFamily="2" charset="0"/>
              </a:rPr>
              <a:t>3) </a:t>
            </a:r>
            <a:r>
              <a:rPr lang="ru-RU" b="0" i="0" dirty="0">
                <a:effectLst/>
                <a:latin typeface="Helvetica" pitchFamily="2" charset="0"/>
              </a:rPr>
              <a:t>распределяемое вещество (или вещества), которое переходит из одной фазы в другую М</a:t>
            </a:r>
            <a:endParaRPr lang="ru-RU" dirty="0">
              <a:effectLst/>
              <a:latin typeface="Helvetica" pitchFamily="2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99429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171A3181-EC0D-8B08-E30F-A4E224D9A7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500" y="673100"/>
            <a:ext cx="6293000" cy="5511800"/>
          </a:xfrm>
        </p:spPr>
      </p:pic>
    </p:spTree>
    <p:extLst>
      <p:ext uri="{BB962C8B-B14F-4D97-AF65-F5344CB8AC3E}">
        <p14:creationId xmlns:p14="http://schemas.microsoft.com/office/powerpoint/2010/main" val="35945848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861</TotalTime>
  <Words>567</Words>
  <Application>Microsoft Office PowerPoint</Application>
  <PresentationFormat>Экран (4:3)</PresentationFormat>
  <Paragraphs>101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Пиксел</vt:lpstr>
      <vt:lpstr>Лекция №5 Массообменные процессы</vt:lpstr>
      <vt:lpstr>Вопросы</vt:lpstr>
      <vt:lpstr>Презентация PowerPoint</vt:lpstr>
      <vt:lpstr>Массообменные процессы</vt:lpstr>
      <vt:lpstr>Молекулярная диффузия</vt:lpstr>
      <vt:lpstr>Массоотдача</vt:lpstr>
      <vt:lpstr>Массопередача</vt:lpstr>
      <vt:lpstr>Механизм процесса массопереноса</vt:lpstr>
      <vt:lpstr>Презентация PowerPoint</vt:lpstr>
      <vt:lpstr>Начальная фаза</vt:lpstr>
      <vt:lpstr>Классификация массообменных процессов</vt:lpstr>
      <vt:lpstr>Презентация PowerPoint</vt:lpstr>
      <vt:lpstr>СУШКА</vt:lpstr>
      <vt:lpstr>Презентация PowerPoint</vt:lpstr>
      <vt:lpstr>Способы сушилок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Зерносушилки</vt:lpstr>
      <vt:lpstr>Классификация зерносушилок</vt:lpstr>
      <vt:lpstr>Презентация PowerPoint</vt:lpstr>
      <vt:lpstr>Шахтные зерносушилки </vt:lpstr>
      <vt:lpstr>Барабанные зерносушилки</vt:lpstr>
      <vt:lpstr>Камерные зерносушилки</vt:lpstr>
      <vt:lpstr>Туннельные зерносушилки</vt:lpstr>
      <vt:lpstr>Туннельные зерносушилки</vt:lpstr>
      <vt:lpstr>Ленточная зерносушилка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PGAU</dc:creator>
  <cp:lastModifiedBy>Владимир</cp:lastModifiedBy>
  <cp:revision>77</cp:revision>
  <cp:lastPrinted>1601-01-01T00:00:00Z</cp:lastPrinted>
  <dcterms:created xsi:type="dcterms:W3CDTF">1601-01-01T00:00:00Z</dcterms:created>
  <dcterms:modified xsi:type="dcterms:W3CDTF">2023-04-15T13:55:45Z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