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66" r:id="rId12"/>
    <p:sldId id="270" r:id="rId13"/>
    <p:sldId id="267" r:id="rId14"/>
    <p:sldId id="268" r:id="rId15"/>
    <p:sldId id="271" r:id="rId16"/>
    <p:sldId id="272" r:id="rId17"/>
    <p:sldId id="273" r:id="rId18"/>
    <p:sldId id="274" r:id="rId19"/>
    <p:sldId id="282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 Black" pitchFamily="34" charset="0"/>
              </a:rPr>
              <a:t>УПРАВЛЕНИЕ ЗАТРАТАМИ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977510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844824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 Black" pitchFamily="34" charset="0"/>
                <a:ea typeface="Times New Roman"/>
              </a:rPr>
              <a:t>Постоянные затраты в сумме не изменяются при изменении уровня деловой активности, однако, рассчитанные на единицу продукции, они изменяются при изменении объемов производства. </a:t>
            </a:r>
          </a:p>
          <a:p>
            <a:pPr algn="just"/>
            <a:endParaRPr lang="ru-RU" sz="2000" b="1" dirty="0">
              <a:latin typeface="Arial Black" pitchFamily="34" charset="0"/>
              <a:ea typeface="Times New Roman"/>
            </a:endParaRPr>
          </a:p>
          <a:p>
            <a:pPr algn="just"/>
            <a:r>
              <a:rPr lang="ru-RU" sz="2000" b="1" dirty="0">
                <a:latin typeface="Arial Black" pitchFamily="34" charset="0"/>
                <a:ea typeface="Times New Roman"/>
              </a:rPr>
              <a:t>К постоянным затратам относятся расходы на аренду, амортизация, повременная заработная плата. </a:t>
            </a:r>
            <a:endParaRPr lang="ru-RU" sz="20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66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70485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3) группировка производственных затрат для осуществления процесса контроля и регулирования:</a:t>
            </a:r>
          </a:p>
          <a:p>
            <a:pPr lvl="0" indent="450215" algn="just">
              <a:lnSpc>
                <a:spcPct val="115000"/>
              </a:lnSpc>
            </a:pPr>
            <a:endParaRPr lang="ru-RU" sz="2000" dirty="0">
              <a:solidFill>
                <a:prstClr val="black"/>
              </a:solidFill>
              <a:latin typeface="Arial Black" pitchFamily="34" charset="0"/>
              <a:ea typeface="Times New Roman"/>
              <a:cs typeface="Times New Roman"/>
            </a:endParaRPr>
          </a:p>
          <a:p>
            <a:pPr lvl="0" indent="450215" algn="just">
              <a:lnSpc>
                <a:spcPct val="115000"/>
              </a:lnSpc>
            </a:pPr>
            <a:endParaRPr lang="ru-RU" sz="2000" dirty="0">
              <a:solidFill>
                <a:prstClr val="black"/>
              </a:solidFill>
              <a:latin typeface="Arial Black" pitchFamily="34" charset="0"/>
              <a:ea typeface="Times New Roman"/>
              <a:cs typeface="Times New Roman"/>
            </a:endParaRPr>
          </a:p>
          <a:p>
            <a:pPr lvl="0" indent="1347788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регулируемые;</a:t>
            </a:r>
          </a:p>
          <a:p>
            <a:pPr lvl="0" indent="1347788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нерегулируемые.</a:t>
            </a:r>
          </a:p>
        </p:txBody>
      </p:sp>
    </p:spTree>
    <p:extLst>
      <p:ext uri="{BB962C8B-B14F-4D97-AF65-F5344CB8AC3E}">
        <p14:creationId xmlns:p14="http://schemas.microsoft.com/office/powerpoint/2010/main" val="8886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2016224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Arial Black" pitchFamily="34" charset="0"/>
                <a:ea typeface="Times New Roman"/>
                <a:cs typeface="Times New Roman"/>
              </a:rPr>
              <a:t>2.Методы деления затрат на переменные и постоянные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0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1683" y="692696"/>
            <a:ext cx="8424936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Метод, основанный на записях в бухгалтерских регистрах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В этом случае анализируются бухгалтерские проводки по регистрам, в частности, по Главной книге. Каждая из сумм, относящихся на производственные счета (20, 23, 25, 26, 44), классифицируется как постоянные или переменные затраты. </a:t>
            </a:r>
            <a:r>
              <a:rPr lang="ru-RU" sz="2000" i="1" dirty="0">
                <a:latin typeface="Arial Black" pitchFamily="34" charset="0"/>
                <a:ea typeface="Times New Roman"/>
                <a:cs typeface="Times New Roman"/>
              </a:rPr>
              <a:t>Например, прямые затраты на заработную плату — это переменные затраты, амортизация зданий — постоянные затраты.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После определения типа затрат определяется их сумма, для этого анализируются другие документы — наряды на выполнение работ, счета поставщиков, табели учета использования рабочего времени и т.д. Этот метод довольно трудоемкий, применяется редко, может быть использован главным образом для отнесения затрат к различным типам.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8710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764704"/>
            <a:ext cx="7704856" cy="361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Визуальный метод.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Когда затраты определены как смешанные или когда у аналитика нет ясности по поводу их поведения, полезным может быть составление графика на основе наблюдений. Имея на графике облако точек, можно приблизительно начертить прямую, которая отвечает зависимости между затратами и объемом производства. Точка пересечения этой линии с осью ординат определяет величину постоянных затрат.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2475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556792"/>
            <a:ext cx="763284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Метод высшей и низшей точек, или метод «мини — макси».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Этот метод основан на наблюдении величины затрат при максимальном и минимальном объемах производственной деятельности.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</a:rPr>
              <a:t>Метод «мини — макси» прост в применении, но его недостаток в том, что для определения затрат используются только две точки.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28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052736"/>
            <a:ext cx="8064896" cy="5380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Метод наименьших квадратов.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Согласно этому методу прямая затрат строится таким образом, чтобы сумма квадратов отклонений расстояний от всех точек до теоретической линии регрессии была бы минимальной.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Функция Y = a0 + a1  × х, отражающая связь между зависимой и независимой переменными, называется уравнением регрессии, a0 и a1  — параметры уравнения.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</a:rPr>
              <a:t>Применительно к задачам управленческого учета функция Y в этом уравнении — зависимая переменная (общая сумма затрат); a0  — общая сумма постоянных затрат; a1  — переменные затраты на единицу продукции; X — независимая переменная (объем производства).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3010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520280"/>
          </a:xfrm>
        </p:spPr>
        <p:txBody>
          <a:bodyPr>
            <a:norm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5400" u="sng" dirty="0">
                <a:latin typeface="Times New Roman"/>
                <a:ea typeface="Times New Roman"/>
                <a:cs typeface="Times New Roman"/>
              </a:rPr>
              <a:t>3.Методы операционного анализа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514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68760"/>
            <a:ext cx="792088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Современные системы управления базируются на анализе зависимости между изменениями объема производства, выручки от реализации продукции, затрат и чистой прибыли.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Такой анализ получил название операционного (от англ. CVP — </a:t>
            </a:r>
            <a:r>
              <a:rPr lang="ru-RU" sz="2000" dirty="0" err="1">
                <a:latin typeface="Arial Black" pitchFamily="34" charset="0"/>
                <a:ea typeface="Times New Roman"/>
                <a:cs typeface="Times New Roman"/>
              </a:rPr>
              <a:t>Cost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 — </a:t>
            </a:r>
            <a:r>
              <a:rPr lang="ru-RU" sz="2000" dirty="0" err="1">
                <a:latin typeface="Arial Black" pitchFamily="34" charset="0"/>
                <a:ea typeface="Times New Roman"/>
                <a:cs typeface="Times New Roman"/>
              </a:rPr>
              <a:t>Volume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 — </a:t>
            </a:r>
            <a:r>
              <a:rPr lang="ru-RU" sz="2000" dirty="0" err="1">
                <a:latin typeface="Arial Black" pitchFamily="34" charset="0"/>
                <a:ea typeface="Times New Roman"/>
                <a:cs typeface="Times New Roman"/>
              </a:rPr>
              <a:t>Profit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, или затраты — объем — прибыль). </a:t>
            </a:r>
          </a:p>
        </p:txBody>
      </p:sp>
    </p:spTree>
    <p:extLst>
      <p:ext uri="{BB962C8B-B14F-4D97-AF65-F5344CB8AC3E}">
        <p14:creationId xmlns:p14="http://schemas.microsoft.com/office/powerpoint/2010/main" val="2344801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80728"/>
            <a:ext cx="842493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Для проведения анализа зависимости затрат, объема и прибыли следует сделать определенные допущения: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1) поведение переменных и постоянных затрат может быть точно определено;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2) затраты и доходы имеют тесную прямую связь;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3) в пределах релевантного уровня рентабельность и производительность производства не меняются;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4) затраты и цены в течение планируемого периода не меняются;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5) структура продукции не будет меняться в течение планируемого периода;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6) объем производства будет приблизительно равен объему реализации.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77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352839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u="sng" dirty="0">
                <a:effectLst/>
                <a:latin typeface="Arial Black" pitchFamily="34" charset="0"/>
                <a:ea typeface="Times New Roman"/>
                <a:cs typeface="Times New Roman"/>
              </a:rPr>
              <a:t>1.Классификация затрат</a:t>
            </a:r>
            <a:br>
              <a:rPr lang="ru-RU" sz="4400" u="sng" dirty="0">
                <a:effectLst/>
                <a:latin typeface="Arial Black" pitchFamily="34" charset="0"/>
                <a:ea typeface="Times New Roman"/>
                <a:cs typeface="Times New Roman"/>
              </a:rPr>
            </a:br>
            <a:r>
              <a:rPr lang="ru-RU" sz="4400" u="sng" dirty="0">
                <a:effectLst/>
                <a:latin typeface="Arial Black" pitchFamily="34" charset="0"/>
                <a:ea typeface="Times New Roman"/>
              </a:rPr>
              <a:t>2.Методы деления затрат на переменные и постоянные</a:t>
            </a:r>
            <a:br>
              <a:rPr lang="ru-RU" sz="4400" u="sng" dirty="0">
                <a:effectLst/>
                <a:latin typeface="Arial Black" pitchFamily="34" charset="0"/>
                <a:ea typeface="Times New Roman"/>
              </a:rPr>
            </a:br>
            <a:r>
              <a:rPr lang="ru-RU" sz="4400" u="sng" dirty="0">
                <a:effectLst/>
                <a:latin typeface="Arial Black" pitchFamily="34" charset="0"/>
                <a:ea typeface="Times New Roman"/>
                <a:cs typeface="Times New Roman"/>
              </a:rPr>
              <a:t>3.Методы операционного анализа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316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700808"/>
            <a:ext cx="741682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Ключевыми элементами операционного анализа являются: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порог рентабельности;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операционный рычаг;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запас финансовой прочности.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5018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279373"/>
            <a:ext cx="799288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Порог рентабельности.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Операционный анализ позволяет определить выручку, при которой предприятие уже не имеет убытков, но еще не получает прибыли. Такой объем выручки называют порогом рентабельности. Для его нахождения можно использовать графический метод и метод формул.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2829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flipV="1">
            <a:off x="1259632" y="1052736"/>
            <a:ext cx="0" cy="48245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259632" y="5877272"/>
            <a:ext cx="63367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259632" y="908720"/>
            <a:ext cx="4176464" cy="4968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331640" y="4221088"/>
            <a:ext cx="61926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259632" y="1916832"/>
            <a:ext cx="5400600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16016" y="602453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Объем продаж, </a:t>
            </a:r>
            <a:r>
              <a:rPr lang="ru-RU" dirty="0" err="1"/>
              <a:t>нат</a:t>
            </a:r>
            <a:r>
              <a:rPr lang="ru-RU" dirty="0"/>
              <a:t>. ед.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1268760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ден</a:t>
            </a:r>
            <a:r>
              <a:rPr lang="ru-RU" dirty="0"/>
              <a:t>. ед.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0112" y="378904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Постоянные затраты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67944" y="104442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Выручка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80112" y="241808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Совокупные </a:t>
            </a:r>
          </a:p>
          <a:p>
            <a:r>
              <a:rPr lang="ru-RU" dirty="0"/>
              <a:t>затраты</a:t>
            </a:r>
          </a:p>
        </p:txBody>
      </p:sp>
      <p:sp>
        <p:nvSpPr>
          <p:cNvPr id="19" name="5-конечная звезда 18"/>
          <p:cNvSpPr/>
          <p:nvPr/>
        </p:nvSpPr>
        <p:spPr>
          <a:xfrm>
            <a:off x="3167844" y="3266982"/>
            <a:ext cx="360040" cy="2520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endCxn id="19" idx="1"/>
          </p:cNvCxnSpPr>
          <p:nvPr/>
        </p:nvCxnSpPr>
        <p:spPr>
          <a:xfrm flipV="1">
            <a:off x="1259632" y="3363248"/>
            <a:ext cx="1908212" cy="50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347864" y="3414126"/>
            <a:ext cx="0" cy="24631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3528" y="32669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ПР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05826" y="2846574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69100" y="6024536"/>
            <a:ext cx="78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95924" y="1084094"/>
            <a:ext cx="180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Область прибыли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89902" y="4645699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Область убытков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 flipV="1">
            <a:off x="2051720" y="4437112"/>
            <a:ext cx="1476164" cy="531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5724128" y="1413761"/>
            <a:ext cx="936104" cy="1781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36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animBg="1"/>
      <p:bldP spid="26" grpId="0"/>
      <p:bldP spid="27" grpId="0"/>
      <p:bldP spid="28" grpId="0"/>
      <p:bldP spid="30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5536" y="1484784"/>
                <a:ext cx="8424936" cy="3652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dirty="0">
                    <a:latin typeface="Arial Black" pitchFamily="34" charset="0"/>
                  </a:rPr>
                  <a:t>Порог рентабельности  (ПР)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Постоянные затраты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коэффициент Маржинального дохода </m:t>
                        </m:r>
                      </m:den>
                    </m:f>
                  </m:oMath>
                </a14:m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600" dirty="0">
                        <a:solidFill>
                          <a:prstClr val="black"/>
                        </a:solidFill>
                        <a:latin typeface="Arial Black" pitchFamily="34" charset="0"/>
                      </a:rPr>
                      <m:t>коэффициент Маржинального дохода</m:t>
                    </m:r>
                  </m:oMath>
                </a14:m>
                <a:r>
                  <a:rPr lang="ru-RU" sz="1600" dirty="0">
                    <a:latin typeface="Arial Black" pitchFamily="34" charset="0"/>
                  </a:rPr>
                  <a:t> (кМД)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Маржинальный доход 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600" b="0" i="0" dirty="0" smtClean="0">
                            <a:latin typeface="Arial Black" pitchFamily="34" charset="0"/>
                          </a:rPr>
                          <m:t>Выручка</m:t>
                        </m:r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600" dirty="0">
                        <a:solidFill>
                          <a:prstClr val="black"/>
                        </a:solidFill>
                        <a:latin typeface="Arial Black" pitchFamily="34" charset="0"/>
                      </a:rPr>
                      <m:t>Маржинальный дохо</m:t>
                    </m:r>
                  </m:oMath>
                </a14:m>
                <a:r>
                  <a:rPr lang="ru-RU" sz="1600" dirty="0">
                    <a:latin typeface="Arial Black" pitchFamily="34" charset="0"/>
                  </a:rPr>
                  <a:t>д (МД) = Выручка – Переменные затраты</a:t>
                </a: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:r>
                  <a:rPr lang="ru-RU" sz="1600" dirty="0">
                    <a:latin typeface="Arial Black" pitchFamily="34" charset="0"/>
                  </a:rPr>
                  <a:t>Критический объем</a:t>
                </a:r>
              </a:p>
              <a:p>
                <a:r>
                  <a:rPr lang="ru-RU" sz="1600" dirty="0">
                    <a:latin typeface="Arial Black" pitchFamily="34" charset="0"/>
                  </a:rPr>
                  <a:t> производства (КОП)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1600" dirty="0">
                            <a:solidFill>
                              <a:prstClr val="black"/>
                            </a:solidFill>
                            <a:latin typeface="Arial Black" pitchFamily="34" charset="0"/>
                          </a:rPr>
                          <m:t>Постоянные затраты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Цена</m:t>
                        </m:r>
                        <m:r>
                          <m:rPr>
                            <m:nor/>
                          </m:rPr>
                          <a:rPr lang="ru-RU" sz="1600" b="0" i="0" dirty="0" smtClean="0">
                            <a:latin typeface="Arial Black" pitchFamily="34" charset="0"/>
                          </a:rPr>
                          <m:t> − </m:t>
                        </m:r>
                        <m:r>
                          <m:rPr>
                            <m:nor/>
                          </m:rPr>
                          <a:rPr lang="ru-RU" sz="1600" dirty="0">
                            <a:latin typeface="Arial Black" pitchFamily="34" charset="0"/>
                          </a:rPr>
                          <m:t>Удельные переменные затраты </m:t>
                        </m:r>
                      </m:den>
                    </m:f>
                  </m:oMath>
                </a14:m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  <a:p>
                <a:endParaRPr lang="ru-RU" sz="1600" dirty="0">
                  <a:latin typeface="Arial Black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484784"/>
                <a:ext cx="8424936" cy="3652154"/>
              </a:xfrm>
              <a:prstGeom prst="rect">
                <a:avLst/>
              </a:prstGeom>
              <a:blipFill>
                <a:blip r:embed="rId2"/>
                <a:stretch>
                  <a:fillRect l="-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888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443840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latin typeface="Arial Black" pitchFamily="34" charset="0"/>
                <a:ea typeface="Times New Roman"/>
              </a:rPr>
              <a:t>Операционный рычаг.</a:t>
            </a:r>
            <a:r>
              <a:rPr lang="ru-RU" sz="2000" dirty="0">
                <a:latin typeface="Arial Black" pitchFamily="34" charset="0"/>
                <a:ea typeface="Times New Roman"/>
              </a:rPr>
              <a:t> </a:t>
            </a:r>
          </a:p>
          <a:p>
            <a:endParaRPr lang="ru-RU" sz="2000" dirty="0">
              <a:latin typeface="Arial Black" pitchFamily="34" charset="0"/>
              <a:ea typeface="Times New Roman"/>
            </a:endParaRPr>
          </a:p>
          <a:p>
            <a:r>
              <a:rPr lang="ru-RU" sz="2000" dirty="0">
                <a:latin typeface="Arial Black" pitchFamily="34" charset="0"/>
                <a:ea typeface="Times New Roman"/>
              </a:rPr>
              <a:t>Действие операционного рычага состоит в том, что любое изменение выручки от реализации продукции всегда порождает более сильное изменение прибыли. </a:t>
            </a:r>
          </a:p>
          <a:p>
            <a:endParaRPr lang="ru-RU" sz="2000" dirty="0">
              <a:latin typeface="Arial Black" pitchFamily="34" charset="0"/>
              <a:ea typeface="Times New Roman"/>
            </a:endParaRPr>
          </a:p>
          <a:p>
            <a:r>
              <a:rPr lang="ru-RU" sz="2000" dirty="0">
                <a:latin typeface="Arial Black" pitchFamily="34" charset="0"/>
                <a:ea typeface="Times New Roman"/>
              </a:rPr>
              <a:t>Степень чувствительности прибыли к изменению выручки от реализации продукции (сила операционного рычага) зависит от соотношения постоянных и переменных затрат в общих затратах предприятия. </a:t>
            </a:r>
          </a:p>
          <a:p>
            <a:endParaRPr lang="ru-RU" sz="2000" dirty="0">
              <a:latin typeface="Arial Black" pitchFamily="34" charset="0"/>
              <a:ea typeface="Times New Roman"/>
            </a:endParaRPr>
          </a:p>
          <a:p>
            <a:r>
              <a:rPr lang="ru-RU" sz="2000" dirty="0">
                <a:latin typeface="Arial Black" pitchFamily="34" charset="0"/>
                <a:ea typeface="Times New Roman"/>
              </a:rPr>
              <a:t>Чем выше удельный вес постоянных затрат в общем объеме затрат на производство и реализацию продукции, тем больше сила операционного рычага. 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59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 rot="21600000">
                <a:off x="323528" y="1052736"/>
                <a:ext cx="8229600" cy="4968552"/>
              </a:xfrm>
            </p:spPr>
            <p:txBody>
              <a:bodyPr>
                <a:normAutofit fontScale="92500" lnSpcReduction="20000"/>
              </a:bodyPr>
              <a:lstStyle/>
              <a:p>
                <a:pPr indent="0" algn="just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200" dirty="0">
                    <a:latin typeface="Arial Black" pitchFamily="34" charset="0"/>
                    <a:ea typeface="Times New Roman"/>
                    <a:cs typeface="Times New Roman"/>
                  </a:rPr>
                  <a:t>Сила операционного рычага показывает, на сколько процентов изменится прибыль при изменении выручки на 1%.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2200" dirty="0">
                  <a:latin typeface="Arial Black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2400" dirty="0">
                  <a:latin typeface="Arial Black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dirty="0">
                    <a:latin typeface="Arial Black" pitchFamily="34" charset="0"/>
                  </a:rPr>
                  <a:t>Сила воздействия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dirty="0">
                    <a:latin typeface="Arial Black" pitchFamily="34" charset="0"/>
                  </a:rPr>
                  <a:t>операционного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dirty="0">
                    <a:latin typeface="Arial Black" pitchFamily="34" charset="0"/>
                  </a:rPr>
                  <a:t>рычага (СВОР)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400" dirty="0">
                            <a:latin typeface="Arial Black" pitchFamily="34" charset="0"/>
                          </a:rPr>
                          <m:t>Маржинальный доход</m:t>
                        </m:r>
                        <m:r>
                          <m:rPr>
                            <m:nor/>
                          </m:rPr>
                          <a:rPr lang="ru-RU" sz="2400" b="0" i="0" dirty="0" smtClean="0">
                            <a:latin typeface="Arial Black" pitchFamily="34" charset="0"/>
                          </a:rPr>
                          <m:t> (МД)</m:t>
                        </m:r>
                        <m:r>
                          <m:rPr>
                            <m:nor/>
                          </m:rPr>
                          <a:rPr lang="ru-RU" sz="2400" dirty="0">
                            <a:latin typeface="Arial Black" pitchFamily="34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2400" dirty="0">
                            <a:latin typeface="Arial Black" pitchFamily="34" charset="0"/>
                          </a:rPr>
                          <m:t>Прибыль</m:t>
                        </m:r>
                        <m:r>
                          <m:rPr>
                            <m:nor/>
                          </m:rPr>
                          <a:rPr lang="ru-RU" sz="2400" b="0" i="0" dirty="0" smtClean="0">
                            <a:latin typeface="Arial Black" pitchFamily="34" charset="0"/>
                          </a:rPr>
                          <m:t> (П)</m:t>
                        </m:r>
                        <m:r>
                          <m:rPr>
                            <m:nor/>
                          </m:rPr>
                          <a:rPr lang="ru-RU" sz="2400" dirty="0">
                            <a:latin typeface="Arial Black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2400" dirty="0"/>
              </a:p>
              <a:p>
                <a:pPr marL="0" indent="0">
                  <a:buNone/>
                </a:pPr>
                <a:endParaRPr lang="ru-RU" sz="2400" dirty="0">
                  <a:latin typeface="Arial Black" pitchFamily="34" charset="0"/>
                </a:endParaRPr>
              </a:p>
              <a:p>
                <a:pPr marL="0" indent="0">
                  <a:buNone/>
                </a:pPr>
                <a:endParaRPr lang="ru-RU" sz="2400" dirty="0">
                  <a:latin typeface="Arial Black" pitchFamily="34" charset="0"/>
                </a:endParaRPr>
              </a:p>
              <a:p>
                <a:pPr marL="0" indent="0">
                  <a:buNone/>
                </a:pPr>
                <a:r>
                  <a:rPr lang="el-GR" sz="2400" dirty="0">
                    <a:latin typeface="Arial Black" pitchFamily="34" charset="0"/>
                  </a:rPr>
                  <a:t>Δ</a:t>
                </a:r>
                <a:r>
                  <a:rPr lang="ru-RU" sz="2400" dirty="0">
                    <a:latin typeface="Arial Black" pitchFamily="34" charset="0"/>
                  </a:rPr>
                  <a:t>П=</a:t>
                </a:r>
                <a:r>
                  <a:rPr lang="el-GR" sz="2400" dirty="0">
                    <a:solidFill>
                      <a:prstClr val="black"/>
                    </a:solidFill>
                    <a:latin typeface="Arial Black" pitchFamily="34" charset="0"/>
                  </a:rPr>
                  <a:t> Δ</a:t>
                </a:r>
                <a:r>
                  <a:rPr lang="ru-RU" sz="2400" dirty="0">
                    <a:solidFill>
                      <a:prstClr val="black"/>
                    </a:solidFill>
                    <a:latin typeface="Arial Black" pitchFamily="34" charset="0"/>
                  </a:rPr>
                  <a:t>В × СВОР,</a:t>
                </a:r>
              </a:p>
              <a:p>
                <a:pPr marL="0" indent="0">
                  <a:buNone/>
                </a:pPr>
                <a:endParaRPr lang="ru-RU" sz="2400" dirty="0">
                  <a:solidFill>
                    <a:prstClr val="black"/>
                  </a:solidFill>
                  <a:latin typeface="Arial Black" pitchFamily="34" charset="0"/>
                </a:endParaRPr>
              </a:p>
              <a:p>
                <a:pPr marL="0" indent="0">
                  <a:buNone/>
                </a:pPr>
                <a:r>
                  <a:rPr lang="ru-RU" sz="2400" dirty="0">
                    <a:solidFill>
                      <a:prstClr val="black"/>
                    </a:solidFill>
                    <a:latin typeface="Arial Black" pitchFamily="34" charset="0"/>
                  </a:rPr>
                  <a:t>где </a:t>
                </a:r>
                <a:r>
                  <a:rPr lang="el-GR" sz="2400" dirty="0">
                    <a:solidFill>
                      <a:prstClr val="black"/>
                    </a:solidFill>
                    <a:latin typeface="Arial Black" pitchFamily="34" charset="0"/>
                  </a:rPr>
                  <a:t>Δ</a:t>
                </a:r>
                <a:r>
                  <a:rPr lang="ru-RU" sz="2400" dirty="0">
                    <a:solidFill>
                      <a:prstClr val="black"/>
                    </a:solidFill>
                    <a:latin typeface="Arial Black" pitchFamily="34" charset="0"/>
                  </a:rPr>
                  <a:t>П – изменение прибыли</a:t>
                </a:r>
              </a:p>
              <a:p>
                <a:pPr marL="0" indent="0">
                  <a:buNone/>
                </a:pPr>
                <a:r>
                  <a:rPr lang="ru-RU" sz="2400" dirty="0">
                    <a:solidFill>
                      <a:prstClr val="black"/>
                    </a:solidFill>
                    <a:latin typeface="Arial Black" pitchFamily="34" charset="0"/>
                  </a:rPr>
                  <a:t>       </a:t>
                </a:r>
                <a:r>
                  <a:rPr lang="el-GR" sz="2400" dirty="0">
                    <a:solidFill>
                      <a:prstClr val="black"/>
                    </a:solidFill>
                    <a:latin typeface="Arial Black" pitchFamily="34" charset="0"/>
                  </a:rPr>
                  <a:t>Δ</a:t>
                </a:r>
                <a:r>
                  <a:rPr lang="ru-RU" sz="2400" dirty="0">
                    <a:solidFill>
                      <a:prstClr val="black"/>
                    </a:solidFill>
                    <a:latin typeface="Arial Black" pitchFamily="34" charset="0"/>
                  </a:rPr>
                  <a:t>В – изменение выручки</a:t>
                </a:r>
                <a:endParaRPr lang="ru-RU" sz="2400" dirty="0">
                  <a:latin typeface="Arial Black" pitchFamily="34" charset="0"/>
                </a:endParaRPr>
              </a:p>
              <a:p>
                <a:pPr marL="0" indent="0">
                  <a:buNone/>
                </a:pPr>
                <a:endParaRPr lang="ru-RU" sz="2400" dirty="0">
                  <a:latin typeface="Arial Black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 rot="21600000">
                <a:off x="323528" y="1052736"/>
                <a:ext cx="8229600" cy="4968552"/>
              </a:xfrm>
              <a:blipFill rotWithShape="1">
                <a:blip r:embed="rId2"/>
                <a:stretch>
                  <a:fillRect l="-889" t="-859" r="-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923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312267"/>
            <a:ext cx="89289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Запас финансовой прочности.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Запас финансовой прочности — это кромка безопасности предприятия. Расчет этого показателя позволяет оценить возможность дополнительного снижения выручки от реализации продукции в границах точки безубыточности.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Запас финансовой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прочности (ЗФП) = Выручка (В) - Порог рентабельности (ПР)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Запас финансовой прочности измеряется либо в денежном выражении, либо в процентах к выручке.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6791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705725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u="sng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latin typeface="Arial Black" pitchFamily="34" charset="0"/>
                <a:ea typeface="Times New Roman"/>
                <a:cs typeface="Times New Roman"/>
              </a:rPr>
              <a:t>1.Классификация затрат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72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1634" y="1340768"/>
            <a:ext cx="7776864" cy="3040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Arial Black" pitchFamily="34" charset="0"/>
                <a:ea typeface="Times New Roman"/>
                <a:cs typeface="Times New Roman"/>
              </a:rPr>
              <a:t>Управление затратами — это динамичный процесс, включающий широкий круг управленческих действий, направленных на оптимизацию затрат с целью повышения эффективности работы предприятия и получения преимуществ перед конкурентами.</a:t>
            </a:r>
            <a:endParaRPr lang="ru-RU" sz="24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602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836712"/>
            <a:ext cx="8208912" cy="5380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Обычно под </a:t>
            </a:r>
            <a:r>
              <a:rPr lang="ru-RU" sz="2000" u="sng" dirty="0">
                <a:latin typeface="Arial Black" pitchFamily="34" charset="0"/>
                <a:ea typeface="Times New Roman"/>
                <a:cs typeface="Times New Roman"/>
              </a:rPr>
              <a:t>затратами понимают денежное выражение реально потраченных ресурсов, обусловленных производственным процессом или иным видом деятельности</a:t>
            </a: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. Это определение включает три важных положения: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1) затраты определяются величиной использованных ресурсов;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2) величина потребленных (использованных) ресурсов представлена в денежном выражении, что обеспечивает единство измерителя и позволяет суммировать различные виды ресурсов;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3) определение себестоимости (затрат) всегда соотносится с конкретными целями и задачами (это может быть производство продукции, оказание услуг или любой другой вид деятельности).</a:t>
            </a:r>
            <a:endParaRPr lang="ru-RU" sz="2000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9158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41277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 Black" pitchFamily="34" charset="0"/>
                <a:ea typeface="Times New Roman"/>
              </a:rPr>
              <a:t>В соответствии с международными стандартами учета и практикой его организации в странах с развитой рыночной экономикой применяются различные варианты классификации издержек в зависимости от целевой установки, направления учета затрат на производство и других факторов. 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87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96752"/>
            <a:ext cx="828092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Различают следующие основные направления: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группировка производственных затрат для определения себестоимости изготовленной продукции и полученной прибыли: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Arial Black" pitchFamily="34" charset="0"/>
              <a:ea typeface="Times New Roman"/>
              <a:cs typeface="Times New Roman"/>
            </a:endParaRPr>
          </a:p>
          <a:p>
            <a:pPr marL="17970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прямые;</a:t>
            </a:r>
          </a:p>
          <a:p>
            <a:pPr marL="17970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Arial Black" pitchFamily="34" charset="0"/>
                <a:ea typeface="Times New Roman"/>
                <a:cs typeface="Times New Roman"/>
              </a:rPr>
              <a:t>косвенные.</a:t>
            </a:r>
          </a:p>
        </p:txBody>
      </p:sp>
    </p:spTree>
    <p:extLst>
      <p:ext uri="{BB962C8B-B14F-4D97-AF65-F5344CB8AC3E}">
        <p14:creationId xmlns:p14="http://schemas.microsoft.com/office/powerpoint/2010/main" val="1989934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727280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2) группировка производственных затрат для принятия управленческого решения и планирования:</a:t>
            </a:r>
          </a:p>
          <a:p>
            <a:pPr lvl="0" indent="450215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переменные;</a:t>
            </a:r>
          </a:p>
          <a:p>
            <a:pPr lvl="0" indent="450215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постоянные.</a:t>
            </a:r>
          </a:p>
        </p:txBody>
      </p:sp>
    </p:spTree>
    <p:extLst>
      <p:ext uri="{BB962C8B-B14F-4D97-AF65-F5344CB8AC3E}">
        <p14:creationId xmlns:p14="http://schemas.microsoft.com/office/powerpoint/2010/main" val="3582598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556793"/>
            <a:ext cx="813690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 Black" pitchFamily="34" charset="0"/>
                <a:ea typeface="Times New Roman"/>
                <a:cs typeface="Times New Roman"/>
              </a:rPr>
              <a:t>Переменные затраты находятся в зависимости от изменения объема производства. При росте выпуска продукции растет сумма переменных издержек, и наоборот.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Arial Black" pitchFamily="34" charset="0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 Black" pitchFamily="34" charset="0"/>
                <a:ea typeface="Times New Roman"/>
                <a:cs typeface="Times New Roman"/>
              </a:rPr>
              <a:t>Если в общей сумме переменные затраты зависят от объема производства, то рассчитанные на единицу продукции являются постоянными.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Arial Black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1053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1080</Words>
  <Application>Microsoft Office PowerPoint</Application>
  <PresentationFormat>Экран (4:3)</PresentationFormat>
  <Paragraphs>110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 Black</vt:lpstr>
      <vt:lpstr>Calibri</vt:lpstr>
      <vt:lpstr>Cambria Math</vt:lpstr>
      <vt:lpstr>Constantia</vt:lpstr>
      <vt:lpstr>Times New Roman</vt:lpstr>
      <vt:lpstr>Wingdings 2</vt:lpstr>
      <vt:lpstr>Поток</vt:lpstr>
      <vt:lpstr>УПРАВЛЕНИЕ ЗАТРАТАМИ ОРГАНИЗАЦИИ</vt:lpstr>
      <vt:lpstr>1.Классификация затрат 2.Методы деления затрат на переменные и постоянные 3.Методы операционного анализа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2.Методы деления затрат на переменные и постоянные</vt:lpstr>
      <vt:lpstr>Презентация PowerPoint</vt:lpstr>
      <vt:lpstr>Презентация PowerPoint</vt:lpstr>
      <vt:lpstr>Презентация PowerPoint</vt:lpstr>
      <vt:lpstr>Презентация PowerPoint</vt:lpstr>
      <vt:lpstr>3.Методы операционного анализа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ЗАТРАТАМИ ОРГАНИЗАЦИИ</dc:title>
  <dc:creator>User</dc:creator>
  <cp:lastModifiedBy>то ор</cp:lastModifiedBy>
  <cp:revision>37</cp:revision>
  <dcterms:created xsi:type="dcterms:W3CDTF">2019-10-09T11:02:25Z</dcterms:created>
  <dcterms:modified xsi:type="dcterms:W3CDTF">2023-04-05T09:13:43Z</dcterms:modified>
</cp:coreProperties>
</file>