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323" r:id="rId22"/>
    <p:sldId id="277" r:id="rId23"/>
    <p:sldId id="278" r:id="rId24"/>
    <p:sldId id="279" r:id="rId25"/>
    <p:sldId id="301" r:id="rId26"/>
    <p:sldId id="302" r:id="rId27"/>
    <p:sldId id="303" r:id="rId28"/>
    <p:sldId id="324" r:id="rId29"/>
    <p:sldId id="325" r:id="rId30"/>
    <p:sldId id="304" r:id="rId31"/>
    <p:sldId id="306" r:id="rId32"/>
    <p:sldId id="307" r:id="rId33"/>
    <p:sldId id="308" r:id="rId34"/>
    <p:sldId id="326" r:id="rId35"/>
    <p:sldId id="309" r:id="rId36"/>
    <p:sldId id="310" r:id="rId37"/>
    <p:sldId id="311" r:id="rId38"/>
    <p:sldId id="312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4" r:id="rId52"/>
    <p:sldId id="293" r:id="rId53"/>
    <p:sldId id="296" r:id="rId54"/>
    <p:sldId id="295" r:id="rId55"/>
    <p:sldId id="297" r:id="rId56"/>
    <p:sldId id="298" r:id="rId57"/>
    <p:sldId id="299" r:id="rId58"/>
    <p:sldId id="300" r:id="rId59"/>
    <p:sldId id="313" r:id="rId60"/>
    <p:sldId id="314" r:id="rId61"/>
    <p:sldId id="292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33" autoAdjust="0"/>
  </p:normalViewPr>
  <p:slideViewPr>
    <p:cSldViewPr snapToGrid="0">
      <p:cViewPr varScale="1">
        <p:scale>
          <a:sx n="81" d="100"/>
          <a:sy n="81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A9FBB-B5CD-444F-8244-24DDD132EABE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7BD9-76C2-4C24-8DC1-0D3FC60F86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64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77BD9-76C2-4C24-8DC1-0D3FC60F86C0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519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77BD9-76C2-4C24-8DC1-0D3FC60F86C0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399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77BD9-76C2-4C24-8DC1-0D3FC60F86C0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805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77BD9-76C2-4C24-8DC1-0D3FC60F86C0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592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277BD9-76C2-4C24-8DC1-0D3FC60F86C0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81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86638-F0C4-38AF-A06B-6A1706AD5F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4D3893-A782-54A8-B511-38A50E1B4B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2B5CC5-654C-C400-B925-46EC6907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9A9566-C4CA-3BB2-B64C-5154D789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5F5C6F-9A4B-69A5-6677-1885634D0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0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EC667-9233-4042-1801-A26C7FF08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43E3FD-7D7A-B6E5-430A-0E94130EE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B53C73-D56E-0C1F-F6B2-EF97BDDD6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EF92A-D398-3954-B611-7BF321DCE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4E87CC-3780-671B-93C0-C3FA6D7D2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8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482B24-58D5-24D1-EF89-04D2414AB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6EA571-DCAD-8331-3BE3-39E96A1C6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6B5B4D-BA3D-8CED-E271-2A6D7C76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E947C0-59DE-C877-2446-FF3791058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764CD6-FBCC-D7D1-5202-F341A055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6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DB9C7-C91F-523F-2638-AEFEB3585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72A2E8-2DBF-0236-1580-F245CCD6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EC5778-3D70-E1A8-2C3F-450912DF6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074F16-38FE-1F23-A094-CADD4302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045634-FC29-438F-31FE-918A3727D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86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09E8F-57A7-31A4-F20A-94E22510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48D648-1A20-0071-1973-DC71415D8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806E1D-45F3-3475-9B86-4DD3238D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35E388-36AA-43F1-133B-5B6676440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A236D5-B9E9-10B9-F801-85ADA9841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36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41F03D-0F0E-9B49-BF34-64070360F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2B69D8-AC2F-19AE-53A8-A74ACEA8BF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09BB3A-253A-0CD3-B4FD-2B669D003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BF4B6A-E314-FAE1-F11E-32658B29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63F0C2-2B9F-64B2-C91F-9E981CF6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3725C9-A6AB-060D-9B19-BF253710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51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4595A-6BA4-2703-E335-5B80949E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CFA4D9-9F71-15B7-F890-58425F7A7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2F74B3-C128-D16A-F35D-F092DEFC5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A226D1-40BE-0A48-295A-3FBC9760FB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8C8A549-3644-882A-AA09-5FAD8CD33C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B888AD-B30F-8723-56F5-B6C16C93E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4F3C87-ACE4-AFBA-E940-70A32F44E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DF2E78B-8B9F-F8A4-0ECD-22A41278B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1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6E0B9-495D-6E2F-FAE5-F1606D688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EE3C36B-AF8C-6D33-69E6-C9BC0B535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8F40DE7-B074-2549-D341-F91A1A46E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CF1B36-43E6-38F9-E64C-315548C5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05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457D9B-2BFD-B5BB-BE72-C6C0EB2EA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DA84F7-61A3-A254-112B-7F1E2EDDE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41082E-EA53-CF26-535F-E415BF16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37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C80A7-9AD6-E30D-1097-21B3598AD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9C1F7-3728-0B6C-D6D8-366174CC2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FD5FCC-A30C-E4FF-0A93-F7871776A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D74AB4-9FD0-BDD0-1675-678A5573C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3FFA9D-7402-1F29-2954-964989631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E2C7CE-633F-11A9-D529-990A5C1F2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51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8FFFE-BA41-4CA9-B280-216EEE9A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1286C5-C7E9-5465-34BB-D74EC98707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289B52-987F-942E-4F6D-7694CCB8BE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CF0EDB-B605-87E9-E8AA-740A458A8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875BB6-4243-6C20-C286-001BEC876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ABEC87-D7DB-3693-8E11-CF1C938E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13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99AEB-7E5C-1FB2-044E-CF8D53671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BD3654-868F-F033-1435-B72974994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4788B0-12B9-6F77-D0D9-74EEC7F9BF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51911-E52A-441F-9668-24AE36F3165F}" type="datetimeFigureOut">
              <a:rPr lang="ru-RU" smtClean="0"/>
              <a:t>21.04.2023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0A6BFE-7FE2-EACA-907F-80D6E6A6B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2ECF5F-1604-160D-3F84-4C4BCF36B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D4608-4486-46A7-9D6B-CB999C083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52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11646-70E5-EB0B-D9E4-DB4473AE5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342" y="18574"/>
            <a:ext cx="11064658" cy="2799782"/>
          </a:xfrm>
        </p:spPr>
        <p:txBody>
          <a:bodyPr>
            <a:normAutofit/>
          </a:bodyPr>
          <a:lstStyle/>
          <a:p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6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Генетические основы онтогенеза. Генетика иммунитета, аномалий и болезней животных</a:t>
            </a:r>
            <a:endParaRPr lang="ru-RU" sz="3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AE49D2-C915-B23F-A134-00BD62A9B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FC927C-B3D7-7B91-D266-124142410A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48" y="3429000"/>
            <a:ext cx="5307929" cy="341042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3DA099-5618-34AF-582A-269C9200FC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4071" y="3521970"/>
            <a:ext cx="5307929" cy="331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12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553D4-C0B9-3D0D-9F1F-C28E2D540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3B42664-7AE5-9D74-9684-B5AA11CB1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123" y="-18673"/>
            <a:ext cx="11079677" cy="6876673"/>
          </a:xfrm>
        </p:spPr>
      </p:pic>
    </p:spTree>
    <p:extLst>
      <p:ext uri="{BB962C8B-B14F-4D97-AF65-F5344CB8AC3E}">
        <p14:creationId xmlns:p14="http://schemas.microsoft.com/office/powerpoint/2010/main" val="824786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01B1D8-1443-C7B3-D901-AD8FEB5BA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2290961" cy="6947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Дифференциальная активность генов в раннем эмбриогенезе</a:t>
            </a:r>
          </a:p>
          <a:p>
            <a:pPr marL="0" indent="0">
              <a:buNone/>
            </a:pPr>
            <a:r>
              <a:rPr lang="ru-RU" dirty="0"/>
              <a:t>У животных в цитоплазме яйцеклетки до оплодотворения накапливается большое количество РНК всех трех типов: </a:t>
            </a:r>
            <a:r>
              <a:rPr lang="ru-RU" b="1" dirty="0" err="1"/>
              <a:t>иРНК</a:t>
            </a:r>
            <a:r>
              <a:rPr lang="ru-RU" b="1" dirty="0"/>
              <a:t>, рРНК и тРНК. </a:t>
            </a:r>
            <a:r>
              <a:rPr lang="ru-RU" dirty="0"/>
              <a:t>Они соединяются со специфическими </a:t>
            </a:r>
            <a:r>
              <a:rPr lang="ru-RU" b="1" dirty="0"/>
              <a:t>белками-гистонами</a:t>
            </a:r>
            <a:r>
              <a:rPr lang="ru-RU" dirty="0"/>
              <a:t> и образуют неактивные гранулы — </a:t>
            </a:r>
            <a:r>
              <a:rPr lang="ru-RU" b="1" dirty="0"/>
              <a:t>информосомы.</a:t>
            </a:r>
            <a:r>
              <a:rPr lang="ru-RU" dirty="0"/>
              <a:t> Через несколько минут после оплодотворения часть молекул </a:t>
            </a:r>
            <a:r>
              <a:rPr lang="ru-RU" dirty="0" err="1"/>
              <a:t>иРНК</a:t>
            </a:r>
            <a:r>
              <a:rPr lang="ru-RU" dirty="0"/>
              <a:t> информосом освобождается от белка, поступает на рибосомы цитоплазмы яйцеклетки и начинает синтез определенных белков, необходимых для начального развития зиготы. </a:t>
            </a:r>
            <a:r>
              <a:rPr lang="ru-RU" b="1" dirty="0"/>
              <a:t>Начальный период развития зиготы проходит под контролем генов материнского организма, в частности </a:t>
            </a:r>
            <a:r>
              <a:rPr lang="ru-RU" b="1" dirty="0" err="1"/>
              <a:t>иРНК</a:t>
            </a:r>
            <a:r>
              <a:rPr lang="ru-RU" b="1" dirty="0"/>
              <a:t> яйцеклетки, </a:t>
            </a:r>
            <a:r>
              <a:rPr lang="ru-RU" dirty="0"/>
              <a:t>обеспечивает синтез белков до стадии поздней бластулы. С начала стадии гаструляции и в дальнейших процессах онтогенеза синтез белка осуществляется под контролем ядерных генов обеих родительских форм. В эмбриогенезе лягушки синтез </a:t>
            </a:r>
            <a:r>
              <a:rPr lang="ru-RU" dirty="0" err="1"/>
              <a:t>иРНК</a:t>
            </a:r>
            <a:r>
              <a:rPr lang="ru-RU" dirty="0"/>
              <a:t> возобновляется после 10 делений дробления, когда зародыш состоит приблизительно из тысячи клеток.</a:t>
            </a:r>
          </a:p>
        </p:txBody>
      </p:sp>
    </p:spTree>
    <p:extLst>
      <p:ext uri="{BB962C8B-B14F-4D97-AF65-F5344CB8AC3E}">
        <p14:creationId xmlns:p14="http://schemas.microsoft.com/office/powerpoint/2010/main" val="3487116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CDEF5D6-CF35-B5B8-224D-D9C80E9748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445730" y="-1357642"/>
            <a:ext cx="6769911" cy="96613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087D55-D710-6A7B-5259-DB4A94A02CCE}"/>
              </a:ext>
            </a:extLst>
          </p:cNvPr>
          <p:cNvSpPr txBox="1"/>
          <p:nvPr/>
        </p:nvSpPr>
        <p:spPr>
          <a:xfrm>
            <a:off x="9524010" y="2467537"/>
            <a:ext cx="2667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схема изменения активности генов в раннем эмбриогенезе лягушки и мыши.</a:t>
            </a:r>
          </a:p>
        </p:txBody>
      </p:sp>
    </p:spTree>
    <p:extLst>
      <p:ext uri="{BB962C8B-B14F-4D97-AF65-F5344CB8AC3E}">
        <p14:creationId xmlns:p14="http://schemas.microsoft.com/office/powerpoint/2010/main" val="2614439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6EC631-E09F-4175-9514-D540BC138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980218" cy="6176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Одним из примеров дифференциальной активности генов в период органогенеза может служить процесс формирования </a:t>
            </a:r>
            <a:r>
              <a:rPr lang="ru-RU" b="1" dirty="0" err="1"/>
              <a:t>пуффов</a:t>
            </a:r>
            <a:r>
              <a:rPr lang="ru-RU" dirty="0"/>
              <a:t> в гигантских хромосомах дрозофилы. Гигантские политенные хромосомы слюнных желез имеют по длине определенный рисунок. На хромосомах видны </a:t>
            </a:r>
            <a:r>
              <a:rPr lang="ru-RU" b="1" dirty="0"/>
              <a:t>диски, которые представляют собой соединение гомологичных генов. </a:t>
            </a:r>
            <a:r>
              <a:rPr lang="ru-RU" dirty="0"/>
              <a:t>Было установлено, что на определенных стадиях отдельные диски </a:t>
            </a:r>
            <a:r>
              <a:rPr lang="ru-RU" dirty="0" err="1"/>
              <a:t>деспирализуются</a:t>
            </a:r>
            <a:r>
              <a:rPr lang="ru-RU" dirty="0"/>
              <a:t> и принимают форму вздутий, получивших название </a:t>
            </a:r>
            <a:r>
              <a:rPr lang="ru-RU" dirty="0" err="1"/>
              <a:t>пуффов</a:t>
            </a:r>
            <a:r>
              <a:rPr lang="ru-RU" dirty="0"/>
              <a:t>. В </a:t>
            </a:r>
            <a:r>
              <a:rPr lang="ru-RU" dirty="0" err="1"/>
              <a:t>пуффах</a:t>
            </a:r>
            <a:r>
              <a:rPr lang="ru-RU" dirty="0"/>
              <a:t> происходит интенсивный синтез молекул </a:t>
            </a:r>
            <a:r>
              <a:rPr lang="ru-RU" dirty="0" err="1"/>
              <a:t>иРНК</a:t>
            </a:r>
            <a:r>
              <a:rPr lang="ru-RU" dirty="0"/>
              <a:t>. </a:t>
            </a:r>
            <a:r>
              <a:rPr lang="ru-RU" b="1" dirty="0"/>
              <a:t>Разные стадии развития личинок сопровождаются активностью определенных </a:t>
            </a:r>
            <a:r>
              <a:rPr lang="ru-RU" b="1" dirty="0" err="1"/>
              <a:t>пуффов</a:t>
            </a:r>
            <a:r>
              <a:rPr lang="ru-RU" b="1" dirty="0"/>
              <a:t>. </a:t>
            </a:r>
            <a:r>
              <a:rPr lang="ru-RU" dirty="0"/>
              <a:t>Это говорит о том, что на разных этапах развития вступают в действие разные гены.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9A24F0-90F5-B932-A91D-5A9FFA76DC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4587" y="391884"/>
            <a:ext cx="4437413" cy="482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79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A5DE0A-6BA4-3C76-DCD0-62FAE94F2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778338" cy="624642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О неодновременной активности различных генов может свидетельствовать изменение состава белков организма в связи с возрастом. </a:t>
            </a:r>
            <a:r>
              <a:rPr lang="ru-RU" dirty="0"/>
              <a:t>На стадиях раннего эмбрионального развития у человека идет образование гемоглобина </a:t>
            </a:r>
            <a:r>
              <a:rPr lang="ru-RU" b="1" dirty="0"/>
              <a:t>F,</a:t>
            </a:r>
            <a:r>
              <a:rPr lang="ru-RU" dirty="0"/>
              <a:t> который состоит из двух цепей полипептидов — </a:t>
            </a:r>
            <a:r>
              <a:rPr lang="ru-RU" b="1" dirty="0"/>
              <a:t>α- и γ</a:t>
            </a:r>
            <a:r>
              <a:rPr lang="ru-RU" dirty="0"/>
              <a:t>-цепей. Приблизительно </a:t>
            </a:r>
            <a:r>
              <a:rPr lang="ru-RU" b="1" dirty="0"/>
              <a:t>с 13 </a:t>
            </a:r>
            <a:r>
              <a:rPr lang="ru-RU" b="1" dirty="0" err="1"/>
              <a:t>нед</a:t>
            </a:r>
            <a:r>
              <a:rPr lang="ru-RU" b="1" dirty="0"/>
              <a:t>. </a:t>
            </a:r>
            <a:r>
              <a:rPr lang="ru-RU" dirty="0"/>
              <a:t>эмбрионального развитии начинается синтез гемоглобина </a:t>
            </a:r>
            <a:r>
              <a:rPr lang="ru-RU" b="1" dirty="0"/>
              <a:t>А</a:t>
            </a:r>
            <a:r>
              <a:rPr lang="ru-RU" dirty="0"/>
              <a:t>, характерного для взрослого человека. У гемоглобина А цепь полипептида </a:t>
            </a:r>
            <a:r>
              <a:rPr lang="ru-RU" b="1" dirty="0"/>
              <a:t>γ</a:t>
            </a:r>
            <a:r>
              <a:rPr lang="ru-RU" dirty="0"/>
              <a:t> заменена на цепь </a:t>
            </a:r>
            <a:r>
              <a:rPr lang="ru-RU" b="1" dirty="0"/>
              <a:t>β</a:t>
            </a:r>
            <a:r>
              <a:rPr lang="ru-RU" dirty="0"/>
              <a:t>-цепей несколько иного строения. Цепь α у обоих гемоглобинов одинакова, и ее синтез контролируется одним и тем же геном. </a:t>
            </a:r>
            <a:r>
              <a:rPr lang="ru-RU" b="1" dirty="0"/>
              <a:t>У новорожденного гемоглобин F составляет 70— 80 % </a:t>
            </a:r>
            <a:r>
              <a:rPr lang="ru-RU" dirty="0"/>
              <a:t>общего количества. </a:t>
            </a:r>
            <a:r>
              <a:rPr lang="ru-RU" b="1" dirty="0"/>
              <a:t>И только к году происходит полная замена гемоглобина F гемоглобином А.</a:t>
            </a:r>
            <a:r>
              <a:rPr lang="ru-RU" dirty="0"/>
              <a:t> Полная замена гемоглобина F гемоглобином А у телят происходит к ПО—120-дневному возрасту.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D8E745-8E38-8507-03B3-682B1B7AE5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8338" y="-33303"/>
            <a:ext cx="4709857" cy="4709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F7E8C5-F606-738D-96C6-2AD1A7E38D62}"/>
              </a:ext>
            </a:extLst>
          </p:cNvPr>
          <p:cNvSpPr txBox="1"/>
          <p:nvPr/>
        </p:nvSpPr>
        <p:spPr>
          <a:xfrm>
            <a:off x="7932716" y="4251366"/>
            <a:ext cx="4188031" cy="1774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/>
              <a:t>Структура человеческого гемоглобина. "'α"' и "'β"' субъединицы выделены красным и синим соответственно, а железосодержащий </a:t>
            </a:r>
            <a:r>
              <a:rPr lang="ru-RU" i="1" dirty="0" err="1"/>
              <a:t>гем</a:t>
            </a:r>
            <a:r>
              <a:rPr lang="ru-RU" i="1" dirty="0"/>
              <a:t> группы в зеленом цвете.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866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5D901B-3E6A-CA05-8A14-8BA277BE7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854535" cy="617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Обнаружены возрастные изменения в количестве и составе белков сыворотки крови у телят в эмбриональный период. </a:t>
            </a:r>
            <a:r>
              <a:rPr lang="ru-RU" sz="3200" b="1" dirty="0"/>
              <a:t>Первый период эмбрионального развития характеризуется низким содержанием сывороточных белков (2,62 г%), </a:t>
            </a:r>
            <a:r>
              <a:rPr lang="ru-RU" sz="3200" dirty="0"/>
              <a:t>затем количество их постепенно и </a:t>
            </a:r>
            <a:r>
              <a:rPr lang="ru-RU" sz="3200" b="1" dirty="0"/>
              <a:t>к 9 мес. достигает 4,44 г%. </a:t>
            </a:r>
            <a:r>
              <a:rPr lang="ru-RU" sz="3200" dirty="0"/>
              <a:t>Отношение альбуминов к глобулинам возрастает с 0,40 у 2-месячного плода до 1,21 к моменту рождения.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122FC9-8C44-5E5E-CFD6-C569CF744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218" y="0"/>
            <a:ext cx="6435782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10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344F67-749F-E081-67F1-18CF839F4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"/>
            <a:ext cx="6353300" cy="6115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Некоторые органы и ткани специализируются на синтезе каких-то определенных белков, и количество РНК в них в отдельные периоды возрастает или снижается. Установлено, что образование РНК усиливается, когда в вымени коров синтезируется много белка при высоких удоях, и снижается при уменьшении удоев.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736A4A-C29B-1F06-7718-499E100C60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587" y="0"/>
            <a:ext cx="5997808" cy="400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172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46633-62E4-C357-7628-09C7C6E4B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431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КРИТИЧЕСКИЕ ПЕРИОДЫ РАЗВИТИЯ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BF8D6E-7841-0B47-3A77-CBC474EE6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81" y="688768"/>
            <a:ext cx="11376561" cy="6169231"/>
          </a:xfrm>
        </p:spPr>
        <p:txBody>
          <a:bodyPr>
            <a:normAutofit/>
          </a:bodyPr>
          <a:lstStyle/>
          <a:p>
            <a:r>
              <a:rPr lang="ru-RU" sz="3200" dirty="0"/>
              <a:t>Генная система регуляции онтогенеза не всегда обеспечивает гармоничное развитие эмбриона из-за несоответствия самих условий развития возможностям генотипа.</a:t>
            </a:r>
          </a:p>
          <a:p>
            <a:r>
              <a:rPr lang="ru-RU" sz="3200" dirty="0"/>
              <a:t>Резкое изменение среды в определенные периоды эмбрионального развития организма может вызвать гибель зародыша или развитие уродств. Такие периоды принято называть </a:t>
            </a:r>
            <a:r>
              <a:rPr lang="ru-RU" sz="3200" b="1" dirty="0"/>
              <a:t>критическими.</a:t>
            </a:r>
            <a:r>
              <a:rPr lang="ru-RU" sz="3200" dirty="0"/>
              <a:t> Они обнаружены в онтогенезе млекопитающих, птиц, рептилий, амфибий и рыб. Критические периоды можно выявить после поздней бластулы, они предшествуют основным процессам морфогенеза. </a:t>
            </a:r>
            <a:r>
              <a:rPr lang="ru-RU" sz="3200" b="1" dirty="0"/>
              <a:t>В этот период происходит развитие эмбриона под контролем генетической информации обеих родительских особей.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582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652D51-DC3C-48F0-6E50-9902A240B4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914" y="0"/>
            <a:ext cx="7232073" cy="5427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B24C19-E0D2-A7B7-719F-76C21BF4CE30}"/>
              </a:ext>
            </a:extLst>
          </p:cNvPr>
          <p:cNvSpPr txBox="1"/>
          <p:nvPr/>
        </p:nvSpPr>
        <p:spPr>
          <a:xfrm>
            <a:off x="1" y="5641523"/>
            <a:ext cx="121405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Дробление оплодотворенных яйцеклеток различных типов:</a:t>
            </a:r>
          </a:p>
          <a:p>
            <a:r>
              <a:rPr lang="ru-RU" dirty="0"/>
              <a:t>а — полное равномерное дробление у ланцетника; б — полное неравномерное дробление у лягушки; в — неполное </a:t>
            </a:r>
            <a:r>
              <a:rPr lang="ru-RU" dirty="0" err="1"/>
              <a:t>дискоидальное</a:t>
            </a:r>
            <a:r>
              <a:rPr lang="ru-RU" dirty="0"/>
              <a:t> дробление у птиц; г — неполное поверхностное дробление у насекомых.</a:t>
            </a:r>
          </a:p>
        </p:txBody>
      </p:sp>
    </p:spTree>
    <p:extLst>
      <p:ext uri="{BB962C8B-B14F-4D97-AF65-F5344CB8AC3E}">
        <p14:creationId xmlns:p14="http://schemas.microsoft.com/office/powerpoint/2010/main" val="2913638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83C29B-556E-E1BF-6186-8AB583C87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590805" cy="600891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1. </a:t>
            </a:r>
            <a:r>
              <a:rPr lang="ru-RU" sz="5100" b="1" dirty="0"/>
              <a:t>У человека</a:t>
            </a:r>
            <a:r>
              <a:rPr lang="ru-RU" sz="5100" dirty="0"/>
              <a:t> первый критический период относится к первой неделе после зачатия;</a:t>
            </a:r>
          </a:p>
          <a:p>
            <a:pPr marL="0" indent="0">
              <a:buNone/>
            </a:pPr>
            <a:r>
              <a:rPr lang="ru-RU" sz="5100" dirty="0"/>
              <a:t>второй – к 3-5 неделями развития (происходит закладка отдельных органов и тканей);</a:t>
            </a:r>
          </a:p>
          <a:p>
            <a:pPr marL="0" indent="0">
              <a:buNone/>
            </a:pPr>
            <a:r>
              <a:rPr lang="ru-RU" sz="5100" dirty="0"/>
              <a:t>третий – между 8 и 11 неделями (формирование плаценты).</a:t>
            </a:r>
          </a:p>
          <a:p>
            <a:pPr marL="0" indent="0">
              <a:buNone/>
            </a:pPr>
            <a:endParaRPr lang="ru-RU" sz="5100" dirty="0"/>
          </a:p>
          <a:p>
            <a:pPr marL="0" indent="0">
              <a:buNone/>
            </a:pPr>
            <a:r>
              <a:rPr lang="ru-RU" sz="5100" dirty="0"/>
              <a:t>2. </a:t>
            </a:r>
            <a:r>
              <a:rPr lang="ru-RU" sz="5100" b="1" dirty="0"/>
              <a:t>У кур </a:t>
            </a:r>
            <a:r>
              <a:rPr lang="ru-RU" sz="5100" dirty="0"/>
              <a:t>критические периоды приходятся на 2-3 день инкубации (формируется система кровообращения); </a:t>
            </a:r>
          </a:p>
          <a:p>
            <a:pPr marL="0" indent="0">
              <a:buNone/>
            </a:pPr>
            <a:r>
              <a:rPr lang="ru-RU" sz="5100" dirty="0"/>
              <a:t>на 8-9 день развития (дифференцировка тканей и органов);</a:t>
            </a:r>
          </a:p>
          <a:p>
            <a:pPr marL="0" indent="0">
              <a:buNone/>
            </a:pPr>
            <a:r>
              <a:rPr lang="ru-RU" sz="5100" dirty="0"/>
              <a:t>на 19-й день инкубации (усиливается дифференцировка и изменяется тип дыхания).</a:t>
            </a:r>
          </a:p>
          <a:p>
            <a:pPr marL="0" indent="0">
              <a:buNone/>
            </a:pPr>
            <a:endParaRPr lang="ru-RU" sz="51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81A5C3-083A-B652-AE04-E50D4D627F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0727" y="0"/>
            <a:ext cx="5741273" cy="387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0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04660-3DF4-EBA3-082B-F03A5B42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569"/>
            <a:ext cx="10515600" cy="64476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ПЛАН: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49F190-C79D-1D3E-9638-377FB4C6D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846" y="726831"/>
            <a:ext cx="11177954" cy="5450132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Общие понятия онтогенеза.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Дифференциальная активность генов - основа клеточной дифференцировки. Роль генетической информации на ранних этапах развития.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Критические периоды развития.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развития прокариот и эукариот.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Пенетрантность и экспрессивность генов.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Плейотропное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действие гена.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генотипа и среды.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Генетика иммунитета. понятие об иммунитете и иммунной системе организма.</a:t>
            </a:r>
          </a:p>
          <a:p>
            <a:pPr marL="0" lvl="0" indent="0">
              <a:buNone/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 </a:t>
            </a:r>
          </a:p>
          <a:p>
            <a:pPr marL="0" lvl="0" indent="0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439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B81EE-83AF-83CB-2B53-7FEE46F32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53" y="0"/>
            <a:ext cx="11235047" cy="48688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2800" b="1" dirty="0"/>
            </a:br>
            <a:r>
              <a:rPr lang="ru-RU" sz="2800" b="1" dirty="0"/>
              <a:t>ОСОБЕННОСТИ РАЗВИТИЯ ПРОКАРИОТ И ЭУКАРИОТ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8A59A-290B-EF6F-58F9-C5176F0BA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78775"/>
            <a:ext cx="6345352" cy="5587338"/>
          </a:xfrm>
        </p:spPr>
        <p:txBody>
          <a:bodyPr/>
          <a:lstStyle/>
          <a:p>
            <a:pPr marL="0" indent="0">
              <a:buAutoNum type="arabicPeriod"/>
            </a:pPr>
            <a:r>
              <a:rPr lang="ru-RU" dirty="0"/>
              <a:t>У прокариот гены представляют собой непрерывную последовательность триплетов, обеспечивающих кодирование последовательности аминокислот в определенной белковой молекуле. </a:t>
            </a:r>
          </a:p>
          <a:p>
            <a:pPr marL="0" indent="0">
              <a:buNone/>
            </a:pPr>
            <a:r>
              <a:rPr lang="ru-RU" dirty="0"/>
              <a:t>У эукариот многие гены имеют участки, не несущие информации </a:t>
            </a:r>
            <a:r>
              <a:rPr lang="ru-RU" b="1" dirty="0"/>
              <a:t>(интроны)</a:t>
            </a:r>
            <a:r>
              <a:rPr lang="ru-RU" dirty="0"/>
              <a:t>. Так, в гене, кодирующем </a:t>
            </a:r>
            <a:r>
              <a:rPr lang="ru-RU" b="1" dirty="0"/>
              <a:t>альбумин крови крысы</a:t>
            </a:r>
            <a:r>
              <a:rPr lang="ru-RU" dirty="0"/>
              <a:t>, содержится </a:t>
            </a:r>
            <a:r>
              <a:rPr lang="ru-RU" b="1" dirty="0"/>
              <a:t>13 интронов</a:t>
            </a:r>
            <a:r>
              <a:rPr lang="ru-RU" dirty="0"/>
              <a:t>, в гене </a:t>
            </a:r>
            <a:r>
              <a:rPr lang="ru-RU" b="1" dirty="0"/>
              <a:t>овальбумина курицы — 7 интронов.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10777-5DC4-5C07-4A44-86F83139D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351" y="391887"/>
            <a:ext cx="5542838" cy="48095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194610-9545-86CD-A9EF-380FDC002772}"/>
              </a:ext>
            </a:extLst>
          </p:cNvPr>
          <p:cNvSpPr txBox="1"/>
          <p:nvPr/>
        </p:nvSpPr>
        <p:spPr>
          <a:xfrm>
            <a:off x="7998031" y="5408614"/>
            <a:ext cx="38901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Синтез белка с прерывистого гена (сплайсинг)</a:t>
            </a:r>
          </a:p>
        </p:txBody>
      </p:sp>
    </p:spTree>
    <p:extLst>
      <p:ext uri="{BB962C8B-B14F-4D97-AF65-F5344CB8AC3E}">
        <p14:creationId xmlns:p14="http://schemas.microsoft.com/office/powerpoint/2010/main" val="73465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DE712C-B510-473C-91EC-7D3F473AA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79" y="866899"/>
            <a:ext cx="6673933" cy="49876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Прокариоты вынуждены обеспечивать все необходимое для своего развития за счет активности почти всех имеющихся у них генов, организованы весьма просто, а различия их признаков проявляются прежде всего на молекулярном уровне (например, способность или неспособность к синтезу определенных соединений, к усвоению веществ и энергии развития клетки; чувствительность к антибиотику). Признаки прокариот можно назвать элементарными, ибо для них характерна простая связь: от гена к признаку.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94DEB8-52AB-0898-E797-00B773BE55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574" y="0"/>
            <a:ext cx="4912426" cy="327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96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868FA8-6F5E-69EC-42BF-22E9A8656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504"/>
            <a:ext cx="11994078" cy="42157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 эукариот происходит дифференцировка между разными клетками организма, что открывает широкие возможности для дистанционного (опосредованного) действия генов. Для многоклеточных эукариот характерно наличие хромосом, количество ДНК в каждой из которых превышает количество ДНК в геноме прокариот. С появлением диплоидности (2л) у эукариот обозначилось значительно больше генных взаимодействий по сравнению с прокариотами. Существенное значение приобрели системы доминирования и супрессии, влияющие на баланс действия генов сложного многоклеточного организма.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811137-4B08-0260-4E42-1FC19AC4A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986" y="4067175"/>
            <a:ext cx="68580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42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48712F-BF57-08A9-2E33-43C30A54E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0"/>
            <a:ext cx="8395855" cy="6970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3. Признак у эукариот, как правило, определяется не одним, а многими генами (</a:t>
            </a:r>
            <a:r>
              <a:rPr lang="ru-RU" dirty="0" err="1"/>
              <a:t>полигенами</a:t>
            </a:r>
            <a:r>
              <a:rPr lang="ru-RU" dirty="0"/>
              <a:t>). Например, на живую массу сельскохозяйственных животных оказывают влияние многие гены.</a:t>
            </a:r>
          </a:p>
          <a:p>
            <a:pPr marL="0" indent="0">
              <a:buNone/>
            </a:pPr>
            <a:r>
              <a:rPr lang="ru-RU" dirty="0"/>
              <a:t>4. Эукариоты: наличие дифференцированных органов и тканей, состоящих из узкоспециализированных клеток. В этих клетках в активном состоянии находится только та часть генетической информации, которая необходима для синтеза строго определенных белков. (например, гены, кодирующие синтез миозина в мышцах), и гены, ответственные за выполнение ограниченных функций, например за синтез гемоглобина крови, кератина волос и т. 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94FFCE-7BCD-1826-2EA9-0705D88F53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7105" y="581890"/>
            <a:ext cx="4424895" cy="30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11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CED6FF4-F9EC-0DA5-C80B-3AF290EE0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/>
          <a:lstStyle/>
          <a:p>
            <a:r>
              <a:rPr lang="ru-RU" dirty="0"/>
              <a:t>На синтез белков у эукариот в процессе онтогенеза оказывают влияние: репликация ДНК, стабильность </a:t>
            </a:r>
            <a:r>
              <a:rPr lang="ru-RU" dirty="0" err="1"/>
              <a:t>иРНК</a:t>
            </a:r>
            <a:r>
              <a:rPr lang="ru-RU" dirty="0"/>
              <a:t>, каскадная и гормональная регуляция активности генов.</a:t>
            </a:r>
          </a:p>
          <a:p>
            <a:r>
              <a:rPr lang="ru-RU" dirty="0"/>
              <a:t>Интенсивность репликации ДНК зависит от </a:t>
            </a:r>
            <a:r>
              <a:rPr lang="ru-RU" dirty="0" err="1"/>
              <a:t>дефференцировки</a:t>
            </a:r>
            <a:r>
              <a:rPr lang="ru-RU" dirty="0"/>
              <a:t> клеток: в </a:t>
            </a:r>
            <a:r>
              <a:rPr lang="ru-RU" dirty="0" err="1"/>
              <a:t>высокодефференцированных</a:t>
            </a:r>
            <a:r>
              <a:rPr lang="ru-RU" dirty="0"/>
              <a:t> клетках (нейроны, мышечные клетки, клетки печени) репликация ДНК не происходит довольно длительное время, в отличие от клеток эпителия кишечника, костного мозга.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CBBE8D-B437-6FF3-D38B-4A171ED6F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27" y="2978727"/>
            <a:ext cx="3879273" cy="38792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6D8A09-518C-E002-09F8-2A2220E9ED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14242"/>
            <a:ext cx="3743758" cy="374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99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C5D5ED-3735-4E71-8264-D3146015E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116024" cy="6176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Стабильность </a:t>
            </a:r>
            <a:r>
              <a:rPr lang="ru-RU" b="1" dirty="0" err="1"/>
              <a:t>иРНК</a:t>
            </a:r>
            <a:r>
              <a:rPr lang="ru-RU" dirty="0"/>
              <a:t>. </a:t>
            </a:r>
            <a:r>
              <a:rPr lang="ru-RU" b="1" dirty="0"/>
              <a:t>В отличие от прокариот </a:t>
            </a:r>
            <a:r>
              <a:rPr lang="ru-RU" dirty="0" err="1"/>
              <a:t>иРНК</a:t>
            </a:r>
            <a:r>
              <a:rPr lang="ru-RU" dirty="0"/>
              <a:t> у эукариот, особенно в клетках животных, относительно стабильна и может длительное время служить матрицей белкового синтеза, а также сохраняться в цитоплазме в виде информосом. Так, у человека длительность жизни </a:t>
            </a:r>
            <a:r>
              <a:rPr lang="ru-RU" b="1" dirty="0"/>
              <a:t>ретикулоцитов</a:t>
            </a:r>
            <a:r>
              <a:rPr lang="ru-RU" dirty="0"/>
              <a:t> (безъядерные незрелые эритроциты) до превращения их в эритроциты равна шести суткам. </a:t>
            </a:r>
            <a:r>
              <a:rPr lang="ru-RU" b="1" dirty="0"/>
              <a:t>Ядра у них отсутствуют, но синтез специализированных молекул белка в них протекает на </a:t>
            </a:r>
            <a:r>
              <a:rPr lang="ru-RU" b="1" dirty="0" err="1"/>
              <a:t>иРНК</a:t>
            </a:r>
            <a:r>
              <a:rPr lang="ru-RU" b="1" dirty="0"/>
              <a:t>,</a:t>
            </a:r>
            <a:r>
              <a:rPr lang="ru-RU" dirty="0"/>
              <a:t> образовавшихся в ядрах на предшествующей стадии нормобласта. Таким образом, у высших организмов возможно образование безъядерных клеток, которые могут нормально функционировать за счет ранее синтезированных </a:t>
            </a:r>
            <a:r>
              <a:rPr lang="ru-RU" dirty="0" err="1"/>
              <a:t>иРНК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85DF38-78EC-4CE2-AFD3-2568CC42A4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1914" y="289709"/>
            <a:ext cx="4964085" cy="537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4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D7557D-CA98-4AD2-B135-FBA383A79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667469" cy="6176963"/>
          </a:xfrm>
        </p:spPr>
        <p:txBody>
          <a:bodyPr/>
          <a:lstStyle/>
          <a:p>
            <a:r>
              <a:rPr lang="ru-RU" b="1" dirty="0"/>
              <a:t>Каскадная регуляция активности генов. </a:t>
            </a:r>
          </a:p>
          <a:p>
            <a:pPr marL="0" indent="0">
              <a:buNone/>
            </a:pPr>
            <a:r>
              <a:rPr lang="ru-RU" dirty="0"/>
              <a:t>У эукариот в клетке происходит одновременное включение или выключение большой группы генов, локализованных в разных молекулах ДНК, разных хромосомах. Эта регуляция осуществляется под воздействием специализированных весьма разнообразных сигнальных веществ, активно синтезируемых в клетках других тканей и поступающих в клетки данной ткани.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8E5002-A652-4EF0-83A4-EC83BF5EB3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5452" y="251610"/>
            <a:ext cx="6696547" cy="32173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122570-BA6E-45C9-ACF3-1E1CD1A27A3C}"/>
              </a:ext>
            </a:extLst>
          </p:cNvPr>
          <p:cNvSpPr txBox="1"/>
          <p:nvPr/>
        </p:nvSpPr>
        <p:spPr>
          <a:xfrm>
            <a:off x="6132214" y="3802174"/>
            <a:ext cx="61608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Регуляция экспрессии многих генов эукариот одним белком-регулятором</a:t>
            </a:r>
          </a:p>
        </p:txBody>
      </p:sp>
    </p:spTree>
    <p:extLst>
      <p:ext uri="{BB962C8B-B14F-4D97-AF65-F5344CB8AC3E}">
        <p14:creationId xmlns:p14="http://schemas.microsoft.com/office/powerpoint/2010/main" val="211632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E5CF7C-8F4F-46A8-9256-58E0EC324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6877"/>
            <a:ext cx="5959094" cy="65670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/>
              <a:t>Гормональная регуляция активности генов. </a:t>
            </a:r>
            <a:r>
              <a:rPr lang="ru-RU" sz="3200" dirty="0"/>
              <a:t>У высших животных важное значение имеет гормональная регуляция активности генов. Гормоны, вырабатываемые железами внутренней секреции, активируют синтез соответствующих белков. Выделяясь из соответствующих желез в кровь, гормоны разносятся по всему организму, вступают в контакт с соответствующими клетками и активируют их гены.</a:t>
            </a:r>
          </a:p>
          <a:p>
            <a:endParaRPr lang="ru-RU" sz="3200" dirty="0"/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3E3B0A-A0D5-F790-E824-D53BAAD5519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9094" y="1104404"/>
            <a:ext cx="6232905" cy="333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63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F7CC74F-5EC4-7FCE-F533-650AA6D37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991080" cy="59970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dirty="0"/>
              <a:t>Например, гормон роста </a:t>
            </a:r>
            <a:r>
              <a:rPr lang="ru-RU" sz="4000" b="1" dirty="0"/>
              <a:t>соматотропин, </a:t>
            </a:r>
            <a:r>
              <a:rPr lang="ru-RU" sz="4000" dirty="0"/>
              <a:t>вырабатываемый гипофизом индуцирует синтез белков во многих клетках одновременно. При введении соматотропина в организм телят повышается прирост их живой массы на 15—20 %, соматотропин увеличивает скорость роста индеек.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8217ED-7C2B-8A4C-49B6-D865CB04A7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0920" y="0"/>
            <a:ext cx="5991080" cy="479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30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D2940A-A81E-C61F-3DF2-98AA153DB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"/>
            <a:ext cx="6448301" cy="6858001"/>
          </a:xfrm>
        </p:spPr>
        <p:txBody>
          <a:bodyPr>
            <a:normAutofit fontScale="92500" lnSpcReduction="20000"/>
          </a:bodyPr>
          <a:lstStyle/>
          <a:p>
            <a:r>
              <a:rPr lang="ru-RU" sz="4200" dirty="0"/>
              <a:t>На активность соответствующих генов оказывают существенное влияние цитоплазма дифференцированных клеток и белки- гистоны. При дифференцировке клетка приобретает способность реагировать только на определенные раздражители, в результате чего она синтезирует только те белки, которые необходимы для ее дальнейшего функционирования.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0B51A-1572-92EF-0515-28A993F4BA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8721" y="-1"/>
            <a:ext cx="5593279" cy="559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648CC-640E-7224-1053-33879DD6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58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5B96D6-175C-6327-3BD6-B65B70511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4" y="890954"/>
            <a:ext cx="11224846" cy="5286009"/>
          </a:xfrm>
        </p:spPr>
        <p:txBody>
          <a:bodyPr/>
          <a:lstStyle/>
          <a:p>
            <a:pPr marL="0" lvl="0" indent="0">
              <a:buNone/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Онтогенез —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непрерывный процесс количественных и качественных изменений, происходящих в организме в течение всей жизни при постоянном взаимодействии генотипа и условий среды.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B98C98-1D98-1D03-7C2A-EB2A7F95D0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689" y="2286000"/>
            <a:ext cx="562131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75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BAA0BA6-634A-4C4D-B531-45ADD43E6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033" y="512046"/>
            <a:ext cx="6507933" cy="62825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7D98BF-3D51-4B21-97B6-DB81CEA5DC9E}"/>
              </a:ext>
            </a:extLst>
          </p:cNvPr>
          <p:cNvSpPr txBox="1"/>
          <p:nvPr/>
        </p:nvSpPr>
        <p:spPr>
          <a:xfrm>
            <a:off x="1638677" y="63375"/>
            <a:ext cx="10918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Общая схема взаимодействия генов в онтогенезе у многоклеточных организмов </a:t>
            </a:r>
          </a:p>
        </p:txBody>
      </p:sp>
    </p:spTree>
    <p:extLst>
      <p:ext uri="{BB962C8B-B14F-4D97-AF65-F5344CB8AC3E}">
        <p14:creationId xmlns:p14="http://schemas.microsoft.com/office/powerpoint/2010/main" val="277653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FB26B-3436-4C38-B9E2-6BEDAE656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25101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/>
              <a:t>ПЕНЕТРАНТНОСТЬ И ЭКСПРЕССИВНОСТЬ ГЕНОВ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340203-CFB1-4711-BBAF-348B94CC1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658" y="525101"/>
            <a:ext cx="6310266" cy="5920966"/>
          </a:xfrm>
        </p:spPr>
        <p:txBody>
          <a:bodyPr>
            <a:normAutofit/>
          </a:bodyPr>
          <a:lstStyle/>
          <a:p>
            <a:r>
              <a:rPr lang="ru-RU" sz="3200" dirty="0"/>
              <a:t>Один и тот же признак может проявляться или не проявляться у особей родственных групп. Это явление называется </a:t>
            </a:r>
            <a:r>
              <a:rPr lang="ru-RU" sz="3200" b="1" dirty="0"/>
              <a:t>пенетрантностью гена. </a:t>
            </a:r>
            <a:r>
              <a:rPr lang="ru-RU" sz="3200" dirty="0"/>
              <a:t>Пенетрантность определяют по проценту особей в популяции, у которых данный ген проявился. Например, у мышей известна мутация изогнутости хвоста («поросячий хвост»), которая имеет неполную пенетрантность и проявляется у 16,7 % потомков.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B3BD49-9B73-4EFC-A1B7-8DEF07CDFE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3473" y="727671"/>
            <a:ext cx="5198305" cy="615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1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434B658-A2C8-4D45-9A94-F9FA25EFE5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8944" y="226338"/>
            <a:ext cx="4152523" cy="23357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7A1C93-2CA0-48F8-A415-7D07B38AA7CC}"/>
              </a:ext>
            </a:extLst>
          </p:cNvPr>
          <p:cNvSpPr txBox="1"/>
          <p:nvPr/>
        </p:nvSpPr>
        <p:spPr>
          <a:xfrm>
            <a:off x="90535" y="0"/>
            <a:ext cx="8410669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Экспрессивность гена </a:t>
            </a:r>
            <a:r>
              <a:rPr lang="ru-RU" sz="2400" dirty="0"/>
              <a:t>—степень фенотипического проявления гена как мера силы его действия, определяемая по степени развития самого признака.</a:t>
            </a:r>
          </a:p>
          <a:p>
            <a:r>
              <a:rPr lang="ru-RU" sz="2400" dirty="0"/>
              <a:t>Классическим примером экспрессивности и различного фенотипического проявления гена может служить окраска меха у кролика, определяемая серией множественных аллелей гена С.</a:t>
            </a:r>
          </a:p>
          <a:p>
            <a:r>
              <a:rPr lang="ru-RU" sz="2400" dirty="0"/>
              <a:t>Гималайская окраска меха определяется </a:t>
            </a:r>
            <a:r>
              <a:rPr lang="ru-RU" sz="2400" dirty="0" err="1"/>
              <a:t>аллелем</a:t>
            </a:r>
            <a:r>
              <a:rPr lang="ru-RU" sz="2400" dirty="0"/>
              <a:t> С</a:t>
            </a:r>
            <a:r>
              <a:rPr lang="en-US" sz="2400" dirty="0"/>
              <a:t>h</a:t>
            </a:r>
            <a:r>
              <a:rPr lang="ru-RU" sz="2400" dirty="0"/>
              <a:t> и фенотипически проявляется в белой окраске меха, но с черной окраской кончиков лап, ушей, носа и хвоста. Окраска меха зависит от биохимических реакций, протекающих в клетках кожи, контролирующих выработку меланина, и от температуры окружающей среды. Кролик, выращенный при температуре выше 30 °C, оказывается сплошь белым. Если выщипать небольшой участок белой шерсти и систематически его охлаждать, то на нем вырастет черная шерсть. Пониженная температура влияет на активность генов, контролирующих выработку определенных ферментов.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FCD14A-E831-431A-806D-50E8B31279C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2152" y="3429000"/>
            <a:ext cx="3266792" cy="245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95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F4074-086C-4344-A3C6-A13759905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ctr"/>
            <a:br>
              <a:rPr lang="ru-RU" sz="3600" b="1" dirty="0"/>
            </a:br>
            <a:r>
              <a:rPr lang="ru-RU" sz="3600" b="1" dirty="0"/>
              <a:t>ПЛЕЙОТРОПНОЕ ДЕЙСТВИЕ ГЕНА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544020-F477-4004-95B0-C8B95B8E5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42" y="1014608"/>
            <a:ext cx="11979058" cy="5843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/>
              <a:t>Влияние одного гена не на один, а одновременно на несколько признаков называют </a:t>
            </a:r>
            <a:r>
              <a:rPr lang="ru-RU" sz="4400" dirty="0" err="1"/>
              <a:t>плейотропным</a:t>
            </a:r>
            <a:r>
              <a:rPr lang="ru-RU" sz="4400" dirty="0"/>
              <a:t>. Суть явления плейотропии заключается в том, что гены </a:t>
            </a:r>
            <a:r>
              <a:rPr lang="ru-RU" sz="4400" dirty="0" err="1"/>
              <a:t>плейотропного</a:t>
            </a:r>
            <a:r>
              <a:rPr lang="ru-RU" sz="4400" dirty="0"/>
              <a:t> действия контролируют синтез ферментов, участвующих в разных обменных процессах в клетке и в организме в целом и оказывающих одновременно влияние на проявление и развитие других признаков.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5697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D2730CE8-6F6A-8DCC-0098-BFDAD772A0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749" y="0"/>
            <a:ext cx="12208014" cy="686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986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B591B-8964-4FDB-AC8C-A4C09A8D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ВЗАИМОДЕЙСТВИЕ ГЕНОТИПА И СРЕДЫ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387DFF-FF33-46F7-B421-2239CF0EB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926" y="597529"/>
            <a:ext cx="7650178" cy="59209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Под взаимодействием «генотип—среда» понимается специфичность существования породы, линии или отдельной особи в разных условиях среды. Другими словами, одна среда лучше отвечает требованиям генотипа и способствует лучшему проявлению генетических задатков породы, линии, отдельной особи, в то время как в других условиях среды этого не происходит. </a:t>
            </a:r>
          </a:p>
          <a:p>
            <a:pPr marL="0" indent="0">
              <a:buNone/>
            </a:pPr>
            <a:r>
              <a:rPr lang="ru-RU" dirty="0" err="1"/>
              <a:t>Т.о</a:t>
            </a:r>
            <a:r>
              <a:rPr lang="ru-RU" dirty="0"/>
              <a:t>. наследуется не готовый признак, а реакция организма на условия жизни. В разных условиях один и тот же генотип будет проявляться по разному, так как развитие каждого признака особи контролируется определенными генами, проявляющимися только при определенных внешних факторах.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1CEC98-2A10-44E7-A15D-BBD42CF6F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974" y="1133792"/>
            <a:ext cx="3467477" cy="35946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2A59E2-4968-408A-9B58-7BA04B96C98A}"/>
              </a:ext>
            </a:extLst>
          </p:cNvPr>
          <p:cNvSpPr txBox="1"/>
          <p:nvPr/>
        </p:nvSpPr>
        <p:spPr>
          <a:xfrm>
            <a:off x="8368419" y="5181162"/>
            <a:ext cx="43486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/>
              <a:t>Схема взаимодействия генотипа и среды</a:t>
            </a:r>
          </a:p>
        </p:txBody>
      </p:sp>
    </p:spTree>
    <p:extLst>
      <p:ext uri="{BB962C8B-B14F-4D97-AF65-F5344CB8AC3E}">
        <p14:creationId xmlns:p14="http://schemas.microsoft.com/office/powerpoint/2010/main" val="481398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0BDC4-0C1A-484F-85A8-8369046C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536"/>
            <a:ext cx="10515600" cy="590502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ВОЗРАСТНЫЕ ИЗМЕНЕНИЯ ПРИЗНАКОВ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31DEFE-22AF-421A-AB88-CF298E35F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961" y="681038"/>
            <a:ext cx="11854867" cy="6086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Доказано, что сроки наступления возрастных изменений в известной мере определены генетически и имеют видовую обусловленность.</a:t>
            </a:r>
          </a:p>
          <a:p>
            <a:pPr marL="0" indent="0">
              <a:buNone/>
            </a:pPr>
            <a:r>
              <a:rPr lang="ru-RU" dirty="0"/>
              <a:t>Для животноводства важное значение приобретает биологическое и хозяйственное долголетие сельскохозяйственных животных. Биологическое долголетие — это длительность жизни животного, прерываемая естественной смертью. Хозяйственное долголетие — это длительность использования животного и способность его сохранять экономически выгодный уровень продуктивности и давать качественное потомство, то есть не утратившего способность к воспроизводству. Например, продолжительность жизни африканского страуса составляет 70 лет, а хозяйственного использования лишь 40, лошади — 67 и 20, крупного рогатого скота — 36 и 12, овцы — 12 и 8, свиньи — 11 и 7, кролика — 7 и 3, курицы — 3 и 1,5 года соответственно.</a:t>
            </a:r>
          </a:p>
        </p:txBody>
      </p:sp>
    </p:spTree>
    <p:extLst>
      <p:ext uri="{BB962C8B-B14F-4D97-AF65-F5344CB8AC3E}">
        <p14:creationId xmlns:p14="http://schemas.microsoft.com/office/powerpoint/2010/main" val="3705260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3AFBC7-65BF-42F4-A4B4-81B48F69C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37" y="0"/>
            <a:ext cx="6751529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Многочисленные исследования показали, что долголетие обусловлено наследственностью, а не только условиями жизни. Например, долголетие у коров </a:t>
            </a:r>
            <a:r>
              <a:rPr lang="ru-RU" sz="3200" dirty="0" err="1"/>
              <a:t>айрширской</a:t>
            </a:r>
            <a:r>
              <a:rPr lang="ru-RU" sz="3200" dirty="0"/>
              <a:t> породы сопровождается сохранением высокой молочности и воспроизводительной функции. Некоторые коровы прожили по 17 лет и дали по 15 телят. В среднем пожизненный удой коров-долгожительниц составил 60 тыс. кг и более, и при выбытии удой был еще высок — 4400—4700 кг.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6D21CB-4424-4986-29E1-0F1D19BC4E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0479" y="807101"/>
            <a:ext cx="5511519" cy="367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797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17C27-6B01-E263-A28D-C0D8A7D3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378"/>
            <a:ext cx="10515600" cy="5266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Контрольные вопросы и задания. </a:t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EC1493-B745-63FA-75A5-5A9947383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8336478" cy="530827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1. Дайте характеристику биогенетическому закону онтогенеза. </a:t>
            </a:r>
          </a:p>
          <a:p>
            <a:r>
              <a:rPr lang="ru-RU" dirty="0"/>
              <a:t>2. Как изменяется функция генов в онтогенезе животных: экспрессия, пенетрантность? </a:t>
            </a:r>
          </a:p>
          <a:p>
            <a:r>
              <a:rPr lang="ru-RU" dirty="0"/>
              <a:t>3. Назовите критические периоды развития у животных разных видов. </a:t>
            </a:r>
          </a:p>
          <a:p>
            <a:r>
              <a:rPr lang="ru-RU" dirty="0"/>
              <a:t>4. Какое влияние оказывает гормональная и каскадная регуляция активности генов на синтез белков? </a:t>
            </a:r>
          </a:p>
          <a:p>
            <a:r>
              <a:rPr lang="ru-RU" dirty="0"/>
              <a:t>5 Приведите примеры </a:t>
            </a:r>
            <a:r>
              <a:rPr lang="ru-RU" dirty="0" err="1"/>
              <a:t>плейотропного</a:t>
            </a:r>
            <a:r>
              <a:rPr lang="ru-RU" dirty="0"/>
              <a:t> действия генов. </a:t>
            </a:r>
          </a:p>
          <a:p>
            <a:r>
              <a:rPr lang="ru-RU" dirty="0"/>
              <a:t>6. Опишите особенности развития прокариот и эукариот. </a:t>
            </a:r>
          </a:p>
          <a:p>
            <a:r>
              <a:rPr lang="ru-RU" dirty="0"/>
              <a:t>7. Расскажите о взаимодействии генотипа и среды. </a:t>
            </a:r>
          </a:p>
          <a:p>
            <a:r>
              <a:rPr lang="ru-RU" dirty="0"/>
              <a:t>8. Что понимают под биологическим и хозяйственным долголетием животных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90E710-A174-41E0-5414-72218708B8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1661" y="3346429"/>
            <a:ext cx="3870339" cy="21778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C61CB1-8261-0121-EACE-48A16EFADC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678" y="-249382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33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5B857-2CE3-8248-B18D-DF25366AE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4868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ИММУНИТЕТ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24E94-E153-4D9A-9BC7-44B71FB1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312" y="486890"/>
            <a:ext cx="6626269" cy="56884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/>
              <a:t>Иммунитет </a:t>
            </a:r>
            <a:r>
              <a:rPr lang="ru-RU" sz="3200" dirty="0"/>
              <a:t>(от лат. </a:t>
            </a:r>
            <a:r>
              <a:rPr lang="ru-RU" sz="3200" dirty="0" err="1"/>
              <a:t>immunitas</a:t>
            </a:r>
            <a:r>
              <a:rPr lang="ru-RU" sz="3200" dirty="0"/>
              <a:t> — освобождение от чего-либо) способ защиты организма от всех антигенно чужеродных веществ как экзогенной, так и эндогенной природы. Биологический смысл подобной защиты — обеспечение генетической целостности особей вида в течение их жизни. Иммунитет выступает в качестве фактора стабильности онтогенеза — необходимого условия передачи наследственного материала от поколения к поколению.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0E8248-26D2-A74B-9FFE-5B451A1B2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104" y="1056904"/>
            <a:ext cx="4894035" cy="392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3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D5B22E3E-1182-8B45-7361-C98F4E0F6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702" y="541827"/>
            <a:ext cx="3878298" cy="51673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15BE32-B0D5-4CC1-B64D-EC63A9FBFD5F}"/>
              </a:ext>
            </a:extLst>
          </p:cNvPr>
          <p:cNvSpPr txBox="1"/>
          <p:nvPr/>
        </p:nvSpPr>
        <p:spPr>
          <a:xfrm>
            <a:off x="0" y="0"/>
            <a:ext cx="831370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Термины «</a:t>
            </a:r>
            <a:r>
              <a:rPr lang="ru-RU" sz="3600" b="1" dirty="0"/>
              <a:t>онтогенез</a:t>
            </a:r>
            <a:r>
              <a:rPr lang="ru-RU" sz="3600" dirty="0"/>
              <a:t>» и «</a:t>
            </a:r>
            <a:r>
              <a:rPr lang="ru-RU" sz="3600" b="1" dirty="0"/>
              <a:t>филогенез</a:t>
            </a:r>
            <a:r>
              <a:rPr lang="ru-RU" sz="3600" dirty="0"/>
              <a:t>» ввел в биологию немецкий зоолог </a:t>
            </a:r>
            <a:r>
              <a:rPr lang="ru-RU" sz="3600" b="1" dirty="0"/>
              <a:t>Е. Геккель. </a:t>
            </a:r>
            <a:r>
              <a:rPr lang="ru-RU" sz="3600" dirty="0"/>
              <a:t>Термин </a:t>
            </a:r>
            <a:r>
              <a:rPr lang="ru-RU" sz="3600" b="1" dirty="0"/>
              <a:t>«онтогенез» </a:t>
            </a:r>
            <a:r>
              <a:rPr lang="ru-RU" sz="3600" dirty="0"/>
              <a:t>означает процесс индивидуального развития особи, </a:t>
            </a:r>
            <a:r>
              <a:rPr lang="ru-RU" sz="3600" b="1" dirty="0"/>
              <a:t>«филогенез» </a:t>
            </a:r>
            <a:r>
              <a:rPr lang="ru-RU" sz="3600" dirty="0"/>
              <a:t>— история развития вида. </a:t>
            </a:r>
          </a:p>
          <a:p>
            <a:r>
              <a:rPr lang="ru-RU" sz="3600" dirty="0"/>
              <a:t>Он же сформулировал и обосновал (1866) </a:t>
            </a:r>
            <a:r>
              <a:rPr lang="ru-RU" sz="3600" b="1" dirty="0"/>
              <a:t>биогенетический закон, </a:t>
            </a:r>
            <a:r>
              <a:rPr lang="ru-RU" sz="3600" dirty="0"/>
              <a:t>согласно которому индивидуальное развитие особи (онтогенез) является как бы кратким повторением филогенеза.</a:t>
            </a:r>
          </a:p>
        </p:txBody>
      </p:sp>
    </p:spTree>
    <p:extLst>
      <p:ext uri="{BB962C8B-B14F-4D97-AF65-F5344CB8AC3E}">
        <p14:creationId xmlns:p14="http://schemas.microsoft.com/office/powerpoint/2010/main" val="25566182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CC5BAD-BF88-D19D-FC4A-FFAE97C88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504"/>
            <a:ext cx="5367648" cy="60344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Основоположником теории иммунитета стал великий русский ученый, лауреат Нобелевской премии И. И. Мечников.</a:t>
            </a:r>
          </a:p>
          <a:p>
            <a:pPr marL="0" indent="0">
              <a:buNone/>
            </a:pPr>
            <a:r>
              <a:rPr lang="ru-RU" sz="3300" dirty="0"/>
              <a:t>Один из основоположников эволюционной эмбриологии, первооткрыватель фагоцитоза и внутриклеточного пищеварения, создатель сравнительной патологии воспаления, фагоцитарной теории иммунитета, теории </a:t>
            </a:r>
            <a:r>
              <a:rPr lang="ru-RU" sz="3300" dirty="0" err="1"/>
              <a:t>фагоцителлы</a:t>
            </a:r>
            <a:r>
              <a:rPr lang="ru-RU" sz="3300" dirty="0"/>
              <a:t>. Выдвинул и развивал одну из первых концепций старения, разработал </a:t>
            </a:r>
            <a:r>
              <a:rPr lang="ru-RU" sz="3300" dirty="0" err="1"/>
              <a:t>пробиотическую</a:t>
            </a:r>
            <a:r>
              <a:rPr lang="ru-RU" sz="3300" dirty="0"/>
              <a:t> диету с целью обретения долгой и здоровой жизни, ввёл в обращение сам термин «геронтология». Илью Мечникова называют «отцом теории врождённого иммунитета» (англ. </a:t>
            </a:r>
            <a:r>
              <a:rPr lang="ru-RU" sz="3300" dirty="0" err="1"/>
              <a:t>father</a:t>
            </a:r>
            <a:r>
              <a:rPr lang="ru-RU" sz="3300" dirty="0"/>
              <a:t> </a:t>
            </a:r>
            <a:r>
              <a:rPr lang="ru-RU" sz="3300" dirty="0" err="1"/>
              <a:t>of</a:t>
            </a:r>
            <a:r>
              <a:rPr lang="ru-RU" sz="3300" dirty="0"/>
              <a:t> </a:t>
            </a:r>
            <a:r>
              <a:rPr lang="ru-RU" sz="3300" dirty="0" err="1"/>
              <a:t>innate</a:t>
            </a:r>
            <a:r>
              <a:rPr lang="ru-RU" sz="3300" dirty="0"/>
              <a:t> </a:t>
            </a:r>
            <a:r>
              <a:rPr lang="ru-RU" sz="3300" dirty="0" err="1"/>
              <a:t>immunity</a:t>
            </a:r>
            <a:r>
              <a:rPr lang="ru-RU" sz="3300" dirty="0"/>
              <a:t>) и «отцом геронтологии».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19454-AFA3-1B1B-9685-3292C55AD3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406" y="549729"/>
            <a:ext cx="6015594" cy="4010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256019-F1DC-AF9A-E153-7305BF3C21ED}"/>
              </a:ext>
            </a:extLst>
          </p:cNvPr>
          <p:cNvSpPr txBox="1"/>
          <p:nvPr/>
        </p:nvSpPr>
        <p:spPr>
          <a:xfrm>
            <a:off x="7493330" y="4909847"/>
            <a:ext cx="34557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Мечников Илья Ильич</a:t>
            </a:r>
          </a:p>
        </p:txBody>
      </p:sp>
    </p:spTree>
    <p:extLst>
      <p:ext uri="{BB962C8B-B14F-4D97-AF65-F5344CB8AC3E}">
        <p14:creationId xmlns:p14="http://schemas.microsoft.com/office/powerpoint/2010/main" val="325613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7BC240-83D7-8248-7718-A0F3A3C94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627"/>
            <a:ext cx="5403273" cy="596141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Иммунология </a:t>
            </a:r>
            <a:r>
              <a:rPr lang="ru-RU" dirty="0"/>
              <a:t>— наука об иммунитете, которая изучает генетические, молекулярные и клеточные механизмы реагирования организма на чужеродные субстанции, именуемые антигенами. Система органов и клеток организма, реагирующая на появление чужеродных субстанций, получила название </a:t>
            </a:r>
            <a:r>
              <a:rPr lang="ru-RU" b="1" dirty="0"/>
              <a:t>иммунной системы организма. </a:t>
            </a:r>
            <a:r>
              <a:rPr lang="ru-RU" dirty="0"/>
              <a:t>Именно она обеспечивает иммунитет.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3EDAD2-86C5-E9C6-8662-8689822B7B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872" y="130628"/>
            <a:ext cx="6080168" cy="608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734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EEE81B-DC6E-72B0-2DCA-A9F9B22C4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554691" cy="547452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Как только было установлено, что иммунная система распознает чужеродную клетку по одному гену, стало возможным предположить, что иммунологический </a:t>
            </a:r>
            <a:r>
              <a:rPr lang="ru-RU" b="1" dirty="0"/>
              <a:t>контроль за внутренним постоянством многоклеточных популяций организма — это и есть главная функция иммунитета.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31053A-D49E-D0BC-22EC-8CAA974FC6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3116" y="1733797"/>
            <a:ext cx="8905178" cy="500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495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00FE3E-7D31-8AA4-FA07-E7D6AFA88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305797" cy="6176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Китайцы с древних времен, чтобы предотвратить оспенную болезнь в случае эпидемии, втягивали в нос высушенные и измельченные корочки оспенных больных.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России здоровых детей вводили в дом к заболевшему и вкладывали им под мышки смазанные оспенным гноем монеты. Считалось, что такая «купленная, задобренная» оспа вызовет лишь слабое заболевание в отличии от «</a:t>
            </a:r>
            <a:r>
              <a:rPr lang="ru-RU" dirty="0" err="1"/>
              <a:t>некупленной</a:t>
            </a:r>
            <a:r>
              <a:rPr lang="ru-RU" dirty="0"/>
              <a:t>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07C4D8-0E47-E56F-8EDC-EEA3E5A7F9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5797" y="-92281"/>
            <a:ext cx="5886203" cy="443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623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87C382-242F-53D9-D311-66CE7E1EE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878"/>
            <a:ext cx="5058888" cy="72439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1766 г. в России введена вариоляция, успех которой побудил Данило Самойловича (1782) предложить в качестве профилактики бубонной чумы прививку гноя из бубонов.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A6E41D-F1AB-CBC6-6CA7-8F3EDBF4B41F}"/>
              </a:ext>
            </a:extLst>
          </p:cNvPr>
          <p:cNvSpPr txBox="1"/>
          <p:nvPr/>
        </p:nvSpPr>
        <p:spPr>
          <a:xfrm>
            <a:off x="6096000" y="4981238"/>
            <a:ext cx="61632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 err="1">
                <a:effectLst/>
                <a:latin typeface="arial" panose="020B0604020202020204" pitchFamily="34" charset="0"/>
              </a:rPr>
              <a:t>Дани́ла</a:t>
            </a:r>
            <a:r>
              <a:rPr lang="ru-RU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</a:rPr>
              <a:t>Самóйлович</a:t>
            </a:r>
            <a:r>
              <a:rPr lang="ru-RU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effectLst/>
                <a:latin typeface="arial" panose="020B0604020202020204" pitchFamily="34" charset="0"/>
              </a:rPr>
              <a:t>Самойлóвич-Сущинский</a:t>
            </a:r>
            <a:r>
              <a:rPr lang="ru-RU" sz="2000" b="0" i="0" dirty="0">
                <a:effectLst/>
                <a:latin typeface="arial" panose="020B0604020202020204" pitchFamily="34" charset="0"/>
              </a:rPr>
              <a:t> — российский военный врач, основатель эпидемиологии в Российской империи. Впервые доказал заразительность чумы через соприкосновение. 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12844-0566-619F-92AF-5E1B96AC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410" y="74895"/>
            <a:ext cx="3676650" cy="4762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7BB453-E3C6-FBE8-EEBF-A79E6F84675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114" y="3364587"/>
            <a:ext cx="5258787" cy="298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567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97962D-9926-770C-E6AA-90AAB56ED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581403" cy="7588332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В XIX в. исследования </a:t>
            </a:r>
            <a:r>
              <a:rPr lang="ru-RU" sz="3200" b="1" dirty="0"/>
              <a:t>Луи Пастера </a:t>
            </a:r>
            <a:r>
              <a:rPr lang="ru-RU" sz="3200" dirty="0"/>
              <a:t>дают мощный толчок развитию иммунологии инфекционных болезней. В 1879 г. Л. Пастер получает первую ослабленную вакцину против куриной холеры. Знаменитый </a:t>
            </a:r>
            <a:r>
              <a:rPr lang="ru-RU" sz="3200" b="1" dirty="0"/>
              <a:t>1880 г.</a:t>
            </a:r>
            <a:r>
              <a:rPr lang="ru-RU" sz="3200" dirty="0"/>
              <a:t> — время публикации статьи по защите кур от холеры — вошел в историю науки как </a:t>
            </a:r>
            <a:r>
              <a:rPr lang="ru-RU" sz="3200" b="1" dirty="0"/>
              <a:t>год рождения экспериментальной иммунологии</a:t>
            </a:r>
            <a:r>
              <a:rPr lang="ru-RU" b="1" dirty="0"/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9F585A-C058-F229-D1C6-6C0DC42940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309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308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EE797D-771C-2AE9-AB88-5208E2BA9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907110" cy="3105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В 1881г</a:t>
            </a:r>
            <a:r>
              <a:rPr lang="ru-RU" sz="3600" dirty="0"/>
              <a:t>. Л. Пастер получает </a:t>
            </a:r>
            <a:r>
              <a:rPr lang="ru-RU" sz="3600" b="1" dirty="0"/>
              <a:t>живую вакцину против сибирской язвы </a:t>
            </a:r>
            <a:r>
              <a:rPr lang="ru-RU" sz="3600" dirty="0"/>
              <a:t>методом </a:t>
            </a:r>
            <a:r>
              <a:rPr lang="ru-RU" sz="3600" dirty="0" err="1"/>
              <a:t>аттенуации</a:t>
            </a:r>
            <a:r>
              <a:rPr lang="ru-RU" sz="3600" dirty="0"/>
              <a:t> (от лат. </a:t>
            </a:r>
            <a:r>
              <a:rPr lang="ru-RU" sz="3600" dirty="0" err="1"/>
              <a:t>attenuo</a:t>
            </a:r>
            <a:r>
              <a:rPr lang="ru-RU" sz="3600" dirty="0"/>
              <a:t> — ослаблять, смягчать).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4C1FBC-606E-8F73-32AF-91062D0AC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585" y="-1"/>
            <a:ext cx="4054291" cy="57084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9C027B-9351-853A-A44D-1DF57C1E9FEE}"/>
              </a:ext>
            </a:extLst>
          </p:cNvPr>
          <p:cNvSpPr txBox="1"/>
          <p:nvPr/>
        </p:nvSpPr>
        <p:spPr>
          <a:xfrm>
            <a:off x="9037123" y="5931126"/>
            <a:ext cx="8104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Пастер, Луи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CBA261-9BFA-DEC1-8E92-82D0EB7006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96087"/>
            <a:ext cx="7149852" cy="476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12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90347F-AAE5-6F6D-8B4F-5EB9B5480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18753"/>
            <a:ext cx="6808763" cy="67868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500" b="1" dirty="0"/>
              <a:t>Иммунная система </a:t>
            </a:r>
            <a:r>
              <a:rPr lang="ru-RU" sz="3500" dirty="0"/>
              <a:t>организма является совокупностью лимфоидных органов и тканей, генерирующих клетки, способные самостоятельно или путем синтеза антител специфически взаимодействовать с антигеном. </a:t>
            </a:r>
            <a:r>
              <a:rPr lang="ru-RU" sz="3500" b="1" dirty="0"/>
              <a:t>Антиген  </a:t>
            </a:r>
            <a:r>
              <a:rPr lang="ru-RU" sz="3500" dirty="0"/>
              <a:t>- вещество, способное при введении в организм животного индуцировать образование специфических антител, а также специфически связываться с последними </a:t>
            </a:r>
            <a:r>
              <a:rPr lang="ru-RU" sz="3500" dirty="0" err="1"/>
              <a:t>in</a:t>
            </a:r>
            <a:r>
              <a:rPr lang="ru-RU" sz="3500" dirty="0"/>
              <a:t> </a:t>
            </a:r>
            <a:r>
              <a:rPr lang="ru-RU" sz="3500" dirty="0" err="1"/>
              <a:t>vivo</a:t>
            </a:r>
            <a:r>
              <a:rPr lang="ru-RU" sz="3500" dirty="0"/>
              <a:t> и </a:t>
            </a:r>
            <a:r>
              <a:rPr lang="ru-RU" sz="3500" dirty="0" err="1"/>
              <a:t>in</a:t>
            </a:r>
            <a:r>
              <a:rPr lang="ru-RU" sz="3500" dirty="0"/>
              <a:t> </a:t>
            </a:r>
            <a:r>
              <a:rPr lang="ru-RU" sz="3500" dirty="0" err="1"/>
              <a:t>vitro</a:t>
            </a:r>
            <a:r>
              <a:rPr lang="ru-RU" sz="3500" dirty="0"/>
              <a:t>. </a:t>
            </a:r>
            <a:r>
              <a:rPr lang="ru-RU" sz="3500" b="1" dirty="0"/>
              <a:t>Антигены </a:t>
            </a:r>
            <a:r>
              <a:rPr lang="ru-RU" sz="3500" dirty="0"/>
              <a:t>— полимерные вещества белковой природы или их синтетические аналоги, несущие признаки генетически чужеродной информации.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0411D-E408-4313-FFE3-5772DCAFC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677" y="895276"/>
            <a:ext cx="5001980" cy="43379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A4C875-4FB4-A337-BA6C-6189706AF457}"/>
              </a:ext>
            </a:extLst>
          </p:cNvPr>
          <p:cNvSpPr txBox="1"/>
          <p:nvPr/>
        </p:nvSpPr>
        <p:spPr>
          <a:xfrm>
            <a:off x="8113542" y="5765968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Иммунная система организма</a:t>
            </a:r>
          </a:p>
        </p:txBody>
      </p:sp>
    </p:spTree>
    <p:extLst>
      <p:ext uri="{BB962C8B-B14F-4D97-AF65-F5344CB8AC3E}">
        <p14:creationId xmlns:p14="http://schemas.microsoft.com/office/powerpoint/2010/main" val="37042534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DE1D17-362B-6F81-986A-FC59E8A9F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0"/>
            <a:ext cx="5992837" cy="64148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/>
              <a:t>Антитела</a:t>
            </a:r>
            <a:r>
              <a:rPr lang="ru-RU" sz="3200" dirty="0"/>
              <a:t> (синоним иммуноглобулинов) — белки </a:t>
            </a:r>
            <a:r>
              <a:rPr lang="ru-RU" sz="3200" dirty="0" err="1"/>
              <a:t>иммуноглобулиновой</a:t>
            </a:r>
            <a:r>
              <a:rPr lang="ru-RU" sz="3200" dirty="0"/>
              <a:t> природы, образующиеся в организме животных в ответ на введение антигенов и способные связывать их или </a:t>
            </a:r>
            <a:r>
              <a:rPr lang="ru-RU" sz="3200" dirty="0" err="1"/>
              <a:t>гаптены</a:t>
            </a:r>
            <a:r>
              <a:rPr lang="ru-RU" sz="3200" dirty="0"/>
              <a:t>, имеющие аналогичные детерминантные группы. Важнейшая биологическая функция антител — нейтрализация антигенов, таких, как экзо- и эндотоксины микроорганизмов, вирусные и бактериальные клетки и т. 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21C9F1-A47B-B27B-6D17-BCB52E23A6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3151" y="976349"/>
            <a:ext cx="6288850" cy="472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9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28CDA4-25E2-AA13-86DB-768F376D2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1014"/>
            <a:ext cx="6597748" cy="6646985"/>
          </a:xfrm>
        </p:spPr>
        <p:txBody>
          <a:bodyPr>
            <a:normAutofit/>
          </a:bodyPr>
          <a:lstStyle/>
          <a:p>
            <a:r>
              <a:rPr lang="ru-RU" dirty="0"/>
              <a:t>Свойство антигенов вызывать иммунный ответ называют </a:t>
            </a:r>
            <a:r>
              <a:rPr lang="ru-RU" b="1" dirty="0"/>
              <a:t>иммуногенностью.</a:t>
            </a:r>
          </a:p>
          <a:p>
            <a:r>
              <a:rPr lang="ru-RU" b="1" dirty="0" err="1"/>
              <a:t>Антигенность</a:t>
            </a:r>
            <a:r>
              <a:rPr lang="ru-RU" b="1" dirty="0"/>
              <a:t> </a:t>
            </a:r>
            <a:r>
              <a:rPr lang="ru-RU" dirty="0"/>
              <a:t>—способность антигенов индуцировать образование антител и связываться с ними.</a:t>
            </a:r>
          </a:p>
          <a:p>
            <a:r>
              <a:rPr lang="ru-RU" dirty="0"/>
              <a:t>Иммуногенность зависит от иммунологической реактивности.</a:t>
            </a:r>
          </a:p>
          <a:p>
            <a:r>
              <a:rPr lang="ru-RU" b="1" dirty="0"/>
              <a:t>Иммунологическая реактивность </a:t>
            </a:r>
            <a:r>
              <a:rPr lang="ru-RU" dirty="0"/>
              <a:t>(синонимы иммунный статус, иммунный профиль) — способность иммунной системы к ответу в данный момент времени.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DE82B7-5A38-E383-4FB6-26C23B2C1E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420" y="1336431"/>
            <a:ext cx="5625579" cy="44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7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EFD81E6F-AA5F-8FA9-D4AF-048C3ABA9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08612" y="796803"/>
            <a:ext cx="3548925" cy="41034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F37BD4-F025-DB14-A047-72ECDA76D822}"/>
              </a:ext>
            </a:extLst>
          </p:cNvPr>
          <p:cNvSpPr txBox="1"/>
          <p:nvPr/>
        </p:nvSpPr>
        <p:spPr>
          <a:xfrm>
            <a:off x="8428892" y="4900247"/>
            <a:ext cx="37631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Николай Алексеевич Северцов.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Русский зоолог, путешественник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BEDE3B-F8DC-B70A-3587-5369B053F5F8}"/>
              </a:ext>
            </a:extLst>
          </p:cNvPr>
          <p:cNvSpPr txBox="1"/>
          <p:nvPr/>
        </p:nvSpPr>
        <p:spPr>
          <a:xfrm>
            <a:off x="0" y="0"/>
            <a:ext cx="842889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Он доказал, что в процессе </a:t>
            </a:r>
            <a:r>
              <a:rPr lang="ru-RU" sz="3200" b="1" dirty="0"/>
              <a:t>онтогенеза</a:t>
            </a:r>
            <a:r>
              <a:rPr lang="ru-RU" sz="3200" dirty="0"/>
              <a:t> происходит выпадение отдельных этапов исторического развития, повторение зародышевых стадий предков, а не взрослых форм, возникновение изменений, мутаций, которых не было у предков. Полезные мутации передаются по наследству и включаются в филогенез (например, сокращение числа позвонков у бесхвостых земноводных), вредные - ведут к гибели зародыша. Таким образом, онтогенез не только повторяет филогенез, но и является источником новых направлений филогенеза. </a:t>
            </a:r>
          </a:p>
        </p:txBody>
      </p:sp>
    </p:spTree>
    <p:extLst>
      <p:ext uri="{BB962C8B-B14F-4D97-AF65-F5344CB8AC3E}">
        <p14:creationId xmlns:p14="http://schemas.microsoft.com/office/powerpoint/2010/main" val="16133650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787714-B9E5-0233-5975-563B0BDA9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332849" cy="6176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иммунную систему входят центральные и периферические органы: к </a:t>
            </a:r>
            <a:r>
              <a:rPr lang="ru-RU" b="1" dirty="0"/>
              <a:t>центральным относят тимус, </a:t>
            </a:r>
            <a:r>
              <a:rPr lang="ru-RU" b="1" dirty="0" err="1"/>
              <a:t>фабрициеву</a:t>
            </a:r>
            <a:r>
              <a:rPr lang="ru-RU" b="1" dirty="0"/>
              <a:t> сумку, </a:t>
            </a:r>
            <a:r>
              <a:rPr lang="ru-RU" b="1" dirty="0" err="1"/>
              <a:t>пейеровы</a:t>
            </a:r>
            <a:r>
              <a:rPr lang="ru-RU" b="1" dirty="0"/>
              <a:t> бляшки и костный мозг</a:t>
            </a:r>
            <a:r>
              <a:rPr lang="ru-RU" dirty="0"/>
              <a:t>; к периферическим — </a:t>
            </a:r>
            <a:r>
              <a:rPr lang="ru-RU" b="1" dirty="0"/>
              <a:t>кровь, лимфатические узлы и селезенку.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960D2C-4C99-8BDA-FF44-01713E3E603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980" y="0"/>
            <a:ext cx="6121570" cy="642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566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91AC2C2-6330-D278-EBE4-35B0B8720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Главный продукт иммунной системы— </a:t>
            </a:r>
            <a:r>
              <a:rPr lang="ru-RU" sz="3600" b="1" dirty="0"/>
              <a:t>лимфоцит, </a:t>
            </a:r>
            <a:r>
              <a:rPr lang="ru-RU" sz="3600" dirty="0"/>
              <a:t>важнейшие элементы — </a:t>
            </a:r>
            <a:r>
              <a:rPr lang="ru-RU" sz="3600" b="1" dirty="0"/>
              <a:t>Т-(тимусзависимые) и В-(</a:t>
            </a:r>
            <a:r>
              <a:rPr lang="ru-RU" sz="3600" b="1" dirty="0" err="1"/>
              <a:t>бурсозависимые</a:t>
            </a:r>
            <a:r>
              <a:rPr lang="ru-RU" sz="3600" b="1" dirty="0"/>
              <a:t> у птиц и костно-мозгового происхождения у животных) лимфоциты. </a:t>
            </a:r>
            <a:r>
              <a:rPr lang="ru-RU" sz="3600" dirty="0"/>
              <a:t>Т-лимфоциты участвуют в реакциях клеточного иммунитета — иммунной защите при инфекционных и инвазионных болезнях, аутоиммунных болезнях, отторжении трансплантата и гиперчувствительности замедленного типа. В-лимфоциты, трансформируясь в плазматические клетки, синтезирующие антитела, обусловливают гуморальный иммунный ответ и участвуют в защите организма при самых различных инфекциях, особенно бактериальных.</a:t>
            </a:r>
          </a:p>
        </p:txBody>
      </p:sp>
    </p:spTree>
    <p:extLst>
      <p:ext uri="{BB962C8B-B14F-4D97-AF65-F5344CB8AC3E}">
        <p14:creationId xmlns:p14="http://schemas.microsoft.com/office/powerpoint/2010/main" val="27151333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4B455E7-D1DC-15C3-C2B2-91E8E65730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089" y="0"/>
            <a:ext cx="9515637" cy="6858000"/>
          </a:xfrm>
        </p:spPr>
      </p:pic>
    </p:spTree>
    <p:extLst>
      <p:ext uri="{BB962C8B-B14F-4D97-AF65-F5344CB8AC3E}">
        <p14:creationId xmlns:p14="http://schemas.microsoft.com/office/powerpoint/2010/main" val="11158553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2782EE-4ECD-9485-8197-CDF164633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9861452" cy="7402844"/>
          </a:xfrm>
        </p:spPr>
      </p:pic>
    </p:spTree>
    <p:extLst>
      <p:ext uri="{BB962C8B-B14F-4D97-AF65-F5344CB8AC3E}">
        <p14:creationId xmlns:p14="http://schemas.microsoft.com/office/powerpoint/2010/main" val="16598384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A73D08C-9F60-29FF-22A9-234EECA3F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3110" y="0"/>
            <a:ext cx="11001547" cy="8270025"/>
          </a:xfrm>
        </p:spPr>
      </p:pic>
    </p:spTree>
    <p:extLst>
      <p:ext uri="{BB962C8B-B14F-4D97-AF65-F5344CB8AC3E}">
        <p14:creationId xmlns:p14="http://schemas.microsoft.com/office/powerpoint/2010/main" val="41704801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8457EBB-13EA-C9D7-796B-3D17F454E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925" y="0"/>
            <a:ext cx="9664505" cy="7241796"/>
          </a:xfrm>
        </p:spPr>
      </p:pic>
    </p:spTree>
    <p:extLst>
      <p:ext uri="{BB962C8B-B14F-4D97-AF65-F5344CB8AC3E}">
        <p14:creationId xmlns:p14="http://schemas.microsoft.com/office/powerpoint/2010/main" val="16630078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E9300CD-076A-77EF-DD56-0FB8140A4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6615" y="0"/>
            <a:ext cx="9101107" cy="6897813"/>
          </a:xfrm>
        </p:spPr>
      </p:pic>
    </p:spTree>
    <p:extLst>
      <p:ext uri="{BB962C8B-B14F-4D97-AF65-F5344CB8AC3E}">
        <p14:creationId xmlns:p14="http://schemas.microsoft.com/office/powerpoint/2010/main" val="17790016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1C8E503-E8A3-CEFD-7321-B3DDCA5F0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520" y="40056"/>
            <a:ext cx="9326880" cy="6887151"/>
          </a:xfrm>
        </p:spPr>
      </p:pic>
    </p:spTree>
    <p:extLst>
      <p:ext uri="{BB962C8B-B14F-4D97-AF65-F5344CB8AC3E}">
        <p14:creationId xmlns:p14="http://schemas.microsoft.com/office/powerpoint/2010/main" val="30831087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39272-0227-8453-1E35-B40216A40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65126"/>
            <a:ext cx="12407704" cy="8504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3600" b="1" dirty="0"/>
              <a:t>Неспецифический (врожденный)и специфический (приобретенный, адаптационный) иммунитет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EA54B3-88C5-A914-562F-423C0A56F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2534"/>
            <a:ext cx="12192000" cy="5550339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Под неспецифическим (врожденным) </a:t>
            </a:r>
            <a:r>
              <a:rPr lang="ru-RU" dirty="0"/>
              <a:t>иммунитетом подразумевают систему предшествующих защитных факторов организма, присущих данному виду как наследственно обусловленное свойство. Факторы неспецифической защиты можно разделить на четыре типа:</a:t>
            </a:r>
          </a:p>
          <a:p>
            <a:r>
              <a:rPr lang="ru-RU" b="1" dirty="0"/>
              <a:t>физические</a:t>
            </a:r>
            <a:r>
              <a:rPr lang="ru-RU" dirty="0"/>
              <a:t> (одним из существенных препятствий на пути проникновения возбудителя во внутреннюю среду организма являются внешние покровы);</a:t>
            </a:r>
          </a:p>
          <a:p>
            <a:r>
              <a:rPr lang="ru-RU" b="1" dirty="0"/>
              <a:t>физиологические </a:t>
            </a:r>
            <a:r>
              <a:rPr lang="ru-RU" dirty="0"/>
              <a:t>(этот тип защиты включает температуру, pH, напряженность кислорода в районе колонизации микроорганизмами, а также различные растворимые факторы— лизоцим, интерфероны, комплемент и др.);</a:t>
            </a:r>
          </a:p>
          <a:p>
            <a:r>
              <a:rPr lang="ru-RU" b="1" dirty="0"/>
              <a:t>клеточные</a:t>
            </a:r>
            <a:r>
              <a:rPr lang="ru-RU" dirty="0"/>
              <a:t> (осуществляющие эндоцитоз или прямой лизис чужеродных клеток);</a:t>
            </a:r>
          </a:p>
          <a:p>
            <a:r>
              <a:rPr lang="ru-RU" b="1" dirty="0"/>
              <a:t>воспаление</a:t>
            </a:r>
            <a:r>
              <a:rPr lang="ru-RU" dirty="0"/>
              <a:t> (проникшие патогены индуцируют комплексную реакцию воспаления, которая направлена на локализацию и уничтожение микроорганизмов в месте внедрения — кожный покров).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154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1A9689-8F16-D70A-37AC-42EB792F9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676405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Неспецифическая резистентность обеспечивается: </a:t>
            </a:r>
          </a:p>
          <a:p>
            <a:pPr>
              <a:buFontTx/>
              <a:buChar char="-"/>
            </a:pPr>
            <a:r>
              <a:rPr lang="ru-RU" dirty="0"/>
              <a:t>защитными функциями наружных покровов (кожи и слизистых оболочек); </a:t>
            </a:r>
          </a:p>
          <a:p>
            <a:pPr>
              <a:buFontTx/>
              <a:buChar char="-"/>
            </a:pPr>
            <a:r>
              <a:rPr lang="ru-RU" dirty="0"/>
              <a:t>различными выделительными системами организма; действием нормальной микрофлоры; </a:t>
            </a:r>
          </a:p>
          <a:p>
            <a:pPr>
              <a:buFontTx/>
              <a:buChar char="-"/>
            </a:pPr>
            <a:r>
              <a:rPr lang="ru-RU" dirty="0"/>
              <a:t>воспалительной или клеточно-сосудистой реакцией; </a:t>
            </a:r>
          </a:p>
          <a:p>
            <a:pPr>
              <a:buFontTx/>
              <a:buChar char="-"/>
            </a:pPr>
            <a:r>
              <a:rPr lang="ru-RU" dirty="0"/>
              <a:t>фагоцитозом и внутриклеточным перевариванием; </a:t>
            </a:r>
          </a:p>
          <a:p>
            <a:pPr>
              <a:buFontTx/>
              <a:buChar char="-"/>
            </a:pPr>
            <a:r>
              <a:rPr lang="ru-RU" dirty="0"/>
              <a:t>выработкой различных защитных веществ, медиаторов и комплемента.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88068E-E735-0B25-A92C-EFEAB1C7F3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0976" y="1045029"/>
            <a:ext cx="6951023" cy="521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31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9D8BDE-1839-D174-9A4A-02FD4EA28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152" y="0"/>
            <a:ext cx="6490056" cy="6365631"/>
          </a:xfrm>
        </p:spPr>
        <p:txBody>
          <a:bodyPr/>
          <a:lstStyle/>
          <a:p>
            <a:pPr marL="0" lvl="0" indent="0">
              <a:buNone/>
            </a:pPr>
            <a:r>
              <a:rPr lang="ru-RU" sz="4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Онтогенетика </a:t>
            </a:r>
            <a:r>
              <a:rPr lang="ru-RU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изучает генетические основы индивидуального развития путем изучения действия генов на обменные и морфологические процессы в системе онтогенеза.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6C9F54-CDF1-C40C-E5CB-D1845B382A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0056" y="0"/>
            <a:ext cx="5589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969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3A26929A-DEB0-6B19-C577-584BABA2B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769" y="-54130"/>
            <a:ext cx="10450286" cy="783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309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CC5CDE1-476A-08B4-5D2E-EEC4EF33EB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859065" cy="685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944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82EAF3B-04F3-09D3-7FBE-D985DB578C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339878"/>
            <a:ext cx="10515600" cy="1322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C8C144-60FC-99BC-5C99-3D4AF7B50ABE}"/>
              </a:ext>
            </a:extLst>
          </p:cNvPr>
          <p:cNvSpPr txBox="1"/>
          <p:nvPr/>
        </p:nvSpPr>
        <p:spPr>
          <a:xfrm>
            <a:off x="0" y="-1"/>
            <a:ext cx="516576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Естественная невосприимчивость </a:t>
            </a:r>
            <a:r>
              <a:rPr lang="ru-RU" sz="3200" dirty="0"/>
              <a:t>— не только видовой признак. Среди восприимчивых к неспецифическому иммунитету существуют виды, породы, популяции, линии животных, отличающиеся высокой устойчивостью к данному возбудителю.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4F8831-87EA-8E57-D14C-5026E800A1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224" y="1170561"/>
            <a:ext cx="7464776" cy="386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758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E04A6F-061B-4ED9-2F15-90409FAA8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pPr marL="0" indent="0">
              <a:buAutoNum type="arabicPeriod"/>
            </a:pPr>
            <a:r>
              <a:rPr lang="ru-RU" dirty="0"/>
              <a:t>Овцы весьма чувствительны к сибирской язве, алжирские овцы отличаются устойчивостью к ней. </a:t>
            </a:r>
          </a:p>
          <a:p>
            <a:pPr marL="0" indent="0">
              <a:buAutoNum type="arabicPeriod"/>
            </a:pPr>
            <a:r>
              <a:rPr lang="ru-RU" dirty="0"/>
              <a:t>Свиньи йоркширской породы устойчивы к роже свиней.</a:t>
            </a:r>
          </a:p>
          <a:p>
            <a:pPr marL="0" indent="0">
              <a:buAutoNum type="arabicPeriod"/>
            </a:pPr>
            <a:r>
              <a:rPr lang="ru-RU" dirty="0"/>
              <a:t> Куры породы белый леггорн более </a:t>
            </a:r>
            <a:r>
              <a:rPr lang="ru-RU" dirty="0" err="1"/>
              <a:t>резистентны</a:t>
            </a:r>
            <a:r>
              <a:rPr lang="ru-RU" dirty="0"/>
              <a:t> к пуллорозу, чем птицы других пород. </a:t>
            </a:r>
          </a:p>
          <a:p>
            <a:pPr marL="0" indent="0">
              <a:buAutoNum type="arabicPeriod"/>
            </a:pPr>
            <a:r>
              <a:rPr lang="ru-RU" dirty="0"/>
              <a:t>Существуют различия в породной устойчивости собак к чуме. </a:t>
            </a:r>
          </a:p>
          <a:p>
            <a:pPr marL="0" indent="0" algn="ctr">
              <a:buNone/>
            </a:pPr>
            <a:r>
              <a:rPr lang="ru-RU" b="1" dirty="0"/>
              <a:t>Помимо видовой и породной устойчивости отмечают индивидуальную невосприимчивость. </a:t>
            </a:r>
          </a:p>
          <a:p>
            <a:pPr marL="514350" indent="-514350">
              <a:buAutoNum type="arabicPeriod"/>
            </a:pPr>
            <a:r>
              <a:rPr lang="ru-RU" dirty="0"/>
              <a:t>Отдельные особи, находясь в очаге заразной инфекции, не заболевают: человек — корью, скарлатиной; крупный рогатый скот — ящуром; овцы — оспой. </a:t>
            </a:r>
          </a:p>
          <a:p>
            <a:pPr marL="514350" indent="-514350">
              <a:buAutoNum type="arabicPeriod"/>
            </a:pPr>
            <a:r>
              <a:rPr lang="ru-RU" dirty="0"/>
              <a:t>Видовая устойчивость характерна лишь для взрослых особей, у новорожденных устойчивость отсутствует. </a:t>
            </a:r>
          </a:p>
        </p:txBody>
      </p:sp>
    </p:spTree>
    <p:extLst>
      <p:ext uri="{BB962C8B-B14F-4D97-AF65-F5344CB8AC3E}">
        <p14:creationId xmlns:p14="http://schemas.microsoft.com/office/powerpoint/2010/main" val="3055716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C5140B-2C4B-7338-323E-6F305EF0E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008914" cy="6768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При естественной видовой невосприимчивос</a:t>
            </a:r>
            <a:r>
              <a:rPr lang="ru-RU" sz="3200" dirty="0"/>
              <a:t>ти может сложиться такая ситуация, когда организм, не заболевая несвойственной ему инфекционной болезнью, тем не менее становится ее носителем. Человек может быть носителем вируса чумы собак, а голуби и фазаны — носителями вируса инфекционного энцефаломиелита лошадей.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13DB73-7266-AC6F-51AA-BAF61A943D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922" y="400824"/>
            <a:ext cx="5619008" cy="374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888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4152EC-9715-F829-C0EB-7C451223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Естественная врожденная резистентность — видовая невосприимчивость животного к определенному возбудителю инфекции: крупный рогатый скот не болеет сапом, лошади — чумой крупного рогатого скота, свиньи — чумой собак, овцы — чумой свиней. Человек не заражается многими инфекционными и инвазионными болезнями животных — чумой свиней, </a:t>
            </a:r>
            <a:r>
              <a:rPr lang="ru-RU" sz="3200" dirty="0" err="1"/>
              <a:t>паратуберкулезом</a:t>
            </a:r>
            <a:r>
              <a:rPr lang="ru-RU" sz="3200" dirty="0"/>
              <a:t> и др. И наоборот, сельскохозяйственные животные не болеют скарлатиной, сифилисом, гонореей и др. Вместе с тем существует около 200 зоонозов, общих для человека и животных. Следовательно, существуют неспецифические и специфические факторы защиты, которые отличаются один от другого своими особенностями и ролью в защите организма. Вместе с тем они взаимодействуют друг с другом.</a:t>
            </a:r>
          </a:p>
        </p:txBody>
      </p:sp>
    </p:spTree>
    <p:extLst>
      <p:ext uri="{BB962C8B-B14F-4D97-AF65-F5344CB8AC3E}">
        <p14:creationId xmlns:p14="http://schemas.microsoft.com/office/powerpoint/2010/main" val="6258141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FF4DAE-C750-5B73-170E-548E6510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412675" cy="57832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Специфический иммунитет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реализуется через син­тез антител и формирование клонов лимфоцитов, способных вза­имодействовать только с одной из множества антигенных </a:t>
            </a:r>
            <a:r>
              <a:rPr lang="ru-RU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детеминант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чужеродных для данного организма. Упрощенная формула специфического иммунитета: «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антиген — одно антитело</a:t>
            </a:r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187D63-1B1B-89E5-554A-00597D031C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873" y="1074717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068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70799A-B6B5-C594-D486-AAEC576ED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/>
          <a:lstStyle/>
          <a:p>
            <a:r>
              <a:rPr lang="ru-RU" sz="4000" dirty="0"/>
              <a:t>Существенный признак иммунной системы — </a:t>
            </a:r>
            <a:r>
              <a:rPr lang="ru-RU" sz="4000" b="1" dirty="0"/>
              <a:t>способность сохранять иммунологическую память о первой встрече с антигеном.</a:t>
            </a:r>
          </a:p>
          <a:p>
            <a:r>
              <a:rPr lang="ru-RU" sz="4000" dirty="0"/>
              <a:t>Механизмы формирования специфического иммунитета и его функциональное проявление изучают на различных структурных уровнях: молекулярном, клеточном, органном, организменном и популяционном.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3554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0D964F-5AB1-E919-3A9D-06FCA6457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4892634" cy="6982691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механизме формирования специфического иммунитета на клеточном уровне принимают участие три основных клеточных типа: В-лимфоциты, Т-лимфоциты и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антигенпрезентирующие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клетки (макрофаги, дендритные клетки).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D3330D-A8D0-C681-B384-1868EBEFD9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634" y="653143"/>
            <a:ext cx="7026234" cy="395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303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181223-39AF-7F9A-123C-BD8955E7B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353800" cy="61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В-лимфоциты участвуют в формировании гуморального иммунного ответа посредством активной продукции специфических иммуноглобулинов. Взаимодействие В-лимфоцита с антигеном приводит к его </a:t>
            </a:r>
            <a:r>
              <a:rPr lang="ru-RU" sz="4000" dirty="0" err="1"/>
              <a:t>антигеннезависимой</a:t>
            </a:r>
            <a:r>
              <a:rPr lang="ru-RU" sz="4000" dirty="0"/>
              <a:t> дифференцировке по двум направлениям — до активного продуцирующего антитела </a:t>
            </a:r>
            <a:r>
              <a:rPr lang="ru-RU" sz="4000" dirty="0" err="1"/>
              <a:t>плазмоцита</a:t>
            </a:r>
            <a:r>
              <a:rPr lang="ru-RU" sz="4000" dirty="0"/>
              <a:t> к формированию В-клеток памяти.</a:t>
            </a:r>
          </a:p>
        </p:txBody>
      </p:sp>
    </p:spTree>
    <p:extLst>
      <p:ext uri="{BB962C8B-B14F-4D97-AF65-F5344CB8AC3E}">
        <p14:creationId xmlns:p14="http://schemas.microsoft.com/office/powerpoint/2010/main" val="1668849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2498A0-52F2-AF6B-8C18-F2FDEAEDC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28954"/>
            <a:ext cx="7243949" cy="60480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/>
              <a:t>Онтогенез</a:t>
            </a:r>
            <a:r>
              <a:rPr lang="ru-RU" sz="3600" dirty="0"/>
              <a:t> животных включает два основных взаимосвязанных процесса — </a:t>
            </a:r>
            <a:r>
              <a:rPr lang="ru-RU" sz="3600" b="1" dirty="0"/>
              <a:t>рост и развитие. </a:t>
            </a:r>
            <a:r>
              <a:rPr lang="ru-RU" sz="3600" dirty="0"/>
              <a:t>Под </a:t>
            </a:r>
            <a:r>
              <a:rPr lang="ru-RU" sz="3600" b="1" dirty="0"/>
              <a:t>ростом</a:t>
            </a:r>
            <a:r>
              <a:rPr lang="ru-RU" sz="3600" dirty="0"/>
              <a:t> понимают процесс увеличения размеров организма, его массы, происходящий за счет накопления в нем активных, главным образом белковых, веществ. Под </a:t>
            </a:r>
            <a:r>
              <a:rPr lang="ru-RU" sz="3600" b="1" dirty="0"/>
              <a:t>развитием</a:t>
            </a:r>
            <a:r>
              <a:rPr lang="ru-RU" sz="3600" dirty="0"/>
              <a:t> понимают качественные изменения —усложнение структуры организма, специализацию, дифференциацию и интеграцию его органов и тканей.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F7DADE-4648-5926-AC00-7879C3D77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948" y="370361"/>
            <a:ext cx="4854267" cy="539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4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30CCBE-3FBD-945C-63A5-66E69A03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7517081" cy="52402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Одна из основных проблем биологии — выяснение вопроса: каким образом из одной-единственной клетки возникает множество разнообразных типов клеток, значительно различающихся между собой строением, функцией, и как в процессе онтогенеза идет становление признаков и свойств организма?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F1876C-F200-666B-4096-F8BFC0F3E0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285" y="0"/>
            <a:ext cx="4580715" cy="687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16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62576E-1B01-1484-5B11-0E7FF008F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5344"/>
            <a:ext cx="6293922" cy="66295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Опыты по пересадке ядер. </a:t>
            </a:r>
          </a:p>
          <a:p>
            <a:pPr marL="0" indent="0">
              <a:buNone/>
            </a:pPr>
            <a:r>
              <a:rPr lang="ru-RU" sz="3200" dirty="0"/>
              <a:t>В 1962 г. </a:t>
            </a:r>
            <a:r>
              <a:rPr lang="ru-RU" sz="3200" dirty="0" err="1"/>
              <a:t>Гердон</a:t>
            </a:r>
            <a:r>
              <a:rPr lang="ru-RU" sz="3200" dirty="0"/>
              <a:t> открыл, что возможно изменить специализацию клеток. В ходе своего эксперимента он заменил ядро яйцеклетки лягушки на ядро зрелой клетки кишечника, и из этого модифицированного яйца тем не менее развился полноценный головастик. </a:t>
            </a:r>
            <a:r>
              <a:rPr lang="ru-RU" sz="3200" dirty="0" err="1"/>
              <a:t>Т.о</a:t>
            </a:r>
            <a:r>
              <a:rPr lang="ru-RU" sz="3200" dirty="0"/>
              <a:t>. было доказано, что </a:t>
            </a:r>
            <a:r>
              <a:rPr lang="ru-RU" sz="3200" b="1" dirty="0"/>
              <a:t>в</a:t>
            </a:r>
            <a:r>
              <a:rPr lang="ru-RU" sz="3200" dirty="0"/>
              <a:t> </a:t>
            </a:r>
            <a:r>
              <a:rPr lang="ru-RU" sz="3200" b="1" dirty="0"/>
              <a:t>ДНК специализированной клетки сохраняется вся информация, необходимая для дифференцировки всех клеточных типов.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0ECAB5-2D91-8482-E9D0-3C46CF158F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5686" y="1533188"/>
            <a:ext cx="5867561" cy="517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114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3769</Words>
  <Application>Microsoft Office PowerPoint</Application>
  <PresentationFormat>Широкоэкранный</PresentationFormat>
  <Paragraphs>143</Paragraphs>
  <Slides>69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5" baseType="lpstr">
      <vt:lpstr>Arial</vt:lpstr>
      <vt:lpstr>Arial</vt:lpstr>
      <vt:lpstr>Calibri</vt:lpstr>
      <vt:lpstr>Calibri Light</vt:lpstr>
      <vt:lpstr>Times New Roman</vt:lpstr>
      <vt:lpstr>Тема Office</vt:lpstr>
      <vt:lpstr>ЛЕКЦИЯ 6   Генетические основы онтогенеза. Генетика иммунитета, аномалий и болезней животных</vt:lpstr>
      <vt:lpstr>ПЛАН:</vt:lpstr>
      <vt:lpstr>ОСНОВНЫЕ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КРИТИЧЕСКИЕ ПЕРИОДЫ РАЗВИТИЯ</vt:lpstr>
      <vt:lpstr>Презентация PowerPoint</vt:lpstr>
      <vt:lpstr>Презентация PowerPoint</vt:lpstr>
      <vt:lpstr> ОСОБЕННОСТИ РАЗВИТИЯ ПРОКАРИОТ И ЭУКАРИОТ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ПЕНЕТРАНТНОСТЬ И ЭКСПРЕССИВНОСТЬ ГЕНОВ</vt:lpstr>
      <vt:lpstr>Презентация PowerPoint</vt:lpstr>
      <vt:lpstr> ПЛЕЙОТРОПНОЕ ДЕЙСТВИЕ ГЕНА </vt:lpstr>
      <vt:lpstr>Презентация PowerPoint</vt:lpstr>
      <vt:lpstr>ВЗАИМОДЕЙСТВИЕ ГЕНОТИПА И СРЕДЫ</vt:lpstr>
      <vt:lpstr>ВОЗРАСТНЫЕ ИЗМЕНЕНИЯ ПРИЗНАКОВ</vt:lpstr>
      <vt:lpstr>Презентация PowerPoint</vt:lpstr>
      <vt:lpstr>Контрольные вопросы и задания.  </vt:lpstr>
      <vt:lpstr>ИММУНИТЕТ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Неспецифический (врожденный)и специфический (приобретенный, адаптационный) иммунитет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  Генетические основы онтогенеза.  Генетика иммунитета</dc:title>
  <dc:creator>Эльвира</dc:creator>
  <cp:lastModifiedBy>Эльвира</cp:lastModifiedBy>
  <cp:revision>121</cp:revision>
  <dcterms:created xsi:type="dcterms:W3CDTF">2023-04-17T15:08:35Z</dcterms:created>
  <dcterms:modified xsi:type="dcterms:W3CDTF">2023-04-21T06:41:40Z</dcterms:modified>
</cp:coreProperties>
</file>