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01"/>
  </p:notesMasterIdLst>
  <p:sldIdLst>
    <p:sldId id="256" r:id="rId2"/>
    <p:sldId id="366" r:id="rId3"/>
    <p:sldId id="367" r:id="rId4"/>
    <p:sldId id="380" r:id="rId5"/>
    <p:sldId id="370" r:id="rId6"/>
    <p:sldId id="371" r:id="rId7"/>
    <p:sldId id="372" r:id="rId8"/>
    <p:sldId id="381" r:id="rId9"/>
    <p:sldId id="379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408" r:id="rId25"/>
    <p:sldId id="409" r:id="rId26"/>
    <p:sldId id="410" r:id="rId27"/>
    <p:sldId id="411" r:id="rId28"/>
    <p:sldId id="412" r:id="rId29"/>
    <p:sldId id="377" r:id="rId30"/>
    <p:sldId id="296" r:id="rId31"/>
    <p:sldId id="413" r:id="rId32"/>
    <p:sldId id="267" r:id="rId33"/>
    <p:sldId id="447" r:id="rId34"/>
    <p:sldId id="420" r:id="rId35"/>
    <p:sldId id="421" r:id="rId36"/>
    <p:sldId id="301" r:id="rId37"/>
    <p:sldId id="466" r:id="rId38"/>
    <p:sldId id="467" r:id="rId39"/>
    <p:sldId id="422" r:id="rId40"/>
    <p:sldId id="423" r:id="rId41"/>
    <p:sldId id="468" r:id="rId42"/>
    <p:sldId id="469" r:id="rId43"/>
    <p:sldId id="414" r:id="rId44"/>
    <p:sldId id="269" r:id="rId45"/>
    <p:sldId id="415" r:id="rId46"/>
    <p:sldId id="416" r:id="rId47"/>
    <p:sldId id="270" r:id="rId48"/>
    <p:sldId id="417" r:id="rId49"/>
    <p:sldId id="273" r:id="rId50"/>
    <p:sldId id="426" r:id="rId51"/>
    <p:sldId id="427" r:id="rId52"/>
    <p:sldId id="428" r:id="rId53"/>
    <p:sldId id="429" r:id="rId54"/>
    <p:sldId id="430" r:id="rId55"/>
    <p:sldId id="431" r:id="rId56"/>
    <p:sldId id="434" r:id="rId57"/>
    <p:sldId id="435" r:id="rId58"/>
    <p:sldId id="436" r:id="rId59"/>
    <p:sldId id="437" r:id="rId60"/>
    <p:sldId id="295" r:id="rId61"/>
    <p:sldId id="418" r:id="rId62"/>
    <p:sldId id="419" r:id="rId63"/>
    <p:sldId id="294" r:id="rId64"/>
    <p:sldId id="451" r:id="rId65"/>
    <p:sldId id="454" r:id="rId66"/>
    <p:sldId id="455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45" r:id="rId75"/>
    <p:sldId id="452" r:id="rId76"/>
    <p:sldId id="470" r:id="rId77"/>
    <p:sldId id="471" r:id="rId78"/>
    <p:sldId id="472" r:id="rId79"/>
    <p:sldId id="473" r:id="rId80"/>
    <p:sldId id="474" r:id="rId81"/>
    <p:sldId id="475" r:id="rId82"/>
    <p:sldId id="477" r:id="rId83"/>
    <p:sldId id="478" r:id="rId84"/>
    <p:sldId id="476" r:id="rId85"/>
    <p:sldId id="285" r:id="rId86"/>
    <p:sldId id="286" r:id="rId87"/>
    <p:sldId id="288" r:id="rId88"/>
    <p:sldId id="278" r:id="rId89"/>
    <p:sldId id="279" r:id="rId90"/>
    <p:sldId id="439" r:id="rId91"/>
    <p:sldId id="440" r:id="rId92"/>
    <p:sldId id="309" r:id="rId93"/>
    <p:sldId id="310" r:id="rId94"/>
    <p:sldId id="441" r:id="rId95"/>
    <p:sldId id="272" r:id="rId96"/>
    <p:sldId id="442" r:id="rId97"/>
    <p:sldId id="374" r:id="rId98"/>
    <p:sldId id="369" r:id="rId99"/>
    <p:sldId id="373" r:id="rId10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19C4AA-C77F-47AC-BA6C-0AEC92693CC9}">
          <p14:sldIdLst>
            <p14:sldId id="256"/>
            <p14:sldId id="366"/>
            <p14:sldId id="367"/>
            <p14:sldId id="380"/>
            <p14:sldId id="370"/>
            <p14:sldId id="371"/>
            <p14:sldId id="372"/>
            <p14:sldId id="381"/>
            <p14:sldId id="379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408"/>
            <p14:sldId id="409"/>
            <p14:sldId id="410"/>
            <p14:sldId id="411"/>
            <p14:sldId id="412"/>
            <p14:sldId id="377"/>
            <p14:sldId id="296"/>
            <p14:sldId id="413"/>
            <p14:sldId id="267"/>
            <p14:sldId id="447"/>
            <p14:sldId id="420"/>
            <p14:sldId id="421"/>
            <p14:sldId id="301"/>
            <p14:sldId id="466"/>
            <p14:sldId id="467"/>
            <p14:sldId id="422"/>
            <p14:sldId id="423"/>
            <p14:sldId id="468"/>
            <p14:sldId id="469"/>
            <p14:sldId id="414"/>
            <p14:sldId id="269"/>
            <p14:sldId id="415"/>
            <p14:sldId id="416"/>
            <p14:sldId id="270"/>
            <p14:sldId id="417"/>
            <p14:sldId id="273"/>
            <p14:sldId id="426"/>
            <p14:sldId id="427"/>
            <p14:sldId id="428"/>
            <p14:sldId id="429"/>
            <p14:sldId id="430"/>
            <p14:sldId id="431"/>
            <p14:sldId id="434"/>
            <p14:sldId id="435"/>
            <p14:sldId id="436"/>
            <p14:sldId id="437"/>
            <p14:sldId id="295"/>
            <p14:sldId id="418"/>
            <p14:sldId id="419"/>
            <p14:sldId id="294"/>
            <p14:sldId id="451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45"/>
            <p14:sldId id="452"/>
            <p14:sldId id="470"/>
            <p14:sldId id="471"/>
            <p14:sldId id="472"/>
            <p14:sldId id="473"/>
            <p14:sldId id="474"/>
            <p14:sldId id="475"/>
            <p14:sldId id="477"/>
            <p14:sldId id="478"/>
            <p14:sldId id="476"/>
            <p14:sldId id="285"/>
            <p14:sldId id="286"/>
            <p14:sldId id="288"/>
            <p14:sldId id="278"/>
            <p14:sldId id="279"/>
            <p14:sldId id="439"/>
            <p14:sldId id="440"/>
            <p14:sldId id="309"/>
            <p14:sldId id="310"/>
            <p14:sldId id="441"/>
            <p14:sldId id="272"/>
            <p14:sldId id="442"/>
            <p14:sldId id="374"/>
          </p14:sldIdLst>
        </p14:section>
        <p14:section name="Раздел без заголовка" id="{776C641A-D4EF-42CE-AA17-81DF67A234ED}">
          <p14:sldIdLst>
            <p14:sldId id="369"/>
            <p14:sldId id="373"/>
          </p14:sldIdLst>
        </p14:section>
        <p14:section name="Раздел без заголовка" id="{CFF8B391-7AD5-4EBB-8267-DCF64B61898B}">
          <p14:sldIdLst/>
        </p14:section>
        <p14:section name="Раздел без заголовка" id="{9A86D746-E6D6-40EE-9A6B-A2D9EE4658AE}">
          <p14:sldIdLst/>
        </p14:section>
        <p14:section name="Раздел без заголовка" id="{CCFADB62-6D87-4C8B-9825-3E60906E170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львира" initials="Э" lastIdx="1" clrIdx="0">
    <p:extLst>
      <p:ext uri="{19B8F6BF-5375-455C-9EA6-DF929625EA0E}">
        <p15:presenceInfo xmlns:p15="http://schemas.microsoft.com/office/powerpoint/2012/main" userId="Эльви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0058" autoAdjust="0"/>
  </p:normalViewPr>
  <p:slideViewPr>
    <p:cSldViewPr snapToGrid="0">
      <p:cViewPr varScale="1">
        <p:scale>
          <a:sx n="78" d="100"/>
          <a:sy n="78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A1D1B-A2AC-43B2-95F2-FB81C448F391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305F4-E05B-45FD-9FD0-A4D77BEC2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8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F48A7F5-B0C0-436D-98E8-DBAB330D69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AAD4586-4572-4EDF-BDDA-5E161281B43A}" type="slidenum">
              <a:rPr lang="ru-RU" altLang="ru-RU"/>
              <a:pPr algn="r"/>
              <a:t>50</a:t>
            </a:fld>
            <a:endParaRPr lang="ru-RU" altLang="ru-RU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45E341AC-35DC-401F-979D-656ADCDC6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ln/>
        </p:spPr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D2AACF07-2606-4DBB-A69B-F7E6E358C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lIns="0" tIns="0" rIns="0" bIns="0" anchor="ctr"/>
          <a:lstStyle/>
          <a:p>
            <a:pPr defTabSz="449263"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E870136-E239-4FD2-B8C9-FA27241A3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21BE4FC-5468-4059-AA3C-0780C4807CEB}" type="slidenum">
              <a:rPr lang="ru-RU" altLang="ru-RU"/>
              <a:pPr algn="r"/>
              <a:t>51</a:t>
            </a:fld>
            <a:endParaRPr lang="ru-RU" altLang="ru-RU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DA5F4FE8-2D2A-4FA9-A1F8-49B39C51CD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ln/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2BC24A67-FA0A-4194-8ABF-99C685A12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lIns="0" tIns="0" rIns="0" bIns="0" anchor="ctr"/>
          <a:lstStyle/>
          <a:p>
            <a:pPr defTabSz="449263"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9E735E4-09D2-49DF-AF08-EAE9F4BE2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5F2DCE6-3B08-4BD8-A381-82481A7716ED}" type="slidenum">
              <a:rPr lang="ru-RU" altLang="ru-RU"/>
              <a:pPr algn="r"/>
              <a:t>52</a:t>
            </a:fld>
            <a:endParaRPr lang="ru-RU" altLang="ru-RU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2836D202-FC09-46E9-B1B2-95B1A5EAE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ln/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1A7A5B47-453D-4E79-B761-2BFA7F81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lIns="0" tIns="0" rIns="0" bIns="0" anchor="ctr"/>
          <a:lstStyle/>
          <a:p>
            <a:pPr defTabSz="449263"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>
            <a:extLst>
              <a:ext uri="{FF2B5EF4-FFF2-40B4-BE49-F238E27FC236}">
                <a16:creationId xmlns:a16="http://schemas.microsoft.com/office/drawing/2014/main" id="{4BF89929-FB78-4AB4-9A2A-DDFA4A417048}"/>
              </a:ext>
            </a:extLst>
          </p:cNvPr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Овал 8">
            <a:extLst>
              <a:ext uri="{FF2B5EF4-FFF2-40B4-BE49-F238E27FC236}">
                <a16:creationId xmlns:a16="http://schemas.microsoft.com/office/drawing/2014/main" id="{134FC9B0-F64A-4DA8-89C8-FEE2424C5C7E}"/>
              </a:ext>
            </a:extLst>
          </p:cNvPr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6">
            <a:extLst>
              <a:ext uri="{FF2B5EF4-FFF2-40B4-BE49-F238E27FC236}">
                <a16:creationId xmlns:a16="http://schemas.microsoft.com/office/drawing/2014/main" id="{81132E05-AE3D-4C03-BBFF-ADB6DF1E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2656DD-517C-487F-9598-FC6FF389BA9E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7" name="Нижний колонтитул 19">
            <a:extLst>
              <a:ext uri="{FF2B5EF4-FFF2-40B4-BE49-F238E27FC236}">
                <a16:creationId xmlns:a16="http://schemas.microsoft.com/office/drawing/2014/main" id="{0BF4C4CF-8413-4EAC-A51E-B7FB2B80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>
            <a:extLst>
              <a:ext uri="{FF2B5EF4-FFF2-40B4-BE49-F238E27FC236}">
                <a16:creationId xmlns:a16="http://schemas.microsoft.com/office/drawing/2014/main" id="{29FE857E-C66C-4961-85DB-7743F211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BAAB1-E62C-46FC-9EF7-D57BD0433E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901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C6CD8158-DAF0-4434-A566-AD4803F4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690EA-17D1-4D6A-B80E-9DCF9BAE9CC5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9807D9B2-0449-4C25-B8CA-1EEAD7FD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35601F97-9249-4EC0-8A6F-B1DECEB5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D6E2C-7B98-474B-A6FD-9DCEFBDCEF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33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6947838C-F4F2-4832-AC14-7C95B96E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3C693-F518-497E-8BE6-DE304AFEA3F9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5F4EA367-1EB9-4FDE-8FEE-33EF7016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D7204B38-0D96-40BD-8920-84E24CC19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1A4A1-650E-4C61-A78F-DC8C3BF04C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107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AC573-C69A-434F-8635-73DCE5EAFF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E2B1F-01C1-48A6-8155-3D885EDA6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D9760-6D42-43A2-8FBF-88A83A64C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183A5-8E86-436D-8F27-73514988CC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3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>
            <a:extLst>
              <a:ext uri="{FF2B5EF4-FFF2-40B4-BE49-F238E27FC236}">
                <a16:creationId xmlns:a16="http://schemas.microsoft.com/office/drawing/2014/main" id="{D4457EDA-0FFA-4740-BCFC-C88B51AA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3536C-F976-4A02-9D71-61CBF760B389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9">
            <a:extLst>
              <a:ext uri="{FF2B5EF4-FFF2-40B4-BE49-F238E27FC236}">
                <a16:creationId xmlns:a16="http://schemas.microsoft.com/office/drawing/2014/main" id="{1F37C06C-158C-4230-9B3F-B0293C99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DAED85C5-D2BC-44C9-873F-7D564D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FF7CB-32A0-4793-A9DB-74BEDC92B0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792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A08C868A-761A-4B41-BF6A-65E8558275C9}"/>
              </a:ext>
            </a:extLst>
          </p:cNvPr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457211F9-788C-47AC-9645-C0FE9591E9DA}"/>
              </a:ext>
            </a:extLst>
          </p:cNvPr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Овал 7">
            <a:extLst>
              <a:ext uri="{FF2B5EF4-FFF2-40B4-BE49-F238E27FC236}">
                <a16:creationId xmlns:a16="http://schemas.microsoft.com/office/drawing/2014/main" id="{FC2105E5-0399-4DD6-9C50-6AEC81CD88AB}"/>
              </a:ext>
            </a:extLst>
          </p:cNvPr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Овал 8">
            <a:extLst>
              <a:ext uri="{FF2B5EF4-FFF2-40B4-BE49-F238E27FC236}">
                <a16:creationId xmlns:a16="http://schemas.microsoft.com/office/drawing/2014/main" id="{8B2186AD-2E74-4D61-BE6A-9FF5D8A7465C}"/>
              </a:ext>
            </a:extLst>
          </p:cNvPr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BC76CD88-FCB3-4E3B-AD22-B9CFEF3E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13C4E5-099E-4486-B228-90F300CFD9E0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BF94A7A1-EFC5-45FA-A06F-C72B4400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E2967E7D-74CE-4B82-AB71-1D38BA00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8B8E5-AF86-4E79-92E0-C78808C7BE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8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>
            <a:extLst>
              <a:ext uri="{FF2B5EF4-FFF2-40B4-BE49-F238E27FC236}">
                <a16:creationId xmlns:a16="http://schemas.microsoft.com/office/drawing/2014/main" id="{61EACEF4-AD9A-4965-A974-E3E86ADD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15F2-6887-49A5-9B97-1EADD816442B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id="{766BC1E8-2D3D-4331-8288-0C21A943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A0FA7930-9613-46E5-967E-587E7AF0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9A7E5-B5B5-4EE6-A6B5-E2BA833868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791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521500-010D-409A-80EA-B0C902B6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0FF7A5-5AC8-4964-B677-C7BFC8DA74B5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876484-D15A-4D0D-8A44-52B3B7FF1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F267B6-77D8-49D8-857C-2F14D227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BA9DD-D182-4F20-AFCB-5CEEF07848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80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>
            <a:extLst>
              <a:ext uri="{FF2B5EF4-FFF2-40B4-BE49-F238E27FC236}">
                <a16:creationId xmlns:a16="http://schemas.microsoft.com/office/drawing/2014/main" id="{DB2C7BEC-A907-44E9-BDAB-6EE6E92B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D355-77DA-4CCC-A9ED-1EF9D4AFD18D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4" name="Нижний колонтитул 9">
            <a:extLst>
              <a:ext uri="{FF2B5EF4-FFF2-40B4-BE49-F238E27FC236}">
                <a16:creationId xmlns:a16="http://schemas.microsoft.com/office/drawing/2014/main" id="{89B28803-13CB-4A6C-A18D-A7AE3B84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CACA6055-96CD-42BF-A2CF-72AA0AB6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010F6-A44E-4C62-8842-18104338A6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777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EA9C1023-61FA-43AF-8E67-DAF7F55ABC4C}"/>
              </a:ext>
            </a:extLst>
          </p:cNvPr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Прямоугольник 5">
            <a:extLst>
              <a:ext uri="{FF2B5EF4-FFF2-40B4-BE49-F238E27FC236}">
                <a16:creationId xmlns:a16="http://schemas.microsoft.com/office/drawing/2014/main" id="{AF950DC4-3F14-4957-BC65-431AAFAD49CD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312C81F5-167B-4E2F-A140-F6A21DC5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0730DE-A541-4B38-86EA-7621D0C28A1F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FA63D162-6ABD-4872-ADFD-DB78ECA5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20F3883-9FD3-4C93-B667-4A739422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44E11-9B9C-40AE-A504-DF9CC6E3B1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88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3039FC-0B9D-460B-BAFB-066FE32D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8B1313C-8FD5-4D5F-BBC7-348A114B1352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0D004D-97F6-4C31-836D-B077F87D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AC0252-721E-4AAC-99A3-C00F11F9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13342-A9C4-4931-BAD1-9351F41952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130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id="{DCBD89FA-5E78-461E-98D8-AF28D25F977B}"/>
              </a:ext>
            </a:extLst>
          </p:cNvPr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>
            <a:extLst>
              <a:ext uri="{FF2B5EF4-FFF2-40B4-BE49-F238E27FC236}">
                <a16:creationId xmlns:a16="http://schemas.microsoft.com/office/drawing/2014/main" id="{69137298-6E69-4B21-8C41-7ADFB321C42F}"/>
              </a:ext>
            </a:extLst>
          </p:cNvPr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Блок-схема: процесс 9">
            <a:extLst>
              <a:ext uri="{FF2B5EF4-FFF2-40B4-BE49-F238E27FC236}">
                <a16:creationId xmlns:a16="http://schemas.microsoft.com/office/drawing/2014/main" id="{901EE768-9802-4856-BC51-654BA4499B26}"/>
              </a:ext>
            </a:extLst>
          </p:cNvPr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id="{AFA6B2D5-4B14-42A6-84A5-57CF9439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8088E8-A3C7-4628-BA23-3C140455836E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id="{7F0ACC98-9C7D-47EF-A510-392A7275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CCF08AD8-2D74-4EE5-9BBF-2708FEA1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4A61D-DF33-4030-92BF-33BF07F33D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170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>
            <a:extLst>
              <a:ext uri="{FF2B5EF4-FFF2-40B4-BE49-F238E27FC236}">
                <a16:creationId xmlns:a16="http://schemas.microsoft.com/office/drawing/2014/main" id="{775FB3B0-ABD1-4C41-A083-357BB2603618}"/>
              </a:ext>
            </a:extLst>
          </p:cNvPr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2CCBA75-C8F9-4940-9D8B-1271C54836A5}"/>
              </a:ext>
            </a:extLst>
          </p:cNvPr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567C8924-7C87-4D71-8A58-9D011EBE316E}"/>
              </a:ext>
            </a:extLst>
          </p:cNvPr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6772AD-E632-497E-BBD9-AD03B206ED70}"/>
              </a:ext>
            </a:extLst>
          </p:cNvPr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ABF79B-F676-4B93-B7CF-A5558D14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8">
            <a:extLst>
              <a:ext uri="{FF2B5EF4-FFF2-40B4-BE49-F238E27FC236}">
                <a16:creationId xmlns:a16="http://schemas.microsoft.com/office/drawing/2014/main" id="{D7A9E58B-E8BD-4F34-8795-5B9BD75F19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4" name="Дата 23">
            <a:extLst>
              <a:ext uri="{FF2B5EF4-FFF2-40B4-BE49-F238E27FC236}">
                <a16:creationId xmlns:a16="http://schemas.microsoft.com/office/drawing/2014/main" id="{8C6B0B64-EB27-4D09-B4E5-24B6425B1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1E4600-D66C-4A2D-A854-E29715954095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608F89F5-D87C-47B4-85DF-CE6A9B90A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4D0F5608-6697-46A6-BCA2-17B3B2E54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latin typeface="Corbel" panose="020B0503020204020204" pitchFamily="34" charset="0"/>
              </a:defRPr>
            </a:lvl1pPr>
          </a:lstStyle>
          <a:p>
            <a:fld id="{221E947E-1A93-48A6-8229-68AFF6F7C83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57353-510D-41CD-A362-F8A02AC9882E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371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medbiol.ru/medbiol/biology_sk/images/053.jp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70B8E-2597-4E59-BB89-B015122F7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820" y="1149344"/>
            <a:ext cx="8979877" cy="327550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sz="4400" b="1" dirty="0"/>
              <a:t>ЛЕКЦИЯ 8</a:t>
            </a:r>
            <a:br>
              <a:rPr lang="ru-RU" sz="4400" b="1" dirty="0"/>
            </a:br>
            <a:r>
              <a:rPr lang="ru-RU" sz="4400" b="1" dirty="0"/>
              <a:t>ГЕНЕТИЧЕСКИЕ ОСНОВЫ БИОТЕХНОЛОГИИ. </a:t>
            </a:r>
            <a:br>
              <a:rPr lang="ru-RU" sz="4400" b="1" dirty="0"/>
            </a:br>
            <a:r>
              <a:rPr lang="ru-RU" sz="4400" b="1" dirty="0"/>
              <a:t>БИОТЕХНОЛОГИЯ В РАСТЕНИЕВОДСТВЕ И ЖИВОТНОВОДСТВЕ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84DA4-057A-481E-B480-2501CA39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693823"/>
            <a:ext cx="4967417" cy="212354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07C033-C7ED-4048-88F7-893CCA129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1792" y="5034012"/>
            <a:ext cx="9875520" cy="1522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71CA55-E19B-4DD6-BE9F-2BCAF15F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11" y="4457331"/>
            <a:ext cx="4308389" cy="24006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1965E8-A65E-4215-80F2-15563864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960" y="68182"/>
            <a:ext cx="2546040" cy="233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5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DBC3F-8471-4EAA-A5EC-9DF48496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87C83D3-9827-48DE-A4B1-0D09C5C2B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39"/>
          <a:stretch/>
        </p:blipFill>
        <p:spPr>
          <a:xfrm>
            <a:off x="1364719" y="0"/>
            <a:ext cx="10827282" cy="6724650"/>
          </a:xfrm>
        </p:spPr>
      </p:pic>
    </p:spTree>
    <p:extLst>
      <p:ext uri="{BB962C8B-B14F-4D97-AF65-F5344CB8AC3E}">
        <p14:creationId xmlns:p14="http://schemas.microsoft.com/office/powerpoint/2010/main" val="307731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657C8-EA78-4BEB-851B-301FC49A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2FA20EF-5025-4542-BEFF-066824522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996" y="274638"/>
            <a:ext cx="10609004" cy="6324600"/>
          </a:xfrm>
        </p:spPr>
      </p:pic>
    </p:spTree>
    <p:extLst>
      <p:ext uri="{BB962C8B-B14F-4D97-AF65-F5344CB8AC3E}">
        <p14:creationId xmlns:p14="http://schemas.microsoft.com/office/powerpoint/2010/main" val="188264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4E9D1-F377-464B-809F-9ADFD0C1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2103BB-C9CC-453B-810D-E41F75E9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357" y="293688"/>
            <a:ext cx="10804643" cy="6381750"/>
          </a:xfrm>
        </p:spPr>
      </p:pic>
    </p:spTree>
    <p:extLst>
      <p:ext uri="{BB962C8B-B14F-4D97-AF65-F5344CB8AC3E}">
        <p14:creationId xmlns:p14="http://schemas.microsoft.com/office/powerpoint/2010/main" val="255584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CF19B-289F-48E4-9F40-76D1556F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D77571-12B0-442E-8C40-5F8605B8A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44" y="0"/>
            <a:ext cx="10864855" cy="6724650"/>
          </a:xfrm>
        </p:spPr>
      </p:pic>
    </p:spTree>
    <p:extLst>
      <p:ext uri="{BB962C8B-B14F-4D97-AF65-F5344CB8AC3E}">
        <p14:creationId xmlns:p14="http://schemas.microsoft.com/office/powerpoint/2010/main" val="373854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AC214-CA56-4D53-8D14-E2173A86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468963-53FF-4FD3-A05F-F60F7EBE5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653" y="66980"/>
            <a:ext cx="10808347" cy="6724039"/>
          </a:xfrm>
        </p:spPr>
      </p:pic>
    </p:spTree>
    <p:extLst>
      <p:ext uri="{BB962C8B-B14F-4D97-AF65-F5344CB8AC3E}">
        <p14:creationId xmlns:p14="http://schemas.microsoft.com/office/powerpoint/2010/main" val="96202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B0C44-02BD-4AFB-9D78-1118761A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082691-F320-49F6-BA1F-11E4D795E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3"/>
          <a:stretch/>
        </p:blipFill>
        <p:spPr>
          <a:xfrm>
            <a:off x="1485901" y="137319"/>
            <a:ext cx="10706099" cy="6583362"/>
          </a:xfrm>
        </p:spPr>
      </p:pic>
    </p:spTree>
    <p:extLst>
      <p:ext uri="{BB962C8B-B14F-4D97-AF65-F5344CB8AC3E}">
        <p14:creationId xmlns:p14="http://schemas.microsoft.com/office/powerpoint/2010/main" val="247158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AAF2B-1C08-4EFB-A52B-4B54B426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E44756-7D3F-487A-8B12-3AA78BB8F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10972800" cy="6858000"/>
          </a:xfrm>
        </p:spPr>
      </p:pic>
    </p:spTree>
    <p:extLst>
      <p:ext uri="{BB962C8B-B14F-4D97-AF65-F5344CB8AC3E}">
        <p14:creationId xmlns:p14="http://schemas.microsoft.com/office/powerpoint/2010/main" val="716902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89C53-5652-492E-94D8-F0060993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4583BE-8A54-431E-A078-9A9DA09DB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1" y="21094"/>
            <a:ext cx="10877550" cy="6836905"/>
          </a:xfrm>
        </p:spPr>
      </p:pic>
    </p:spTree>
    <p:extLst>
      <p:ext uri="{BB962C8B-B14F-4D97-AF65-F5344CB8AC3E}">
        <p14:creationId xmlns:p14="http://schemas.microsoft.com/office/powerpoint/2010/main" val="2732738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79A3D-3ACB-4712-9D22-B0B84DC0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71F48D-A218-42D4-B759-5FE4ACA6D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054" y="-57150"/>
            <a:ext cx="10856946" cy="6399335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7251F833-E574-4A60-8A3B-4279CC90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5" t="65963" r="5089" b="19277"/>
          <a:stretch/>
        </p:blipFill>
        <p:spPr bwMode="auto">
          <a:xfrm>
            <a:off x="10801350" y="5105399"/>
            <a:ext cx="1390650" cy="12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8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C58E5-84E7-4545-9DAA-F4592E0C5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A251D1-BDD6-40A7-A9F6-1E8E20855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541" y="304800"/>
            <a:ext cx="10903459" cy="6248400"/>
          </a:xfrm>
        </p:spPr>
      </p:pic>
    </p:spTree>
    <p:extLst>
      <p:ext uri="{BB962C8B-B14F-4D97-AF65-F5344CB8AC3E}">
        <p14:creationId xmlns:p14="http://schemas.microsoft.com/office/powerpoint/2010/main" val="188596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ACD7A-5E68-4466-8AAD-D754EEAD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79EA6-BA14-4195-9BE8-A5701A212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540" y="1200803"/>
            <a:ext cx="9852260" cy="5495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Цель, задачи, разработки биотехнологии в области растениеводства и животноводства.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Краткая история биотехнологии.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История развития молекулярной биологии.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Методы биотехнологии: </a:t>
            </a:r>
          </a:p>
          <a:p>
            <a:pPr marL="863600" lvl="2" indent="-342900">
              <a:buFont typeface="Wingdings" panose="05000000000000000000" pitchFamily="2" charset="2"/>
              <a:buChar char="Ø"/>
            </a:pPr>
            <a:r>
              <a:rPr lang="ru-RU" dirty="0"/>
              <a:t>Методы генной инженерии</a:t>
            </a:r>
          </a:p>
          <a:p>
            <a:pPr marL="863600" lvl="2" indent="-342900">
              <a:buFont typeface="Wingdings" panose="05000000000000000000" pitchFamily="2" charset="2"/>
              <a:buChar char="Ø"/>
            </a:pPr>
            <a:r>
              <a:rPr lang="ru-RU" dirty="0"/>
              <a:t>Методы клеточной инженерии</a:t>
            </a:r>
          </a:p>
          <a:p>
            <a:pPr marL="863600" lvl="2" indent="-342900">
              <a:buFont typeface="Wingdings" panose="05000000000000000000" pitchFamily="2" charset="2"/>
              <a:buChar char="Ø"/>
            </a:pPr>
            <a:r>
              <a:rPr lang="ru-RU" dirty="0"/>
              <a:t>Методы клонирования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32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E9EB9-3C38-4AAB-8AA9-33D0853F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061487-29CE-454F-96BD-0A839106B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618" y="419100"/>
            <a:ext cx="10805382" cy="6019800"/>
          </a:xfrm>
        </p:spPr>
      </p:pic>
    </p:spTree>
    <p:extLst>
      <p:ext uri="{BB962C8B-B14F-4D97-AF65-F5344CB8AC3E}">
        <p14:creationId xmlns:p14="http://schemas.microsoft.com/office/powerpoint/2010/main" val="2773472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63D0B-6E60-48A4-BEB4-2C0178FD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2CE79B-0F33-4786-B92B-63F0D602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975" y="274638"/>
            <a:ext cx="10732025" cy="6103327"/>
          </a:xfrm>
        </p:spPr>
      </p:pic>
    </p:spTree>
    <p:extLst>
      <p:ext uri="{BB962C8B-B14F-4D97-AF65-F5344CB8AC3E}">
        <p14:creationId xmlns:p14="http://schemas.microsoft.com/office/powerpoint/2010/main" val="1210656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E5A97-EB35-4834-985D-9771C028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DDE99B-7BED-4C83-B434-19A41CAE8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056" y="222126"/>
            <a:ext cx="10809944" cy="6361236"/>
          </a:xfrm>
        </p:spPr>
      </p:pic>
    </p:spTree>
    <p:extLst>
      <p:ext uri="{BB962C8B-B14F-4D97-AF65-F5344CB8AC3E}">
        <p14:creationId xmlns:p14="http://schemas.microsoft.com/office/powerpoint/2010/main" val="3993335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4D415-531D-492B-9EDE-AC1FF1A9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73C29E-BE1F-47CE-B82D-D6515A27D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771" y="274638"/>
            <a:ext cx="10798229" cy="6229350"/>
          </a:xfrm>
        </p:spPr>
      </p:pic>
    </p:spTree>
    <p:extLst>
      <p:ext uri="{BB962C8B-B14F-4D97-AF65-F5344CB8AC3E}">
        <p14:creationId xmlns:p14="http://schemas.microsoft.com/office/powerpoint/2010/main" val="527745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45D15E0-804D-402A-A3AD-9CA1DFDC5C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85901" y="214313"/>
            <a:ext cx="10706100" cy="63373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</a:rPr>
              <a:t> В настоящее время биотехнология условно подразделяется на несколько наиболее значимых сегментов: «Красная», «Белая» , «Зеленая», «Серая» и «Голубая» .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7B94FFE-853D-4927-975F-2808BE9B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14314"/>
            <a:ext cx="8715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endParaRPr lang="ru-RU" altLang="ru-RU" sz="12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ru-RU" altLang="ru-RU" sz="1800" b="1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     </a:t>
            </a:r>
            <a:endParaRPr lang="ru-RU" altLang="ru-RU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340" name="Рисунок 1">
            <a:extLst>
              <a:ext uri="{FF2B5EF4-FFF2-40B4-BE49-F238E27FC236}">
                <a16:creationId xmlns:a16="http://schemas.microsoft.com/office/drawing/2014/main" id="{8A193204-6292-4A43-ADF4-D114FFA8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1" y="1649413"/>
            <a:ext cx="66960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EB2C5EA-440F-4D95-AF12-D720C2EF61C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260350"/>
            <a:ext cx="10668000" cy="63373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«Красная»</a:t>
            </a:r>
            <a:r>
              <a:rPr lang="ru-RU" altLang="ru-RU" sz="3600" b="1" dirty="0">
                <a:latin typeface="Times New Roman" panose="02020603050405020304" pitchFamily="18" charset="0"/>
              </a:rPr>
              <a:t> - медицинская биотехнология.</a:t>
            </a:r>
          </a:p>
          <a:p>
            <a:pPr eaLnBrk="1" hangingPunct="1"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Производство биотехнологическими методами </a:t>
            </a:r>
            <a:r>
              <a:rPr lang="ru-RU" altLang="ru-RU" b="1" dirty="0" err="1">
                <a:latin typeface="Times New Roman" panose="02020603050405020304" pitchFamily="18" charset="0"/>
              </a:rPr>
              <a:t>диагностикумов</a:t>
            </a:r>
            <a:r>
              <a:rPr lang="ru-RU" altLang="ru-RU" b="1" dirty="0">
                <a:latin typeface="Times New Roman" panose="02020603050405020304" pitchFamily="18" charset="0"/>
              </a:rPr>
              <a:t> и лекарственных препаратов с использованием технологий клеточной и генетической инженерии. </a:t>
            </a:r>
          </a:p>
          <a:p>
            <a:pPr eaLnBrk="1" hangingPunct="1">
              <a:buFontTx/>
              <a:buNone/>
            </a:pPr>
            <a:r>
              <a:rPr lang="ru-RU" altLang="ru-RU" sz="2800" i="1" dirty="0">
                <a:latin typeface="Times New Roman" panose="02020603050405020304" pitchFamily="18" charset="0"/>
              </a:rPr>
              <a:t>Клеточная терапия</a:t>
            </a:r>
            <a:r>
              <a:rPr lang="ru-RU" altLang="ru-RU" sz="2800" dirty="0">
                <a:latin typeface="Times New Roman" panose="02020603050405020304" pitchFamily="18" charset="0"/>
              </a:rPr>
              <a:t> – комплекс терапевтических подходов, основанных на трансплантации клеток в больной организм с целью его лечения. Например, терапия стволовыми клетками. </a:t>
            </a:r>
          </a:p>
          <a:p>
            <a:pPr eaLnBrk="1" hangingPunct="1">
              <a:buFontTx/>
              <a:buNone/>
            </a:pPr>
            <a:r>
              <a:rPr lang="ru-RU" altLang="ru-RU" sz="2800" i="1" dirty="0">
                <a:latin typeface="Times New Roman" panose="02020603050405020304" pitchFamily="18" charset="0"/>
              </a:rPr>
              <a:t>Генная терапия</a:t>
            </a:r>
            <a:r>
              <a:rPr lang="ru-RU" altLang="ru-RU" sz="2800" dirty="0">
                <a:latin typeface="Times New Roman" panose="02020603050405020304" pitchFamily="18" charset="0"/>
              </a:rPr>
              <a:t> – лечение наследственных и приобретенных заболеваний путем введения в соматические клетки пациента генетических элементов для восстановления или подавления функций генов и придания клеткам заданных свойств.</a:t>
            </a:r>
          </a:p>
          <a:p>
            <a:pPr algn="just" eaLnBrk="1" hangingPunct="1">
              <a:buFontTx/>
              <a:buNone/>
            </a:pPr>
            <a:endParaRPr lang="ru-RU" altLang="ru-RU" b="1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57AC319-343A-4595-9F8B-7A18ABAAE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14314"/>
            <a:ext cx="8715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 dirty="0">
                <a:solidFill>
                  <a:prstClr val="black"/>
                </a:solidFill>
                <a:latin typeface="Arial" panose="020B0604020202020204" pitchFamily="34" charset="0"/>
              </a:rPr>
              <a:t>      </a:t>
            </a:r>
            <a:endParaRPr lang="ru-RU" altLang="ru-RU" sz="1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39C53E3-F1F8-456E-9580-35152EB4EC4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47801" y="260350"/>
            <a:ext cx="10744200" cy="63373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3600" b="1" dirty="0">
                <a:latin typeface="Times New Roman" panose="02020603050405020304" pitchFamily="18" charset="0"/>
              </a:rPr>
              <a:t>«Белая» биотехнология - промышленная биотехнология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Times New Roman" panose="02020603050405020304" pitchFamily="18" charset="0"/>
              </a:rPr>
              <a:t>  </a:t>
            </a:r>
            <a:r>
              <a:rPr lang="ru-RU" altLang="ru-RU" b="1" dirty="0">
                <a:latin typeface="Times New Roman" panose="02020603050405020304" pitchFamily="18" charset="0"/>
              </a:rPr>
              <a:t>Производство продуктов, ранее производимых химической промышленностью. Индустриальное использование биотехнологических процессов для производства спирта, витаминов, аминокислот и др.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ru-RU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Объединяет производство биотоплива, биотехнологии в пищевой, химической и нефтеперерабатывающей промышленности.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C1810A3-40F0-4482-A844-1F7D2AC3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14314"/>
            <a:ext cx="8715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endParaRPr lang="ru-RU" altLang="ru-RU" sz="12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      </a:t>
            </a:r>
            <a:endParaRPr lang="ru-RU" altLang="ru-RU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B7B83A4-C951-41A1-AF21-71FB5837F08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60488" y="214314"/>
            <a:ext cx="10545762" cy="63373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altLang="ru-RU" sz="2400" b="1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altLang="ru-RU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altLang="ru-RU" sz="3600" b="1" dirty="0">
                <a:solidFill>
                  <a:srgbClr val="00CC00"/>
                </a:solidFill>
                <a:latin typeface="Times New Roman" pitchFamily="18" charset="0"/>
              </a:rPr>
              <a:t>«Зеленая» </a:t>
            </a:r>
            <a:r>
              <a:rPr lang="ru-RU" altLang="ru-RU" sz="3600" b="1" dirty="0">
                <a:latin typeface="Times New Roman" pitchFamily="18" charset="0"/>
              </a:rPr>
              <a:t>биотехнология - использование биотехнологических процессов и методов в лесной, целлюлозно-бумажной и пищевой промышленности, а также в сельском хозяйстве и рыбоводстве.  </a:t>
            </a:r>
            <a:endParaRPr lang="ru-RU" altLang="ru-RU" sz="2400" b="1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</a:rPr>
              <a:t>Создание биотехнологических методов и препаратов для борьбы с вредителями и возбудителями болезней культурных растений и домашних животных.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altLang="ru-RU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</a:rPr>
              <a:t>Создание </a:t>
            </a:r>
            <a:r>
              <a:rPr lang="ru-RU" altLang="ru-RU" dirty="0" err="1">
                <a:latin typeface="Times New Roman" pitchFamily="18" charset="0"/>
              </a:rPr>
              <a:t>биоудобрений</a:t>
            </a:r>
            <a:r>
              <a:rPr lang="ru-RU" altLang="ru-RU" dirty="0">
                <a:latin typeface="Times New Roman" pitchFamily="18" charset="0"/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altLang="ru-RU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altLang="ru-RU" dirty="0">
                <a:latin typeface="Times New Roman" pitchFamily="18" charset="0"/>
              </a:rPr>
              <a:t>Повышение продуктивности растений с использованием методов генетической инженерии.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447479C-5D3F-403E-8618-CF44C680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14314"/>
            <a:ext cx="8715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endParaRPr lang="ru-RU" altLang="ru-RU" sz="12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      </a:t>
            </a:r>
            <a:endParaRPr lang="ru-RU" altLang="ru-RU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056CF56-F46D-4366-A381-222D7FC9451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38312" y="214314"/>
            <a:ext cx="9901238" cy="63373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altLang="ru-RU" sz="2400" b="1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altLang="ru-RU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«Серая» </a:t>
            </a:r>
            <a:r>
              <a:rPr lang="ru-RU" altLang="ru-RU" sz="3600" b="1" dirty="0">
                <a:latin typeface="Times New Roman" pitchFamily="18" charset="0"/>
              </a:rPr>
              <a:t>биотехнология занимается разработкой технологий и препаратов для защиты окружающей среды с использованием биологических агентов и биологических процессов.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 err="1">
                <a:latin typeface="Times New Roman" pitchFamily="18" charset="0"/>
              </a:rPr>
              <a:t>Биоремедиация</a:t>
            </a:r>
            <a:r>
              <a:rPr lang="ru-RU" altLang="ru-RU" b="1" dirty="0">
                <a:latin typeface="Times New Roman" pitchFamily="18" charset="0"/>
              </a:rPr>
              <a:t> почв </a:t>
            </a:r>
            <a:r>
              <a:rPr lang="ru-RU" altLang="ru-RU" dirty="0">
                <a:latin typeface="Times New Roman" pitchFamily="18" charset="0"/>
              </a:rPr>
              <a:t>(процесс использования бактерий и растений для очистки почв и грунтов от опасных и потенциально опасных веществ).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latin typeface="Times New Roman" pitchFamily="18" charset="0"/>
              </a:rPr>
              <a:t>Очистка стоков и </a:t>
            </a:r>
            <a:r>
              <a:rPr lang="ru-RU" altLang="ru-RU" b="1" dirty="0" err="1">
                <a:latin typeface="Times New Roman" pitchFamily="18" charset="0"/>
              </a:rPr>
              <a:t>газовоздушных</a:t>
            </a:r>
            <a:r>
              <a:rPr lang="ru-RU" altLang="ru-RU" b="1" dirty="0">
                <a:latin typeface="Times New Roman" pitchFamily="18" charset="0"/>
              </a:rPr>
              <a:t> выбросов.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latin typeface="Times New Roman" pitchFamily="18" charset="0"/>
              </a:rPr>
              <a:t> Утилизация промышленных отходов.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latin typeface="Times New Roman" pitchFamily="18" charset="0"/>
              </a:rPr>
              <a:t> Деградация </a:t>
            </a:r>
            <a:r>
              <a:rPr lang="ru-RU" altLang="ru-RU" b="1" dirty="0" err="1">
                <a:latin typeface="Times New Roman" pitchFamily="18" charset="0"/>
              </a:rPr>
              <a:t>токсикантов</a:t>
            </a:r>
            <a:r>
              <a:rPr lang="ru-RU" altLang="ru-RU" b="1" dirty="0">
                <a:latin typeface="Times New Roman" pitchFamily="18" charset="0"/>
              </a:rPr>
              <a:t>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73E2E7C-48B5-4582-80AC-A532BE0F8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14314"/>
            <a:ext cx="8715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endParaRPr lang="ru-RU" altLang="ru-RU" sz="12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      </a:t>
            </a:r>
            <a:endParaRPr lang="ru-RU" altLang="ru-RU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9EF502D-20C0-40E3-9FB5-4627582279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38312" y="200028"/>
            <a:ext cx="10167938" cy="63373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«Голубая» </a:t>
            </a:r>
            <a:r>
              <a:rPr lang="ru-RU" altLang="ru-RU" sz="3600" b="1" dirty="0">
                <a:latin typeface="Times New Roman" panose="02020603050405020304" pitchFamily="18" charset="0"/>
              </a:rPr>
              <a:t>биотехнология в основном ориентирована на эффективное использование ресурсов Мирового океана</a:t>
            </a:r>
            <a:r>
              <a:rPr lang="ru-RU" altLang="ru-RU" sz="2400" b="1" dirty="0"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b="1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Использование морской биоты для получения пищевых, технических, биологически активных и лекарственных веществ</a:t>
            </a:r>
            <a:r>
              <a:rPr lang="ru-RU" altLang="ru-RU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6967A69-E8D4-453B-9DAA-19A2BA63C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14314"/>
            <a:ext cx="8715375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endParaRPr lang="ru-RU" altLang="ru-RU" sz="12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      </a:t>
            </a:r>
            <a:endParaRPr lang="ru-RU" altLang="ru-RU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AF0DC-B820-4E0E-9131-886AE986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C1850-9F8E-4056-AD8A-4E2EBD65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4572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</a:t>
            </a:r>
          </a:p>
          <a:p>
            <a:pPr marL="0" indent="0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Биотехнология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(от греческих слов </a:t>
            </a:r>
            <a:r>
              <a:rPr lang="ru-RU" sz="28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bios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– жизнь, </a:t>
            </a:r>
            <a:r>
              <a:rPr lang="ru-RU" sz="28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teken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– искусство, </a:t>
            </a:r>
            <a:r>
              <a:rPr lang="ru-RU" sz="28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logos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– слово, учение, наука) –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живых объектов и биологических процессов в производстве.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905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0080" y="21264"/>
            <a:ext cx="9875520" cy="147218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flatTx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Основные ПРЕИМУЩЕСТВА современной биотехнологии над селекцией: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38800" y="1850064"/>
            <a:ext cx="6146800" cy="4322136"/>
          </a:xfrm>
          <a:solidFill>
            <a:schemeClr val="tx2">
              <a:alpha val="0"/>
            </a:schemeClr>
          </a:solidFill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rgbClr val="FF6600"/>
              </a:buClr>
              <a:buSzPct val="120000"/>
              <a:buFontTx/>
              <a:buAutoNum type="arabicParenR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Можно (нельзя) скрещивать неродственные виды;</a:t>
            </a:r>
          </a:p>
          <a:p>
            <a:pPr marL="609600" indent="-609600">
              <a:lnSpc>
                <a:spcPct val="90000"/>
              </a:lnSpc>
              <a:buClr>
                <a:srgbClr val="FF6600"/>
              </a:buClr>
              <a:buSzPct val="120000"/>
              <a:buFontTx/>
              <a:buAutoNum type="arabicParenR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Можно (нельзя) извне управлять процессом рекомбинации в организме (постоянство своего генетического состава организм очень надежно охраняет);</a:t>
            </a:r>
          </a:p>
          <a:p>
            <a:pPr marL="609600" indent="-609600">
              <a:lnSpc>
                <a:spcPct val="90000"/>
              </a:lnSpc>
              <a:buClr>
                <a:srgbClr val="FF6600"/>
              </a:buClr>
              <a:buSzPct val="120000"/>
              <a:buFontTx/>
              <a:buAutoNum type="arabicParenR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Можно (нельзя) предугадать, какое получится потомство.</a:t>
            </a:r>
          </a:p>
        </p:txBody>
      </p:sp>
      <p:pic>
        <p:nvPicPr>
          <p:cNvPr id="6147" name="Picture 4" descr="_10_Evgenika-_2001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5708" y="1850064"/>
            <a:ext cx="3823092" cy="45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590800" y="228600"/>
            <a:ext cx="70866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</a:lstStyle>
          <a:p>
            <a:r>
              <a:rPr lang="ru-RU" dirty="0"/>
              <a:t>Методы биотехнологии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495800" y="3200400"/>
            <a:ext cx="2971800" cy="1373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2800">
                <a:solidFill>
                  <a:prstClr val="white"/>
                </a:solidFill>
                <a:latin typeface="Times New Roman" pitchFamily="18" charset="0"/>
              </a:rPr>
              <a:t>Методы клеточной инженерии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057400" y="1447800"/>
            <a:ext cx="2438400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3200">
                <a:solidFill>
                  <a:prstClr val="white"/>
                </a:solidFill>
                <a:latin typeface="Times New Roman" pitchFamily="18" charset="0"/>
              </a:rPr>
              <a:t>Методы генной инженерии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429500" y="4756528"/>
            <a:ext cx="2819400" cy="5794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3200" dirty="0">
                <a:solidFill>
                  <a:prstClr val="white"/>
                </a:solidFill>
                <a:latin typeface="Times New Roman" pitchFamily="18" charset="0"/>
              </a:rPr>
              <a:t>Клонирование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676400" y="2286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504950" y="5714999"/>
            <a:ext cx="10325100" cy="9144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/>
              </a:rPr>
              <a:t>ЧЕМ? </a:t>
            </a:r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/>
              </a:rPr>
              <a:t>пользуется биотехнология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39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546119"/>
            <a:ext cx="7620000" cy="868363"/>
          </a:xfrm>
          <a:noFill/>
          <a:ln>
            <a:noFill/>
          </a:ln>
        </p:spPr>
        <p:txBody>
          <a:bodyPr>
            <a:flatTx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Генная инженерия-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562100" y="2120882"/>
            <a:ext cx="51054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 sz="2800" b="1" dirty="0">
                <a:latin typeface="Century Gothic" panose="020B0502020202020204"/>
              </a:rPr>
              <a:t>это совокупность методов, позволяющих посредством операций </a:t>
            </a:r>
            <a:r>
              <a:rPr lang="ru-RU" sz="2800" b="1" dirty="0" err="1">
                <a:latin typeface="Century Gothic" panose="020B0502020202020204"/>
              </a:rPr>
              <a:t>in</a:t>
            </a:r>
            <a:r>
              <a:rPr lang="ru-RU" sz="2800" b="1" dirty="0">
                <a:latin typeface="Century Gothic" panose="020B0502020202020204"/>
              </a:rPr>
              <a:t> </a:t>
            </a:r>
            <a:r>
              <a:rPr lang="ru-RU" sz="2800" b="1" dirty="0" err="1">
                <a:latin typeface="Century Gothic" panose="020B0502020202020204"/>
              </a:rPr>
              <a:t>vitro</a:t>
            </a:r>
            <a:r>
              <a:rPr lang="ru-RU" sz="2800" b="1" dirty="0">
                <a:latin typeface="Century Gothic" panose="020B0502020202020204"/>
              </a:rPr>
              <a:t> (в пробирке, вне организма), переносить генетическую информацию из одного организма в другой. </a:t>
            </a:r>
          </a:p>
          <a:p>
            <a:pPr defTabSz="457200">
              <a:spcBef>
                <a:spcPct val="50000"/>
              </a:spcBef>
            </a:pPr>
            <a:endParaRPr lang="ru-RU" sz="2800" b="1" dirty="0">
              <a:latin typeface="Century Gothic" panose="020B0502020202020204"/>
            </a:endParaRPr>
          </a:p>
        </p:txBody>
      </p:sp>
      <p:pic>
        <p:nvPicPr>
          <p:cNvPr id="8196" name="Picture 5" descr="7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2062143"/>
            <a:ext cx="480060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F23626-0D6C-46F8-BFA4-89C521EF3BF9}"/>
              </a:ext>
            </a:extLst>
          </p:cNvPr>
          <p:cNvSpPr txBox="1"/>
          <p:nvPr/>
        </p:nvSpPr>
        <p:spPr>
          <a:xfrm>
            <a:off x="2426677" y="339969"/>
            <a:ext cx="671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Результаты генной инженерии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411D8-B572-4C98-83AF-E91C64E103A0}"/>
              </a:ext>
            </a:extLst>
          </p:cNvPr>
          <p:cNvSpPr txBox="1"/>
          <p:nvPr/>
        </p:nvSpPr>
        <p:spPr>
          <a:xfrm>
            <a:off x="1836127" y="1289953"/>
            <a:ext cx="789842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С помощью этих методов получают: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трансгенные организмы,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витамины,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антибиотики,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аминокислоты,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гормоны.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364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770294-37A4-4376-A6FA-1F59153644FC}"/>
              </a:ext>
            </a:extLst>
          </p:cNvPr>
          <p:cNvSpPr txBox="1"/>
          <p:nvPr/>
        </p:nvSpPr>
        <p:spPr>
          <a:xfrm>
            <a:off x="1562100" y="48700"/>
            <a:ext cx="10629900" cy="6403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Глик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Дж. Пастер­нак (2002) описали следующие 4 этапа экспериментов с реком­бинантной ДНК 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  <a:tabLst>
                <a:tab pos="35179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организма-донора экстрагируют нативную ДНК (клонируемая ДНК, встраиваемая ДНК, ДНК-мишень, чуже­родная ДНК), подвергают ее ферментативному гидролизу (расщепляют, разрезают) и соединяют (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лигируют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сшивают) с другой ДНК (вектор для клонирования, клонирующий вектор) с образованием новой рекомбинантной молекулы (конструкция «клонирующий вектор - встроенная ДНК»).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 startAt="2"/>
              <a:tabLst>
                <a:tab pos="35179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Эту конструкцию вводят в клетку-хозяина (реципиента), где она реплицируется и передается потомкам. Этот процесс называется трансформацией.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 startAt="2"/>
              <a:tabLst>
                <a:tab pos="35179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Идентифицируют и отбирают клетки, несущие рекомбинантную ДНК (трансформированные клетки).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 startAt="2"/>
              <a:tabLst>
                <a:tab pos="35179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Получают специфический белковый продукт, синтезированный клетками-хозяевами, что является подтверждением клонирования искомого гена.</a:t>
            </a:r>
          </a:p>
        </p:txBody>
      </p:sp>
    </p:spTree>
    <p:extLst>
      <p:ext uri="{BB962C8B-B14F-4D97-AF65-F5344CB8AC3E}">
        <p14:creationId xmlns:p14="http://schemas.microsoft.com/office/powerpoint/2010/main" val="3206792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1349E1-B60B-403C-9EB1-692D177C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53" y="93785"/>
            <a:ext cx="6403173" cy="66336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5EED4B-AE3A-4C42-86A1-5B9A8FF4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13" y="0"/>
            <a:ext cx="6403173" cy="66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28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AE6C7-4744-4A4A-A511-5C85B8A1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>
                <a:solidFill>
                  <a:schemeClr val="tx2">
                    <a:satMod val="130000"/>
                  </a:schemeClr>
                </a:solidFill>
              </a:rPr>
              <a:t>Конструирование клеток с измененной наследственностью (методика </a:t>
            </a:r>
            <a:r>
              <a:rPr lang="ru-RU" sz="3100" b="1" dirty="0" err="1">
                <a:solidFill>
                  <a:schemeClr val="tx2">
                    <a:satMod val="130000"/>
                  </a:schemeClr>
                </a:solidFill>
              </a:rPr>
              <a:t>С.Коена</a:t>
            </a:r>
            <a:r>
              <a:rPr lang="ru-RU" sz="3100" b="1" dirty="0">
                <a:solidFill>
                  <a:schemeClr val="tx2">
                    <a:satMod val="130000"/>
                  </a:schemeClr>
                </a:solidFill>
              </a:rPr>
              <a:t> и Г. </a:t>
            </a:r>
            <a:r>
              <a:rPr lang="ru-RU" sz="3100" b="1" dirty="0" err="1">
                <a:solidFill>
                  <a:schemeClr val="tx2">
                    <a:satMod val="130000"/>
                  </a:schemeClr>
                </a:solidFill>
              </a:rPr>
              <a:t>Бойера</a:t>
            </a:r>
            <a:r>
              <a:rPr lang="ru-RU" sz="3100" b="1" dirty="0">
                <a:solidFill>
                  <a:schemeClr val="tx2">
                    <a:satMod val="130000"/>
                  </a:schemeClr>
                </a:solidFill>
              </a:rPr>
              <a:t>  1971</a:t>
            </a:r>
            <a:r>
              <a:rPr lang="ru-RU" sz="3100" dirty="0">
                <a:solidFill>
                  <a:schemeClr val="tx2">
                    <a:satMod val="130000"/>
                  </a:schemeClr>
                </a:solidFill>
              </a:rPr>
              <a:t>)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9A91DD6-C876-4F70-94D5-73AF018F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064" y="1447800"/>
            <a:ext cx="2719387" cy="5410200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1.вектор-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           </a:t>
            </a:r>
            <a:r>
              <a:rPr lang="ru-RU" sz="2400" dirty="0" err="1"/>
              <a:t>рестриктаза</a:t>
            </a:r>
            <a:endParaRPr lang="ru-RU" sz="2400" dirty="0"/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2. ДНК с нужным геном – </a:t>
            </a:r>
            <a:r>
              <a:rPr lang="ru-RU" sz="2400" dirty="0" err="1"/>
              <a:t>рестриктаза</a:t>
            </a:r>
            <a:endParaRPr lang="ru-RU" sz="2400" dirty="0"/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3.смешивание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4. </a:t>
            </a:r>
            <a:r>
              <a:rPr lang="ru-RU" sz="2400" dirty="0" err="1"/>
              <a:t>лигаза</a:t>
            </a:r>
            <a:endParaRPr lang="ru-RU" sz="2400" dirty="0"/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5. Трансформация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endParaRPr lang="ru-RU" sz="2400" dirty="0"/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/>
              <a:t>Успех 1 из 1000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ru-RU" sz="2400" dirty="0"/>
              <a:t>Предварительная ПЦР, последующий отбор</a:t>
            </a:r>
          </a:p>
        </p:txBody>
      </p:sp>
      <p:pic>
        <p:nvPicPr>
          <p:cNvPr id="49156" name="i-main-pic" descr="Картинка 3 из 36">
            <a:hlinkClick r:id="rId2"/>
            <a:extLst>
              <a:ext uri="{FF2B5EF4-FFF2-40B4-BE49-F238E27FC236}">
                <a16:creationId xmlns:a16="http://schemas.microsoft.com/office/drawing/2014/main" id="{D0A5E053-84D5-48A0-89CC-B836CF28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628801"/>
            <a:ext cx="6326188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F4D614-955B-4755-B6E4-24AD055246B2}"/>
              </a:ext>
            </a:extLst>
          </p:cNvPr>
          <p:cNvSpPr txBox="1"/>
          <p:nvPr/>
        </p:nvSpPr>
        <p:spPr>
          <a:xfrm>
            <a:off x="1676400" y="0"/>
            <a:ext cx="10515600" cy="6626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получения донорской и векторной ДНК нужно их раз­резать в определенных участках (сайтах). Эту работу осущест­вляют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высокоспецифические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бактериальные ферменты -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рестрицирующие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эндонуклеазы типа II (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рестриктазы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Рестриктазы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узнают определенные последовательности нуклеотидов в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двунитчатой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ДНК (сайты узнавания) и разрезают их. Назва­ние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рестриктаза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обозначается начальными буквами из назва­ния вида: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Escherichia coli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Bacullus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amyloliguefacience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Ват и названия штамма: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EcoR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ВатН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Если штамм имеет не­сколько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рестрикционных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ферментов, то их обозначают по порядку открытия римскими цифрами: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EcoRI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EcoRV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Hpall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Первый тип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 открыт у Е.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coli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обозначен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EcoRI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последующем из бактериальных клеток были полу­чены сотни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3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EC6CB-15B4-4683-8F2E-DC3A68CCDD70}"/>
              </a:ext>
            </a:extLst>
          </p:cNvPr>
          <p:cNvSpPr txBox="1"/>
          <p:nvPr/>
        </p:nvSpPr>
        <p:spPr>
          <a:xfrm>
            <a:off x="1447800" y="247650"/>
            <a:ext cx="10744200" cy="5817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вектора переноса клонируемой ДНК используют плазмиды -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внехромосомные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автономно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реплицирующиеся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двухцепочные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кольцевые молекулы ДНК с размерами от I до 500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т.п.н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клетке их может быть от одной (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низкокопийные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до нескольких сот копий (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высококопийные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В бактериальной клетке плазмид- ная ДНК составляет 0,1-5% суммарной ДНК.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генной инженерии были созданы плазмиды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pBR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322,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другие, способные переносить большие участ­ки экзогенной ДНК.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76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87554E-9793-481A-B484-0FFD846425F4}"/>
              </a:ext>
            </a:extLst>
          </p:cNvPr>
          <p:cNvSpPr txBox="1"/>
          <p:nvPr/>
        </p:nvSpPr>
        <p:spPr>
          <a:xfrm>
            <a:off x="1447800" y="419100"/>
            <a:ext cx="1074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/>
              <a:t>Бактерии содержат по одной хромосоме в форме замкнутой в виде кольца нити, состоящей из </a:t>
            </a:r>
            <a:r>
              <a:rPr lang="ru-RU" sz="3000" dirty="0" err="1"/>
              <a:t>двухцепочной</a:t>
            </a:r>
            <a:r>
              <a:rPr lang="ru-RU" sz="3000" dirty="0"/>
              <a:t> ДНК и не имеющей ядерной оболочки. </a:t>
            </a:r>
          </a:p>
          <a:p>
            <a:r>
              <a:rPr lang="ru-RU" sz="3000" dirty="0"/>
              <a:t>В цитоплазме многих бактерий кроме хромосомной ДНК содержатся добавочные маленькие кольца ДНК, при­сутствие которых необязательно. Они получили название плазмид.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01C18F-A51C-4A08-8F71-12448BD0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123" y="3431751"/>
            <a:ext cx="6931753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6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97E55-836D-44B6-8DCF-805868A3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E61344-3EFE-4BE5-9BB6-A4A9258E5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11"/>
          <a:stretch/>
        </p:blipFill>
        <p:spPr>
          <a:xfrm>
            <a:off x="1276350" y="0"/>
            <a:ext cx="10915650" cy="6901148"/>
          </a:xfrm>
        </p:spPr>
      </p:pic>
    </p:spTree>
    <p:extLst>
      <p:ext uri="{BB962C8B-B14F-4D97-AF65-F5344CB8AC3E}">
        <p14:creationId xmlns:p14="http://schemas.microsoft.com/office/powerpoint/2010/main" val="8150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0CDC1-6ADD-4BD5-A207-DA0F692BEA4C}"/>
              </a:ext>
            </a:extLst>
          </p:cNvPr>
          <p:cNvSpPr txBox="1"/>
          <p:nvPr/>
        </p:nvSpPr>
        <p:spPr>
          <a:xfrm>
            <a:off x="1466850" y="304801"/>
            <a:ext cx="107251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Плазмиды не­сут информацию для 2-200 белков. </a:t>
            </a:r>
          </a:p>
          <a:p>
            <a:r>
              <a:rPr lang="ru-RU" sz="3600" dirty="0" err="1"/>
              <a:t>Плазмидная</a:t>
            </a:r>
            <a:r>
              <a:rPr lang="ru-RU" sz="3600" dirty="0"/>
              <a:t> ДНК составляет 1-15% от хромо­сомной ДНК бактерий. </a:t>
            </a:r>
          </a:p>
          <a:p>
            <a:r>
              <a:rPr lang="ru-RU" sz="3600" dirty="0"/>
              <a:t>Плазмиды способны автономно размножаться и стабиль­но наследуются. </a:t>
            </a:r>
          </a:p>
          <a:p>
            <a:r>
              <a:rPr lang="ru-RU" sz="3600" dirty="0"/>
              <a:t>Некоторые плазмиды способны включаться в хромосому бактерий. </a:t>
            </a:r>
          </a:p>
          <a:p>
            <a:r>
              <a:rPr lang="ru-RU" sz="3600" dirty="0"/>
              <a:t>В одной клетке бактерий мелких плазмид - несколько десятков, крупных -одна или две.</a:t>
            </a:r>
          </a:p>
        </p:txBody>
      </p:sp>
    </p:spTree>
    <p:extLst>
      <p:ext uri="{BB962C8B-B14F-4D97-AF65-F5344CB8AC3E}">
        <p14:creationId xmlns:p14="http://schemas.microsoft.com/office/powerpoint/2010/main" val="711351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94172F-4857-4BB3-8CBD-09460DAF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88" y="278423"/>
            <a:ext cx="10374924" cy="630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08CFD3-7BA4-4F91-8D84-DB91098C6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88" y="430823"/>
            <a:ext cx="10374924" cy="63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1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998539-AB8A-46C2-8EA8-3777401C380A}"/>
              </a:ext>
            </a:extLst>
          </p:cNvPr>
          <p:cNvSpPr txBox="1"/>
          <p:nvPr/>
        </p:nvSpPr>
        <p:spPr>
          <a:xfrm>
            <a:off x="1600199" y="146539"/>
            <a:ext cx="10591801" cy="58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этапы клонирования генов (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Глик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Пастер­нак, 2002) состоят из: 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рестриктазного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разрезания ДНК, вы­деленного из организма (например, животного), содержащего нужный ген;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обработки теми же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рестриктазами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(которые ис­пользовались для разрезания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доядернои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ДНК);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смешивания двух образцов ДНК и сшивания фрагментов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-лигазой фага Т4;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трансформации сшитыми молекулами клеток-хозяев;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Амплификации (увеличение) рекомбинантной ДНК в трансформированных клетках;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отбора клеток с рекомбинантными ДНК вектора для клонирования, который может реплицироваться в клетке хо­зяина (например, Е.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16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кл с вырез и с фон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DA8B"/>
              </a:clrFrom>
              <a:clrTo>
                <a:srgbClr val="F5DA8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14478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5368925" y="10668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kumimoji="1" lang="ru-RU" sz="1600">
                <a:latin typeface="Times New Roman" pitchFamily="18" charset="0"/>
              </a:rPr>
              <a:t>Участок ДНК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3648075" y="836614"/>
            <a:ext cx="1944688" cy="1258887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defTabSz="457200"/>
            <a:endParaRPr lang="ru-RU">
              <a:latin typeface="Century Gothic" panose="020B0502020202020204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191000" y="4076700"/>
            <a:ext cx="1752600" cy="457200"/>
          </a:xfrm>
          <a:prstGeom prst="rect">
            <a:avLst/>
          </a:prstGeom>
          <a:solidFill>
            <a:srgbClr val="CC99FF">
              <a:alpha val="4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kumimoji="1"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Клетка А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676400" y="4724400"/>
            <a:ext cx="4343400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/>
              </a:rPr>
              <a:t>Идентификация и выделение интересующих исследователей генов из клетки А</a:t>
            </a:r>
          </a:p>
        </p:txBody>
      </p:sp>
      <p:pic>
        <p:nvPicPr>
          <p:cNvPr id="1024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57200"/>
            <a:ext cx="3619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1752600" y="304801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latin typeface="Century Gothic" panose="020B0502020202020204"/>
            </a:endParaRPr>
          </a:p>
        </p:txBody>
      </p:sp>
      <p:sp>
        <p:nvSpPr>
          <p:cNvPr id="10249" name="Text Box 17"/>
          <p:cNvSpPr txBox="1">
            <a:spLocks noChangeArrowheads="1"/>
          </p:cNvSpPr>
          <p:nvPr/>
        </p:nvSpPr>
        <p:spPr bwMode="auto">
          <a:xfrm>
            <a:off x="1828800" y="304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 sz="2400" b="1" u="sng">
                <a:latin typeface="Century Gothic" panose="020B0502020202020204"/>
              </a:rPr>
              <a:t>Стадия 1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324600" y="5227639"/>
            <a:ext cx="43434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/>
              </a:rPr>
              <a:t>Выделение плазмид из клеток бактерий</a:t>
            </a:r>
          </a:p>
        </p:txBody>
      </p:sp>
      <p:pic>
        <p:nvPicPr>
          <p:cNvPr id="1025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25" y="304800"/>
            <a:ext cx="15636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Line 20"/>
          <p:cNvSpPr>
            <a:spLocks noChangeShapeType="1"/>
          </p:cNvSpPr>
          <p:nvPr/>
        </p:nvSpPr>
        <p:spPr bwMode="auto">
          <a:xfrm flipV="1">
            <a:off x="7162800" y="990600"/>
            <a:ext cx="1752600" cy="1563688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defTabSz="457200"/>
            <a:endParaRPr lang="ru-RU">
              <a:latin typeface="Century Gothic" panose="020B0502020202020204"/>
            </a:endParaRPr>
          </a:p>
        </p:txBody>
      </p:sp>
      <p:sp>
        <p:nvSpPr>
          <p:cNvPr id="10253" name="Text Box 22"/>
          <p:cNvSpPr txBox="1">
            <a:spLocks noChangeArrowheads="1"/>
          </p:cNvSpPr>
          <p:nvPr/>
        </p:nvSpPr>
        <p:spPr bwMode="auto">
          <a:xfrm>
            <a:off x="7772400" y="4191001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latin typeface="Century Gothic" panose="020B0502020202020204"/>
            </a:endParaRP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6324600" y="4114801"/>
            <a:ext cx="3581400" cy="830997"/>
          </a:xfrm>
          <a:prstGeom prst="rect">
            <a:avLst/>
          </a:prstGeom>
          <a:solidFill>
            <a:srgbClr val="CC99FF">
              <a:alpha val="4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ru-RU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/>
              </a:rPr>
              <a:t>Бактериальная клетка</a:t>
            </a:r>
          </a:p>
        </p:txBody>
      </p:sp>
      <p:pic>
        <p:nvPicPr>
          <p:cNvPr id="10255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2590800"/>
            <a:ext cx="32004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Text Box 25"/>
          <p:cNvSpPr txBox="1">
            <a:spLocks noChangeArrowheads="1"/>
          </p:cNvSpPr>
          <p:nvPr/>
        </p:nvSpPr>
        <p:spPr bwMode="auto">
          <a:xfrm rot="-1917054">
            <a:off x="3352800" y="1143001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 b="1" dirty="0" err="1">
                <a:latin typeface="Century Gothic" panose="020B0502020202020204"/>
              </a:rPr>
              <a:t>рестриктазы</a:t>
            </a:r>
            <a:endParaRPr lang="ru-RU" b="1" dirty="0">
              <a:latin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50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>
            <a:spLocks noGrp="1" noChangeArrowheads="1"/>
          </p:cNvSpPr>
          <p:nvPr>
            <p:ph type="title"/>
          </p:nvPr>
        </p:nvSpPr>
        <p:spPr>
          <a:xfrm>
            <a:off x="1828801" y="95250"/>
            <a:ext cx="9144000" cy="1477962"/>
          </a:xfrm>
          <a:noFill/>
          <a:ln>
            <a:noFill/>
          </a:ln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ru-RU" sz="3200" b="1" u="sng"/>
              <a:t>Стадия 2 </a:t>
            </a:r>
            <a:r>
              <a:rPr lang="ru-RU" sz="2400" b="1"/>
              <a:t>Соединение отдельных фрагментов ДНК в 		единую молекулу в составе плазмиды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2050" y="2081212"/>
            <a:ext cx="4178300" cy="3609975"/>
          </a:xfrm>
          <a:prstGeom prst="rect">
            <a:avLst/>
          </a:prstGeom>
          <a:solidFill>
            <a:schemeClr val="tx2">
              <a:alpha val="47842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400801" y="3657600"/>
            <a:ext cx="207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sz="2400" b="1">
                <a:solidFill>
                  <a:prstClr val="white"/>
                </a:solidFill>
                <a:latin typeface="Century Gothic" panose="020B0502020202020204"/>
              </a:rPr>
              <a:t>лигазы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3352800" y="5924550"/>
            <a:ext cx="6343650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Гибридная плазмидная ДНК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68150-77CE-4AF8-A290-29735C29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4450" y="2233612"/>
            <a:ext cx="4178300" cy="3609975"/>
          </a:xfrm>
          <a:prstGeom prst="rect">
            <a:avLst/>
          </a:prstGeom>
          <a:solidFill>
            <a:schemeClr val="tx2">
              <a:alpha val="47842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4419600" y="2438400"/>
            <a:ext cx="2895600" cy="1371600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defTabSz="457200"/>
            <a:endParaRPr lang="ru-RU">
              <a:latin typeface="Century Gothic" panose="020B0502020202020204"/>
            </a:endParaRPr>
          </a:p>
        </p:txBody>
      </p:sp>
      <p:pic>
        <p:nvPicPr>
          <p:cNvPr id="19471" name="Picture 15" descr="кл 2 с фоном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DA8B"/>
              </a:clrFrom>
              <a:clrTo>
                <a:srgbClr val="F5DA8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2819400"/>
            <a:ext cx="35052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16"/>
          <p:cNvSpPr txBox="1">
            <a:spLocks noChangeArrowheads="1"/>
          </p:cNvSpPr>
          <p:nvPr/>
        </p:nvSpPr>
        <p:spPr bwMode="auto">
          <a:xfrm>
            <a:off x="8763000" y="5486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kumimoji="1" lang="ru-RU" sz="2400">
                <a:latin typeface="Times New Roman" pitchFamily="18" charset="0"/>
              </a:rPr>
              <a:t>Клетка В</a:t>
            </a:r>
          </a:p>
        </p:txBody>
      </p:sp>
      <p:sp>
        <p:nvSpPr>
          <p:cNvPr id="12295" name="Text Box 18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524000"/>
          </a:xfrm>
          <a:noFill/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ru-RU" sz="4000" b="1" u="sng">
                <a:solidFill>
                  <a:schemeClr val="tx1"/>
                </a:solidFill>
              </a:rPr>
              <a:t>Стадия 3 </a:t>
            </a:r>
            <a:r>
              <a:rPr lang="ru-RU" sz="4000" b="1">
                <a:solidFill>
                  <a:schemeClr val="tx1"/>
                </a:solidFill>
              </a:rPr>
              <a:t>	</a:t>
            </a:r>
            <a:r>
              <a:rPr lang="ru-RU" sz="3200" b="1">
                <a:solidFill>
                  <a:schemeClr val="tx1"/>
                </a:solidFill>
              </a:rPr>
              <a:t>Введение гибридной 					плазмидной ДНК в клетку В</a:t>
            </a:r>
          </a:p>
        </p:txBody>
      </p:sp>
      <p:pic>
        <p:nvPicPr>
          <p:cNvPr id="12296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676401"/>
            <a:ext cx="24384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4038601"/>
            <a:ext cx="2286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л 2 с фоном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524000"/>
            <a:ext cx="4191000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581400" y="5752365"/>
            <a:ext cx="533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kumimoji="1"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Клетка В получила новый ген, а вместе с ним и новый признак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543801" y="4495800"/>
            <a:ext cx="94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kumimoji="1" lang="ru-RU" sz="2400">
                <a:solidFill>
                  <a:prstClr val="white"/>
                </a:solidFill>
                <a:latin typeface="Times New Roman" pitchFamily="18" charset="0"/>
              </a:rPr>
              <a:t>В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981200" y="274638"/>
            <a:ext cx="85344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>
              <a:spcBef>
                <a:spcPct val="50000"/>
              </a:spcBef>
            </a:pPr>
            <a:r>
              <a:rPr lang="ru-RU" sz="3200" b="1" u="sng" dirty="0">
                <a:latin typeface="Century Gothic" panose="020B0502020202020204"/>
              </a:rPr>
              <a:t>Стадия 4 </a:t>
            </a:r>
            <a:r>
              <a:rPr lang="ru-RU" sz="2800" b="1" dirty="0">
                <a:latin typeface="Century Gothic" panose="020B0502020202020204"/>
              </a:rPr>
              <a:t>Копирование нужного гена в новой 		клетке с обеспечением его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824163" y="184149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kumimoji="1"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Результаты генной инженерии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905250" y="1201738"/>
            <a:ext cx="4876800" cy="222726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kumimoji="1" lang="ru-RU" sz="2800" b="1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 помощью этих методов получают трансгенные организмы, витамины, антибиотики, аминокислоты, гормоны.</a:t>
            </a:r>
          </a:p>
        </p:txBody>
      </p:sp>
      <p:pic>
        <p:nvPicPr>
          <p:cNvPr id="26628" name="Picture 4" descr="кл 2 с фоном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4063" y="3789364"/>
            <a:ext cx="24257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кл 2 с фоном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7775" y="3789364"/>
            <a:ext cx="24257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71 -0.00717 C 0.13663 -0.07523 0.13455 -0.14305 0.10365 -0.17824 C 0.07274 -0.21342 -0.01354 -0.18055 -0.04635 -0.21828 C -0.07917 -0.25602 -0.15035 -0.35231 -0.09306 -0.40486 C -0.03576 -0.45741 0.18698 -0.52407 0.29705 -0.53379 C 0.40712 -0.54352 0.50781 -0.49352 0.56684 -0.46273 C 0.62621 -0.43194 0.65937 -0.38703 0.65208 -0.3493 C 0.64462 -0.31157 0.54809 -0.29074 0.52205 -0.23588 C 0.49601 -0.18102 0.4967 -0.05393 0.49531 -0.02037 C 0.49392 0.0132 0.50382 -0.01041 0.51371 -0.03379 " pathEditMode="relative" ptsTypes="aaaaaaaaaA">
                                      <p:cBhvr>
                                        <p:cTn id="10" dur="5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8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5800" y="2895601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895600" y="0"/>
            <a:ext cx="2362200" cy="2414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 sz="1600" b="1" dirty="0">
                <a:latin typeface="Times New Roman" pitchFamily="18" charset="0"/>
              </a:rPr>
              <a:t>Томатная паста</a:t>
            </a:r>
          </a:p>
          <a:p>
            <a:pPr defTabSz="457200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</a:rPr>
              <a:t>Помидоры содержат ген, замедляющий действие фермента </a:t>
            </a:r>
            <a:r>
              <a:rPr lang="ru-RU" sz="1600" dirty="0" err="1">
                <a:latin typeface="Times New Roman" pitchFamily="18" charset="0"/>
              </a:rPr>
              <a:t>полигалактуроназы</a:t>
            </a:r>
            <a:r>
              <a:rPr lang="ru-RU" sz="1600" dirty="0">
                <a:latin typeface="Times New Roman" pitchFamily="18" charset="0"/>
              </a:rPr>
              <a:t>, расщепляющего пектин. Такие помидоры не гниют в полтора раза дольше обычных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5181600" y="838201"/>
            <a:ext cx="381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7010400" y="152401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6781800" y="1"/>
            <a:ext cx="3657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7543800" y="304801"/>
            <a:ext cx="2971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7848600" y="457201"/>
            <a:ext cx="2057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70" name="Text Box 13"/>
          <p:cNvSpPr txBox="1">
            <a:spLocks noChangeArrowheads="1"/>
          </p:cNvSpPr>
          <p:nvPr/>
        </p:nvSpPr>
        <p:spPr bwMode="auto">
          <a:xfrm>
            <a:off x="8077200" y="838200"/>
            <a:ext cx="20574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 sz="32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71" name="Text Box 15"/>
          <p:cNvSpPr txBox="1">
            <a:spLocks noChangeArrowheads="1"/>
          </p:cNvSpPr>
          <p:nvPr/>
        </p:nvSpPr>
        <p:spPr bwMode="auto">
          <a:xfrm>
            <a:off x="8382000" y="914401"/>
            <a:ext cx="1752600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endParaRPr lang="ru-RU" sz="320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>
              <a:spcBef>
                <a:spcPct val="50000"/>
              </a:spcBef>
            </a:pPr>
            <a:endParaRPr lang="ru-RU" sz="32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372" name="Text Box 8"/>
          <p:cNvSpPr txBox="1">
            <a:spLocks noChangeArrowheads="1"/>
          </p:cNvSpPr>
          <p:nvPr/>
        </p:nvSpPr>
        <p:spPr bwMode="auto">
          <a:xfrm>
            <a:off x="9067800" y="238919"/>
            <a:ext cx="27432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spcBef>
                <a:spcPct val="50000"/>
              </a:spcBef>
            </a:pPr>
            <a:r>
              <a:rPr lang="ru-RU" b="1" dirty="0" err="1">
                <a:latin typeface="Times New Roman" pitchFamily="18" charset="0"/>
              </a:rPr>
              <a:t>Вечносвежие</a:t>
            </a:r>
            <a:r>
              <a:rPr lang="ru-RU" b="1" dirty="0">
                <a:latin typeface="Times New Roman" pitchFamily="18" charset="0"/>
              </a:rPr>
              <a:t> помидоры</a:t>
            </a:r>
          </a:p>
          <a:p>
            <a:pPr algn="r" defTabSz="457200">
              <a:spcBef>
                <a:spcPct val="50000"/>
              </a:spcBef>
            </a:pPr>
            <a:r>
              <a:rPr lang="ru-RU" dirty="0">
                <a:latin typeface="Times New Roman" pitchFamily="18" charset="0"/>
              </a:rPr>
              <a:t>Кроме устойчивых к гниению ученые разработали морозоустойчивые помидоры, - в их ДНК внедрен ген холодноводной рыбы</a:t>
            </a:r>
          </a:p>
          <a:p>
            <a:pPr algn="r" defTabSz="457200">
              <a:spcBef>
                <a:spcPct val="50000"/>
              </a:spcBef>
            </a:pPr>
            <a:endParaRPr lang="ru-RU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ху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70B8E-2597-4E59-BB89-B015122F7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684" y="419100"/>
            <a:ext cx="9144000" cy="1258887"/>
          </a:xfrm>
        </p:spPr>
        <p:txBody>
          <a:bodyPr>
            <a:norm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Основная задача современной биотехнологии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07C033-C7ED-4048-88F7-893CCA129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469" y="2079381"/>
            <a:ext cx="10480431" cy="4073769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Tx/>
              <a:buNone/>
            </a:pPr>
            <a:r>
              <a:rPr lang="ru-RU" sz="4000" dirty="0"/>
              <a:t>	</a:t>
            </a:r>
          </a:p>
          <a:p>
            <a:pPr marL="609600" indent="-609600" algn="l" eaLnBrk="1" hangingPunct="1">
              <a:buFontTx/>
              <a:buNone/>
            </a:pPr>
            <a:r>
              <a:rPr lang="ru-RU" sz="4000" b="1" dirty="0"/>
              <a:t>	Создание новых сортов растений, пород животных и штаммов микроорганизмов, имеющих хозяйственно ценные признаки, стабильно  передающиеся по наследству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3047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9FBEF562-0B86-4837-A3D1-4CAAF6BE45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998788" y="5411786"/>
            <a:ext cx="5976937" cy="754063"/>
          </a:xfrm>
        </p:spPr>
        <p:txBody>
          <a:bodyPr vert="horz" lIns="90000" tIns="46800" rIns="90000" bIns="46800" rtlCol="0">
            <a:normAutofit/>
          </a:bodyPr>
          <a:lstStyle/>
          <a:p>
            <a:pPr marL="341313" indent="-341313" defTabSz="449263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Мышь, маркированная геном GFP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162A310C-14C9-485A-A73D-5D5E0F9C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692151"/>
            <a:ext cx="611981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48FFC727-FD9A-4483-9370-2B8AD3B72C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43050" y="260350"/>
            <a:ext cx="10648950" cy="6408738"/>
          </a:xfrm>
        </p:spPr>
        <p:txBody>
          <a:bodyPr vert="horz" lIns="90000" tIns="46800" rIns="90000" bIns="46800" rtlCol="0">
            <a:normAutofit/>
          </a:bodyPr>
          <a:lstStyle/>
          <a:p>
            <a:pPr marL="341313" indent="-341313" defTabSz="449263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Широко используются для прижизненного мечения белков, органелл и клеток генетические флуоресцирующие маркеры типа GFP</a:t>
            </a:r>
            <a:r>
              <a:rPr lang="en-US" altLang="ru-RU" sz="2800" dirty="0"/>
              <a:t> (</a:t>
            </a:r>
            <a:r>
              <a:rPr lang="ru-RU" altLang="ru-RU" sz="2800" dirty="0"/>
              <a:t>зелёные) и </a:t>
            </a:r>
            <a:r>
              <a:rPr lang="en-US" altLang="ru-RU" sz="2800" dirty="0"/>
              <a:t>RFP</a:t>
            </a:r>
            <a:r>
              <a:rPr lang="ru-RU" altLang="ru-RU" sz="2800" dirty="0"/>
              <a:t> (красные)</a:t>
            </a:r>
            <a:r>
              <a:rPr lang="en-US" altLang="ru-RU" sz="2800" dirty="0"/>
              <a:t>.</a:t>
            </a:r>
          </a:p>
          <a:p>
            <a:pPr marL="341313" indent="-341313" defTabSz="449263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2800" dirty="0"/>
          </a:p>
          <a:p>
            <a:pPr marL="341313" indent="-341313" defTabSz="449263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Ген, кодирующий </a:t>
            </a:r>
            <a:r>
              <a:rPr lang="ru-RU" altLang="ru-RU" sz="2800" b="1" dirty="0"/>
              <a:t>зелёный флуоресцентный белок</a:t>
            </a:r>
            <a:r>
              <a:rPr lang="ru-RU" altLang="ru-RU" sz="2800" dirty="0"/>
              <a:t> первоначально был выделен из медуз, а ген, кодирующий </a:t>
            </a:r>
            <a:r>
              <a:rPr lang="ru-RU" altLang="ru-RU" sz="2800" b="1" dirty="0"/>
              <a:t>красный флуоресцирующий белок</a:t>
            </a:r>
            <a:r>
              <a:rPr lang="ru-RU" altLang="ru-RU" sz="2800" dirty="0"/>
              <a:t> - из морского анемона.</a:t>
            </a:r>
          </a:p>
          <a:p>
            <a:pPr marL="341313" indent="-341313" defTabSz="449263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2800" dirty="0"/>
          </a:p>
          <a:p>
            <a:pPr marL="341313" indent="-341313" defTabSz="449263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В настоящее время выведено несколько линий трансгенных мышей, крыс, свиней, обладающих светящимися тканями. Это позволяет проследить судьбу отдельных клеток и органелл при изучении стволовых клеток, </a:t>
            </a:r>
            <a:r>
              <a:rPr lang="ru-RU" altLang="ru-RU" sz="2800" dirty="0" err="1"/>
              <a:t>трансплантантов</a:t>
            </a:r>
            <a:r>
              <a:rPr lang="ru-RU" altLang="ru-RU" sz="2800" dirty="0"/>
              <a:t> и др.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07B09D85-9D88-471E-A035-6D9FC40AB77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28750" y="333375"/>
            <a:ext cx="10763250" cy="6119813"/>
          </a:xfrm>
        </p:spPr>
        <p:txBody>
          <a:bodyPr vert="horz" lIns="90000" tIns="46800" rIns="90000" bIns="46800" rtlCol="0">
            <a:normAutofit/>
          </a:bodyPr>
          <a:lstStyle/>
          <a:p>
            <a:pPr marL="341313" indent="-341313" defTabSz="449263">
              <a:spcBef>
                <a:spcPts val="2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Зелёный флуоресцентный белок (</a:t>
            </a:r>
            <a:r>
              <a:rPr lang="en-US" altLang="ru-RU" sz="2800" b="1" dirty="0">
                <a:solidFill>
                  <a:srgbClr val="00CC00"/>
                </a:solidFill>
              </a:rPr>
              <a:t>GFP</a:t>
            </a:r>
            <a:r>
              <a:rPr lang="en-US" altLang="ru-RU" sz="2800" dirty="0"/>
              <a:t>)</a:t>
            </a:r>
            <a:r>
              <a:rPr lang="ru-RU" altLang="ru-RU" sz="2800" dirty="0"/>
              <a:t> впервые был выделен из медуз </a:t>
            </a:r>
            <a:r>
              <a:rPr lang="ru-RU" altLang="ru-RU" sz="2800" i="1" dirty="0" err="1"/>
              <a:t>Aequorea</a:t>
            </a:r>
            <a:r>
              <a:rPr lang="ru-RU" altLang="ru-RU" sz="2800" i="1" dirty="0"/>
              <a:t> </a:t>
            </a:r>
            <a:r>
              <a:rPr lang="ru-RU" altLang="ru-RU" sz="2800" i="1" dirty="0" err="1"/>
              <a:t>victoria</a:t>
            </a:r>
            <a:r>
              <a:rPr lang="ru-RU" altLang="ru-RU" sz="2800" i="1" dirty="0"/>
              <a:t> </a:t>
            </a:r>
            <a:r>
              <a:rPr lang="ru-RU" altLang="ru-RU" sz="2800" dirty="0"/>
              <a:t>в начале 60-х </a:t>
            </a:r>
            <a:r>
              <a:rPr lang="ru-RU" altLang="ru-RU" sz="2800" dirty="0" err="1"/>
              <a:t>гг</a:t>
            </a:r>
            <a:r>
              <a:rPr lang="ru-RU" altLang="ru-RU" sz="2800" dirty="0"/>
              <a:t> ХХ в. японским ученым Осама </a:t>
            </a:r>
            <a:r>
              <a:rPr lang="ru-RU" altLang="ru-RU" sz="2800" dirty="0" err="1"/>
              <a:t>Симомура</a:t>
            </a:r>
            <a:r>
              <a:rPr lang="ru-RU" altLang="ru-RU" sz="2800" dirty="0"/>
              <a:t>.</a:t>
            </a:r>
          </a:p>
          <a:p>
            <a:pPr marL="341313" indent="-341313" defTabSz="449263">
              <a:spcBef>
                <a:spcPts val="2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В 90-х годах Мартин </a:t>
            </a:r>
            <a:r>
              <a:rPr lang="ru-RU" altLang="ru-RU" sz="2800" dirty="0" err="1"/>
              <a:t>Челфи</a:t>
            </a:r>
            <a:r>
              <a:rPr lang="ru-RU" altLang="ru-RU" sz="2800" dirty="0"/>
              <a:t> успешно получал экземпляры червя </a:t>
            </a:r>
            <a:r>
              <a:rPr lang="ru-RU" altLang="ru-RU" sz="2800" i="1" dirty="0" err="1"/>
              <a:t>Caenorhabditis</a:t>
            </a:r>
            <a:r>
              <a:rPr lang="ru-RU" altLang="ru-RU" sz="2800" i="1" dirty="0"/>
              <a:t> </a:t>
            </a:r>
            <a:r>
              <a:rPr lang="ru-RU" altLang="ru-RU" sz="2800" i="1" dirty="0" err="1"/>
              <a:t>elegans</a:t>
            </a:r>
            <a:r>
              <a:rPr lang="ru-RU" altLang="ru-RU" sz="2800" dirty="0"/>
              <a:t> со светящимися нейронами.</a:t>
            </a:r>
          </a:p>
          <a:p>
            <a:pPr marL="341313" indent="-341313" defTabSz="449263">
              <a:spcBef>
                <a:spcPts val="2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Роджер </a:t>
            </a:r>
            <a:r>
              <a:rPr lang="ru-RU" altLang="ru-RU" sz="2800" dirty="0" err="1"/>
              <a:t>Циен</a:t>
            </a:r>
            <a:r>
              <a:rPr lang="ru-RU" altLang="ru-RU" sz="2800" dirty="0"/>
              <a:t> создал многоцветную «палитру» светящихся белков и множество методов их использования. </a:t>
            </a:r>
          </a:p>
          <a:p>
            <a:pPr marL="341313" indent="-341313" defTabSz="449263">
              <a:spcBef>
                <a:spcPts val="2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2800" dirty="0"/>
              <a:t>За свои работы в области флуоресцентных белков эти ученые получили  Нобелевскую премию 2008 года в области химии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618751B-2B72-4A07-AAF8-7823788A5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0000FF"/>
                </a:solidFill>
              </a:rPr>
              <a:t>«Светящиеся» ткани у трансгенных кур</a:t>
            </a:r>
          </a:p>
        </p:txBody>
      </p:sp>
      <p:pic>
        <p:nvPicPr>
          <p:cNvPr id="40963" name="Picture 3" descr="chicken">
            <a:extLst>
              <a:ext uri="{FF2B5EF4-FFF2-40B4-BE49-F238E27FC236}">
                <a16:creationId xmlns:a16="http://schemas.microsoft.com/office/drawing/2014/main" id="{68623BB4-21C9-4114-AE7B-AF4BCF7D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420938"/>
            <a:ext cx="8280400" cy="2951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1CD6253-D956-4BD4-AFFC-D2D16591B2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0800"/>
            <a:ext cx="8229600" cy="736600"/>
          </a:xfrm>
        </p:spPr>
        <p:txBody>
          <a:bodyPr vert="horz" lIns="90000" tIns="46800" rIns="90000" bIns="46800" rtlCol="0" anchor="t">
            <a:noAutofit/>
          </a:bodyPr>
          <a:lstStyle/>
          <a:p>
            <a:pPr defTabSz="449263"/>
            <a:r>
              <a:rPr lang="ru-RU" altLang="ru-RU" sz="3600" b="1" dirty="0">
                <a:solidFill>
                  <a:srgbClr val="CC00CC"/>
                </a:solidFill>
              </a:rPr>
              <a:t>Мыши с «радужным мозгом»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10F6EA5-EDB5-4B37-A244-350AAE264F8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04950" y="1060450"/>
            <a:ext cx="10229850" cy="5399087"/>
          </a:xfrm>
        </p:spPr>
        <p:txBody>
          <a:bodyPr vert="horz" lIns="90000" tIns="46800" rIns="90000" bIns="46800" rtlCol="0">
            <a:normAutofit/>
          </a:bodyPr>
          <a:lstStyle/>
          <a:p>
            <a:pPr marL="341313" indent="-341313" defTabSz="449263">
              <a:spcBef>
                <a:spcPct val="80000"/>
              </a:spcBef>
            </a:pPr>
            <a:r>
              <a:rPr lang="ru-RU" altLang="ru-RU" sz="2800" dirty="0"/>
              <a:t>Комбинируя исходные гены (синий, желтый, красный), ученым удалось создать 100-цветную палитру «светящихся» белков.</a:t>
            </a:r>
          </a:p>
          <a:p>
            <a:pPr marL="341313" indent="-341313" defTabSz="449263">
              <a:spcBef>
                <a:spcPct val="80000"/>
              </a:spcBef>
            </a:pPr>
            <a:r>
              <a:rPr lang="ru-RU" altLang="ru-RU" sz="2800" dirty="0"/>
              <a:t>Выведены мыши «</a:t>
            </a:r>
            <a:r>
              <a:rPr lang="en-US" altLang="ru-RU" sz="2800" b="1" dirty="0" err="1">
                <a:solidFill>
                  <a:srgbClr val="FF0000"/>
                </a:solidFill>
              </a:rPr>
              <a:t>brainbow</a:t>
            </a:r>
            <a:r>
              <a:rPr lang="ru-RU" altLang="ru-RU" sz="2800" dirty="0"/>
              <a:t>», у которых разные нейроны мозга «окрашены» в разные цвета.</a:t>
            </a:r>
          </a:p>
          <a:p>
            <a:pPr marL="341313" indent="-341313" defTabSz="449263">
              <a:spcBef>
                <a:spcPct val="80000"/>
              </a:spcBef>
            </a:pPr>
            <a:r>
              <a:rPr lang="ru-RU" altLang="ru-RU" sz="2800" dirty="0"/>
              <a:t>«</a:t>
            </a:r>
            <a:r>
              <a:rPr lang="en-US" altLang="ru-RU" sz="2800" dirty="0"/>
              <a:t>Brain</a:t>
            </a:r>
            <a:r>
              <a:rPr lang="ru-RU" altLang="ru-RU" sz="2800" dirty="0"/>
              <a:t>» - мозг, «</a:t>
            </a:r>
            <a:r>
              <a:rPr lang="en-US" altLang="ru-RU" sz="2800" dirty="0"/>
              <a:t>rainbow</a:t>
            </a:r>
            <a:r>
              <a:rPr lang="ru-RU" altLang="ru-RU" sz="2800" dirty="0"/>
              <a:t>» - радуга. В русском языке пока нет научного аналога «</a:t>
            </a:r>
            <a:r>
              <a:rPr lang="en-US" altLang="ru-RU" sz="2800" dirty="0" err="1"/>
              <a:t>brainbow</a:t>
            </a:r>
            <a:r>
              <a:rPr lang="ru-RU" altLang="ru-RU" sz="2800" dirty="0"/>
              <a:t>» («радужный мозг»).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12">
            <a:extLst>
              <a:ext uri="{FF2B5EF4-FFF2-40B4-BE49-F238E27FC236}">
                <a16:creationId xmlns:a16="http://schemas.microsoft.com/office/drawing/2014/main" id="{698DD59C-0F17-4342-96AB-CF732F11A38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67438" y="260350"/>
            <a:ext cx="6024562" cy="6408738"/>
          </a:xfrm>
        </p:spPr>
        <p:txBody>
          <a:bodyPr vert="horz" lIns="90000" tIns="46800" rIns="90000" bIns="46800" rtlCol="0">
            <a:normAutofit/>
          </a:bodyPr>
          <a:lstStyle/>
          <a:p>
            <a:pPr algn="ctr" defTabSz="449263">
              <a:buNone/>
            </a:pPr>
            <a:r>
              <a:rPr lang="ru-RU" altLang="ru-RU" sz="2800" dirty="0"/>
              <a:t>В мозге живой мыши</a:t>
            </a:r>
          </a:p>
          <a:p>
            <a:pPr algn="ctr" defTabSz="449263">
              <a:buNone/>
            </a:pPr>
            <a:r>
              <a:rPr lang="ru-RU" altLang="ru-RU" sz="2800" dirty="0"/>
              <a:t>хорошо различимы</a:t>
            </a:r>
          </a:p>
          <a:p>
            <a:pPr algn="ctr" defTabSz="449263">
              <a:buNone/>
            </a:pPr>
            <a:r>
              <a:rPr lang="ru-RU" altLang="ru-RU" sz="2800" dirty="0"/>
              <a:t>отдельные нейроны</a:t>
            </a:r>
          </a:p>
          <a:p>
            <a:pPr algn="ctr" defTabSz="449263">
              <a:buNone/>
            </a:pPr>
            <a:endParaRPr lang="ru-RU" altLang="ru-RU" sz="2800" dirty="0"/>
          </a:p>
          <a:p>
            <a:pPr algn="ctr" defTabSz="449263">
              <a:buNone/>
            </a:pPr>
            <a:r>
              <a:rPr lang="ru-RU" altLang="ru-RU" dirty="0"/>
              <a:t>(зубчатая извилина гиппокампа;</a:t>
            </a:r>
          </a:p>
          <a:p>
            <a:pPr algn="ctr" defTabSz="449263">
              <a:buNone/>
            </a:pPr>
            <a:r>
              <a:rPr lang="ru-RU" altLang="ru-RU" dirty="0"/>
              <a:t>конфокальный микроскоп)</a:t>
            </a:r>
          </a:p>
          <a:p>
            <a:pPr defTabSz="449263">
              <a:buFont typeface="Times New Roman" panose="02020603050405020304" pitchFamily="18" charset="0"/>
              <a:buChar char="•"/>
            </a:pPr>
            <a:endParaRPr lang="ru-RU" altLang="ru-RU" dirty="0"/>
          </a:p>
          <a:p>
            <a:pPr defTabSz="449263">
              <a:buFont typeface="Times New Roman" panose="02020603050405020304" pitchFamily="18" charset="0"/>
              <a:buChar char="•"/>
            </a:pPr>
            <a:endParaRPr lang="ru-RU" altLang="ru-RU" sz="2800" dirty="0"/>
          </a:p>
          <a:p>
            <a:pPr algn="ctr" defTabSz="449263">
              <a:buNone/>
            </a:pPr>
            <a:r>
              <a:rPr lang="ru-RU" altLang="ru-RU" sz="2800" dirty="0"/>
              <a:t>Разноцветные </a:t>
            </a:r>
          </a:p>
          <a:p>
            <a:pPr algn="ctr" defTabSz="449263">
              <a:buNone/>
            </a:pPr>
            <a:r>
              <a:rPr lang="ru-RU" altLang="ru-RU" sz="2800" dirty="0"/>
              <a:t>пучки аксонов</a:t>
            </a:r>
          </a:p>
          <a:p>
            <a:pPr algn="ctr" defTabSz="449263">
              <a:buNone/>
            </a:pPr>
            <a:r>
              <a:rPr lang="ru-RU" altLang="ru-RU" sz="2800" dirty="0"/>
              <a:t> </a:t>
            </a:r>
            <a:r>
              <a:rPr lang="ru-RU" altLang="ru-RU" dirty="0"/>
              <a:t>(поперечный срез ствола мозга;</a:t>
            </a:r>
          </a:p>
          <a:p>
            <a:pPr algn="ctr" defTabSz="449263">
              <a:buNone/>
            </a:pPr>
            <a:r>
              <a:rPr lang="ru-RU" altLang="ru-RU" dirty="0"/>
              <a:t>конфокальный микроскоп) </a:t>
            </a:r>
          </a:p>
          <a:p>
            <a:pPr defTabSz="449263">
              <a:buNone/>
            </a:pPr>
            <a:endParaRPr lang="ru-RU" altLang="ru-RU" dirty="0"/>
          </a:p>
        </p:txBody>
      </p:sp>
      <p:pic>
        <p:nvPicPr>
          <p:cNvPr id="43013" name="Picture 8" descr="Fiche_Jean_Livet_Fig1petit-2">
            <a:extLst>
              <a:ext uri="{FF2B5EF4-FFF2-40B4-BE49-F238E27FC236}">
                <a16:creationId xmlns:a16="http://schemas.microsoft.com/office/drawing/2014/main" id="{B1B69DF5-5F49-4A57-B536-DF97CCE0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00563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Picture 13" descr="Fiche_Jean_Livet_Fig2petit-2">
            <a:extLst>
              <a:ext uri="{FF2B5EF4-FFF2-40B4-BE49-F238E27FC236}">
                <a16:creationId xmlns:a16="http://schemas.microsoft.com/office/drawing/2014/main" id="{6E46636C-7A97-41A1-9AAE-7D4576B950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1" y="3698876"/>
            <a:ext cx="450056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3015" name="Picture 7" descr="Fiche_Jean_Livet_Fig2petit-2">
            <a:extLst>
              <a:ext uri="{FF2B5EF4-FFF2-40B4-BE49-F238E27FC236}">
                <a16:creationId xmlns:a16="http://schemas.microsoft.com/office/drawing/2014/main" id="{15DAABD2-4BCC-43DB-9DFB-76765F86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98876"/>
            <a:ext cx="450056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9">
            <a:extLst>
              <a:ext uri="{FF2B5EF4-FFF2-40B4-BE49-F238E27FC236}">
                <a16:creationId xmlns:a16="http://schemas.microsoft.com/office/drawing/2014/main" id="{45B4A269-CF8A-4338-B0F3-0A13A9538A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08888" y="2133600"/>
            <a:ext cx="4068762" cy="45354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dirty="0"/>
              <a:t>  </a:t>
            </a:r>
            <a:r>
              <a:rPr lang="en-US" altLang="ru-RU" sz="2800" dirty="0"/>
              <a:t> </a:t>
            </a:r>
            <a:r>
              <a:rPr lang="ru-RU" altLang="ru-RU" sz="2400" dirty="0"/>
              <a:t>«Светящиеся» рыбки данио </a:t>
            </a:r>
            <a:r>
              <a:rPr lang="ru-RU" altLang="ru-RU" sz="2400" dirty="0" err="1"/>
              <a:t>рерио</a:t>
            </a:r>
            <a:r>
              <a:rPr lang="ru-RU" altLang="ru-RU" sz="2400" dirty="0"/>
              <a:t> (</a:t>
            </a:r>
            <a:r>
              <a:rPr lang="en-US" altLang="ru-RU" sz="2400" dirty="0" err="1"/>
              <a:t>GloFish</a:t>
            </a:r>
            <a:r>
              <a:rPr lang="en-US" altLang="ru-RU" sz="2400" dirty="0"/>
              <a:t>)</a:t>
            </a:r>
            <a:r>
              <a:rPr lang="ru-RU" altLang="ru-RU" sz="2400" dirty="0"/>
              <a:t> стали первым общедоступны генетически модифицированным домашним животным.</a:t>
            </a:r>
          </a:p>
        </p:txBody>
      </p:sp>
      <p:pic>
        <p:nvPicPr>
          <p:cNvPr id="44036" name="Picture 10" descr="danio1">
            <a:extLst>
              <a:ext uri="{FF2B5EF4-FFF2-40B4-BE49-F238E27FC236}">
                <a16:creationId xmlns:a16="http://schemas.microsoft.com/office/drawing/2014/main" id="{81880338-4E6E-4169-AE63-DB5DA3C5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6" y="404814"/>
            <a:ext cx="31146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1" descr="GloFish1">
            <a:extLst>
              <a:ext uri="{FF2B5EF4-FFF2-40B4-BE49-F238E27FC236}">
                <a16:creationId xmlns:a16="http://schemas.microsoft.com/office/drawing/2014/main" id="{55ECA960-5D12-4F33-8782-74699BBA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814"/>
            <a:ext cx="60785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BE348F0-E75E-43B0-A59C-3132442B8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ru-RU" altLang="ru-RU" sz="3600" b="1" dirty="0">
                <a:solidFill>
                  <a:schemeClr val="accent5">
                    <a:lumMod val="50000"/>
                  </a:schemeClr>
                </a:solidFill>
              </a:rPr>
              <a:t>Методы введения генов в клетку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A53799E-2874-4C74-B624-0D4E5F8946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9" y="1628775"/>
            <a:ext cx="8713787" cy="4497388"/>
          </a:xfrm>
        </p:spPr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ru-RU" altLang="ru-RU"/>
              <a:t>При помощи векторов (бактериальные плазмиды, вирусы, транспозоны и др.).</a:t>
            </a:r>
          </a:p>
          <a:p>
            <a:pPr eaLnBrk="1" hangingPunct="1">
              <a:spcBef>
                <a:spcPct val="60000"/>
              </a:spcBef>
            </a:pPr>
            <a:r>
              <a:rPr lang="ru-RU" altLang="ru-RU"/>
              <a:t>Прямое введение гена в клетку (трансфекция, микроинъекция, электропорация, метод «мини-клеток», упаковка в липосомы, электронная пушка)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B71CDC1-C536-4975-B2A7-2AED5D887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/>
              <a:t>«Генная пушка»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99019EE-7B9F-4DF2-8E0D-C9090862BF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052512"/>
            <a:ext cx="9867900" cy="5530849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Метод </a:t>
            </a:r>
            <a:r>
              <a:rPr lang="ru-RU" altLang="ru-RU" b="1" dirty="0">
                <a:solidFill>
                  <a:srgbClr val="00CC00"/>
                </a:solidFill>
              </a:rPr>
              <a:t>биологической баллистики</a:t>
            </a:r>
            <a:r>
              <a:rPr lang="ru-RU" altLang="ru-RU" dirty="0"/>
              <a:t> является одним из самых эффективных методов трансформации растений, особенно однодольных (кукуруза, рис, пшеница, ячмень). </a:t>
            </a:r>
          </a:p>
          <a:p>
            <a:pPr eaLnBrk="1" hangingPunct="1"/>
            <a:r>
              <a:rPr lang="ru-RU" altLang="ru-RU" dirty="0"/>
              <a:t>Генные конструкции напыляют на частички вольфрама, платины или золота (0,6-1,2 мкм) и выстреливают ими из пушки по суспензии клеток с расстояния 10-15 см.</a:t>
            </a:r>
          </a:p>
          <a:p>
            <a:pPr eaLnBrk="1" hangingPunct="1"/>
            <a:r>
              <a:rPr lang="ru-RU" altLang="ru-RU" dirty="0"/>
              <a:t>Вместо суспензии клеток можно стрелять по пыльце (гаплоидные трансформанты табака).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>
            <a:extLst>
              <a:ext uri="{FF2B5EF4-FFF2-40B4-BE49-F238E27FC236}">
                <a16:creationId xmlns:a16="http://schemas.microsoft.com/office/drawing/2014/main" id="{AADD099F-4C96-4CC6-87AE-8295BAE8E5C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9218614" y="4979989"/>
            <a:ext cx="2459037" cy="12573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dirty="0"/>
              <a:t>  </a:t>
            </a:r>
            <a:r>
              <a:rPr lang="ru-RU" altLang="ru-RU" b="1" dirty="0"/>
              <a:t>Генная пушка</a:t>
            </a:r>
          </a:p>
        </p:txBody>
      </p:sp>
      <p:pic>
        <p:nvPicPr>
          <p:cNvPr id="47107" name="Picture 9" descr="5671big">
            <a:extLst>
              <a:ext uri="{FF2B5EF4-FFF2-40B4-BE49-F238E27FC236}">
                <a16:creationId xmlns:a16="http://schemas.microsoft.com/office/drawing/2014/main" id="{112E6955-072D-4664-BB5F-2FF49532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549276"/>
            <a:ext cx="6161086" cy="62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E9359-520C-4AF2-9163-9678C859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37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Разработки биотехнологии в  растениеводстве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863B6-EAEB-402F-89D5-07D4D9DD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409700"/>
            <a:ext cx="10287000" cy="47672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800" dirty="0"/>
              <a:t>Выведение сортов растений, устойчивых к неблагоприятным факторам.</a:t>
            </a:r>
          </a:p>
          <a:p>
            <a:pPr marL="514350" indent="-514350">
              <a:buAutoNum type="arabicPeriod"/>
            </a:pPr>
            <a:r>
              <a:rPr lang="ru-RU" sz="2800" dirty="0"/>
              <a:t>Разработка биологических средств борьбы с сорняками, грызунами, фитопатогенными грибами, бактериями и вирусами.</a:t>
            </a:r>
          </a:p>
          <a:p>
            <a:pPr marL="514350" indent="-514350">
              <a:buAutoNum type="arabicPeriod"/>
            </a:pPr>
            <a:r>
              <a:rPr lang="ru-RU" sz="2800" dirty="0"/>
              <a:t>Получение бактериальных удобрений.</a:t>
            </a:r>
          </a:p>
          <a:p>
            <a:pPr marL="514350" indent="-514350">
              <a:buAutoNum type="arabicPeriod"/>
            </a:pPr>
            <a:r>
              <a:rPr lang="ru-RU" sz="2800" dirty="0"/>
              <a:t>Разработка микробиологических методов рекультивации почв; получение трансгенных растений.</a:t>
            </a:r>
          </a:p>
          <a:p>
            <a:pPr marL="514350" indent="-514350">
              <a:buAutoNum type="arabicPeriod"/>
            </a:pPr>
            <a:r>
              <a:rPr lang="ru-RU" sz="2800" dirty="0"/>
              <a:t>Переработка отходов и побочных продуктов растениеводства.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476830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fluorescent_m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fluorescent_rabb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1"/>
            <a:ext cx="28575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0" descr="transgen-ma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724400"/>
            <a:ext cx="31242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p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618039"/>
            <a:ext cx="62484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703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0"/>
            <a:ext cx="624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 descr="fg3plsm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2209800"/>
            <a:ext cx="647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23_01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4883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355976"/>
            <a:ext cx="38862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828800" y="3660775"/>
            <a:ext cx="2743200" cy="2446824"/>
          </a:xfrm>
          <a:prstGeom prst="rect">
            <a:avLst/>
          </a:prstGeom>
          <a:solidFill>
            <a:srgbClr val="FFFF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1700" b="1" dirty="0">
                <a:latin typeface="Times New Roman" pitchFamily="18" charset="0"/>
              </a:rPr>
              <a:t>Соя</a:t>
            </a:r>
            <a:r>
              <a:rPr lang="ru-RU" sz="1700" dirty="0">
                <a:latin typeface="Times New Roman" pitchFamily="18" charset="0"/>
              </a:rPr>
              <a:t>— самое „трансгенное“ растение в мире. В США около 75% её посевных площадей засеяны генетически модифицированными сортами, а, например, в Аргентине они составляют 99%!</a:t>
            </a:r>
          </a:p>
        </p:txBody>
      </p:sp>
      <p:pic>
        <p:nvPicPr>
          <p:cNvPr id="19459" name="Picture 6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2400"/>
            <a:ext cx="22050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04800"/>
            <a:ext cx="26622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4648200" y="3657600"/>
            <a:ext cx="2667000" cy="2446824"/>
          </a:xfrm>
          <a:prstGeom prst="rect">
            <a:avLst/>
          </a:prstGeom>
          <a:solidFill>
            <a:srgbClr val="FFFF00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1700" b="1">
                <a:latin typeface="Times New Roman" pitchFamily="18" charset="0"/>
              </a:rPr>
              <a:t>Рапс масличный</a:t>
            </a:r>
            <a:r>
              <a:rPr lang="ru-RU" sz="1700">
                <a:latin typeface="Times New Roman" pitchFamily="18" charset="0"/>
              </a:rPr>
              <a:t> в диком виде не встречается. В настоящее время рапс — основная масличная культура во многих странах мира, а также частый объект генетической модификации.</a:t>
            </a:r>
          </a:p>
        </p:txBody>
      </p:sp>
      <p:pic>
        <p:nvPicPr>
          <p:cNvPr id="19462" name="Picture 10" descr="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81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7543800" y="3733801"/>
            <a:ext cx="2819400" cy="1400383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ru-RU" sz="1700" b="1">
                <a:latin typeface="Times New Roman" pitchFamily="18" charset="0"/>
              </a:rPr>
              <a:t>Бабочка-монарх</a:t>
            </a:r>
            <a:r>
              <a:rPr lang="ru-RU" sz="1700">
                <a:latin typeface="Times New Roman" pitchFamily="18" charset="0"/>
              </a:rPr>
              <a:t> — символ движения противников генетически модифицированных растений…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7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10600" cy="6248400"/>
          </a:xfrm>
          <a:solidFill>
            <a:schemeClr val="accent1">
              <a:alpha val="41960"/>
            </a:schemeClr>
          </a:solidFill>
          <a:ln>
            <a:solidFill>
              <a:schemeClr val="folHlink"/>
            </a:solidFill>
          </a:ln>
        </p:spPr>
        <p:txBody>
          <a:bodyPr/>
          <a:lstStyle/>
          <a:p>
            <a:pPr eaLnBrk="1" hangingPunct="1"/>
            <a:r>
              <a:rPr lang="ru-RU"/>
              <a:t> </a:t>
            </a:r>
          </a:p>
        </p:txBody>
      </p:sp>
      <p:pic>
        <p:nvPicPr>
          <p:cNvPr id="20483" name="Picture 4" descr="кл с вырез и с фон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DA8B"/>
              </a:clrFrom>
              <a:clrTo>
                <a:srgbClr val="F5DA8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152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0" y="1143001"/>
            <a:ext cx="1143000" cy="581025"/>
          </a:xfrm>
          <a:prstGeom prst="rect">
            <a:avLst/>
          </a:prstGeom>
          <a:solidFill>
            <a:srgbClr val="CC99FF">
              <a:alpha val="70195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kumimoji="1" lang="ru-RU" sz="1600">
                <a:solidFill>
                  <a:prstClr val="white"/>
                </a:solidFill>
                <a:latin typeface="Times New Roman" pitchFamily="18" charset="0"/>
              </a:rPr>
              <a:t>Участок ДНК</a:t>
            </a: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3733800" y="838200"/>
            <a:ext cx="1752600" cy="0"/>
          </a:xfrm>
          <a:prstGeom prst="line">
            <a:avLst/>
          </a:prstGeom>
          <a:noFill/>
          <a:ln w="57150">
            <a:solidFill>
              <a:schemeClr val="folHlink"/>
            </a:solidFill>
            <a:miter lim="800000"/>
            <a:headEnd/>
            <a:tailEnd type="triangle" w="med" len="med"/>
          </a:ln>
          <a:effectLst>
            <a:outerShdw dist="107763" dir="13500000" algn="ctr" rotWithShape="0">
              <a:srgbClr val="6600CC">
                <a:alpha val="50000"/>
              </a:srgbClr>
            </a:outerShdw>
          </a:effectLst>
        </p:spPr>
        <p:txBody>
          <a:bodyPr wrap="none"/>
          <a:lstStyle/>
          <a:p>
            <a:pPr defTabSz="457200"/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0"/>
            <a:ext cx="70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8"/>
          <p:cNvSpPr txBox="1">
            <a:spLocks noChangeArrowheads="1"/>
          </p:cNvSpPr>
          <p:nvPr/>
        </p:nvSpPr>
        <p:spPr bwMode="auto">
          <a:xfrm rot="10753748" flipV="1">
            <a:off x="3657600" y="304801"/>
            <a:ext cx="1830388" cy="366713"/>
          </a:xfrm>
          <a:prstGeom prst="rect">
            <a:avLst/>
          </a:prstGeom>
          <a:solidFill>
            <a:srgbClr val="CC99FF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 b="1">
                <a:solidFill>
                  <a:prstClr val="white"/>
                </a:solidFill>
                <a:latin typeface="Century Gothic" panose="020B0502020202020204"/>
              </a:rPr>
              <a:t>рестриктазы</a:t>
            </a:r>
          </a:p>
        </p:txBody>
      </p:sp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990601"/>
            <a:ext cx="2349500" cy="2030413"/>
          </a:xfrm>
          <a:prstGeom prst="rect">
            <a:avLst/>
          </a:prstGeom>
          <a:solidFill>
            <a:schemeClr val="tx2">
              <a:alpha val="47842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6400800" y="838200"/>
            <a:ext cx="1600200" cy="0"/>
          </a:xfrm>
          <a:prstGeom prst="line">
            <a:avLst/>
          </a:prstGeom>
          <a:noFill/>
          <a:ln w="57150">
            <a:solidFill>
              <a:schemeClr val="folHlink"/>
            </a:solidFill>
            <a:miter lim="800000"/>
            <a:headEnd/>
            <a:tailEnd type="triangle" w="med" len="med"/>
          </a:ln>
          <a:effectLst>
            <a:outerShdw dist="107763" dir="13500000" algn="ctr" rotWithShape="0">
              <a:srgbClr val="6600CC">
                <a:alpha val="50000"/>
              </a:srgbClr>
            </a:outerShdw>
          </a:effectLst>
        </p:spPr>
        <p:txBody>
          <a:bodyPr wrap="none"/>
          <a:lstStyle/>
          <a:p>
            <a:pPr defTabSz="457200"/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3733800" y="1371601"/>
            <a:ext cx="1447800" cy="366713"/>
          </a:xfrm>
          <a:prstGeom prst="rect">
            <a:avLst/>
          </a:prstGeom>
          <a:solidFill>
            <a:schemeClr val="folHlink">
              <a:alpha val="70195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>
                <a:solidFill>
                  <a:prstClr val="white"/>
                </a:solidFill>
                <a:latin typeface="Comic Sans MS" pitchFamily="66" charset="0"/>
              </a:rPr>
              <a:t>Стадия 1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6629400" y="1371601"/>
            <a:ext cx="1295400" cy="366713"/>
          </a:xfrm>
          <a:prstGeom prst="rect">
            <a:avLst/>
          </a:prstGeom>
          <a:solidFill>
            <a:schemeClr val="folHlink">
              <a:alpha val="69019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>
                <a:solidFill>
                  <a:prstClr val="white"/>
                </a:solidFill>
                <a:latin typeface="Comic Sans MS" pitchFamily="66" charset="0"/>
              </a:rPr>
              <a:t>Стадия 2</a:t>
            </a:r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 flipH="1">
            <a:off x="3657600" y="2133600"/>
            <a:ext cx="4191000" cy="3124200"/>
          </a:xfrm>
          <a:prstGeom prst="line">
            <a:avLst/>
          </a:prstGeom>
          <a:noFill/>
          <a:ln w="57150">
            <a:solidFill>
              <a:schemeClr val="folHlink"/>
            </a:solidFill>
            <a:miter lim="800000"/>
            <a:headEnd/>
            <a:tailEnd type="triangle" w="med" len="med"/>
          </a:ln>
          <a:effectLst>
            <a:outerShdw dist="107763" dir="13500000" algn="ctr" rotWithShape="0">
              <a:srgbClr val="6600CC">
                <a:alpha val="50000"/>
              </a:srgbClr>
            </a:outerShdw>
          </a:effectLst>
        </p:spPr>
        <p:txBody>
          <a:bodyPr wrap="none"/>
          <a:lstStyle/>
          <a:p>
            <a:pPr defTabSz="457200"/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0493" name="Picture 16" descr="кл 2 с фоном cop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DA8B"/>
              </a:clrFrom>
              <a:clrTo>
                <a:srgbClr val="F5DA8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4791076"/>
            <a:ext cx="228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5562601"/>
            <a:ext cx="2286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5" name="Text Box 19"/>
          <p:cNvSpPr txBox="1">
            <a:spLocks noChangeArrowheads="1"/>
          </p:cNvSpPr>
          <p:nvPr/>
        </p:nvSpPr>
        <p:spPr bwMode="auto">
          <a:xfrm rot="-2230803">
            <a:off x="4495800" y="3429001"/>
            <a:ext cx="1354138" cy="366713"/>
          </a:xfrm>
          <a:prstGeom prst="rect">
            <a:avLst/>
          </a:prstGeom>
          <a:solidFill>
            <a:schemeClr val="folHlink">
              <a:alpha val="7294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>
                <a:solidFill>
                  <a:prstClr val="white"/>
                </a:solidFill>
                <a:latin typeface="Comic Sans MS" pitchFamily="66" charset="0"/>
              </a:rPr>
              <a:t>Стадия 3</a:t>
            </a:r>
          </a:p>
        </p:txBody>
      </p:sp>
      <p:sp>
        <p:nvSpPr>
          <p:cNvPr id="20496" name="Text Box 20"/>
          <p:cNvSpPr txBox="1">
            <a:spLocks noChangeArrowheads="1"/>
          </p:cNvSpPr>
          <p:nvPr/>
        </p:nvSpPr>
        <p:spPr bwMode="auto">
          <a:xfrm>
            <a:off x="6629400" y="304801"/>
            <a:ext cx="1066800" cy="366713"/>
          </a:xfrm>
          <a:prstGeom prst="rect">
            <a:avLst/>
          </a:prstGeom>
          <a:solidFill>
            <a:srgbClr val="CC99FF">
              <a:alpha val="56078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 b="1">
                <a:solidFill>
                  <a:prstClr val="white"/>
                </a:solidFill>
                <a:latin typeface="Century Gothic" panose="020B0502020202020204"/>
              </a:rPr>
              <a:t>лигазы</a:t>
            </a:r>
          </a:p>
        </p:txBody>
      </p:sp>
      <p:pic>
        <p:nvPicPr>
          <p:cNvPr id="20497" name="Picture 21" descr="кл 2 с фоном cop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DA8B"/>
              </a:clrFrom>
              <a:clrTo>
                <a:srgbClr val="F5DA8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4791076"/>
            <a:ext cx="228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8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72600" y="4876801"/>
            <a:ext cx="2286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9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01200" y="5257801"/>
            <a:ext cx="2286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96400" y="5410201"/>
            <a:ext cx="2286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Line 25"/>
          <p:cNvSpPr>
            <a:spLocks noChangeShapeType="1"/>
          </p:cNvSpPr>
          <p:nvPr/>
        </p:nvSpPr>
        <p:spPr bwMode="auto">
          <a:xfrm flipV="1">
            <a:off x="4114800" y="5486400"/>
            <a:ext cx="3581400" cy="76200"/>
          </a:xfrm>
          <a:prstGeom prst="line">
            <a:avLst/>
          </a:prstGeom>
          <a:noFill/>
          <a:ln w="57150">
            <a:solidFill>
              <a:schemeClr val="folHlink"/>
            </a:solidFill>
            <a:miter lim="800000"/>
            <a:headEnd/>
            <a:tailEnd type="triangle" w="med" len="med"/>
          </a:ln>
          <a:effectLst>
            <a:outerShdw dist="107763" dir="13500000" algn="ctr" rotWithShape="0">
              <a:srgbClr val="6600CC">
                <a:alpha val="50000"/>
              </a:srgbClr>
            </a:outerShdw>
          </a:effectLst>
        </p:spPr>
        <p:txBody>
          <a:bodyPr wrap="none"/>
          <a:lstStyle/>
          <a:p>
            <a:pPr defTabSz="457200"/>
            <a:endParaRPr lang="ru-RU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502" name="Text Box 26"/>
          <p:cNvSpPr txBox="1">
            <a:spLocks noChangeArrowheads="1"/>
          </p:cNvSpPr>
          <p:nvPr/>
        </p:nvSpPr>
        <p:spPr bwMode="auto">
          <a:xfrm>
            <a:off x="6248400" y="4953001"/>
            <a:ext cx="1447800" cy="366713"/>
          </a:xfrm>
          <a:prstGeom prst="rect">
            <a:avLst/>
          </a:prstGeom>
          <a:solidFill>
            <a:schemeClr val="folHlink">
              <a:alpha val="76077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ru-RU">
                <a:solidFill>
                  <a:prstClr val="white"/>
                </a:solidFill>
                <a:latin typeface="Comic Sans MS" pitchFamily="66" charset="0"/>
              </a:rPr>
              <a:t>Стадия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  <p:bldP spid="61452" grpId="0" animBg="1"/>
      <p:bldP spid="61455" grpId="0" animBg="1"/>
      <p:bldP spid="6146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C59B3D-0F3C-42D1-8E90-96549EC1F11C}"/>
              </a:ext>
            </a:extLst>
          </p:cNvPr>
          <p:cNvSpPr txBox="1"/>
          <p:nvPr/>
        </p:nvSpPr>
        <p:spPr>
          <a:xfrm>
            <a:off x="1905000" y="-64264"/>
            <a:ext cx="103807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Разрабатываются </a:t>
            </a:r>
            <a:r>
              <a:rPr kumimoji="0" lang="ru-RU" altLang="ru-RU" sz="28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трансгенные растения</a:t>
            </a:r>
            <a:r>
              <a:rPr kumimoji="0" lang="ru-RU" alt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 способные продуцировать в интересах человека химические вещества и лекарства. Реконструирован картофель для продукции альбумина человека. Предполагается, что в будущем растения смогут образовывать в своих семенах такие белки, как гормоны человека. Быстрыми темпами развивается биоинженерия животных.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F1C185-1B05-4818-8043-FD92BBBB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23" y="5520837"/>
            <a:ext cx="323056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93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182BAC2-14FB-4A0A-B8B5-7F588272E4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9"/>
            <a:ext cx="8229600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dirty="0"/>
              <a:t>Эко-свинья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8E70014-6A70-491D-9C4A-8AB3A07AF5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8" y="836614"/>
            <a:ext cx="8496300" cy="57816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Эко-свинья - это свинья, которая была генетически изменена для лучшего переваривания и переработки фосфора. Свиной навоз богат формой фосфора </a:t>
            </a:r>
            <a:r>
              <a:rPr lang="ru-RU" altLang="ru-RU" sz="2400" dirty="0" err="1"/>
              <a:t>фитатом</a:t>
            </a:r>
            <a:r>
              <a:rPr lang="ru-RU" altLang="ru-RU" sz="2400" dirty="0"/>
              <a:t>, а потому, когда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фермеры используют его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как удобрение, это </a:t>
            </a:r>
            <a:r>
              <a:rPr lang="ru-RU" altLang="ru-RU" sz="2400" dirty="0" err="1"/>
              <a:t>химичес</a:t>
            </a:r>
            <a:r>
              <a:rPr lang="ru-RU" altLang="ru-RU" sz="2400" dirty="0"/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кое вещество попадает в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водосборы и становится при-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чиной цветения водорослей,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которые, в свою очередь,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уничтожают кислород в воде и убивают водную жизнь.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Ученые добавили бактерию E. </a:t>
            </a:r>
            <a:r>
              <a:rPr lang="ru-RU" altLang="ru-RU" sz="2400" dirty="0" err="1">
                <a:solidFill>
                  <a:srgbClr val="FF0000"/>
                </a:solidFill>
              </a:rPr>
              <a:t>Coli</a:t>
            </a:r>
            <a:r>
              <a:rPr lang="ru-RU" altLang="ru-RU" sz="2400" dirty="0">
                <a:solidFill>
                  <a:srgbClr val="FF0000"/>
                </a:solidFill>
              </a:rPr>
              <a:t> и ДНК мыши в эмбрион свиньи. </a:t>
            </a:r>
            <a:r>
              <a:rPr lang="ru-RU" altLang="ru-RU" sz="2400" dirty="0"/>
              <a:t>Это изменение уменьшило производство фосфора свиньей ни много, ни мало на 70%, что сделало ее более экологически чистой.</a:t>
            </a:r>
          </a:p>
        </p:txBody>
      </p:sp>
      <p:pic>
        <p:nvPicPr>
          <p:cNvPr id="52228" name="Picture 4" descr="genetic_engineering_3">
            <a:extLst>
              <a:ext uri="{FF2B5EF4-FFF2-40B4-BE49-F238E27FC236}">
                <a16:creationId xmlns:a16="http://schemas.microsoft.com/office/drawing/2014/main" id="{2B127436-FC1B-4F5F-BF3F-54CE50B3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99" y="1990726"/>
            <a:ext cx="3994151" cy="23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F74B536-D0B0-4398-8EE1-575E70E22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4000"/>
              <a:t>Борющиеся с загрязнениями растения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73060BA-8C10-4C95-BD83-F50D2D1CE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48" y="1484314"/>
            <a:ext cx="8928101" cy="537368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Ученые Вашингтонского университета работают над созданием тополей, которые могут очищать загрязненные места при помощи впитывания через корневую                систему загрязняющих веществ,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содержащихся в подземных водах.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После этого растения разлагают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загрязнители на безвредные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побочные продукты, которые </a:t>
            </a:r>
            <a:r>
              <a:rPr lang="ru-RU" altLang="ru-RU" sz="2400" dirty="0" err="1"/>
              <a:t>впи</a:t>
            </a:r>
            <a:r>
              <a:rPr lang="ru-RU" altLang="ru-RU" sz="2400" dirty="0"/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тываются</a:t>
            </a:r>
            <a:r>
              <a:rPr lang="ru-RU" altLang="ru-RU" sz="2400" dirty="0"/>
              <a:t> корнями, стволом и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листьями или высвобождаются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в воздух.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В лабораторных испытаниях трансгенные растения удаляют ни много, ни мало 91% трихлорэтилена из жидкого раствора, химического вещества, являющегося самым распространенным загрязнителем подземных вод.</a:t>
            </a:r>
          </a:p>
        </p:txBody>
      </p:sp>
      <p:pic>
        <p:nvPicPr>
          <p:cNvPr id="53252" name="Picture 4" descr="genetic_engineering_4">
            <a:extLst>
              <a:ext uri="{FF2B5EF4-FFF2-40B4-BE49-F238E27FC236}">
                <a16:creationId xmlns:a16="http://schemas.microsoft.com/office/drawing/2014/main" id="{31979F51-F54F-4A96-AFB8-25E47A81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6" y="2597150"/>
            <a:ext cx="26638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88DEF44-AB73-44F1-B9F9-721F65D70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6"/>
            <a:ext cx="8229600" cy="796925"/>
          </a:xfrm>
        </p:spPr>
        <p:txBody>
          <a:bodyPr/>
          <a:lstStyle/>
          <a:p>
            <a:pPr>
              <a:defRPr/>
            </a:pPr>
            <a:r>
              <a:rPr lang="ru-RU" altLang="ru-RU"/>
              <a:t>Плетущие паутину козы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0CE0EBF-7DCD-46C1-A6AB-0A760A1C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1484314"/>
            <a:ext cx="8713788" cy="511333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Крепкий и гибкий </a:t>
            </a:r>
            <a:r>
              <a:rPr lang="ru-RU" altLang="ru-RU" sz="2400" dirty="0" err="1"/>
              <a:t>паутиний</a:t>
            </a:r>
            <a:r>
              <a:rPr lang="ru-RU" altLang="ru-RU" sz="2400" dirty="0"/>
              <a:t> шелк является одним из самых ценных материалов в природе, его можно было бы использовать для производства целого ряда изделий от искусственных волокон до парашютных строп, если бы была возможность производства в коммерческих объемах. </a:t>
            </a:r>
            <a:r>
              <a:rPr lang="ru-RU" altLang="ru-RU" sz="2400" dirty="0">
                <a:solidFill>
                  <a:srgbClr val="FF0000"/>
                </a:solidFill>
              </a:rPr>
              <a:t>В 2000 году компания «</a:t>
            </a:r>
            <a:r>
              <a:rPr lang="ru-RU" altLang="ru-RU" sz="2200" dirty="0" err="1">
                <a:solidFill>
                  <a:srgbClr val="FF0000"/>
                </a:solidFill>
              </a:rPr>
              <a:t>Nexia</a:t>
            </a:r>
            <a:r>
              <a:rPr lang="ru-RU" altLang="ru-RU" sz="2200" dirty="0">
                <a:solidFill>
                  <a:srgbClr val="FF0000"/>
                </a:solidFill>
              </a:rPr>
              <a:t> </a:t>
            </a:r>
            <a:r>
              <a:rPr lang="ru-RU" altLang="ru-RU" sz="2200" dirty="0" err="1">
                <a:solidFill>
                  <a:srgbClr val="FF0000"/>
                </a:solidFill>
              </a:rPr>
              <a:t>Biotechnologies</a:t>
            </a:r>
            <a:r>
              <a:rPr lang="ru-RU" altLang="ru-RU" sz="2400" dirty="0">
                <a:solidFill>
                  <a:srgbClr val="FF0000"/>
                </a:solidFill>
              </a:rPr>
              <a:t>» заявила, что имеет решение: коза, производящая в своем молоке паутинный белок паука. </a:t>
            </a:r>
            <a:r>
              <a:rPr lang="ru-RU" altLang="ru-RU" sz="2400" dirty="0" err="1">
                <a:solidFill>
                  <a:srgbClr val="FF0000"/>
                </a:solidFill>
              </a:rPr>
              <a:t>Иссле</a:t>
            </a:r>
            <a:r>
              <a:rPr lang="ru-RU" altLang="ru-RU" sz="2400" dirty="0">
                <a:solidFill>
                  <a:srgbClr val="FF0000"/>
                </a:solidFill>
              </a:rPr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</a:t>
            </a:r>
            <a:r>
              <a:rPr lang="ru-RU" altLang="ru-RU" sz="2400" dirty="0" err="1">
                <a:solidFill>
                  <a:srgbClr val="FF0000"/>
                </a:solidFill>
              </a:rPr>
              <a:t>дователи</a:t>
            </a:r>
            <a:r>
              <a:rPr lang="ru-RU" altLang="ru-RU" sz="2400" dirty="0">
                <a:solidFill>
                  <a:srgbClr val="FF0000"/>
                </a:solidFill>
              </a:rPr>
              <a:t> вложили ген каркас-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ной нити паутины в ДНК козы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таким образом, чтобы живот-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</a:t>
            </a:r>
            <a:r>
              <a:rPr lang="ru-RU" altLang="ru-RU" sz="2400" dirty="0" err="1">
                <a:solidFill>
                  <a:srgbClr val="FF0000"/>
                </a:solidFill>
              </a:rPr>
              <a:t>ное</a:t>
            </a:r>
            <a:r>
              <a:rPr lang="ru-RU" altLang="ru-RU" sz="2400" dirty="0">
                <a:solidFill>
                  <a:srgbClr val="FF0000"/>
                </a:solidFill>
              </a:rPr>
              <a:t> стало производить паутин-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</a:t>
            </a:r>
            <a:r>
              <a:rPr lang="ru-RU" altLang="ru-RU" sz="2400" dirty="0" err="1">
                <a:solidFill>
                  <a:srgbClr val="FF0000"/>
                </a:solidFill>
              </a:rPr>
              <a:t>ный</a:t>
            </a:r>
            <a:r>
              <a:rPr lang="ru-RU" altLang="ru-RU" sz="2400" dirty="0">
                <a:solidFill>
                  <a:srgbClr val="FF0000"/>
                </a:solidFill>
              </a:rPr>
              <a:t> белок только в своем молоке. </a:t>
            </a:r>
          </a:p>
        </p:txBody>
      </p:sp>
      <p:pic>
        <p:nvPicPr>
          <p:cNvPr id="55300" name="Picture 4" descr="genetic_engineering_6">
            <a:extLst>
              <a:ext uri="{FF2B5EF4-FFF2-40B4-BE49-F238E27FC236}">
                <a16:creationId xmlns:a16="http://schemas.microsoft.com/office/drawing/2014/main" id="{96966C08-9335-4155-A8B2-DED8B6EE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4221163"/>
            <a:ext cx="28829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B0DC2BC-D78F-4C1E-B46F-236E8F4D4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ru-RU" altLang="ru-RU"/>
              <a:t>Быстрорастущий лосось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817ADAD-B8F3-48D6-B25E-2EEC11EAC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1484314"/>
            <a:ext cx="10457656" cy="48974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altLang="ru-RU" sz="2200" dirty="0"/>
              <a:t>Генетически модифицированный лосось компании «</a:t>
            </a:r>
            <a:r>
              <a:rPr lang="ru-RU" altLang="ru-RU" sz="2200" dirty="0" err="1"/>
              <a:t>AquaBounty</a:t>
            </a:r>
            <a:r>
              <a:rPr lang="ru-RU" altLang="ru-RU" sz="2200" dirty="0"/>
              <a:t>» растет в два раза быстрее, чем обычная рыба этого вида. На фото показаны два лосося одного возраста. В компании говорят, что рыба имеет тот же вкус, строение ткани, цвет и запах, как и обычный лосось; однако все еще идут споры о ее съедобности.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</a:t>
            </a:r>
            <a:r>
              <a:rPr lang="ru-RU" altLang="ru-RU" sz="2200" dirty="0">
                <a:solidFill>
                  <a:srgbClr val="FF0000"/>
                </a:solidFill>
              </a:rPr>
              <a:t>Генетически созданный лосось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имеет дополнительный гормон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роста от чавычи, который поз-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</a:t>
            </a:r>
            <a:r>
              <a:rPr lang="ru-RU" altLang="ru-RU" sz="2200" dirty="0" err="1">
                <a:solidFill>
                  <a:srgbClr val="FF0000"/>
                </a:solidFill>
              </a:rPr>
              <a:t>воляет</a:t>
            </a:r>
            <a:r>
              <a:rPr lang="ru-RU" altLang="ru-RU" sz="2200" dirty="0">
                <a:solidFill>
                  <a:srgbClr val="FF0000"/>
                </a:solidFill>
              </a:rPr>
              <a:t> рыбе производить гор-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</a:t>
            </a:r>
            <a:r>
              <a:rPr lang="ru-RU" altLang="ru-RU" sz="2200" dirty="0" err="1">
                <a:solidFill>
                  <a:srgbClr val="FF0000"/>
                </a:solidFill>
              </a:rPr>
              <a:t>мон</a:t>
            </a:r>
            <a:r>
              <a:rPr lang="ru-RU" altLang="ru-RU" sz="2200" dirty="0">
                <a:solidFill>
                  <a:srgbClr val="FF0000"/>
                </a:solidFill>
              </a:rPr>
              <a:t> роста круглый год. Ученым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удалось сохранить активность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гормона при помощи гена, </a:t>
            </a:r>
            <a:r>
              <a:rPr lang="ru-RU" altLang="ru-RU" sz="2200" dirty="0" err="1">
                <a:solidFill>
                  <a:srgbClr val="FF0000"/>
                </a:solidFill>
              </a:rPr>
              <a:t>взя</a:t>
            </a:r>
            <a:r>
              <a:rPr lang="ru-RU" altLang="ru-RU" sz="2200" dirty="0">
                <a:solidFill>
                  <a:srgbClr val="FF0000"/>
                </a:solidFill>
              </a:rPr>
              <a:t>-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того у схожей на угря рыбы под названием «американская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>
                <a:solidFill>
                  <a:srgbClr val="FF0000"/>
                </a:solidFill>
              </a:rPr>
              <a:t> бельдюга» и действующего как «включатель» для гормона</a:t>
            </a:r>
            <a:r>
              <a:rPr lang="ru-RU" altLang="ru-RU" sz="2200" dirty="0"/>
              <a:t>.</a:t>
            </a:r>
          </a:p>
        </p:txBody>
      </p:sp>
      <p:pic>
        <p:nvPicPr>
          <p:cNvPr id="56324" name="Picture 4" descr="genetic_engineering_7">
            <a:extLst>
              <a:ext uri="{FF2B5EF4-FFF2-40B4-BE49-F238E27FC236}">
                <a16:creationId xmlns:a16="http://schemas.microsoft.com/office/drawing/2014/main" id="{A2ADFBF7-5636-40A7-B149-955F26AA3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43" y="2922586"/>
            <a:ext cx="346551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6D66296-BF3A-4799-94F1-63F5DB12E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6"/>
            <a:ext cx="8229600" cy="868363"/>
          </a:xfrm>
        </p:spPr>
        <p:txBody>
          <a:bodyPr/>
          <a:lstStyle/>
          <a:p>
            <a:pPr>
              <a:defRPr/>
            </a:pPr>
            <a:r>
              <a:rPr lang="ru-RU" altLang="ru-RU"/>
              <a:t>Помидор </a:t>
            </a:r>
            <a:r>
              <a:rPr lang="ru-RU" altLang="ru-RU" b="1"/>
              <a:t>Flavr Savr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4D05B71-3819-40B1-BBA8-A9F1079A6F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8750" y="1484314"/>
            <a:ext cx="10248900" cy="5113337"/>
          </a:xfrm>
        </p:spPr>
        <p:txBody>
          <a:bodyPr/>
          <a:lstStyle/>
          <a:p>
            <a:pPr>
              <a:defRPr/>
            </a:pPr>
            <a:r>
              <a:rPr lang="ru-RU" altLang="ru-RU" sz="2400" dirty="0"/>
              <a:t>Помидор </a:t>
            </a:r>
            <a:r>
              <a:rPr lang="ru-RU" altLang="ru-RU" sz="2400" dirty="0" err="1"/>
              <a:t>Flavr</a:t>
            </a:r>
            <a:r>
              <a:rPr lang="ru-RU" altLang="ru-RU" sz="2400" dirty="0"/>
              <a:t> </a:t>
            </a:r>
            <a:r>
              <a:rPr lang="ru-RU" altLang="ru-RU" sz="2400" dirty="0" err="1"/>
              <a:t>Savr</a:t>
            </a:r>
            <a:r>
              <a:rPr lang="ru-RU" altLang="ru-RU" sz="2400" dirty="0"/>
              <a:t> был первым коммерчески выращиваемым и генетически созданным продуктом питания, которому предоставили лицензию для потребления человеком. Добавляя </a:t>
            </a:r>
            <a:r>
              <a:rPr lang="ru-RU" altLang="ru-RU" sz="2400" dirty="0" err="1"/>
              <a:t>антисмысловый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ген,компания</a:t>
            </a:r>
            <a:r>
              <a:rPr lang="ru-RU" altLang="ru-RU" sz="2400" dirty="0"/>
              <a:t> «</a:t>
            </a:r>
            <a:r>
              <a:rPr lang="ru-RU" altLang="ru-RU" sz="2400" dirty="0" err="1"/>
              <a:t>Calgene</a:t>
            </a:r>
            <a:r>
              <a:rPr lang="ru-RU" altLang="ru-RU" sz="2400" dirty="0"/>
              <a:t>» надеялась </a:t>
            </a:r>
            <a:r>
              <a:rPr lang="ru-RU" altLang="ru-RU" sz="2400" dirty="0" err="1"/>
              <a:t>замед</a:t>
            </a:r>
            <a:r>
              <a:rPr lang="ru-RU" altLang="ru-RU" sz="2400" dirty="0"/>
              <a:t>-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лить процесс созревания </a:t>
            </a:r>
            <a:r>
              <a:rPr lang="ru-RU" altLang="ru-RU" sz="2400" dirty="0" err="1"/>
              <a:t>поми</a:t>
            </a:r>
            <a:r>
              <a:rPr lang="ru-RU" altLang="ru-RU" sz="2400" dirty="0"/>
              <a:t>-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дора, чтобы предотвратить про-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цесс</a:t>
            </a:r>
            <a:r>
              <a:rPr lang="ru-RU" altLang="ru-RU" sz="2400" dirty="0"/>
              <a:t> размягчения и гниения,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давая при этом ему возможность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сохранить природный вкус и цвет. В итоге помидоры оказались слишком чувствительными к перевозке и совершенно безвкусными.</a:t>
            </a:r>
          </a:p>
        </p:txBody>
      </p:sp>
      <p:pic>
        <p:nvPicPr>
          <p:cNvPr id="57348" name="Picture 4" descr="genetic_engineering_8">
            <a:extLst>
              <a:ext uri="{FF2B5EF4-FFF2-40B4-BE49-F238E27FC236}">
                <a16:creationId xmlns:a16="http://schemas.microsoft.com/office/drawing/2014/main" id="{0497E0E0-2FF9-4EA5-8095-C9426D7A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9" y="2890838"/>
            <a:ext cx="2511425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74397-EEA5-4352-901C-C00DCF0E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Разработки биотехнологии в животноводстве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2E561-4901-4B30-A093-D655DEF87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585" y="909637"/>
            <a:ext cx="10650415" cy="549592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Получение трансгенных животных с новыми или усиленными свойствами и признаками.</a:t>
            </a:r>
          </a:p>
          <a:p>
            <a:pPr marL="514350" indent="-514350">
              <a:buAutoNum type="arabicPeriod"/>
            </a:pPr>
            <a:r>
              <a:rPr lang="ru-RU" dirty="0"/>
              <a:t>Размножение животных путем клонирования.</a:t>
            </a:r>
          </a:p>
          <a:p>
            <a:pPr marL="514350" indent="-514350">
              <a:buAutoNum type="arabicPeriod"/>
            </a:pPr>
            <a:r>
              <a:rPr lang="ru-RU" dirty="0"/>
              <a:t>Трансплантация эмбрионов.</a:t>
            </a:r>
          </a:p>
          <a:p>
            <a:pPr marL="514350" indent="-514350">
              <a:buAutoNum type="arabicPeriod"/>
            </a:pPr>
            <a:r>
              <a:rPr lang="ru-RU" dirty="0"/>
              <a:t>Получение лекарственных и диагностических препаратов.</a:t>
            </a:r>
          </a:p>
          <a:p>
            <a:pPr marL="514350" indent="-514350">
              <a:buAutoNum type="arabicPeriod"/>
            </a:pPr>
            <a:r>
              <a:rPr lang="ru-RU" dirty="0"/>
              <a:t>Переработка отходов и побочных продуктов животноводства.</a:t>
            </a:r>
          </a:p>
          <a:p>
            <a:pPr marL="514350" indent="-514350">
              <a:buAutoNum type="arabicPeriod"/>
            </a:pPr>
            <a:r>
              <a:rPr lang="ru-RU" dirty="0"/>
              <a:t>Создание кормовых средств из растительной, микробной биомассы и отходов сельского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val="351752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4E1F001-CF19-4D2C-8BD8-BBEFE02C9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941388"/>
          </a:xfrm>
        </p:spPr>
        <p:txBody>
          <a:bodyPr/>
          <a:lstStyle/>
          <a:p>
            <a:pPr>
              <a:defRPr/>
            </a:pPr>
            <a:r>
              <a:rPr lang="ru-RU" altLang="ru-RU"/>
              <a:t>Банановые вакцины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365F8FB-A253-4AD8-B02D-59DB97397D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900" y="1274762"/>
            <a:ext cx="10668000" cy="558323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Вскоре люди смогут получать вакцину от гепатита Б и холеры, просто укусив банан. Исследователи успешно создали бананы, картофель, салат-латук, морковь и табак для производства вакцин, но, по их словам, идеальными для этой цели оказались именно бананы.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Когда измененная форма вируса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вводится в молодое банановое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дерево, его генетический мате-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риал быстро становится </a:t>
            </a:r>
            <a:r>
              <a:rPr lang="ru-RU" altLang="ru-RU" sz="2400" dirty="0" err="1"/>
              <a:t>посто</a:t>
            </a:r>
            <a:r>
              <a:rPr lang="ru-RU" altLang="ru-RU" sz="2400" dirty="0"/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янной</a:t>
            </a:r>
            <a:r>
              <a:rPr lang="ru-RU" altLang="ru-RU" sz="2400" dirty="0"/>
              <a:t> частью клеток растения.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С ростом дерева его клетки производят вирусные белки, но не инфекционную часть вируса. Когда люди съедают кусок генетически созданного банана, заполненного вирусными белками, их иммунная система создает антитела для борьбы с болезнью; то же происходит и с обычной вакциной.</a:t>
            </a:r>
          </a:p>
        </p:txBody>
      </p:sp>
      <p:pic>
        <p:nvPicPr>
          <p:cNvPr id="58372" name="Picture 4" descr="genetic_engineering_9">
            <a:extLst>
              <a:ext uri="{FF2B5EF4-FFF2-40B4-BE49-F238E27FC236}">
                <a16:creationId xmlns:a16="http://schemas.microsoft.com/office/drawing/2014/main" id="{3A7D4CDD-EA4A-4C09-8D08-B0407BB6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357" y="2601118"/>
            <a:ext cx="26162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BD861BC-36EF-4A3D-B096-0A4D590E0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4000"/>
              <a:t>Менее страдающие от метеоризма коровы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70B7317-5566-4743-8A43-1C08E33C65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43050" y="1254370"/>
            <a:ext cx="10134600" cy="560363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Коровы производят значительные объемы метана в результате процессов пищеварения. Он производится бактерией,  являющейся побочным продуктом богатой целлюлозой диеты, включающей траву и сено. Метан – второй по объему после двуокиси углерода загрязни-</a:t>
            </a:r>
            <a:r>
              <a:rPr lang="ru-RU" altLang="ru-RU" sz="2400" dirty="0" err="1"/>
              <a:t>тель</a:t>
            </a:r>
            <a:r>
              <a:rPr lang="ru-RU" altLang="ru-RU" sz="2400" dirty="0"/>
              <a:t>, вызывающий парниковый эффект, и потому ученые работали над созданием коровы, производящей меньше этого газа.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Исследователи в сфере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сельского хозяйства об-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наружили</a:t>
            </a:r>
            <a:r>
              <a:rPr lang="ru-RU" altLang="ru-RU" sz="2400" dirty="0"/>
              <a:t> бактерию, от-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вечающую</a:t>
            </a:r>
            <a:r>
              <a:rPr lang="ru-RU" altLang="ru-RU" sz="2400" dirty="0"/>
              <a:t> за </a:t>
            </a:r>
            <a:r>
              <a:rPr lang="ru-RU" altLang="ru-RU" sz="2400" dirty="0" err="1"/>
              <a:t>производст</a:t>
            </a:r>
            <a:r>
              <a:rPr lang="ru-RU" altLang="ru-RU" sz="2400" dirty="0"/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во метана, </a:t>
            </a:r>
            <a:r>
              <a:rPr lang="ru-RU" altLang="ru-RU" sz="2400" dirty="0">
                <a:solidFill>
                  <a:srgbClr val="FF0000"/>
                </a:solidFill>
              </a:rPr>
              <a:t>и создали ли-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</a:t>
            </a:r>
            <a:r>
              <a:rPr lang="ru-RU" altLang="ru-RU" sz="2400" dirty="0" err="1">
                <a:solidFill>
                  <a:srgbClr val="FF0000"/>
                </a:solidFill>
              </a:rPr>
              <a:t>нию</a:t>
            </a:r>
            <a:r>
              <a:rPr lang="ru-RU" altLang="ru-RU" sz="2400" dirty="0">
                <a:solidFill>
                  <a:srgbClr val="FF0000"/>
                </a:solidFill>
              </a:rPr>
              <a:t> скота, выделяющего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на 25% меньше газа,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rgbClr val="FF0000"/>
                </a:solidFill>
              </a:rPr>
              <a:t>   чем обычная корова.</a:t>
            </a:r>
          </a:p>
        </p:txBody>
      </p:sp>
      <p:pic>
        <p:nvPicPr>
          <p:cNvPr id="59396" name="Picture 4" descr="genetic_engineering_10">
            <a:extLst>
              <a:ext uri="{FF2B5EF4-FFF2-40B4-BE49-F238E27FC236}">
                <a16:creationId xmlns:a16="http://schemas.microsoft.com/office/drawing/2014/main" id="{7E118877-A10D-4F2D-A829-73C8BFC9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819650" cy="298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DEF76ED6-F159-4D61-8E0D-C4B82DE64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4000" dirty="0"/>
              <a:t>Генетически модифицированные деревья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400B44E-D0C6-4933-A47C-B6A37CC124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3553" y="1417638"/>
            <a:ext cx="10539047" cy="4818186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2400" dirty="0"/>
              <a:t>Деревья изменяются генетически для более быстрого роста, лучшей древесины и даже для обнаружения биологических атак. Сторонники генетически созданных деревьев говорят, что биотехнологии могут помочь остановить обезлесение и удовлетворить потребности в древесине и бумаге. Например,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австралийское эвкалиптовое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дерево изменено для устой-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чивости</a:t>
            </a:r>
            <a:r>
              <a:rPr lang="ru-RU" altLang="ru-RU" sz="2400" dirty="0"/>
              <a:t> к низким </a:t>
            </a:r>
            <a:r>
              <a:rPr lang="ru-RU" altLang="ru-RU" sz="2400" dirty="0" err="1"/>
              <a:t>температу</a:t>
            </a:r>
            <a:r>
              <a:rPr lang="ru-RU" altLang="ru-RU" sz="2400" dirty="0"/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рам, была создана ладанная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сосна с меньшим </a:t>
            </a:r>
            <a:r>
              <a:rPr lang="ru-RU" altLang="ru-RU" sz="2400" dirty="0" err="1"/>
              <a:t>содержани</a:t>
            </a:r>
            <a:r>
              <a:rPr lang="ru-RU" altLang="ru-RU" sz="2400" dirty="0"/>
              <a:t>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ем лигнина – вещества, даю-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dirty="0"/>
              <a:t>   </a:t>
            </a:r>
            <a:r>
              <a:rPr lang="ru-RU" altLang="ru-RU" sz="2400" dirty="0" err="1"/>
              <a:t>щего</a:t>
            </a:r>
            <a:r>
              <a:rPr lang="ru-RU" altLang="ru-RU" sz="2400" dirty="0"/>
              <a:t> деревьям твердость. В 2003 году Пентагон даже наградил создателей сосны, меняющей цвет во время биологической или химической атаки.</a:t>
            </a:r>
          </a:p>
        </p:txBody>
      </p:sp>
      <p:pic>
        <p:nvPicPr>
          <p:cNvPr id="60420" name="Picture 4" descr="genetic_engineering_11">
            <a:extLst>
              <a:ext uri="{FF2B5EF4-FFF2-40B4-BE49-F238E27FC236}">
                <a16:creationId xmlns:a16="http://schemas.microsoft.com/office/drawing/2014/main" id="{60F05AE6-9253-470E-9F24-0BED10FF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122" y="3049589"/>
            <a:ext cx="3362325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3C66463-7CEE-4222-800C-4678D5F9F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04814"/>
            <a:ext cx="8229600" cy="796925"/>
          </a:xfrm>
        </p:spPr>
        <p:txBody>
          <a:bodyPr/>
          <a:lstStyle/>
          <a:p>
            <a:pPr>
              <a:defRPr/>
            </a:pPr>
            <a:r>
              <a:rPr lang="ru-RU" altLang="ru-RU"/>
              <a:t>Лекарственные яйца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946D3AA-446F-4697-8014-004FA44311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96060" y="1405731"/>
            <a:ext cx="10199078" cy="5257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 altLang="ru-RU" sz="2200" dirty="0"/>
              <a:t>Британские ученые создали породу генетически модифицированных кур, которые производят в яйцах лекарства против рака. Животным добавили в ДНК гены людей, и, таким образом, человеческие белки секретируются в белок яиц вместе со сложными лекарственными белками, схожими с препаратами, используемыми для лечения рака кожи и других заболеваний.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Куры несут яйца с miR24 –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молекулой, способной лечить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злокачественные опухоли и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артрит, а также с </a:t>
            </a:r>
            <a:r>
              <a:rPr lang="ru-RU" altLang="ru-RU" sz="2200" dirty="0" err="1"/>
              <a:t>человечес</a:t>
            </a:r>
            <a:r>
              <a:rPr lang="ru-RU" altLang="ru-RU" sz="2200" dirty="0"/>
              <a:t>-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ким интерфероном b-1a –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антивирусным лекарством,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 схожим на современные </a:t>
            </a:r>
            <a:r>
              <a:rPr lang="ru-RU" altLang="ru-RU" sz="2200" dirty="0" err="1"/>
              <a:t>препа</a:t>
            </a:r>
            <a:r>
              <a:rPr lang="ru-RU" altLang="ru-RU" sz="2200" dirty="0"/>
              <a:t>-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200" dirty="0"/>
              <a:t>  </a:t>
            </a:r>
            <a:r>
              <a:rPr lang="ru-RU" altLang="ru-RU" sz="2200" dirty="0" err="1"/>
              <a:t>раты</a:t>
            </a:r>
            <a:r>
              <a:rPr lang="ru-RU" altLang="ru-RU" sz="2200" dirty="0"/>
              <a:t> от множественного склероза.</a:t>
            </a:r>
          </a:p>
        </p:txBody>
      </p:sp>
      <p:pic>
        <p:nvPicPr>
          <p:cNvPr id="61444" name="Picture 4" descr="genetic_engineering_12">
            <a:extLst>
              <a:ext uri="{FF2B5EF4-FFF2-40B4-BE49-F238E27FC236}">
                <a16:creationId xmlns:a16="http://schemas.microsoft.com/office/drawing/2014/main" id="{BA82AAAB-62D1-4939-8ECA-43B64611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4179888"/>
            <a:ext cx="33464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63214C-0966-40CD-AA12-AFF8381B0104}"/>
              </a:ext>
            </a:extLst>
          </p:cNvPr>
          <p:cNvSpPr txBox="1"/>
          <p:nvPr/>
        </p:nvSpPr>
        <p:spPr>
          <a:xfrm>
            <a:off x="1619250" y="82062"/>
            <a:ext cx="10572750" cy="6687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Гибридомная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технология получения </a:t>
            </a:r>
            <a:r>
              <a:rPr lang="ru-RU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моноклональных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антител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антигена (бактерий, вирусов и т.д.) вызывает об­разование разнообразных антител против многих детерминант антигена. 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1975 г. Г. Келлер и К. Мильштейн (лауреаты Нобе­левской премии) получили </a:t>
            </a:r>
            <a:r>
              <a:rPr lang="ru-RU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моноклональные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антитела с помо­щью </a:t>
            </a:r>
            <a:r>
              <a:rPr lang="ru-RU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гибридомной</a:t>
            </a: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технологии.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Моноклональные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антитела - это иммуноглобулины, синте­зируемые одним клоном клеток. </a:t>
            </a:r>
            <a:r>
              <a:rPr lang="ru-RU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Моноклональное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антитело связывается только с одной антигенной детерминантой на мо­лекуле антигена.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353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92A009-B59D-412F-B788-384F419F83EA}"/>
              </a:ext>
            </a:extLst>
          </p:cNvPr>
          <p:cNvSpPr txBox="1"/>
          <p:nvPr/>
        </p:nvSpPr>
        <p:spPr>
          <a:xfrm>
            <a:off x="2000250" y="0"/>
            <a:ext cx="10191750" cy="667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Гибридомная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технология 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слияние с помощью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полиэти­ленгликоля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лимфоцитов селезенки предварительно иммунизи­рованных определенным антигеном организмов с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миеломными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(раковыми) клетками, способными к бесконечной пролифера­ции (делению). Гибридные клетки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селекционируют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среде ГАТ (среда, содержащая гипоксантин,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аминоптерин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тидидин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48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Нужные клоны можно хранить в замороженном состоянии.</a:t>
            </a:r>
          </a:p>
        </p:txBody>
      </p:sp>
    </p:spTree>
    <p:extLst>
      <p:ext uri="{BB962C8B-B14F-4D97-AF65-F5344CB8AC3E}">
        <p14:creationId xmlns:p14="http://schemas.microsoft.com/office/powerpoint/2010/main" val="40298373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F2469-7772-48C8-91E6-A91B0DC1D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58" y="0"/>
            <a:ext cx="7484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86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8AFCCF-3FB4-4A0D-8E2D-B60ED1F958BE}"/>
              </a:ext>
            </a:extLst>
          </p:cNvPr>
          <p:cNvSpPr txBox="1"/>
          <p:nvPr/>
        </p:nvSpPr>
        <p:spPr>
          <a:xfrm>
            <a:off x="1809750" y="0"/>
            <a:ext cx="1038225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Таким образом, </a:t>
            </a:r>
            <a:r>
              <a:rPr lang="ru-RU" sz="3600" dirty="0" err="1"/>
              <a:t>гибридомы</a:t>
            </a:r>
            <a:r>
              <a:rPr lang="ru-RU" sz="3600" dirty="0"/>
              <a:t> представляют собой бессмертные клоны клеток, синтезирующие </a:t>
            </a:r>
            <a:r>
              <a:rPr lang="ru-RU" sz="3600" dirty="0" err="1"/>
              <a:t>моноклональные</a:t>
            </a:r>
            <a:r>
              <a:rPr lang="ru-RU" sz="3600" dirty="0"/>
              <a:t> антитела.</a:t>
            </a:r>
          </a:p>
          <a:p>
            <a:r>
              <a:rPr lang="ru-RU" sz="3600" dirty="0"/>
              <a:t>С их помощью можно определить любое </a:t>
            </a:r>
            <a:r>
              <a:rPr lang="ru-RU" sz="3600" dirty="0" err="1"/>
              <a:t>иммуногенное</a:t>
            </a:r>
            <a:r>
              <a:rPr lang="ru-RU" sz="3600" dirty="0"/>
              <a:t> вещество. Получены </a:t>
            </a:r>
            <a:r>
              <a:rPr lang="ru-RU" sz="3600" dirty="0" err="1"/>
              <a:t>моноклональные</a:t>
            </a:r>
            <a:r>
              <a:rPr lang="ru-RU" sz="3600" dirty="0"/>
              <a:t> антитела к различным возбудителям: малярии, трипаносомозу, лейшманиозу, токсоплазмозу и др. Ученые считают, что в самом ближайшем будущем </a:t>
            </a:r>
            <a:r>
              <a:rPr lang="ru-RU" sz="3600" dirty="0" err="1"/>
              <a:t>моноклональные</a:t>
            </a:r>
            <a:r>
              <a:rPr lang="ru-RU" sz="3600" dirty="0"/>
              <a:t> антитела займут доминирующее положение в диагностике болезней. </a:t>
            </a:r>
          </a:p>
        </p:txBody>
      </p:sp>
    </p:spTree>
    <p:extLst>
      <p:ext uri="{BB962C8B-B14F-4D97-AF65-F5344CB8AC3E}">
        <p14:creationId xmlns:p14="http://schemas.microsoft.com/office/powerpoint/2010/main" val="26053859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19E574-68A9-44E3-9FCB-465A73A4C0B9}"/>
              </a:ext>
            </a:extLst>
          </p:cNvPr>
          <p:cNvSpPr txBox="1"/>
          <p:nvPr/>
        </p:nvSpPr>
        <p:spPr>
          <a:xfrm>
            <a:off x="1428750" y="0"/>
            <a:ext cx="1076325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ru-RU" sz="4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эмбрионов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- метод ускоренного воспроизводства высокопродуктивных животных путем получения и переноса одного или нескольких эмбрионов от высокоценных животных (доноров) менее ценным животным (реципиентам). Использование трансплантации позволяет получать от одной генетически ценной самки в десятки раз больше потомства. Технология трансплантации опирается на крупные достижения в области биологии размножения животных и включает следующие приемы: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гормональное вызывание суперовуляции; 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осеменение доноров семенем производителей, оцененных по качеству потомства; 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извлечение и оценку качества эмбрионов, сохранение и пересадку или </a:t>
            </a:r>
            <a:r>
              <a:rPr lang="ru-RU" sz="36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криоконсервирование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эмбрионов в жидком азоте, оттаивание и пересадку.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назначение трансплантации эмбрионов — увеличение эффективности селекции животных. </a:t>
            </a:r>
          </a:p>
        </p:txBody>
      </p:sp>
    </p:spTree>
    <p:extLst>
      <p:ext uri="{BB962C8B-B14F-4D97-AF65-F5344CB8AC3E}">
        <p14:creationId xmlns:p14="http://schemas.microsoft.com/office/powerpoint/2010/main" val="1577520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86047B-9E0F-49DC-8950-7ADD9EBF4A24}"/>
              </a:ext>
            </a:extLst>
          </p:cNvPr>
          <p:cNvSpPr txBox="1"/>
          <p:nvPr/>
        </p:nvSpPr>
        <p:spPr>
          <a:xfrm>
            <a:off x="1524000" y="171450"/>
            <a:ext cx="10668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3600" b="1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Трансгеноз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искусственный перенос генов (или ДНК) из бактериальных клеток в эукариотическую клетку (организм) с помощью </a:t>
            </a:r>
            <a:r>
              <a:rPr lang="ru-RU" sz="36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трансдущирующих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фагов. </a:t>
            </a:r>
            <a:r>
              <a:rPr lang="ru-RU" sz="36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Трансгенным организмом называют организм, в геном которого с использованием методов генетической инженерии перенесена чужеродная ДНК. Вводимая ДНК называется трансгеном. 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Экзогенную (чужеродную) ДНК можно ввести: с помощью </a:t>
            </a:r>
            <a:r>
              <a:rPr lang="ru-RU" sz="36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ретровирусных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векторов, метода микроинъекций ДНК и использования модифицированных стволовых клеток.</a:t>
            </a:r>
          </a:p>
          <a:p>
            <a:pPr marR="0" algn="ctr" rtl="0"/>
            <a:r>
              <a:rPr lang="ru-RU" sz="3600" b="0" i="0" u="none" strike="noStrik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Методология получения трансгенных животных с заданными признаками состоит в следующем</a:t>
            </a:r>
          </a:p>
          <a:p>
            <a:pPr marR="0" algn="ctr" rtl="0"/>
            <a:r>
              <a:rPr lang="ru-RU" sz="3600" b="0" i="0" u="none" strike="noStrik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b="0" i="0" u="none" strike="noStrike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Глик</a:t>
            </a:r>
            <a:r>
              <a:rPr lang="ru-RU" sz="3600" b="0" i="0" u="none" strike="noStrik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Пастернак, 2002): 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клонированный ген вводят в ядро оплодотворенной яйцеклетки; 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6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инокулированные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оплодотворенные яйцеклетки имплантируют в </a:t>
            </a:r>
            <a:r>
              <a:rPr lang="ru-RU" sz="36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реципиентную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женскую особь;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отбирают потомков, развившихся из имплантированных яйцеклеток, которые имеют клонированный ген во всех клетках;</a:t>
            </a:r>
          </a:p>
          <a:p>
            <a:pPr marR="0" algn="l" rtl="0"/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скрещивают животных, несущих клонированный ген в клетках зародышевой линии.</a:t>
            </a:r>
          </a:p>
        </p:txBody>
      </p:sp>
    </p:spTree>
    <p:extLst>
      <p:ext uri="{BB962C8B-B14F-4D97-AF65-F5344CB8AC3E}">
        <p14:creationId xmlns:p14="http://schemas.microsoft.com/office/powerpoint/2010/main" val="370156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AAB0F-A25C-4EB4-BCE7-1B13A905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508"/>
            <a:ext cx="10515600" cy="6799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Связь биотехнологии с другими науками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920AC1-9F83-4598-91DB-53FB14946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315" y="785446"/>
            <a:ext cx="8267112" cy="6072554"/>
          </a:xfrm>
        </p:spPr>
      </p:pic>
    </p:spTree>
    <p:extLst>
      <p:ext uri="{BB962C8B-B14F-4D97-AF65-F5344CB8AC3E}">
        <p14:creationId xmlns:p14="http://schemas.microsoft.com/office/powerpoint/2010/main" val="34060930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5DD430-E356-47CD-B8BB-B70319E9DD68}"/>
              </a:ext>
            </a:extLst>
          </p:cNvPr>
          <p:cNvSpPr txBox="1"/>
          <p:nvPr/>
        </p:nvSpPr>
        <p:spPr>
          <a:xfrm>
            <a:off x="1562100" y="0"/>
            <a:ext cx="106299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ru-RU" sz="3400" b="1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Трансгенные птицы</a:t>
            </a:r>
          </a:p>
          <a:p>
            <a:pPr marR="0" algn="l" rtl="0"/>
            <a:r>
              <a:rPr lang="ru-RU" sz="3400" b="0" i="0" u="none" strike="noStrike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Трансгенных кур </a:t>
            </a:r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для получения </a:t>
            </a:r>
            <a:r>
              <a:rPr lang="ru-RU" sz="34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высокогомозиготных</a:t>
            </a:r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линий по устойчивости к вирусным инфекциям, кокцидиозу, с высокой конверсией корма, с низким уровнем жира и холестерина в яйце, с улучшенным качеством мяса и т.д.</a:t>
            </a:r>
          </a:p>
          <a:p>
            <a:pPr marR="0" algn="l" rtl="0"/>
            <a:r>
              <a:rPr lang="ru-RU" sz="3400" b="0" i="0" u="none" strike="noStrike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Трансгенные овцы, козы и свиньи </a:t>
            </a:r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созданы трансгенные овцы, козы, свиньи, крупный рогатый скот. Одной из важных задач молекулярной биотехнологии является создание трансгенных животных - «биореакторов» для получения нужных белковых продуктов, в т.ч. используемых в медицине. Были созданы трансгенные овцы и козы, способные секретировать в молоке белки человека</a:t>
            </a:r>
          </a:p>
          <a:p>
            <a:pPr marR="0" algn="l" rtl="0"/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имеются трансгенные овцы с повышенной скоростью роста шерсти. С этой целью </a:t>
            </a:r>
            <a:r>
              <a:rPr lang="ru-RU" sz="34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кДНК</a:t>
            </a:r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овечьего инсулиноподобного фактора роста 1 поместили под контроль мышиного промотора гена кератина с высоким содержанием серы. В результате этого наблюдалась </a:t>
            </a:r>
            <a:r>
              <a:rPr lang="ru-RU" sz="34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гиперэкспрессия</a:t>
            </a:r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кДНК</a:t>
            </a:r>
            <a:r>
              <a:rPr lang="ru-RU" sz="34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0527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971F6A-25CE-48E8-8501-441EBC06467A}"/>
              </a:ext>
            </a:extLst>
          </p:cNvPr>
          <p:cNvSpPr txBox="1"/>
          <p:nvPr/>
        </p:nvSpPr>
        <p:spPr>
          <a:xfrm>
            <a:off x="1581150" y="1"/>
            <a:ext cx="10610850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ru-RU" sz="4000" b="1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Клонирование млекопитающих</a:t>
            </a:r>
          </a:p>
          <a:p>
            <a:pPr marR="0" algn="l" rtl="0"/>
            <a:r>
              <a:rPr lang="ru-RU" sz="44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Клонирование - совокупность методов, использующихся для получения клонов. </a:t>
            </a:r>
          </a:p>
          <a:p>
            <a:pPr marR="0" algn="l" rtl="0"/>
            <a:endParaRPr lang="ru-RU" sz="4400" b="0" i="0" u="none" strike="noStrike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/>
            <a:r>
              <a:rPr lang="ru-RU" sz="32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КЛОН</a:t>
            </a:r>
            <a:r>
              <a:rPr lang="ru-RU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(от греч. </a:t>
            </a:r>
            <a:r>
              <a:rPr lang="ru-RU" sz="32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clо́n</a:t>
            </a:r>
            <a:r>
              <a:rPr lang="ru-RU" sz="32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отпрыск, ветвь) — генетически однородное потомство, возникающее при бесполом или вегетативном размножении.</a:t>
            </a:r>
          </a:p>
          <a:p>
            <a:pPr marR="0" algn="l" rtl="0"/>
            <a:endParaRPr lang="ru-RU" sz="4400" b="0" i="0" u="none" strike="noStrike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/>
            <a:r>
              <a:rPr lang="ru-RU" sz="44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Клонирование многоклеточных Организмов  включает пересадку  ядер соматических  клеток в оплодотворенное яйцо с удаленным </a:t>
            </a:r>
            <a:r>
              <a:rPr lang="ru-RU" sz="44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пронуклеусом</a:t>
            </a:r>
            <a:r>
              <a:rPr lang="ru-RU" sz="44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(ядром</a:t>
            </a:r>
            <a:r>
              <a:rPr lang="ru-RU" sz="3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1711502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CAE6B-E09A-4EEE-87EC-6D967584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68" y="254669"/>
            <a:ext cx="9613232" cy="660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4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0FDFCF-7217-465B-BF6A-113C3BF7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993" y="1"/>
            <a:ext cx="78377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028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1B8D7C-42BA-4088-A675-154892F23EBE}"/>
              </a:ext>
            </a:extLst>
          </p:cNvPr>
          <p:cNvSpPr txBox="1"/>
          <p:nvPr/>
        </p:nvSpPr>
        <p:spPr>
          <a:xfrm>
            <a:off x="1619250" y="0"/>
            <a:ext cx="10572750" cy="3703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1997 г. </a:t>
            </a:r>
            <a:r>
              <a:rPr lang="ru-RU" sz="32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Уилмут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  <a:r>
              <a:rPr lang="en-US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Wilmut</a:t>
            </a:r>
            <a:r>
              <a:rPr lang="en-US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al.) 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клонировали овцу Долли методом переноса ядра от взрослой овцы. 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взяли от 6-летней овцематки породы финский </a:t>
            </a:r>
            <a:r>
              <a:rPr lang="ru-RU" sz="3200" b="1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дорсет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эпителиальные клетки молочной железы. Выращивая в культуре клетки, индуцировали их переход в стадию </a:t>
            </a:r>
            <a:r>
              <a:rPr lang="en-US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G|. 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клеточная стадия является критической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 овцематки шотландской черноголовой 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были взяты яйцеклетки, из которых удалили ядра. В </a:t>
            </a:r>
            <a:r>
              <a:rPr lang="ru-RU" sz="3200" b="0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энуклеированные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инъецировали ядро и воздействовали электрическим разрядом. В культуре клеток или в яйцеводе с наложенной лигатурой их культивировали в течение 7 дней, а потом эмбрион в стадии бластоцисты имплантировали в «суррогатную» 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 шотландской черноголовой породы. 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эксперименте 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434 яйцеклеток </a:t>
            </a:r>
            <a:r>
              <a:rPr lang="ru-RU" sz="32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получена только одна овца Долли, которая была генетически идентичной донору 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финский </a:t>
            </a:r>
            <a:r>
              <a:rPr lang="ru-RU" sz="3200" b="1" i="0" u="none" strike="noStrike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дорсет</a:t>
            </a:r>
            <a:r>
              <a:rPr lang="ru-RU" sz="3200" b="1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0" i="0" u="none" strike="noStrike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&#10;&#10;Британский биолог Ян Вилмут и овечка Долли&#10;&#10;">
            <a:extLst>
              <a:ext uri="{FF2B5EF4-FFF2-40B4-BE49-F238E27FC236}">
                <a16:creationId xmlns:a16="http://schemas.microsoft.com/office/drawing/2014/main" id="{822745FA-F825-4777-BC7C-2648F3F8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46" y="3886200"/>
            <a:ext cx="532635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210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018B9-F9CA-46A6-8637-174DDD56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satMod val="130000"/>
                  </a:schemeClr>
                </a:solidFill>
              </a:rPr>
              <a:t>Повторение опытов с другими млекопитающими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A6BCE9E7-0077-4897-8EE3-88F70365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1447800"/>
            <a:ext cx="7499350" cy="5195888"/>
          </a:xfrm>
        </p:spPr>
        <p:txBody>
          <a:bodyPr>
            <a:normAutofit fontScale="925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900" dirty="0"/>
              <a:t>Кошка Сиси (справа) — клон </a:t>
            </a:r>
            <a:r>
              <a:rPr lang="ru-RU" sz="2900" dirty="0" err="1"/>
              <a:t>Рейнбоу</a:t>
            </a:r>
            <a:r>
              <a:rPr lang="ru-RU" sz="2900" dirty="0"/>
              <a:t>. В ее генотипе есть и ген рыжего пигмента, но ее индивидуальное развитие сложилось так, что этот ген не проявился в окраске. </a:t>
            </a:r>
            <a:r>
              <a:rPr lang="ru-RU" sz="1500" dirty="0"/>
              <a:t>Да и по характеру мать и дочь совсем не похожи. С этим столкнулись, например, </a:t>
            </a:r>
            <a:r>
              <a:rPr lang="ru-RU" sz="1500" dirty="0" err="1"/>
              <a:t>Дуэйн</a:t>
            </a:r>
            <a:r>
              <a:rPr lang="ru-RU" sz="1500" dirty="0"/>
              <a:t> </a:t>
            </a:r>
            <a:r>
              <a:rPr lang="ru-RU" sz="1500" dirty="0" err="1"/>
              <a:t>Крамер</a:t>
            </a:r>
            <a:r>
              <a:rPr lang="ru-RU" sz="1500" dirty="0"/>
              <a:t> и его коллеги — сотрудники Техасского сельскохозяйственно-политехнического университета, создавшие первую в мире клонированную кошку Сиси.</a:t>
            </a:r>
          </a:p>
        </p:txBody>
      </p:sp>
      <p:pic>
        <p:nvPicPr>
          <p:cNvPr id="36868" name="Picture 2" descr="Индустрия близнецов">
            <a:extLst>
              <a:ext uri="{FF2B5EF4-FFF2-40B4-BE49-F238E27FC236}">
                <a16:creationId xmlns:a16="http://schemas.microsoft.com/office/drawing/2014/main" id="{A2A43348-B756-45ED-B87B-E9E796FCE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500189"/>
            <a:ext cx="377190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8933C-22B3-471C-8D51-57179C07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Клонированные в RNL 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</a:rPr>
              <a:t>Bio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 щенки 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</a:rPr>
              <a:t>бигля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.                                        </a:t>
            </a:r>
            <a:r>
              <a:rPr lang="ru-RU" sz="1600" dirty="0">
                <a:solidFill>
                  <a:schemeClr val="tx2">
                    <a:satMod val="130000"/>
                  </a:schemeClr>
                </a:solidFill>
              </a:rPr>
              <a:t>Фото ©AFP</a:t>
            </a:r>
          </a:p>
        </p:txBody>
      </p:sp>
      <p:sp>
        <p:nvSpPr>
          <p:cNvPr id="37891" name="Содержимое 2">
            <a:extLst>
              <a:ext uri="{FF2B5EF4-FFF2-40B4-BE49-F238E27FC236}">
                <a16:creationId xmlns:a16="http://schemas.microsoft.com/office/drawing/2014/main" id="{E372A896-A8EE-45AD-9309-EE29927B1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850" y="4297364"/>
            <a:ext cx="10445750" cy="2560636"/>
          </a:xfrm>
        </p:spPr>
        <p:txBody>
          <a:bodyPr/>
          <a:lstStyle/>
          <a:p>
            <a:pPr eaLnBrk="1" hangingPunct="1"/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Представители корейской биотехнологической компании RNL </a:t>
            </a:r>
            <a:r>
              <a:rPr lang="ru-RU" alt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заявили о разработке новой технологии клонирования, которая позволит в несколько раз снизить стоимость этого процесса. Утверждается также, что новая технология является на порядок более надежной, чем существующие аналоги. Подробности этого заявления приводит </a:t>
            </a:r>
            <a:r>
              <a:rPr lang="ru-RU" alt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Reuters</a:t>
            </a: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7892" name="Picture 2" descr="Корейская компания уменьшила стоимость клонирования в три раза">
            <a:extLst>
              <a:ext uri="{FF2B5EF4-FFF2-40B4-BE49-F238E27FC236}">
                <a16:creationId xmlns:a16="http://schemas.microsoft.com/office/drawing/2014/main" id="{89A18DA9-DB59-4DCE-9E0E-2B83F931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1176339"/>
            <a:ext cx="41687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BB3C7-EFF3-4B18-85F2-B46D2B07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0" y="169071"/>
            <a:ext cx="70769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Джеймс Уотсон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1B17E7E7-EFA3-448B-B7F2-B8FE8109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167" y="2043114"/>
            <a:ext cx="9999133" cy="48006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/>
              <a:t>ничего аморального в использовании генетики на людях нет. "Я бы использовал её где угодно, если это поможет улучшить жизнь людей…»</a:t>
            </a: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9940" name="Picture 2" descr="Первооткрыватель структуры ДНК верит в генетически изменённых людей">
            <a:extLst>
              <a:ext uri="{FF2B5EF4-FFF2-40B4-BE49-F238E27FC236}">
                <a16:creationId xmlns:a16="http://schemas.microsoft.com/office/drawing/2014/main" id="{E230D8B8-F1B9-4354-920A-FC738C60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35871"/>
            <a:ext cx="3733800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F6B98-B3E0-489D-8BD6-95B096D1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7" y="71438"/>
            <a:ext cx="999913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satMod val="130000"/>
                  </a:schemeClr>
                </a:solidFill>
              </a:rPr>
              <a:t>Терапевтическое клонирование</a:t>
            </a:r>
            <a:br>
              <a:rPr lang="ru-RU" b="1" dirty="0">
                <a:solidFill>
                  <a:schemeClr val="tx2">
                    <a:satMod val="130000"/>
                  </a:schemeClr>
                </a:solidFill>
              </a:rPr>
            </a:br>
            <a:endParaRPr lang="ru-RU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9700" name="Picture 2" descr="Схема 2">
            <a:extLst>
              <a:ext uri="{FF2B5EF4-FFF2-40B4-BE49-F238E27FC236}">
                <a16:creationId xmlns:a16="http://schemas.microsoft.com/office/drawing/2014/main" id="{9AF14DB8-8E26-485F-AAF0-CF3F2B6DE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738188"/>
            <a:ext cx="5905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F3E67-B635-4810-8BB8-B2628C05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33" y="131763"/>
            <a:ext cx="9999133" cy="1368425"/>
          </a:xfrm>
        </p:spPr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ru-RU" b="1">
                <a:solidFill>
                  <a:schemeClr val="tx2">
                    <a:satMod val="130000"/>
                  </a:schemeClr>
                </a:solidFill>
                <a:effectLst/>
              </a:rPr>
              <a:t>Из стволовых клеток впервые выращены полноценные зубы</a:t>
            </a:r>
            <a:endParaRPr lang="ru-RU" b="1" dirty="0">
              <a:solidFill>
                <a:schemeClr val="tx2">
                  <a:satMod val="130000"/>
                </a:schemeClr>
              </a:solidFill>
              <a:effectLst/>
            </a:endParaRPr>
          </a:p>
        </p:txBody>
      </p:sp>
      <p:sp>
        <p:nvSpPr>
          <p:cNvPr id="30723" name="Содержимое 2">
            <a:extLst>
              <a:ext uri="{FF2B5EF4-FFF2-40B4-BE49-F238E27FC236}">
                <a16:creationId xmlns:a16="http://schemas.microsoft.com/office/drawing/2014/main" id="{BFB902E4-A628-475C-935D-8449BC16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817" y="6339681"/>
            <a:ext cx="9999133" cy="386556"/>
          </a:xfrm>
        </p:spPr>
        <p:txBody>
          <a:bodyPr/>
          <a:lstStyle/>
          <a:p>
            <a:pPr eaLnBrk="1" hangingPunct="1"/>
            <a:r>
              <a:rPr lang="ru-RU" altLang="ru-RU" sz="2400" dirty="0"/>
              <a:t>фото </a:t>
            </a:r>
            <a:r>
              <a:rPr lang="ru-RU" altLang="ru-RU" sz="2400" dirty="0" err="1"/>
              <a:t>Takashi</a:t>
            </a:r>
            <a:r>
              <a:rPr lang="ru-RU" altLang="ru-RU" sz="2400" dirty="0"/>
              <a:t> </a:t>
            </a:r>
            <a:r>
              <a:rPr lang="ru-RU" altLang="ru-RU" sz="2400" dirty="0" err="1"/>
              <a:t>Tsuji</a:t>
            </a:r>
            <a:r>
              <a:rPr lang="ru-RU" altLang="ru-RU" sz="2400" dirty="0"/>
              <a:t>/</a:t>
            </a:r>
            <a:r>
              <a:rPr lang="ru-RU" altLang="ru-RU" sz="2400" dirty="0" err="1"/>
              <a:t>Tokyo</a:t>
            </a:r>
            <a:r>
              <a:rPr lang="ru-RU" altLang="ru-RU" sz="2400" dirty="0"/>
              <a:t> </a:t>
            </a:r>
            <a:r>
              <a:rPr lang="ru-RU" altLang="ru-RU" sz="2400" dirty="0" err="1"/>
              <a:t>University</a:t>
            </a:r>
            <a:r>
              <a:rPr lang="ru-RU" altLang="ru-RU" sz="2400" dirty="0"/>
              <a:t> </a:t>
            </a:r>
            <a:r>
              <a:rPr lang="ru-RU" altLang="ru-RU" sz="2400" dirty="0" err="1"/>
              <a:t>of</a:t>
            </a:r>
            <a:r>
              <a:rPr lang="ru-RU" altLang="ru-RU" sz="2400" dirty="0"/>
              <a:t> </a:t>
            </a:r>
            <a:r>
              <a:rPr lang="ru-RU" altLang="ru-RU" sz="2400" dirty="0" err="1"/>
              <a:t>Science</a:t>
            </a:r>
            <a:r>
              <a:rPr lang="ru-RU" altLang="ru-RU" sz="2400" dirty="0"/>
              <a:t>.</a:t>
            </a:r>
            <a:br>
              <a:rPr lang="ru-RU" altLang="ru-RU" dirty="0"/>
            </a:br>
            <a:br>
              <a:rPr lang="ru-RU" altLang="ru-RU" dirty="0"/>
            </a:br>
            <a:endParaRPr lang="ru-RU" altLang="ru-RU" dirty="0"/>
          </a:p>
        </p:txBody>
      </p:sp>
      <p:pic>
        <p:nvPicPr>
          <p:cNvPr id="30724" name="Picture 2" descr="Из стволовых клеток впервые выращены полноценные зубы">
            <a:extLst>
              <a:ext uri="{FF2B5EF4-FFF2-40B4-BE49-F238E27FC236}">
                <a16:creationId xmlns:a16="http://schemas.microsoft.com/office/drawing/2014/main" id="{C7CE063C-A2AB-4895-BED0-3E181EDC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64" y="2647951"/>
            <a:ext cx="33575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Из стволовых клеток впервые выращены полноценные зубы">
            <a:extLst>
              <a:ext uri="{FF2B5EF4-FFF2-40B4-BE49-F238E27FC236}">
                <a16:creationId xmlns:a16="http://schemas.microsoft.com/office/drawing/2014/main" id="{C34D230D-AB65-4410-A25B-D7143CEE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98" y="2647951"/>
            <a:ext cx="29718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346B9-7F80-4F78-A540-572DBAA4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D4B843-5BB2-4021-B808-DF995E107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079" y="274638"/>
            <a:ext cx="9999133" cy="6305550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97AADF22-583F-4BAC-99EE-F915390D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1366" y="277812"/>
            <a:ext cx="9999133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3A8F5F25-CFE1-4C10-A71C-0814110A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26653" y="274638"/>
            <a:ext cx="9999133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86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017" y="-6052"/>
            <a:ext cx="8887883" cy="1015702"/>
          </a:xfrm>
        </p:spPr>
        <p:txBody>
          <a:bodyPr>
            <a:normAutofit/>
          </a:bodyPr>
          <a:lstStyle/>
          <a:p>
            <a:r>
              <a:rPr lang="ru-RU" sz="3200" b="1" dirty="0"/>
              <a:t>Проблемы </a:t>
            </a:r>
            <a:r>
              <a:rPr lang="ru-RU" sz="3200" b="1" dirty="0" err="1"/>
              <a:t>биобезопасности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61016" y="728700"/>
            <a:ext cx="10640483" cy="54006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/>
              <a:t>Сторонники употребления генетически модифицированных продуктов считают, что они безвредны для человека и даже имеют преимущества. Главный аргумент, который приводят в защиту ученые эксперты всего мира, гласит: “ДНК из генетически модифицированных организмов так же безопасна, как и любая ДНК, присутствующая в пище. Ежедневно вместе с едой мы употребляем чужеродные ДНК, и пока механизмы защиты нашего генетического материала не позволяют в существенной степени влиять на нас”.</a:t>
            </a:r>
          </a:p>
          <a:p>
            <a:pPr>
              <a:buNone/>
            </a:pPr>
            <a:r>
              <a:rPr lang="ru-RU" dirty="0"/>
              <a:t>Экологические организации (например, "Гринпис"), объединение “Врачи и ученые против генетически модифицированных источников питания” считают, что рано или поздно “пожинать плоды” придется. Причем, возможно, не нам, а нашим детям и даже внукам. Как "чужие", не свойственные традиционным культурам гены повлияют на здоровье и развитие человека? В 1983 году США получили первый </a:t>
            </a:r>
            <a:r>
              <a:rPr lang="ru-RU" dirty="0" err="1"/>
              <a:t>трансгенный</a:t>
            </a:r>
            <a:r>
              <a:rPr lang="ru-RU" dirty="0"/>
              <a:t> табак, а широко и активно использовать в пищевой промышленности </a:t>
            </a:r>
            <a:r>
              <a:rPr lang="ru-RU" dirty="0" err="1"/>
              <a:t>генно-модифицированное</a:t>
            </a:r>
            <a:r>
              <a:rPr lang="ru-RU" dirty="0"/>
              <a:t> сырье начали всего какие-нибудь пять-шесть лет назад. Что будет через 50 лет, сегодня никто предсказать не в состоянии. </a:t>
            </a:r>
            <a:r>
              <a:rPr lang="ru-RU" dirty="0" err="1"/>
              <a:t>Трансгенные</a:t>
            </a:r>
            <a:r>
              <a:rPr lang="ru-RU" dirty="0"/>
              <a:t> продукты поступают в свободную продажу и уже охватывают несколько сотен наименований, хотя созданы они были всего несколько лет назад. Противники </a:t>
            </a:r>
            <a:r>
              <a:rPr lang="ru-RU" dirty="0" err="1"/>
              <a:t>трансгенов</a:t>
            </a:r>
            <a:r>
              <a:rPr lang="ru-RU" dirty="0"/>
              <a:t> подвергают сомнению и методы оценки таких продуктов на безопасность. Т.о.вопросов больше, чем ответов.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59735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800" dirty="0"/>
              <a:t>Чем нам грозят генетически модифицированные продукты питания и сельскохозяйственные культуры и почему необходим глобальный мораторий на их производство? </a:t>
            </a:r>
          </a:p>
          <a:p>
            <a:pPr>
              <a:buNone/>
            </a:pPr>
            <a:r>
              <a:rPr lang="ru-RU" sz="3800" dirty="0"/>
              <a:t>При наличии минимальных законодательных ограничений или полном их отсутствии, без специальной маркировки и с пренебрежением к установленным наукой правилам, </a:t>
            </a:r>
            <a:r>
              <a:rPr lang="ru-RU" sz="3800" dirty="0" err="1"/>
              <a:t>биоинженеры</a:t>
            </a:r>
            <a:r>
              <a:rPr lang="ru-RU" sz="3800" dirty="0"/>
              <a:t> уже создали сотни новых видов продуктов, забыв о рисках для человека и окружающей среды, а также о негативных социально-экономических последствиях для нескольких миллиардов фермеров и сельских поселений во всем мире. В настоящее время в США продается и выращивается около полусотни </a:t>
            </a:r>
            <a:r>
              <a:rPr lang="ru-RU" sz="3800" dirty="0" err="1"/>
              <a:t>ГМ-сельскохозяйственных</a:t>
            </a:r>
            <a:r>
              <a:rPr lang="ru-RU" sz="3800" dirty="0"/>
              <a:t> культур и продуктов питания. Отмечается их широкое проникновение в пищевые цепи и окружающую среду в целом. Более 70 млн. акров земли занято в США под </a:t>
            </a:r>
            <a:r>
              <a:rPr lang="ru-RU" sz="3800" dirty="0" err="1"/>
              <a:t>трансгенные</a:t>
            </a:r>
            <a:r>
              <a:rPr lang="ru-RU" sz="3800" dirty="0"/>
              <a:t> культуры, свыше 500 тыс. коров молочных пород регулярно получают </a:t>
            </a:r>
            <a:r>
              <a:rPr lang="ru-RU" sz="3800" dirty="0" err="1"/>
              <a:t>рекомбинантный</a:t>
            </a:r>
            <a:r>
              <a:rPr lang="ru-RU" sz="3800" dirty="0"/>
              <a:t> гормон роста крупного рогатого скота (</a:t>
            </a:r>
            <a:r>
              <a:rPr lang="ru-RU" sz="3800" dirty="0" err="1"/>
              <a:t>rBGH</a:t>
            </a:r>
            <a:r>
              <a:rPr lang="ru-RU" sz="3800" dirty="0"/>
              <a:t>) фирмы </a:t>
            </a:r>
            <a:r>
              <a:rPr lang="ru-RU" sz="3800" dirty="0" err="1"/>
              <a:t>Monsanto</a:t>
            </a:r>
            <a:r>
              <a:rPr lang="ru-RU" sz="3800" dirty="0"/>
              <a:t>. Согласно данным самих </a:t>
            </a:r>
            <a:r>
              <a:rPr lang="ru-RU" sz="3800" dirty="0" err="1"/>
              <a:t>биотехнологов</a:t>
            </a:r>
            <a:r>
              <a:rPr lang="ru-RU" sz="3800" dirty="0"/>
              <a:t>, в ближайшие 5-10 лет все продукты питания и ткани в США будут содержать генетически измененный материал.</a:t>
            </a:r>
          </a:p>
          <a:p>
            <a:pPr>
              <a:buNone/>
            </a:pPr>
            <a:r>
              <a:rPr lang="ru-RU" sz="3800" dirty="0"/>
              <a:t>Как указал британский молекулярный биолог доктор Майкл </a:t>
            </a:r>
            <a:r>
              <a:rPr lang="ru-RU" sz="3800" dirty="0" err="1"/>
              <a:t>Антониу</a:t>
            </a:r>
            <a:r>
              <a:rPr lang="ru-RU" sz="3800" dirty="0"/>
              <a:t>, манипуляции с генами приводят к "неожиданному появлению токсинов в </a:t>
            </a:r>
            <a:r>
              <a:rPr lang="ru-RU" sz="3800" dirty="0" err="1"/>
              <a:t>трансгенных</a:t>
            </a:r>
            <a:r>
              <a:rPr lang="ru-RU" sz="3800" dirty="0"/>
              <a:t> бактериях, дрожжах, растениях и животных, причем это явление остается незамеченным до тех пор, пока не нанесет серьезный ущерб чьему-либо здоровью". </a:t>
            </a:r>
          </a:p>
          <a:p>
            <a:pPr>
              <a:buNone/>
            </a:pPr>
            <a:r>
              <a:rPr lang="ru-RU" sz="3800" dirty="0"/>
              <a:t>Риск от использования генетически модифицированных продуктов питания и сельскохозяйственных культур можно разделить на три категории: риск для здоровья людей, риск для окружающей среды и социально-экономический риск. Краткий обзор этих рисков, как уже доказанных, так и возможных, предоставляет убедительные аргументы в пользу необходимости глобального моратория на производство </a:t>
            </a:r>
            <a:r>
              <a:rPr lang="ru-RU" sz="3800" dirty="0" err="1"/>
              <a:t>трансгенных</a:t>
            </a:r>
            <a:r>
              <a:rPr lang="ru-RU" sz="3800" dirty="0"/>
              <a:t> культур и организмов.</a:t>
            </a:r>
          </a:p>
          <a:p>
            <a:pPr>
              <a:buNone/>
            </a:pPr>
            <a:endParaRPr lang="ru-RU" sz="3800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836713"/>
            <a:ext cx="8229600" cy="528945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/>
              <a:t>К пищевым рискам относят: </a:t>
            </a:r>
            <a:r>
              <a:rPr lang="ru-RU" dirty="0"/>
              <a:t>1) Непосредственное действие токсичных и </a:t>
            </a:r>
            <a:r>
              <a:rPr lang="ru-RU" dirty="0" err="1"/>
              <a:t>аллергенных</a:t>
            </a:r>
            <a:r>
              <a:rPr lang="ru-RU" dirty="0"/>
              <a:t> </a:t>
            </a:r>
            <a:r>
              <a:rPr lang="ru-RU" dirty="0" err="1"/>
              <a:t>трансгенных</a:t>
            </a:r>
            <a:r>
              <a:rPr lang="ru-RU" dirty="0"/>
              <a:t> белков ГМО. 2) Риски, опосредованные </a:t>
            </a:r>
            <a:r>
              <a:rPr lang="ru-RU" dirty="0" err="1"/>
              <a:t>плейотропным</a:t>
            </a:r>
            <a:r>
              <a:rPr lang="ru-RU" dirty="0"/>
              <a:t> действием </a:t>
            </a:r>
            <a:r>
              <a:rPr lang="ru-RU" dirty="0" err="1"/>
              <a:t>трансгенных</a:t>
            </a:r>
            <a:r>
              <a:rPr lang="ru-RU" dirty="0"/>
              <a:t> белков на метаболизм растений. 3) Риски, опосредованные накоплением гербицидов и их метаболитов в устойчивых сортах и видах сельскохозяйственных растений 4) Риски горизонтального переноса </a:t>
            </a:r>
            <a:r>
              <a:rPr lang="ru-RU" dirty="0" err="1"/>
              <a:t>трансгенных</a:t>
            </a:r>
            <a:r>
              <a:rPr lang="ru-RU" dirty="0"/>
              <a:t> конструкций, в первую очередь в геном </a:t>
            </a:r>
            <a:r>
              <a:rPr lang="ru-RU" dirty="0" err="1"/>
              <a:t>симбионтных</a:t>
            </a:r>
            <a:r>
              <a:rPr lang="ru-RU" dirty="0"/>
              <a:t> для человека и животных бактерий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476672"/>
            <a:ext cx="9144000" cy="638132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Экологические риски: </a:t>
            </a:r>
            <a:r>
              <a:rPr lang="ru-RU" dirty="0"/>
              <a:t>1) Снижение сортового разнообразия сельскохозяйственных культур вследствие массового применения ГМО, полученных из ограниченного набора родительских сортов. 2) Неконтролируемый перенос конструкций, особенно определяющих различные типы устойчивости к пестицидам, вредителям и болезням растений, вследствие </a:t>
            </a:r>
            <a:r>
              <a:rPr lang="ru-RU" dirty="0" err="1"/>
              <a:t>переопыления</a:t>
            </a:r>
            <a:r>
              <a:rPr lang="ru-RU" dirty="0"/>
              <a:t> с дико­растущими родственными и предковыми видами. 3) В связи с этим снижение </a:t>
            </a:r>
            <a:r>
              <a:rPr lang="ru-RU" dirty="0" err="1"/>
              <a:t>биоразнообразия</a:t>
            </a:r>
            <a:r>
              <a:rPr lang="ru-RU" dirty="0"/>
              <a:t> дикорастущих предковых форм культурных растений и формирование «</a:t>
            </a:r>
            <a:r>
              <a:rPr lang="ru-RU" dirty="0" err="1"/>
              <a:t>суперсорняков</a:t>
            </a:r>
            <a:r>
              <a:rPr lang="ru-RU" dirty="0"/>
              <a:t>». 4) Риски неконтролируемого горизонтального переноса конструкций в </a:t>
            </a:r>
            <a:r>
              <a:rPr lang="ru-RU" dirty="0" err="1"/>
              <a:t>ризосферную</a:t>
            </a:r>
            <a:r>
              <a:rPr lang="ru-RU" dirty="0"/>
              <a:t> микрофлору. 5) Негативное влияние на </a:t>
            </a:r>
            <a:r>
              <a:rPr lang="ru-RU" dirty="0" err="1"/>
              <a:t>биоразнообразие</a:t>
            </a:r>
            <a:r>
              <a:rPr lang="ru-RU" dirty="0"/>
              <a:t> через поражение токсичными </a:t>
            </a:r>
            <a:r>
              <a:rPr lang="ru-RU" dirty="0" err="1"/>
              <a:t>трансгенными</a:t>
            </a:r>
            <a:r>
              <a:rPr lang="ru-RU" dirty="0"/>
              <a:t> белками нецелевых насекомых и почвенной микрофлоры и нарушении трофических цепей. 6) Риски быстрого появления устойчивости к используемым </a:t>
            </a:r>
            <a:r>
              <a:rPr lang="ru-RU" dirty="0" err="1"/>
              <a:t>трансгенным</a:t>
            </a:r>
            <a:r>
              <a:rPr lang="ru-RU" dirty="0"/>
              <a:t> токсинам у насекомых - фитофагов, бактерий, грибов и других вредителей, под действием отбора на признак устойчивости, высокоэффективного для этих организмов. 7) Риски появления новых, более патогенных штаммов </a:t>
            </a:r>
            <a:r>
              <a:rPr lang="ru-RU" dirty="0" err="1"/>
              <a:t>фитовирусов</a:t>
            </a:r>
            <a:r>
              <a:rPr lang="ru-RU" dirty="0"/>
              <a:t>, при взаимодействии </a:t>
            </a:r>
            <a:r>
              <a:rPr lang="ru-RU" dirty="0" err="1"/>
              <a:t>фитовирусов</a:t>
            </a:r>
            <a:r>
              <a:rPr lang="ru-RU" dirty="0"/>
              <a:t> с </a:t>
            </a:r>
            <a:r>
              <a:rPr lang="ru-RU" dirty="0" err="1"/>
              <a:t>трансгенными</a:t>
            </a:r>
            <a:r>
              <a:rPr lang="ru-RU" dirty="0"/>
              <a:t> конструкциями, проявляющими локальную нестабильность в геноме растения - хозяина и тем самым являющимися наиболее вероятной мишенью для рекомбинации с вирусной ДНК.</a:t>
            </a:r>
          </a:p>
          <a:p>
            <a:pPr>
              <a:buNone/>
            </a:pP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260648"/>
            <a:ext cx="9144000" cy="640871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Агротехнические риски: </a:t>
            </a:r>
            <a:r>
              <a:rPr lang="ru-RU" dirty="0"/>
              <a:t>1) Риски непредсказуемых изменений нецелевых свойств и признаков модифицированных сортов, связанные с </a:t>
            </a:r>
            <a:r>
              <a:rPr lang="ru-RU" dirty="0" err="1"/>
              <a:t>плейотропным</a:t>
            </a:r>
            <a:r>
              <a:rPr lang="ru-RU" dirty="0"/>
              <a:t> действием введенного гена. Например, снижение устойчивости к </a:t>
            </a:r>
            <a:r>
              <a:rPr lang="ru-RU" dirty="0" err="1"/>
              <a:t>патогенам</a:t>
            </a:r>
            <a:r>
              <a:rPr lang="ru-RU" dirty="0"/>
              <a:t> при хранении и устойчивости к критическим температурам при вегетации у сортов, устойчивых к насекомым - вредителям. 2) Риски отсроченного изменения свойств, через несколько поколений, связанные с адаптацией нового гена генома и с проявлением как новых </a:t>
            </a:r>
            <a:r>
              <a:rPr lang="ru-RU" dirty="0" err="1"/>
              <a:t>плейотропных</a:t>
            </a:r>
            <a:r>
              <a:rPr lang="ru-RU" dirty="0"/>
              <a:t> свойств, так и изменением уже декларированных. 3) Неэффективность </a:t>
            </a:r>
            <a:r>
              <a:rPr lang="ru-RU" dirty="0" err="1"/>
              <a:t>трансгенной</a:t>
            </a:r>
            <a:r>
              <a:rPr lang="ru-RU" dirty="0"/>
              <a:t> устойчивости к вредителям через несколько лет массового использования данного сорта. 4) Возможность использования производителями терминальных технологий для монополизации производства семенного материала.</a:t>
            </a:r>
          </a:p>
          <a:p>
            <a:r>
              <a:rPr lang="ru-RU" dirty="0"/>
              <a:t>Риски, связанные с производством БТ продукции, начали обсуждаться в научной литературе с 1983 г. К середине 80 - </a:t>
            </a:r>
            <a:r>
              <a:rPr lang="ru-RU" dirty="0" err="1"/>
              <a:t>х</a:t>
            </a:r>
            <a:r>
              <a:rPr lang="ru-RU" dirty="0"/>
              <a:t> г. в развитых странах вырабатывается государственная политика по биотехнологии. Так, например, в США контроль за использованием ГМО находится в юрисдикции трех агентств, американского Агентства по охране окружающей среды, американского Министерства сельского хозяйства, и американского Управления по санитарному надзору за качеством пищевых продуктов и медикаментов. Существует так же координационный комитет, осуществляющий согласованную работу всех трех ведомств по данному вопросу. В Казахстане закон о </a:t>
            </a:r>
            <a:r>
              <a:rPr lang="ru-RU" dirty="0" err="1"/>
              <a:t>Биобезопасности</a:t>
            </a:r>
            <a:r>
              <a:rPr lang="ru-RU" dirty="0"/>
              <a:t> ГМО находится на рассмотрении в правительстве. А проекты по контролю оборота ГМО с участием аналогичных </a:t>
            </a:r>
            <a:r>
              <a:rPr lang="ru-RU"/>
              <a:t>ведомств поступили </a:t>
            </a:r>
            <a:r>
              <a:rPr lang="ru-RU" dirty="0"/>
              <a:t>на рассмотрение Министерств в этом году.</a:t>
            </a:r>
          </a:p>
          <a:p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Токсины ГМО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3512" y="980728"/>
            <a:ext cx="8964488" cy="5877272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ГМ-продукты</a:t>
            </a:r>
            <a:r>
              <a:rPr lang="ru-RU" dirty="0"/>
              <a:t> могут содержать токсины и представлять угрозу для здоровья людей. В 1989 году в результате пищевой добавки </a:t>
            </a:r>
            <a:r>
              <a:rPr lang="ru-RU" dirty="0" err="1"/>
              <a:t>L-tryptophan</a:t>
            </a:r>
            <a:r>
              <a:rPr lang="ru-RU" dirty="0"/>
              <a:t> погибло 37 и пострадало (в т.ч. получило пожизненную инвалидность) свыше 5000 человек (у которых было обнаружено болезненное и нередко приводящее к летальному исходу поражение кровеносной системы – </a:t>
            </a:r>
            <a:r>
              <a:rPr lang="ru-RU" dirty="0" err="1"/>
              <a:t>эозинофильно-миальгический</a:t>
            </a:r>
            <a:r>
              <a:rPr lang="ru-RU" dirty="0"/>
              <a:t> синдром), прежде чем Служба продовольствия и медикаментов США аннулировала свое разрешение на розничную продажу продукта. Производитель добавки, третья по величине японская химическая компания </a:t>
            </a:r>
            <a:r>
              <a:rPr lang="ru-RU" dirty="0" err="1"/>
              <a:t>Showa</a:t>
            </a:r>
            <a:r>
              <a:rPr lang="ru-RU" dirty="0"/>
              <a:t> </a:t>
            </a:r>
            <a:r>
              <a:rPr lang="ru-RU" dirty="0" err="1"/>
              <a:t>Denko</a:t>
            </a:r>
            <a:r>
              <a:rPr lang="ru-RU" dirty="0"/>
              <a:t>, на первом этапе, в 1988-1989 годах, использовала для ее изготовления генетически измененную бактерию. По-видимому, бактерия приобрела свои опасные свойства в результате рекомбинации ее ДНК. </a:t>
            </a:r>
            <a:r>
              <a:rPr lang="ru-RU" dirty="0" err="1"/>
              <a:t>Showa</a:t>
            </a:r>
            <a:r>
              <a:rPr lang="ru-RU" dirty="0"/>
              <a:t> </a:t>
            </a:r>
            <a:r>
              <a:rPr lang="ru-RU" dirty="0" err="1"/>
              <a:t>Denko</a:t>
            </a:r>
            <a:r>
              <a:rPr lang="ru-RU" dirty="0"/>
              <a:t> уже выплатила пострадавшим свыше 2 млрд. долларов США в качестве компенсации. </a:t>
            </a:r>
          </a:p>
          <a:p>
            <a:r>
              <a:rPr lang="ru-RU" dirty="0"/>
              <a:t>В 1999 году британские газеты описали исследования ученого </a:t>
            </a:r>
            <a:r>
              <a:rPr lang="ru-RU" dirty="0" err="1"/>
              <a:t>Роуэттовского</a:t>
            </a:r>
            <a:r>
              <a:rPr lang="ru-RU" dirty="0"/>
              <a:t> института доктора </a:t>
            </a:r>
            <a:r>
              <a:rPr lang="ru-RU" dirty="0" err="1"/>
              <a:t>Арпада</a:t>
            </a:r>
            <a:r>
              <a:rPr lang="ru-RU" dirty="0"/>
              <a:t> Пуста обнаружившего, что генетически измененный картофель, в ДНК которого были встроены гены подснежника и часто используемого промотора – вируса капустной мозаики, вызывает заболевания молочных желез. Было обнаружено, что "картофель-подснежник" значительно отличается по своему химическому составу от обычного картофеля и поражает жизненно важные органы и иммунную систему у питающихся им лабораторных крыс. Самым тревожным является то, что заболевание у крыс возникло, видимо, под воздействием вирусного промотора, используемого практически во всех генетически модифицированных продуктах.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/>
              <a:t>Пищевые аллергии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980728"/>
            <a:ext cx="8964488" cy="56166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ru-RU" dirty="0"/>
              <a:t>Угрозу массового заболевания, вызванного употреблением в пищу </a:t>
            </a:r>
            <a:r>
              <a:rPr lang="ru-RU" dirty="0" err="1"/>
              <a:t>трансгенных</a:t>
            </a:r>
            <a:r>
              <a:rPr lang="ru-RU" dirty="0"/>
              <a:t> продуктов, удалось предотвратить в 1996 году ученым штата Небраска, благодаря тестам на животных обнаружившим, что ген бразильского ореха, введенный в ДНК сои, способен вызвать смертельно опасную аллергию у людей, чувствительных к этому ореху. Люди, страдающие пищевыми аллергиями, последствия которых могут быть самыми различными – от легкого недомогания до внезапной смерти – едва не стали жертвами воздействия чужеродных протеинов, встроенных в ДНК обычных пищевых продуктов. А поскольку многие из этих протеинов никогда не были частью рациона человека, тщательное тестирование на безопасность (включающее в себя длительные исследования на животных и на людях-добровольцах) необходимо для предотвращения опасных ситуаций в будущем.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dirty="0"/>
              <a:t>Обязательная маркировка </a:t>
            </a:r>
            <a:r>
              <a:rPr lang="ru-RU" dirty="0" err="1"/>
              <a:t>ГМ-продуктов</a:t>
            </a:r>
            <a:r>
              <a:rPr lang="ru-RU" dirty="0"/>
              <a:t> также необходима, чтобы страдающие пищевыми аллергиями могли избегать таких продуктов и чтобы службы здравоохранения были в состоянии обнаружить источник аллергена в случае возникновения заболеваний, вызванных употреблением генетически модифицированной пищи. </a:t>
            </a:r>
            <a:endParaRPr lang="ru-RU" dirty="0">
              <a:solidFill>
                <a:srgbClr val="33CC33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A3F4E-A50F-4A29-86DF-0E8C729C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Вопросы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D9661-EE4C-45EF-8C73-A4B38FE8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dirty="0"/>
              <a:t>Что такое биотехнология?</a:t>
            </a:r>
          </a:p>
          <a:p>
            <a:pPr marL="514350" indent="-514350">
              <a:buAutoNum type="arabicPeriod"/>
            </a:pPr>
            <a:r>
              <a:rPr lang="ru-RU" dirty="0"/>
              <a:t> Сформулируйте цель и задачи биотехнологии в области животноводства.</a:t>
            </a:r>
          </a:p>
          <a:p>
            <a:pPr marL="514350" indent="-514350">
              <a:buAutoNum type="arabicPeriod"/>
            </a:pPr>
            <a:r>
              <a:rPr lang="ru-RU" dirty="0"/>
              <a:t>Сформулируйте цель и задачи биотехнологии в области растениеводства.</a:t>
            </a:r>
          </a:p>
          <a:p>
            <a:pPr marL="514350" indent="-514350">
              <a:buAutoNum type="arabicPeriod"/>
            </a:pPr>
            <a:r>
              <a:rPr lang="ru-RU" dirty="0"/>
              <a:t>Генная инженерия, основные методы.</a:t>
            </a:r>
          </a:p>
          <a:p>
            <a:pPr marL="514350" indent="-514350">
              <a:buAutoNum type="arabicPeriod"/>
            </a:pPr>
            <a:r>
              <a:rPr lang="ru-RU" dirty="0" err="1"/>
              <a:t>Трапспрлантация</a:t>
            </a:r>
            <a:r>
              <a:rPr lang="ru-RU" dirty="0"/>
              <a:t> эмбрионов.</a:t>
            </a:r>
          </a:p>
          <a:p>
            <a:pPr marL="514350" indent="-514350">
              <a:buAutoNum type="arabicPeriod"/>
            </a:pPr>
            <a:r>
              <a:rPr lang="ru-RU" dirty="0"/>
              <a:t>Трансгенные животные.</a:t>
            </a:r>
          </a:p>
          <a:p>
            <a:pPr marL="514350" indent="-514350">
              <a:buAutoNum type="arabicPeriod"/>
            </a:pPr>
            <a:r>
              <a:rPr lang="ru-RU" dirty="0"/>
              <a:t>Клонирование млекопитающих</a:t>
            </a:r>
          </a:p>
          <a:p>
            <a:pPr marL="514350" indent="-514350">
              <a:buAutoNum type="arabicPeriod"/>
            </a:pPr>
            <a:r>
              <a:rPr lang="ru-RU" dirty="0"/>
              <a:t>  Проблемы биобезопасности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3116862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B5931-A9B9-46CF-BBD3-730C2D38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20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Использованная литература.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6F9666-96ED-4B56-AF46-8DBB8023B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08" y="797170"/>
            <a:ext cx="10638692" cy="53797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/>
              <a:t>Основная </a:t>
            </a:r>
          </a:p>
          <a:p>
            <a:pPr marL="0" indent="0">
              <a:buNone/>
            </a:pPr>
            <a:r>
              <a:rPr lang="ru-RU" sz="1600" dirty="0"/>
              <a:t>1. Блинов, В.А. Общая биотехнология: Курс лекций. В 2-х частях. Ч. 2. – Саратов: ФГОУ ВПО «Саратовский СГАУ», 2004. – 144 с. – ISBN 5-7011-0436-2 </a:t>
            </a:r>
          </a:p>
          <a:p>
            <a:pPr marL="0" indent="0">
              <a:buNone/>
            </a:pPr>
            <a:r>
              <a:rPr lang="ru-RU" sz="1600" dirty="0"/>
              <a:t>2. </a:t>
            </a:r>
            <a:r>
              <a:rPr lang="ru-RU" sz="1600" dirty="0" err="1"/>
              <a:t>Елинов</a:t>
            </a:r>
            <a:r>
              <a:rPr lang="ru-RU" sz="1600" dirty="0"/>
              <a:t>, Н.П. Основы биотехнологии / Н.П. </a:t>
            </a:r>
            <a:r>
              <a:rPr lang="ru-RU" sz="1600" dirty="0" err="1"/>
              <a:t>Елинов</a:t>
            </a:r>
            <a:r>
              <a:rPr lang="ru-RU" sz="1600" dirty="0"/>
              <a:t>. – СПб.: Наука, 1995. – ISBN 5-02- 026027-4 </a:t>
            </a:r>
          </a:p>
          <a:p>
            <a:pPr marL="0" indent="0">
              <a:buNone/>
            </a:pPr>
            <a:r>
              <a:rPr lang="ru-RU" sz="1600" dirty="0"/>
              <a:t>3. </a:t>
            </a:r>
            <a:r>
              <a:rPr lang="ru-RU" sz="1600" dirty="0" err="1"/>
              <a:t>Клунова</a:t>
            </a:r>
            <a:r>
              <a:rPr lang="ru-RU" sz="1600" dirty="0"/>
              <a:t>, С.М. Биотехнология: учебник / С.М. </a:t>
            </a:r>
            <a:r>
              <a:rPr lang="ru-RU" sz="1600" dirty="0" err="1"/>
              <a:t>Клунова</a:t>
            </a:r>
            <a:r>
              <a:rPr lang="ru-RU" sz="1600" dirty="0"/>
              <a:t>, Т.А. Егорова, Е.А. </a:t>
            </a:r>
            <a:r>
              <a:rPr lang="ru-RU" sz="1600" dirty="0" err="1"/>
              <a:t>Живухина</a:t>
            </a:r>
            <a:r>
              <a:rPr lang="ru-RU" sz="1600" dirty="0"/>
              <a:t>. – М.: Академия, 2010. – 256 с. – ISBN 978-5-7695-6697-4 </a:t>
            </a:r>
          </a:p>
          <a:p>
            <a:pPr marL="0" indent="0">
              <a:buNone/>
            </a:pPr>
            <a:r>
              <a:rPr lang="ru-RU" sz="1600" dirty="0"/>
              <a:t>4. Сельскохозяйственная биотехнология / </a:t>
            </a:r>
            <a:r>
              <a:rPr lang="ru-RU" sz="1600" dirty="0" err="1"/>
              <a:t>Шевелуха</a:t>
            </a:r>
            <a:r>
              <a:rPr lang="ru-RU" sz="1600" dirty="0"/>
              <a:t> В.С. и др. – М.: Высшая школа, 2003. – 427 с. – ISBN: 5-06-004264-2</a:t>
            </a:r>
          </a:p>
          <a:p>
            <a:pPr marL="0" indent="0">
              <a:buNone/>
            </a:pPr>
            <a:r>
              <a:rPr lang="ru-RU" sz="1600" dirty="0"/>
              <a:t> 5. Тарантул, В.З. Толковый биотехнологический словарь русско-английский: справочное издание [Электронный ресурс] / В.З. Тарантул. – М.: Языки славянских культур, 2009. – 936 с. – ISBN: 978-5-95-51-0342-6 – Доступ с сайта научной библиотеки СГАУ – ЭБС </a:t>
            </a:r>
            <a:r>
              <a:rPr lang="ru-RU" sz="1600" dirty="0" err="1"/>
              <a:t>IPRbooks</a:t>
            </a:r>
            <a:endParaRPr lang="ru-RU" sz="1600" dirty="0"/>
          </a:p>
          <a:p>
            <a:pPr marL="0" indent="0" algn="ctr">
              <a:buNone/>
            </a:pPr>
            <a:r>
              <a:rPr lang="ru-RU" sz="1600" b="1" dirty="0"/>
              <a:t>Дополнительная </a:t>
            </a:r>
          </a:p>
          <a:p>
            <a:pPr marL="0" indent="0">
              <a:buNone/>
            </a:pPr>
            <a:r>
              <a:rPr lang="ru-RU" sz="1600" dirty="0"/>
              <a:t>1. Биологические препараты. Сельское хозяйство. Экология: Практика применения / ООО «ЭМ-Кооперация» / сост.: Костенко Т.А., Костенко В.К.; под ред. П.А. Кожевина. – Саранск: ГУП РМ «Республиканская типография «Красный Октябрь», 2008. – 296 с. – ISBN 978-5-7493- 1236-2 </a:t>
            </a:r>
          </a:p>
          <a:p>
            <a:pPr marL="0" indent="0">
              <a:buNone/>
            </a:pPr>
            <a:r>
              <a:rPr lang="ru-RU" sz="1600" dirty="0"/>
              <a:t>2. Биотехнология: учебное пособие для вузов, в 8 кн., под ред. Егорова Н.С., </a:t>
            </a:r>
            <a:r>
              <a:rPr lang="ru-RU" sz="1600" dirty="0" err="1"/>
              <a:t>Самуилова</a:t>
            </a:r>
            <a:r>
              <a:rPr lang="ru-RU" sz="1600" dirty="0"/>
              <a:t> В.Д. – М., 1987. </a:t>
            </a:r>
          </a:p>
          <a:p>
            <a:pPr marL="0" indent="0">
              <a:buNone/>
            </a:pPr>
            <a:r>
              <a:rPr lang="ru-RU" sz="1600" dirty="0"/>
              <a:t>3. Блинов, В.А. Биотехнология (некоторые проблемы сельскохозяйственной биотехнологии) / В.А. Блинов. – Саратов: ОГУП «РИК «Полиграфия Поволжья», 2003. – 196 с. </a:t>
            </a:r>
          </a:p>
          <a:p>
            <a:pPr marL="0" indent="0">
              <a:buNone/>
            </a:pPr>
            <a:r>
              <a:rPr lang="ru-RU" sz="1600" dirty="0"/>
              <a:t>4. Блинов, В.А. ЭМ-технология – сельскому хозяйству / В.А. Блинов. – Саратов, 2003. – 205 с. </a:t>
            </a:r>
          </a:p>
          <a:p>
            <a:pPr marL="0" indent="0">
              <a:buNone/>
            </a:pPr>
            <a:r>
              <a:rPr lang="ru-RU" sz="1600" dirty="0"/>
              <a:t>5. Журнал «Биотехнология» (аннотации статей) (ссылка доступа – http://www.genetika.ru/journal) 6. Интернет-журнал «Коммерческая биотехнология» (ссылка доступа – http://cbio.ru) 7. </a:t>
            </a:r>
            <a:r>
              <a:rPr lang="ru-RU" sz="1600" dirty="0" err="1"/>
              <a:t>Оn</a:t>
            </a:r>
            <a:r>
              <a:rPr lang="ru-RU" sz="1600" dirty="0"/>
              <a:t>-</a:t>
            </a:r>
            <a:r>
              <a:rPr lang="ru-RU" sz="1600" dirty="0" err="1"/>
              <a:t>line</a:t>
            </a:r>
            <a:r>
              <a:rPr lang="ru-RU" sz="1600" dirty="0"/>
              <a:t>-журнал «Биотехнология. Теория и практика» (ссылка доступа – http://www.biotechlink.org)</a:t>
            </a:r>
          </a:p>
        </p:txBody>
      </p:sp>
    </p:spTree>
    <p:extLst>
      <p:ext uri="{BB962C8B-B14F-4D97-AF65-F5344CB8AC3E}">
        <p14:creationId xmlns:p14="http://schemas.microsoft.com/office/powerpoint/2010/main" val="24538691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16ACB-841D-4EF1-9225-BA3B6A0C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C732EE-62C8-4677-9FE6-FDD943C18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4790997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иотехнологи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5544</Words>
  <Application>Microsoft Office PowerPoint</Application>
  <PresentationFormat>Широкоэкранный</PresentationFormat>
  <Paragraphs>382</Paragraphs>
  <Slides>99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13" baseType="lpstr">
      <vt:lpstr>Arial</vt:lpstr>
      <vt:lpstr>Arial Black</vt:lpstr>
      <vt:lpstr>Calibri</vt:lpstr>
      <vt:lpstr>Calibri Light</vt:lpstr>
      <vt:lpstr>Century Gothic</vt:lpstr>
      <vt:lpstr>Comic Sans MS</vt:lpstr>
      <vt:lpstr>Corbel</vt:lpstr>
      <vt:lpstr>Gill Sans MT</vt:lpstr>
      <vt:lpstr>Roboto</vt:lpstr>
      <vt:lpstr>Times New Roman</vt:lpstr>
      <vt:lpstr>Verdana</vt:lpstr>
      <vt:lpstr>Wingdings</vt:lpstr>
      <vt:lpstr>Wingdings 2</vt:lpstr>
      <vt:lpstr>биотехнология</vt:lpstr>
      <vt:lpstr>            ЛЕКЦИЯ 8 ГЕНЕТИЧЕСКИЕ ОСНОВЫ БИОТЕХНОЛОГИИ.  БИОТЕХНОЛОГИЯ В РАСТЕНИЕВОДСТВЕ И ЖИВОТНОВОДСТВЕ</vt:lpstr>
      <vt:lpstr>ПЛАН</vt:lpstr>
      <vt:lpstr>Презентация PowerPoint</vt:lpstr>
      <vt:lpstr>Презентация PowerPoint</vt:lpstr>
      <vt:lpstr>Основная задача современной биотехнологии</vt:lpstr>
      <vt:lpstr>Разработки биотехнологии в  растениеводстве</vt:lpstr>
      <vt:lpstr>    Разработки биотехнологии в животноводстве   </vt:lpstr>
      <vt:lpstr>Связь биотехнологии с другими науками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ПРЕИМУЩЕСТВА современной биотехнологии над селекцией:</vt:lpstr>
      <vt:lpstr>Презентация PowerPoint</vt:lpstr>
      <vt:lpstr>Генная инженерия-</vt:lpstr>
      <vt:lpstr>Презентация PowerPoint</vt:lpstr>
      <vt:lpstr>Презентация PowerPoint</vt:lpstr>
      <vt:lpstr>Презентация PowerPoint</vt:lpstr>
      <vt:lpstr>Конструирование клеток с измененной наследственностью (методика С.Коена и Г. Бойера  1971)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Стадия 2 Соединение отдельных фрагментов ДНК в   единую молекулу в составе плазмиды</vt:lpstr>
      <vt:lpstr>Стадия 3  Введение гибридной      плазмидной ДНК в клетку 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«Светящиеся» ткани у трансгенных кур</vt:lpstr>
      <vt:lpstr>Мыши с «радужным мозгом»</vt:lpstr>
      <vt:lpstr>Презентация PowerPoint</vt:lpstr>
      <vt:lpstr>Презентация PowerPoint</vt:lpstr>
      <vt:lpstr>Методы введения генов в клетку</vt:lpstr>
      <vt:lpstr>«Генная пушка»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Эко-свинья</vt:lpstr>
      <vt:lpstr>Борющиеся с загрязнениями растения</vt:lpstr>
      <vt:lpstr>Плетущие паутину козы</vt:lpstr>
      <vt:lpstr>Быстрорастущий лосось</vt:lpstr>
      <vt:lpstr>Помидор Flavr Savr</vt:lpstr>
      <vt:lpstr>Банановые вакцины</vt:lpstr>
      <vt:lpstr>Менее страдающие от метеоризма коровы</vt:lpstr>
      <vt:lpstr>Генетически модифицированные деревья</vt:lpstr>
      <vt:lpstr>Лекарственные яйца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Повторение опытов с другими млекопитающими</vt:lpstr>
      <vt:lpstr>Клонированные в RNL Bio щенки бигля.                                        Фото ©AFP</vt:lpstr>
      <vt:lpstr>Джеймс Уотсон</vt:lpstr>
      <vt:lpstr>Терапевтическое клонирование </vt:lpstr>
      <vt:lpstr>Из стволовых клеток впервые выращены полноценные зубы</vt:lpstr>
      <vt:lpstr>Проблемы биобезопасности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Токсины ГМО</vt:lpstr>
      <vt:lpstr>Пищевые аллергии</vt:lpstr>
      <vt:lpstr>Вопросы для самоконтроля</vt:lpstr>
      <vt:lpstr>Использованная литература.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Эльвира</dc:creator>
  <cp:lastModifiedBy>Эльвира</cp:lastModifiedBy>
  <cp:revision>108</cp:revision>
  <dcterms:created xsi:type="dcterms:W3CDTF">2021-05-10T12:49:31Z</dcterms:created>
  <dcterms:modified xsi:type="dcterms:W3CDTF">2021-05-14T05:59:33Z</dcterms:modified>
</cp:coreProperties>
</file>