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71" r:id="rId2"/>
    <p:sldId id="256" r:id="rId3"/>
    <p:sldId id="257" r:id="rId4"/>
    <p:sldId id="274" r:id="rId5"/>
    <p:sldId id="258" r:id="rId6"/>
    <p:sldId id="25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3" r:id="rId15"/>
    <p:sldId id="260" r:id="rId16"/>
    <p:sldId id="282" r:id="rId17"/>
    <p:sldId id="288" r:id="rId18"/>
    <p:sldId id="285" r:id="rId19"/>
    <p:sldId id="284" r:id="rId20"/>
    <p:sldId id="286" r:id="rId21"/>
    <p:sldId id="287" r:id="rId22"/>
    <p:sldId id="331" r:id="rId23"/>
    <p:sldId id="263" r:id="rId24"/>
    <p:sldId id="325" r:id="rId25"/>
    <p:sldId id="326" r:id="rId26"/>
    <p:sldId id="289" r:id="rId27"/>
    <p:sldId id="264" r:id="rId28"/>
    <p:sldId id="327" r:id="rId29"/>
    <p:sldId id="290" r:id="rId30"/>
    <p:sldId id="328" r:id="rId31"/>
    <p:sldId id="292" r:id="rId32"/>
    <p:sldId id="266" r:id="rId33"/>
    <p:sldId id="267" r:id="rId34"/>
    <p:sldId id="293" r:id="rId35"/>
    <p:sldId id="294" r:id="rId36"/>
    <p:sldId id="268" r:id="rId37"/>
    <p:sldId id="297" r:id="rId38"/>
    <p:sldId id="298" r:id="rId39"/>
    <p:sldId id="299" r:id="rId40"/>
    <p:sldId id="295" r:id="rId41"/>
    <p:sldId id="296" r:id="rId42"/>
    <p:sldId id="300" r:id="rId43"/>
    <p:sldId id="304" r:id="rId44"/>
    <p:sldId id="332" r:id="rId45"/>
    <p:sldId id="308" r:id="rId46"/>
    <p:sldId id="333" r:id="rId47"/>
    <p:sldId id="309" r:id="rId48"/>
    <p:sldId id="305" r:id="rId49"/>
    <p:sldId id="311" r:id="rId50"/>
    <p:sldId id="307" r:id="rId51"/>
    <p:sldId id="306" r:id="rId52"/>
    <p:sldId id="334" r:id="rId53"/>
    <p:sldId id="335" r:id="rId54"/>
    <p:sldId id="310" r:id="rId55"/>
    <p:sldId id="324" r:id="rId56"/>
    <p:sldId id="316" r:id="rId57"/>
    <p:sldId id="329" r:id="rId58"/>
    <p:sldId id="313" r:id="rId59"/>
    <p:sldId id="312" r:id="rId60"/>
    <p:sldId id="330" r:id="rId61"/>
    <p:sldId id="303" r:id="rId62"/>
    <p:sldId id="314" r:id="rId63"/>
    <p:sldId id="315" r:id="rId64"/>
    <p:sldId id="317" r:id="rId65"/>
    <p:sldId id="318" r:id="rId66"/>
    <p:sldId id="319" r:id="rId67"/>
    <p:sldId id="320" r:id="rId68"/>
    <p:sldId id="321" r:id="rId69"/>
    <p:sldId id="322" r:id="rId70"/>
    <p:sldId id="323" r:id="rId7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vira Latypova" initials="EL" lastIdx="1" clrIdx="0">
    <p:extLst>
      <p:ext uri="{19B8F6BF-5375-455C-9EA6-DF929625EA0E}">
        <p15:presenceInfo xmlns:p15="http://schemas.microsoft.com/office/powerpoint/2012/main" userId="Elvira Latyp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7" autoAdjust="0"/>
  </p:normalViewPr>
  <p:slideViewPr>
    <p:cSldViewPr snapToGrid="0">
      <p:cViewPr varScale="1">
        <p:scale>
          <a:sx n="82" d="100"/>
          <a:sy n="82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9356A-AFD1-4031-A213-90A6860C652D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F33D4-903E-4824-A821-F3AAC1D6A7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F33D4-903E-4824-A821-F3AAC1D6A77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54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40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4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9978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33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147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71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6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3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7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25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61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7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8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9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4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10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E52A7-28B8-43A3-82D3-F4664FEDAFEE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AC204F-6770-4FD9-90E6-4880A52A0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B%D0%B5%D1%82%D0%BA%D0%B0" TargetMode="External"/><Relationship Id="rId7" Type="http://schemas.openxmlformats.org/officeDocument/2006/relationships/hyperlink" Target="https://ru.wikipedia.org/wiki/%D0%9C%D1%83%D1%82%D0%B0%D0%B3%D0%B5%D0%BD%D0%B5%D0%B7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5_%D0%A4%D1%80%D0%B8%D0%B7,_%D0%93%D1%83%D0%B3%D0%BE" TargetMode="External"/><Relationship Id="rId5" Type="http://schemas.openxmlformats.org/officeDocument/2006/relationships/hyperlink" Target="https://ru.wikipedia.org/wiki/%D0%93%D0%B5%D0%BD%D0%BE%D0%BC" TargetMode="External"/><Relationship Id="rId4" Type="http://schemas.openxmlformats.org/officeDocument/2006/relationships/hyperlink" Target="https://ru.wikipedia.org/wiki/%D0%9E%D1%80%D0%B3%D0%B0%D0%BD%D0%B8%D0%B7%D0%BC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0%B8%D1%84%D1%84%D0%B5%D1%80%D0%B5%D0%BD%D1%86%D0%B8%D1%80%D0%BE%D0%B2%D0%BA%D0%B0_%D0%BA%D0%BB%D0%B5%D1%82%D0%BE%D0%BA" TargetMode="External"/><Relationship Id="rId13" Type="http://schemas.openxmlformats.org/officeDocument/2006/relationships/hyperlink" Target="https://ru.wikipedia.org/wiki/%D0%A5%D1%80%D0%BE%D0%BC%D0%BE%D1%81%D0%BE%D0%BC%D0%B0" TargetMode="External"/><Relationship Id="rId18" Type="http://schemas.openxmlformats.org/officeDocument/2006/relationships/hyperlink" Target="https://ru.wikipedia.org/wiki/%D0%90%D0%BF%D0%BE%D0%BF%D1%82%D0%BE%D0%B7" TargetMode="External"/><Relationship Id="rId3" Type="http://schemas.openxmlformats.org/officeDocument/2006/relationships/hyperlink" Target="https://ru.wikipedia.org/wiki/%D0%A1%D0%BE%D0%BC%D0%B0%D1%82%D0%B8%D1%87%D0%B5%D1%81%D0%BA%D0%B0%D1%8F_%D0%BA%D0%BB%D0%B5%D1%82%D0%BA%D0%B0" TargetMode="External"/><Relationship Id="rId7" Type="http://schemas.openxmlformats.org/officeDocument/2006/relationships/hyperlink" Target="https://ru.wikipedia.org/wiki/%D0%A1%D1%82%D0%B0%D1%80%D0%B5%D0%BD%D0%B8%D0%B5_(%D0%B1%D0%B8%D0%BE%D0%BB%D0%BE%D0%B3%D0%B8%D1%8F)" TargetMode="External"/><Relationship Id="rId12" Type="http://schemas.openxmlformats.org/officeDocument/2006/relationships/hyperlink" Target="https://ru.wikipedia.org/wiki/%D0%94%D0%9D%D0%9A" TargetMode="External"/><Relationship Id="rId17" Type="http://schemas.openxmlformats.org/officeDocument/2006/relationships/hyperlink" Target="https://ru.wikipedia.org/wiki/%D0%9F%D1%80%D0%B5%D0%B4%D0%B5%D0%BB_%D0%A5%D0%B5%D0%B9%D1%84%D0%BB%D0%B8%D0%BA%D0%B0#cite_note-2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6" Type="http://schemas.openxmlformats.org/officeDocument/2006/relationships/hyperlink" Target="https://ru.wikipedia.org/wiki/%D0%97%D0%BB%D0%BE%D0%BA%D0%B0%D1%87%D0%B5%D1%81%D1%82%D0%B2%D0%B5%D0%BD%D0%BD%D0%B0%D1%8F_%D0%BE%D0%BF%D1%83%D1%85%D0%BE%D0%BB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B%D0%B5%D1%82%D0%BE%D1%87%D0%BD%D0%B0%D1%8F_%D0%BA%D1%83%D0%BB%D1%8C%D1%82%D1%83%D1%80%D0%B0" TargetMode="External"/><Relationship Id="rId11" Type="http://schemas.openxmlformats.org/officeDocument/2006/relationships/hyperlink" Target="https://ru.wikipedia.org/wiki/%D0%A2%D0%B5%D0%BB%D0%BE%D0%BC%D0%B5%D1%80%D0%B0" TargetMode="External"/><Relationship Id="rId5" Type="http://schemas.openxmlformats.org/officeDocument/2006/relationships/hyperlink" Target="https://ru.wikipedia.org/wiki/%D0%9A%D0%BB%D0%B5%D1%82%D0%BA%D0%B0_(%D0%B1%D0%B8%D0%BE%D0%BB%D0%BE%D0%B3%D0%B8%D1%8F)" TargetMode="External"/><Relationship Id="rId15" Type="http://schemas.openxmlformats.org/officeDocument/2006/relationships/hyperlink" Target="https://ru.wikipedia.org/wiki/%D0%93%D0%B0%D0%BC%D0%B5%D1%82%D0%B0" TargetMode="External"/><Relationship Id="rId10" Type="http://schemas.openxmlformats.org/officeDocument/2006/relationships/hyperlink" Target="https://ru.wikipedia.org/wiki/%D0%9C%D0%BD%D0%BE%D0%B3%D0%BE%D0%BA%D0%BB%D0%B5%D1%82%D0%BE%D1%87%D0%BD%D1%8B%D0%B5_%D0%BE%D1%80%D0%B3%D0%B0%D0%BD%D0%B8%D0%B7%D0%BC%D1%8B" TargetMode="External"/><Relationship Id="rId4" Type="http://schemas.openxmlformats.org/officeDocument/2006/relationships/hyperlink" Target="https://ru.wikipedia.org/wiki/%D0%A5%D0%B5%D0%B9%D1%84%D0%BB%D0%B8%D0%BA,_%D0%9B%D0%B5%D0%BE%D0%BD%D0%B0%D1%80%D0%B4" TargetMode="External"/><Relationship Id="rId9" Type="http://schemas.openxmlformats.org/officeDocument/2006/relationships/hyperlink" Target="https://ru.wikipedia.org/wiki/%D0%A7%D0%B5%D0%BB%D0%BE%D0%B2%D0%B5%D0%BA" TargetMode="External"/><Relationship Id="rId14" Type="http://schemas.openxmlformats.org/officeDocument/2006/relationships/hyperlink" Target="https://ru.wikipedia.org/wiki/%D0%A2%D0%B5%D0%BB%D0%BE%D0%BC%D0%B5%D1%80%D0%B0%D0%B7%D0%B0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0062"/>
            <a:ext cx="10515600" cy="5676901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1 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3600" b="1" dirty="0"/>
              <a:t>Введение в ветеринарную генетику. </a:t>
            </a:r>
          </a:p>
          <a:p>
            <a:pPr marL="0" indent="0" algn="ctr">
              <a:lnSpc>
                <a:spcPct val="107000"/>
              </a:lnSpc>
              <a:buNone/>
            </a:pPr>
            <a:r>
              <a:rPr lang="ru-RU" sz="3600" b="1" dirty="0"/>
              <a:t>Цитологические основы наследственности и изменчивости.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63" y="4395571"/>
            <a:ext cx="4852737" cy="2462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35905"/>
            <a:ext cx="4915604" cy="2322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263" y="4395571"/>
            <a:ext cx="4852737" cy="246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211" y="303342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333333"/>
                </a:solidFill>
                <a:ea typeface="Calibri" panose="020F0502020204030204" pitchFamily="34" charset="0"/>
              </a:rPr>
              <a:t>Близнецовый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73892"/>
            <a:ext cx="11353800" cy="500307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 целью анализа вклада генотипа и окружающей среды в формирование фенотипа используют близнецовый метод. </a:t>
            </a:r>
            <a:r>
              <a:rPr lang="ru-RU" b="1" dirty="0"/>
              <a:t>Однояйцевые (монозиготные) близнецы</a:t>
            </a:r>
            <a:r>
              <a:rPr lang="ru-RU" dirty="0"/>
              <a:t> получаются в результате того, что уже после разделения оплодотворенной яйцеклетки на две (реже четыре) клетки эти клетки расходятся, и каждая из них превращается в отдельный эмбрион.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 descr="https://foxford.ru/uploads/tinymce_image/image/9596/%D0%BC%D0%BE%D0%BD%D0%BE%D0%B7%D0%B8%D0%B3%D0%BE%D1%82%D0%BD%D1%8B%D0%B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21" y="3163330"/>
            <a:ext cx="3842951" cy="3694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7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376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333333"/>
                </a:solidFill>
                <a:ea typeface="Calibri" panose="020F0502020204030204" pitchFamily="34" charset="0"/>
              </a:rPr>
              <a:t>Популяционно-генетический метод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96" y="667265"/>
            <a:ext cx="11267303" cy="550969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Предполагает анализ распределения значений признаков и частот аллелей в популяциях. Лежит в основе популяционной генетики.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foxford.ru/uploads/tinymce_image/image/9601/%D0%B3%D1%80%D1%83%D0%BF%D0%BF%D0%B0_%D0%BA%D1%80%D0%BE%D0%B2%D0%B8_%D0%9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24" y="1680518"/>
            <a:ext cx="8130745" cy="4979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304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67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ea typeface="Calibri" panose="020F0502020204030204" pitchFamily="34" charset="0"/>
              </a:rPr>
              <a:t>Цитогенетический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4242"/>
            <a:ext cx="11353800" cy="532272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Это прежде всего изучение хромосом под микроскопом.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foxford.ru/uploads/tinymce_image/image/9607/%D1%82%D1%80%D0%B8%D1%81%D0%BE%D0%BC%D0%B8%D1%8F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254" y="1708484"/>
            <a:ext cx="5931568" cy="4367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098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Биохимический метод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3611"/>
            <a:ext cx="11353801" cy="55633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Гипотеза "1 ген — 1 фермент", которая в уточненном виде ("1 ген — 1 белок или РНК") является базовой и в современной молекулярной биологии. Фермент – катализатор, ускоряет химические реакции в живых системах.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410" y="1874170"/>
            <a:ext cx="4034589" cy="4983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3" y="2105526"/>
            <a:ext cx="6028157" cy="45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1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737" y="20871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Молекулярный метод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43000"/>
            <a:ext cx="11353800" cy="5033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/>
              <a:t>Прогресс молекулярной биологии и появление новых методов существенно ускорили развитие генетики. Появились технологии прочтения нуклеотидных последовательностей ДНК — </a:t>
            </a:r>
            <a:r>
              <a:rPr lang="ru-RU" sz="4000" b="1" dirty="0" err="1"/>
              <a:t>секвенирования</a:t>
            </a:r>
            <a:r>
              <a:rPr lang="ru-RU" sz="4000" b="1" dirty="0"/>
              <a:t> ДНК</a:t>
            </a:r>
            <a:r>
              <a:rPr lang="ru-RU" sz="4000" dirty="0"/>
              <a:t>. В настоящее время они позволяют за относительно короткое время прочитывать целые геномы сложных организмов. Работа с полученными последовательностями ДНК ("генетическими текстами") легла в основу новой науки — </a:t>
            </a:r>
            <a:r>
              <a:rPr lang="ru-RU" sz="4000" b="1" dirty="0" err="1"/>
              <a:t>биоинформатики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878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/>
              <a:t>В животноводстве и аквакультуре методы генетики используют: </a:t>
            </a:r>
          </a:p>
          <a:p>
            <a:pPr marL="742950" indent="-742950">
              <a:buAutoNum type="arabicPeriod"/>
            </a:pPr>
            <a:r>
              <a:rPr lang="ru-RU" sz="3600" dirty="0"/>
              <a:t>При создании животных, устойчивых к болезням; </a:t>
            </a:r>
          </a:p>
          <a:p>
            <a:pPr marL="742950" indent="-742950">
              <a:buAutoNum type="arabicPeriod"/>
            </a:pPr>
            <a:r>
              <a:rPr lang="ru-RU" sz="3600" dirty="0"/>
              <a:t>2. Для уточнения происхождения животных; </a:t>
            </a:r>
          </a:p>
          <a:p>
            <a:pPr marL="742950" indent="-742950">
              <a:buAutoNum type="arabicPeriod"/>
            </a:pPr>
            <a:r>
              <a:rPr lang="ru-RU" sz="3600" dirty="0"/>
              <a:t>3. При оценке производителей по качеству потомства; </a:t>
            </a:r>
          </a:p>
          <a:p>
            <a:pPr marL="742950" indent="-742950">
              <a:buAutoNum type="arabicPeriod"/>
            </a:pPr>
            <a:r>
              <a:rPr lang="ru-RU" sz="3600" dirty="0"/>
              <a:t>4. В пушном звероводстве; </a:t>
            </a:r>
          </a:p>
          <a:p>
            <a:pPr marL="742950" indent="-742950">
              <a:buAutoNum type="arabicPeriod"/>
            </a:pPr>
            <a:r>
              <a:rPr lang="ru-RU" sz="3600" dirty="0"/>
              <a:t>5. Для изучения вредных веществ на наследственный аппарат животных; </a:t>
            </a:r>
          </a:p>
          <a:p>
            <a:pPr marL="742950" indent="-742950">
              <a:buAutoNum type="arabicPeriod"/>
            </a:pPr>
            <a:r>
              <a:rPr lang="ru-RU" sz="3600" dirty="0"/>
              <a:t>6. Для изучения наследования аномалий; </a:t>
            </a:r>
          </a:p>
          <a:p>
            <a:pPr marL="742950" indent="-742950">
              <a:buAutoNum type="arabicPeriod"/>
            </a:pPr>
            <a:r>
              <a:rPr lang="ru-RU" sz="3600" dirty="0"/>
              <a:t>7. Для выявления носителей вредных генов; </a:t>
            </a:r>
          </a:p>
          <a:p>
            <a:pPr marL="742950" indent="-742950">
              <a:buAutoNum type="arabicPeriod"/>
            </a:pPr>
            <a:r>
              <a:rPr lang="ru-RU" sz="3600" dirty="0"/>
              <a:t>8. Для изучения иммунитета животных; </a:t>
            </a:r>
          </a:p>
          <a:p>
            <a:pPr marL="742950" indent="-742950">
              <a:buAutoNum type="arabicPeriod"/>
            </a:pPr>
            <a:r>
              <a:rPr lang="ru-RU" sz="3600" dirty="0"/>
              <a:t>9. Для изучения генетики патогенности и вирулентности микроорганизмов; </a:t>
            </a:r>
          </a:p>
          <a:p>
            <a:pPr marL="742950" indent="-742950">
              <a:buAutoNum type="arabicPeriod"/>
            </a:pPr>
            <a:r>
              <a:rPr lang="ru-RU" sz="3600" dirty="0"/>
              <a:t>10. Для разработки методов выделения устойчивости животных к болезням.</a:t>
            </a:r>
          </a:p>
        </p:txBody>
      </p:sp>
    </p:spTree>
    <p:extLst>
      <p:ext uri="{BB962C8B-B14F-4D97-AF65-F5344CB8AC3E}">
        <p14:creationId xmlns:p14="http://schemas.microsoft.com/office/powerpoint/2010/main" val="876669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42" y="1"/>
            <a:ext cx="10956758" cy="83017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Хромосомы животных. Кариотипы. </a:t>
            </a:r>
            <a:endParaRPr lang="ru-RU" dirty="0"/>
          </a:p>
        </p:txBody>
      </p:sp>
      <p:pic>
        <p:nvPicPr>
          <p:cNvPr id="4" name="Объект 3" descr="Применение компьютерных технологий на уроке биологии, тема &quot;Строение эукариотической  клетки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11" y="685800"/>
            <a:ext cx="7343997" cy="5491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563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7086"/>
          </a:xfrm>
        </p:spPr>
        <p:txBody>
          <a:bodyPr>
            <a:normAutofit fontScale="90000"/>
          </a:bodyPr>
          <a:lstStyle/>
          <a:p>
            <a:pPr marL="190500" marR="571500" algn="ctr">
              <a:spcBef>
                <a:spcPts val="1500"/>
              </a:spcBef>
              <a:spcAft>
                <a:spcPts val="1500"/>
              </a:spcAft>
            </a:pP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 хромосомы</a:t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Клеточный центр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61988"/>
            <a:ext cx="7353300" cy="551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7582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леточное ядро: особенности строения, функции ядра и значение для клетк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5" y="0"/>
            <a:ext cx="1056372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865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1783766"/>
            <a:ext cx="10515600" cy="2014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1353799" cy="6176962"/>
          </a:xfrm>
        </p:spPr>
        <p:txBody>
          <a:bodyPr>
            <a:normAutofit fontScale="85000" lnSpcReduction="10000"/>
          </a:bodyPr>
          <a:lstStyle/>
          <a:p>
            <a:pPr marL="0" lvl="7" indent="0" algn="r">
              <a:buNone/>
            </a:pPr>
            <a:r>
              <a:rPr lang="ru-RU" sz="3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pPr marL="0" indent="0">
              <a:buNone/>
            </a:pPr>
            <a:r>
              <a:rPr lang="ru-RU" sz="3600" dirty="0"/>
              <a:t>Ядро (лат. </a:t>
            </a:r>
            <a:r>
              <a:rPr lang="ru-RU" sz="3600" dirty="0" err="1"/>
              <a:t>nucleus,греч</a:t>
            </a:r>
            <a:r>
              <a:rPr lang="ru-RU" sz="3600" dirty="0"/>
              <a:t>. </a:t>
            </a:r>
            <a:r>
              <a:rPr lang="ru-RU" sz="3600" dirty="0" err="1"/>
              <a:t>karyon</a:t>
            </a:r>
            <a:r>
              <a:rPr lang="ru-RU" sz="3600" dirty="0"/>
              <a:t>)обнаружил в клетке английский ботаник Р. Броун 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1831 году. </a:t>
            </a:r>
            <a:r>
              <a:rPr lang="ru-RU" sz="3600" dirty="0"/>
              <a:t>Основная функция ядра – хранение и передача наследственной информации.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наиболее важный органоид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эукариотической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клетки. Большинство клеток имеют одно ядро, но встречаются и многоядерные клетки (лейкоциты, поперечно полосатая мышечная ткань, инфузории). Некоторые узкоспециализированные клетки утрачивают ядра (эритроциты млекопитающих, клетки ситовидных трубок у растений).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ядра, как правило, шаровидная или веретеновидным. В состав ядра входит ядерная оболочка 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кариолемма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кариоплазма (или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нуклеоплазма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ядерный сок, хроматин и ядрышко.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0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4590" y="100848"/>
            <a:ext cx="5827294" cy="6757152"/>
          </a:xfrm>
        </p:spPr>
        <p:txBody>
          <a:bodyPr>
            <a:normAutofit fontScale="70000" lnSpcReduction="20000"/>
          </a:bodyPr>
          <a:lstStyle/>
          <a:p>
            <a:endParaRPr lang="ru-RU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Генетика – наука о наследственности и изменчивости организмов. Термин «генетика»</a:t>
            </a:r>
            <a:endParaRPr lang="ru-RU" sz="5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греч. </a:t>
            </a:r>
            <a:r>
              <a:rPr lang="ru-RU" sz="5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</a:t>
            </a:r>
            <a:r>
              <a:rPr lang="ru-RU" sz="5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происхождение) предложил в 1906 г. </a:t>
            </a:r>
            <a:r>
              <a:rPr lang="ru-RU" sz="57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Уи́льям</a:t>
            </a:r>
            <a:r>
              <a:rPr lang="ru-RU" sz="5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7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Бэтсон</a:t>
            </a:r>
            <a:r>
              <a:rPr lang="ru-RU" sz="5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57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английский биолог, один из основателей генетики.  </a:t>
            </a:r>
            <a:endParaRPr lang="ru-RU" sz="5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393" y="1"/>
            <a:ext cx="50316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03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21" y="0"/>
            <a:ext cx="11269579" cy="617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i="1" dirty="0"/>
              <a:t>Ядерная оболочка</a:t>
            </a:r>
            <a:r>
              <a:rPr lang="ru-RU" sz="4000" dirty="0"/>
              <a:t> состоит из двух мембран (каждая толщиной 8 </a:t>
            </a:r>
            <a:r>
              <a:rPr lang="ru-RU" sz="4000" dirty="0" err="1"/>
              <a:t>нм</a:t>
            </a:r>
            <a:r>
              <a:rPr lang="ru-RU" sz="4000" dirty="0"/>
              <a:t>). Через определенные интервалы обе мембраны сливаются друг с другом, образуя </a:t>
            </a:r>
            <a:r>
              <a:rPr lang="ru-RU" sz="4000" i="1" dirty="0"/>
              <a:t>ядерные поры</a:t>
            </a:r>
            <a:r>
              <a:rPr lang="ru-RU" sz="4000" dirty="0"/>
              <a:t>. Через поры происходит обмен различными веществами между ядром и цитоплазмой. </a:t>
            </a:r>
            <a:r>
              <a:rPr lang="ru-RU" sz="4000" i="1" dirty="0"/>
              <a:t>Ядерный сок</a:t>
            </a:r>
            <a:r>
              <a:rPr lang="ru-RU" sz="4000" b="1" dirty="0"/>
              <a:t>-</a:t>
            </a:r>
            <a:r>
              <a:rPr lang="ru-RU" sz="4000" dirty="0"/>
              <a:t>вязкая бесструктурная масса, содержащая белки и различные РНК. </a:t>
            </a:r>
            <a:r>
              <a:rPr lang="ru-RU" sz="4000" i="1" dirty="0"/>
              <a:t>Ядрышко </a:t>
            </a:r>
            <a:r>
              <a:rPr lang="ru-RU" sz="4000" b="1" i="1" dirty="0"/>
              <a:t>–</a:t>
            </a:r>
            <a:r>
              <a:rPr lang="ru-RU" sz="4000" dirty="0"/>
              <a:t> округлое тельце (около 1 мкм). Место сборки рибосом, синтез РНК. Может быть одно или несколько ядрышек. Временные структуры: вначале деления клетки исчезают, в конце деления образуются. </a:t>
            </a:r>
          </a:p>
        </p:txBody>
      </p:sp>
    </p:spTree>
    <p:extLst>
      <p:ext uri="{BB962C8B-B14F-4D97-AF65-F5344CB8AC3E}">
        <p14:creationId xmlns:p14="http://schemas.microsoft.com/office/powerpoint/2010/main" val="212756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\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4222" y="-493294"/>
            <a:ext cx="12276221" cy="748364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4600" dirty="0"/>
          </a:p>
          <a:p>
            <a:pPr marL="0" indent="0">
              <a:buNone/>
            </a:pPr>
            <a:r>
              <a:rPr lang="ru-RU" sz="4600" dirty="0"/>
              <a:t>Хроматин  представляет собой нитевидные мелкозернистые структуры которые состоя из молекул ДНК и белков – гистонов. В период деления хроматиновые нити </a:t>
            </a:r>
            <a:r>
              <a:rPr lang="ru-RU" sz="4600" dirty="0" err="1"/>
              <a:t>спирализуются</a:t>
            </a:r>
            <a:r>
              <a:rPr lang="ru-RU" sz="4600" dirty="0"/>
              <a:t> и образуют хромосомы. </a:t>
            </a:r>
            <a:r>
              <a:rPr lang="ru-RU" sz="4800" dirty="0"/>
              <a:t>Общее "укорочение" нити ДНК составляет 10000 раз. </a:t>
            </a:r>
            <a:endParaRPr lang="ru-RU" sz="46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sz="4300" i="1" dirty="0"/>
          </a:p>
          <a:p>
            <a:pPr marL="0" indent="0">
              <a:buNone/>
            </a:pPr>
            <a:endParaRPr lang="ru-RU" sz="4300" i="1" dirty="0"/>
          </a:p>
          <a:p>
            <a:pPr marL="0" indent="0">
              <a:buNone/>
            </a:pPr>
            <a:endParaRPr lang="ru-RU" sz="4300" i="1" dirty="0"/>
          </a:p>
          <a:p>
            <a:pPr marL="0" indent="0">
              <a:buNone/>
            </a:pPr>
            <a:r>
              <a:rPr lang="ru-RU" sz="4300" i="1" dirty="0"/>
              <a:t>Хромосомы </a:t>
            </a:r>
            <a:r>
              <a:rPr lang="ru-RU" sz="4300" b="1" dirty="0"/>
              <a:t>–</a:t>
            </a:r>
            <a:r>
              <a:rPr lang="ru-RU" sz="4300" dirty="0"/>
              <a:t>комплексы, химически состоящие из ДНК, которая накручена на глобулы белка – гистона. В неделящейся клетке хромосомы не видны – нити ДНК вытянуты и очень тонки.</a:t>
            </a:r>
          </a:p>
          <a:p>
            <a:endParaRPr lang="ru-RU" sz="43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177" y="2055813"/>
            <a:ext cx="5857339" cy="296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33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5548-A1FD-49B2-BE30-DCACBE3E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3F04C-EAB7-44C2-925C-568DEFEF4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6" y="1"/>
            <a:ext cx="9111956" cy="6041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Хроматин может иметь разную степень конденсации. Конденсированный хроматин называют гетерохроматином,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деконденсированный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хроматин —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эухроматином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 Степень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деконденсации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хроматина отражает его функциональное состояние. Гетерохроматиновые участки функционально менее активны, чем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эухроматиновые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 в которых локализована большая часть генов. Различают структурный гетерохроматин, количество, которого различается в разных хромосомах, но располагается он постоянно в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околоцентромерных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районах. Кроме структурного гетерохроматина существует факультативный гетерохроматин, который появляется в хромосоме при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сверхспирализации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2800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эухроматических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районов.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61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84221"/>
            <a:ext cx="11353800" cy="6261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Хромосомы</a:t>
            </a:r>
          </a:p>
          <a:p>
            <a:pPr marL="0" indent="0">
              <a:buNone/>
            </a:pPr>
            <a:r>
              <a:rPr lang="ru-RU" sz="4000" dirty="0"/>
              <a:t>Хромосомы – это нитевидные тела, видимые внутри ядра клетки после ее окрашивания на соответствующей стадии клеточного деления (</a:t>
            </a:r>
            <a:r>
              <a:rPr lang="ru-RU" sz="4000" dirty="0" err="1"/>
              <a:t>метофазе</a:t>
            </a:r>
            <a:r>
              <a:rPr lang="ru-RU" sz="4000" dirty="0"/>
              <a:t>). Хромосомы перед делением клетки состоят из двух </a:t>
            </a:r>
            <a:r>
              <a:rPr lang="ru-RU" sz="4000" dirty="0" err="1"/>
              <a:t>хромотид</a:t>
            </a:r>
            <a:r>
              <a:rPr lang="ru-RU" sz="4000" dirty="0"/>
              <a:t>, соединенных между собой в одной точке, называемой </a:t>
            </a:r>
            <a:r>
              <a:rPr lang="ru-RU" sz="4000" dirty="0" err="1"/>
              <a:t>центромерой</a:t>
            </a:r>
            <a:r>
              <a:rPr lang="ru-RU" sz="4000" dirty="0"/>
              <a:t> или первичной перетяжкой.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022" y="4870873"/>
            <a:ext cx="3800494" cy="198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4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15938-7ED9-4EAE-8845-2EDA32DB2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9FADAB9-8117-4AF0-AB8B-1FD0E32F9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22" y="609600"/>
            <a:ext cx="9111091" cy="43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49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4DE0E-D86E-4823-A08C-461EEBFC0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7E862-4DA6-4342-ABE8-BB0259B9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1"/>
            <a:ext cx="9104669" cy="60413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/>
              <a:t>Морфология хромосом </a:t>
            </a:r>
          </a:p>
          <a:p>
            <a:pPr marL="0" indent="0" algn="ctr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23968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675" y="-481263"/>
            <a:ext cx="10716126" cy="1465657"/>
          </a:xfrm>
        </p:spPr>
        <p:txBody>
          <a:bodyPr/>
          <a:lstStyle/>
          <a:p>
            <a:pPr algn="ctr"/>
            <a:br>
              <a:rPr lang="ru-RU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Морфологические типы хромосом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789" y="553454"/>
            <a:ext cx="10860506" cy="56235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Морфологические типы хромосом В соответствии с классификацией С.Г. Навашина, выделяют 4 морфологических типа хромосом в зависимости от положения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центромеры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и относительной длины плеч.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3600" dirty="0"/>
              <a:t> </a:t>
            </a:r>
          </a:p>
          <a:p>
            <a:endParaRPr lang="ru-RU" dirty="0"/>
          </a:p>
        </p:txBody>
      </p:sp>
      <p:pic>
        <p:nvPicPr>
          <p:cNvPr id="4" name="Рисунок 3" descr="https://konspekta.net/lektsiiorgimg/baza7/1662243748172.files/image08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7" y="2447175"/>
            <a:ext cx="5257799" cy="37297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0800000" flipV="1">
            <a:off x="-2959768" y="6272186"/>
            <a:ext cx="1263315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Строение и классификация хромосом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03089" y="2447176"/>
            <a:ext cx="6038252" cy="48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метацентрическая; ·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</a:t>
            </a:r>
            <a:r>
              <a:rPr lang="ru-RU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субметацентрическая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·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3 - </a:t>
            </a:r>
            <a:r>
              <a:rPr lang="ru-RU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акроцентрическая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 хромосома со спутником;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- </a:t>
            </a:r>
            <a:r>
              <a:rPr lang="ru-RU" sz="3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центромера</a:t>
            </a: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(первичная перетяжка);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 - вторичная перетяжка в – спутник.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konspekta.net/lektsiiorgimg/baza7/1662243748172.files/image089.jpg">
            <a:extLst>
              <a:ext uri="{FF2B5EF4-FFF2-40B4-BE49-F238E27FC236}">
                <a16:creationId xmlns:a16="http://schemas.microsoft.com/office/drawing/2014/main" id="{43F4058F-3EEA-46E3-8AF6-ECFEB28D6A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" y="2878115"/>
            <a:ext cx="5257799" cy="372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konspekta.net/lektsiiorgimg/baza7/1662243748172.files/image089.jpg">
            <a:extLst>
              <a:ext uri="{FF2B5EF4-FFF2-40B4-BE49-F238E27FC236}">
                <a16:creationId xmlns:a16="http://schemas.microsoft.com/office/drawing/2014/main" id="{0B7F55F0-CF91-43A8-9126-BAE3DA2D65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89" y="2490143"/>
            <a:ext cx="5315521" cy="3729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108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троение и типы хромосом. Хромомеры, хромонемы, хроматин. Кариотип -  презентация онлай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79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6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29449-DDB0-4A92-9A09-B7CDB9DB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69878-D6C8-48AC-B0B5-5F488C7C4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7" y="0"/>
            <a:ext cx="12076253" cy="694480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Метацентрическая - хромосома с центрально расположенной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центромерой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имеет плечи равной длины. </a:t>
            </a:r>
          </a:p>
          <a:p>
            <a:pPr marL="457200" indent="-457200">
              <a:buAutoNum type="arabicPeriod"/>
            </a:pP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Субметацентрическая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центромера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несколько смещена от центра, и плечи имеют разную длину.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Акроцентрическая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центромера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сильно смещена от центра, и одно плечо очень короткое, а другое — очень длинное.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 Телоцентрическая — состоит только из одного плеча и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терминально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расположенной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центромеры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Поскольку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центромера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может находиться на самом конце хромосомы, то у телоцентрических хромосом во всех случаях обнаружено наличие второго, пусть очень короткого плеча. </a:t>
            </a:r>
          </a:p>
        </p:txBody>
      </p:sp>
    </p:spTree>
    <p:extLst>
      <p:ext uri="{BB962C8B-B14F-4D97-AF65-F5344CB8AC3E}">
        <p14:creationId xmlns:p14="http://schemas.microsoft.com/office/powerpoint/2010/main" val="4082501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863" y="-421105"/>
            <a:ext cx="10643937" cy="1347537"/>
          </a:xfrm>
        </p:spPr>
        <p:txBody>
          <a:bodyPr/>
          <a:lstStyle/>
          <a:p>
            <a:pPr algn="ctr"/>
            <a:r>
              <a:rPr lang="ru-RU" b="1" dirty="0"/>
              <a:t>Кариотип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42" y="493295"/>
            <a:ext cx="11185358" cy="5683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Совокупность числа, величины и морфологии хромосом называется кариотипом данного вида.</a:t>
            </a:r>
            <a:br>
              <a:rPr lang="ru-RU" sz="4000" dirty="0"/>
            </a:br>
            <a:br>
              <a:rPr lang="ru-RU" sz="4000" dirty="0"/>
            </a:br>
            <a:r>
              <a:rPr lang="ru-RU" sz="4000" dirty="0"/>
              <a:t>Кариотипы животных различных видов отличаются соотношением </a:t>
            </a:r>
            <a:r>
              <a:rPr lang="ru-RU" sz="4000" dirty="0" err="1"/>
              <a:t>метацентриков</a:t>
            </a:r>
            <a:r>
              <a:rPr lang="ru-RU" sz="4000" dirty="0"/>
              <a:t>, </a:t>
            </a:r>
            <a:r>
              <a:rPr lang="ru-RU" sz="4000" dirty="0" err="1"/>
              <a:t>субметацентриков</a:t>
            </a:r>
            <a:r>
              <a:rPr lang="ru-RU" sz="4000" dirty="0"/>
              <a:t>, </a:t>
            </a:r>
            <a:r>
              <a:rPr lang="ru-RU" sz="4000" dirty="0" err="1"/>
              <a:t>акроцентриков</a:t>
            </a:r>
            <a:r>
              <a:rPr lang="ru-RU" sz="4000" dirty="0"/>
              <a:t> и </a:t>
            </a:r>
            <a:r>
              <a:rPr lang="ru-RU" sz="4000" dirty="0" err="1"/>
              <a:t>телоцентриков</a:t>
            </a:r>
            <a:r>
              <a:rPr lang="ru-RU" sz="4000" dirty="0"/>
              <a:t>.</a:t>
            </a:r>
          </a:p>
          <a:p>
            <a:pPr marL="0" indent="0">
              <a:buNone/>
            </a:pP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2650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Merriweather"/>
              </a:rPr>
              <a:t> 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Наследственность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одно из главных свойств жизни. Под термином «наследственность» понимают свойство родительских особей передавать свои признаки и особенности развития следующему поколению. 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обеспечивает материальную и функциональную преемственность между поколениями родственных организмов.</a:t>
            </a: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28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E03BD-861F-4150-8FF6-591F552A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689F7AE-457E-4EF4-991C-EE85754FA8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36" y="0"/>
            <a:ext cx="10934393" cy="747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88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Кариотипы быка (2n=60) и петуха (2n=78)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https://studfile.net/html/2706/459/html_VVSHpah3uG.bN_e/img-EgfynF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78" y="1332089"/>
            <a:ext cx="10950221" cy="536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602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0"/>
            <a:ext cx="9155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13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" y="0"/>
            <a:ext cx="9171132" cy="1930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Графическое изображение кариотипа называется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идиограммой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2050" name="Picture 2" descr="2. На рисунке 1 показан кариотип человека. Дайте его характеристику,  ответив на вопросы. 1) - Школьные Знания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866"/>
            <a:ext cx="10767060" cy="591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00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4970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Кариотип человека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Что такое кариотип человека, анализ кариотипа клеток человека -  кариотипирование | ЭКО-блог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41421"/>
            <a:ext cx="9954125" cy="6316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2163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ариотип человека - Генетика человека с основами медицинской генетик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0"/>
            <a:ext cx="9059779" cy="6737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310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 </a:t>
            </a:r>
            <a:r>
              <a:rPr lang="ru-RU" sz="4700" b="1" dirty="0"/>
              <a:t>1. </a:t>
            </a:r>
            <a:r>
              <a:rPr lang="ru-RU" sz="4000" b="1" dirty="0"/>
              <a:t>Правило постоянства числа хромосом. </a:t>
            </a:r>
          </a:p>
          <a:p>
            <a:pPr marL="0" indent="0">
              <a:buNone/>
            </a:pPr>
            <a:r>
              <a:rPr lang="ru-RU" sz="4000" dirty="0"/>
              <a:t>В соматических клетках животных каждого вида содержится характерный для них, постоянный набор хромосом</a:t>
            </a:r>
            <a:r>
              <a:rPr lang="ru-RU" sz="4700" dirty="0"/>
              <a:t>. </a:t>
            </a:r>
          </a:p>
          <a:p>
            <a:pPr marL="0" indent="0">
              <a:buNone/>
            </a:pPr>
            <a:endParaRPr lang="ru-RU" sz="4700" dirty="0"/>
          </a:p>
          <a:p>
            <a:pPr marL="0" indent="0">
              <a:buNone/>
            </a:pPr>
            <a:endParaRPr lang="ru-RU" sz="4700" dirty="0"/>
          </a:p>
          <a:p>
            <a:pPr marL="0" indent="0">
              <a:buNone/>
            </a:pPr>
            <a:endParaRPr lang="ru-RU" sz="4700" dirty="0"/>
          </a:p>
          <a:p>
            <a:pPr marL="0" indent="0">
              <a:buNone/>
            </a:pPr>
            <a:endParaRPr lang="ru-RU" sz="4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455" y="2832307"/>
            <a:ext cx="7809232" cy="39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27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-108284"/>
            <a:ext cx="11979797" cy="7099393"/>
          </a:xfrm>
        </p:spPr>
        <p:txBody>
          <a:bodyPr>
            <a:normAutofit fontScale="32500" lnSpcReduction="20000"/>
          </a:bodyPr>
          <a:lstStyle/>
          <a:p>
            <a:pPr marL="0" lvl="0" indent="0" algn="ctr">
              <a:buNone/>
            </a:pPr>
            <a:r>
              <a:rPr lang="ru-RU" sz="7000" b="1" dirty="0">
                <a:solidFill>
                  <a:prstClr val="black"/>
                </a:solidFill>
              </a:rPr>
              <a:t>2. Правило парности хромосом. </a:t>
            </a:r>
          </a:p>
          <a:p>
            <a:pPr marL="0" indent="0">
              <a:buNone/>
            </a:pPr>
            <a:r>
              <a:rPr lang="ru-RU" sz="8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Число хромосом в зрелых половых клетках называется гаплоидным (обозначается n). Соматические клетки содержат двойное количество хромосом – диплоидный набор (2n). Клетки, имеющие более двух наборов хромосом, называются полиплоидными (3n, 4n, 8n и т.д.). В диплоидном наборе имеются парные хромосомы, одинаковые по форме, структуре и размерам, но имеющие разное происхождение (одна материнская, другая отцовская). Они называются гомологичными.</a:t>
            </a:r>
          </a:p>
          <a:p>
            <a:pPr marL="0" indent="0">
              <a:buNone/>
            </a:pPr>
            <a:r>
              <a:rPr lang="ru-RU" sz="8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sz="8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 многих высших раздельнополых животных в диплоидном наборе существует одна или две непарные хромосомы, которые отличаются у самцов и самок, – это половые хромосомы. Остальные хромосомы называются </a:t>
            </a:r>
            <a:r>
              <a:rPr lang="ru-RU" sz="8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аутосомами</a:t>
            </a:r>
            <a:r>
              <a:rPr lang="ru-RU" sz="8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 Описаны случаи, когда у самца имеется только одна половая хромосома, а у самки их две.</a:t>
            </a:r>
            <a:br>
              <a:rPr lang="ru-RU" sz="8000" b="1" dirty="0"/>
            </a:br>
            <a:br>
              <a:rPr lang="ru-RU" sz="8000" dirty="0"/>
            </a:br>
            <a:br>
              <a:rPr lang="ru-RU" sz="5100" dirty="0"/>
            </a:br>
            <a:endParaRPr lang="ru-RU" sz="5100" dirty="0"/>
          </a:p>
        </p:txBody>
      </p:sp>
    </p:spTree>
    <p:extLst>
      <p:ext uri="{BB962C8B-B14F-4D97-AF65-F5344CB8AC3E}">
        <p14:creationId xmlns:p14="http://schemas.microsoft.com/office/powerpoint/2010/main" val="4120370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ариотип человека - Генетика человека с основами медицинской генетик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9" y="-36095"/>
            <a:ext cx="10058400" cy="6737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652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874" y="7516"/>
            <a:ext cx="8301789" cy="67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7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42" y="0"/>
            <a:ext cx="11185358" cy="617696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 термином «изменчивость» понимают свойство, противоположное наследственности; оно заключается в способности организмов изменяться под действием наследственных и ненаследственных факторов.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463" y="3043990"/>
            <a:ext cx="5538537" cy="38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45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Правило индивидуальности хромосом.</a:t>
            </a:r>
            <a:b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86514"/>
            <a:ext cx="12192000" cy="16168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6400" dirty="0"/>
              <a:t>Хромосомы одних пар отличаются от хромосом других пар как по строению, так и по набору генетической информации.</a:t>
            </a:r>
          </a:p>
          <a:p>
            <a:pPr marL="0" indent="0">
              <a:buNone/>
            </a:pPr>
            <a:endParaRPr lang="ru-RU" sz="64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endParaRPr lang="ru-RU" sz="4000" dirty="0"/>
          </a:p>
        </p:txBody>
      </p:sp>
      <p:sp>
        <p:nvSpPr>
          <p:cNvPr id="4" name="AutoShape 2" descr="Ядерный аппарат клетки - online presentation"/>
          <p:cNvSpPr>
            <a:spLocks noChangeAspect="1" noChangeArrowheads="1"/>
          </p:cNvSpPr>
          <p:nvPr/>
        </p:nvSpPr>
        <p:spPr bwMode="auto">
          <a:xfrm>
            <a:off x="311150" y="34072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Ядерный аппарат клетки - online present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2803358"/>
            <a:ext cx="10290669" cy="40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8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2. На рисунке 1 показан кариотип человека. Дайте его характеристику,  ответив на вопросы. 1) - Школьные Знания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" y="-84222"/>
            <a:ext cx="9979110" cy="676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11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74" y="-397041"/>
            <a:ext cx="10487526" cy="2087730"/>
          </a:xfrm>
        </p:spPr>
        <p:txBody>
          <a:bodyPr/>
          <a:lstStyle/>
          <a:p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4. Правило непрерывности хромосом.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79" y="1503947"/>
            <a:ext cx="11209421" cy="467301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/>
              <a:t>Перед делением клетки хромосомы удваиваются, образуя точные свои копии (хроматиды).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383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552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353799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Мута́ция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4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Латинский язы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лат.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mutatio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изменение) — стойкое (то есть такое, которое может быть унаследовано потомками данной </a:t>
            </a:r>
            <a:r>
              <a:rPr lang="ru-RU" sz="4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Клет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клетки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4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Организ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организма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изменение </a:t>
            </a:r>
            <a:r>
              <a:rPr lang="ru-RU" sz="4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Гено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генома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Термин предложен </a:t>
            </a:r>
            <a:r>
              <a:rPr lang="ru-RU" sz="40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Де Фриз, Гуг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Гуго де Фризом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1901 году. Процесс возникновения мутаций получил название </a:t>
            </a:r>
            <a:r>
              <a:rPr lang="ru-RU" sz="4000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Мутагене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мутагенеза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Геномные мутации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изменения, касающиеся числа целых 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геноме. </a:t>
            </a:r>
          </a:p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Хромосомные мутации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изменения, касающиеся участков внутри одной 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хромосомы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Генные мутации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изменения, происходящие внутри одного гена.</a:t>
            </a:r>
          </a:p>
          <a:p>
            <a:endParaRPr lang="ru-RU" sz="4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526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61CE6-B175-4779-AA08-363AD613D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CA74DE-75EF-4CCF-988E-32C46ABA9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300"/>
            <a:ext cx="9909810" cy="6743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Полиплоидия </a:t>
            </a:r>
            <a:r>
              <a:rPr lang="ru-RU" sz="3600" dirty="0"/>
              <a:t>– изменение числа хромосом, пропорциональное (кратное) гаплоидному n. Например, n, 3n, 4n. Возникают в результате нарушений клеточных делений: разрушения веретена деления </a:t>
            </a:r>
          </a:p>
          <a:p>
            <a:pPr marL="0" indent="0">
              <a:buNone/>
            </a:pPr>
            <a:r>
              <a:rPr lang="ru-RU" sz="3600" b="1" dirty="0" err="1"/>
              <a:t>Анэуплоидия</a:t>
            </a:r>
            <a:r>
              <a:rPr lang="ru-RU" sz="3600" b="1" dirty="0"/>
              <a:t> –</a:t>
            </a:r>
            <a:r>
              <a:rPr lang="ru-RU" sz="3600" dirty="0"/>
              <a:t> изменения числа отдельных хромосом. </a:t>
            </a:r>
          </a:p>
          <a:p>
            <a:pPr marL="0" indent="0">
              <a:buNone/>
            </a:pPr>
            <a:r>
              <a:rPr lang="ru-RU" sz="3600" dirty="0"/>
              <a:t>Например, 2n+1, 2n-1, 2n+1+1. Возникают в результате нарушений </a:t>
            </a:r>
            <a:r>
              <a:rPr lang="ru-RU" sz="3600" dirty="0" err="1"/>
              <a:t>кинетохора</a:t>
            </a:r>
            <a:r>
              <a:rPr lang="ru-RU" sz="3600" dirty="0"/>
              <a:t> и </a:t>
            </a:r>
            <a:r>
              <a:rPr lang="ru-RU" sz="3600" dirty="0" err="1"/>
              <a:t>нерасхождения</a:t>
            </a:r>
            <a:r>
              <a:rPr lang="ru-RU" sz="3600" dirty="0"/>
              <a:t> отдельных хромосом</a:t>
            </a:r>
          </a:p>
        </p:txBody>
      </p:sp>
    </p:spTree>
    <p:extLst>
      <p:ext uri="{BB962C8B-B14F-4D97-AF65-F5344CB8AC3E}">
        <p14:creationId xmlns:p14="http://schemas.microsoft.com/office/powerpoint/2010/main" val="3642126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372850" cy="685799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806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25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1FB22-2A2B-4C6E-B180-445201288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64E3B-B0FA-4F5F-8F11-A06BBACAB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0469880" cy="6041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err="1"/>
              <a:t>Полиплоиды</a:t>
            </a:r>
            <a:r>
              <a:rPr lang="ru-RU" sz="3200" dirty="0"/>
              <a:t> широко распространены у высших растений. Встречаются у низших одноклеточных эукариот: простейших, грибов и водорослей. У цветковых растений </a:t>
            </a:r>
            <a:r>
              <a:rPr lang="ru-RU" sz="3200" dirty="0" err="1"/>
              <a:t>полиплоиды</a:t>
            </a:r>
            <a:r>
              <a:rPr lang="ru-RU" sz="3200" dirty="0"/>
              <a:t> встречаются часто, наблюдаются полиплоидные ряды. </a:t>
            </a:r>
            <a:r>
              <a:rPr lang="ru-RU" sz="3200" dirty="0" err="1"/>
              <a:t>Полиплоиды</a:t>
            </a:r>
            <a:r>
              <a:rPr lang="ru-RU" sz="3200" dirty="0"/>
              <a:t> обычно более крупные и мощные, большие листья, крупные цветы. </a:t>
            </a:r>
          </a:p>
          <a:p>
            <a:pPr marL="0" indent="0">
              <a:buNone/>
            </a:pPr>
            <a:r>
              <a:rPr lang="ru-RU" sz="3200" dirty="0"/>
              <a:t>Для </a:t>
            </a:r>
            <a:r>
              <a:rPr lang="ru-RU" sz="3200" dirty="0" err="1"/>
              <a:t>полиплоидов</a:t>
            </a:r>
            <a:r>
              <a:rPr lang="ru-RU" sz="3200" dirty="0"/>
              <a:t> важно, четные они (2n, 4n,6n) или</a:t>
            </a:r>
          </a:p>
          <a:p>
            <a:pPr marL="0" indent="0">
              <a:buNone/>
            </a:pPr>
            <a:r>
              <a:rPr lang="ru-RU" sz="3200" dirty="0"/>
              <a:t>нечетные (3n, 5n, 7n).</a:t>
            </a:r>
          </a:p>
        </p:txBody>
      </p:sp>
    </p:spTree>
    <p:extLst>
      <p:ext uri="{BB962C8B-B14F-4D97-AF65-F5344CB8AC3E}">
        <p14:creationId xmlns:p14="http://schemas.microsoft.com/office/powerpoint/2010/main" val="3400552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8589" y="-2984287"/>
            <a:ext cx="5690937" cy="328462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4221" y="0"/>
            <a:ext cx="564281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AD561D-CB99-4D11-9257-5240203226B9}"/>
              </a:ext>
            </a:extLst>
          </p:cNvPr>
          <p:cNvSpPr txBox="1"/>
          <p:nvPr/>
        </p:nvSpPr>
        <p:spPr>
          <a:xfrm>
            <a:off x="5558589" y="300333"/>
            <a:ext cx="584855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Кукуруза 4</a:t>
            </a:r>
            <a:r>
              <a:rPr lang="en-US" sz="4400" dirty="0"/>
              <a:t>n </a:t>
            </a:r>
            <a:endParaRPr lang="ru-RU" sz="4400" dirty="0"/>
          </a:p>
          <a:p>
            <a:r>
              <a:rPr lang="ru-RU" sz="4400" dirty="0"/>
              <a:t>Банан 3</a:t>
            </a:r>
            <a:r>
              <a:rPr lang="en-US" sz="4400" dirty="0"/>
              <a:t>n</a:t>
            </a:r>
            <a:endParaRPr lang="ru-RU" sz="4400" dirty="0"/>
          </a:p>
          <a:p>
            <a:r>
              <a:rPr lang="ru-RU" sz="4400" dirty="0"/>
              <a:t>Рапс 4</a:t>
            </a:r>
            <a:r>
              <a:rPr lang="en-US" sz="4400" dirty="0"/>
              <a:t>n</a:t>
            </a:r>
            <a:endParaRPr lang="ru-RU" sz="4400" dirty="0"/>
          </a:p>
          <a:p>
            <a:r>
              <a:rPr lang="ru-RU" sz="4400" dirty="0"/>
              <a:t>Картофель 4</a:t>
            </a:r>
            <a:r>
              <a:rPr lang="en-US" sz="4400" dirty="0"/>
              <a:t>n</a:t>
            </a:r>
            <a:endParaRPr lang="ru-RU" sz="4400" dirty="0"/>
          </a:p>
          <a:p>
            <a:r>
              <a:rPr lang="ru-RU" sz="4400" dirty="0"/>
              <a:t>Хлопок 4</a:t>
            </a:r>
            <a:r>
              <a:rPr lang="en-US" sz="4400" dirty="0"/>
              <a:t>n</a:t>
            </a:r>
            <a:endParaRPr lang="ru-RU" sz="4400" dirty="0"/>
          </a:p>
          <a:p>
            <a:r>
              <a:rPr lang="ru-RU" sz="4400" dirty="0"/>
              <a:t>Сизаль 5</a:t>
            </a:r>
            <a:r>
              <a:rPr lang="en-US" sz="4400" dirty="0"/>
              <a:t>n</a:t>
            </a:r>
            <a:endParaRPr lang="ru-RU" sz="4400" dirty="0"/>
          </a:p>
          <a:p>
            <a:r>
              <a:rPr lang="ru-RU" sz="4400" dirty="0"/>
              <a:t>Мягкая пшеница 6</a:t>
            </a:r>
            <a:r>
              <a:rPr lang="en-US" sz="4400" dirty="0"/>
              <a:t>n </a:t>
            </a:r>
            <a:endParaRPr lang="ru-RU" sz="4400" dirty="0"/>
          </a:p>
          <a:p>
            <a:r>
              <a:rPr lang="ru-RU" sz="4400" dirty="0"/>
              <a:t>Кофе 4</a:t>
            </a:r>
            <a:r>
              <a:rPr lang="en-US" sz="4400" dirty="0"/>
              <a:t>n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95968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579" y="1"/>
            <a:ext cx="10752221" cy="697831"/>
          </a:xfrm>
        </p:spPr>
        <p:txBody>
          <a:bodyPr/>
          <a:lstStyle/>
          <a:p>
            <a:pPr algn="ctr"/>
            <a:r>
              <a:rPr lang="ru-RU" dirty="0" err="1"/>
              <a:t>Анэуплоидия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53" y="697832"/>
            <a:ext cx="11257547" cy="5479131"/>
          </a:xfrm>
        </p:spPr>
        <p:txBody>
          <a:bodyPr/>
          <a:lstStyle/>
          <a:p>
            <a:r>
              <a:rPr lang="ru-RU" b="1" dirty="0"/>
              <a:t>Синдром </a:t>
            </a:r>
            <a:r>
              <a:rPr lang="ru-RU" b="1" dirty="0" err="1"/>
              <a:t>Клайнфельтера</a:t>
            </a:r>
            <a:r>
              <a:rPr lang="ru-RU" b="1" dirty="0"/>
              <a:t>. </a:t>
            </a:r>
            <a:r>
              <a:rPr lang="ru-RU" dirty="0"/>
              <a:t>В кариотипе 47 хромосом (44+ХХY).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45" y="1272199"/>
            <a:ext cx="6278098" cy="49047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6253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05050"/>
                </a:solidFill>
                <a:latin typeface="PT Sans"/>
              </a:rPr>
              <a:t>47,ХХY</a:t>
            </a:r>
            <a:r>
              <a:rPr lang="ru-RU" dirty="0">
                <a:solidFill>
                  <a:srgbClr val="505050"/>
                </a:solidFill>
                <a:latin typeface="PT Sans"/>
              </a:rPr>
              <a:t> — наиболее часто встречающийся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05050"/>
                </a:solidFill>
                <a:latin typeface="PT Sans"/>
              </a:rPr>
              <a:t>48,ХХХY</a:t>
            </a:r>
            <a:endParaRPr lang="ru-RU" dirty="0">
              <a:solidFill>
                <a:srgbClr val="505050"/>
              </a:solidFill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505050"/>
                </a:solidFill>
                <a:latin typeface="PT Sans"/>
              </a:rPr>
              <a:t>49,ХХХХY</a:t>
            </a:r>
            <a:endParaRPr lang="ru-RU" b="0" i="0" u="sng" dirty="0">
              <a:solidFill>
                <a:srgbClr val="505050"/>
              </a:solidFill>
              <a:effectLst/>
              <a:latin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59431" y="1287378"/>
            <a:ext cx="60488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Синдром </a:t>
            </a:r>
            <a:r>
              <a:rPr lang="ru-RU" sz="3600" dirty="0" err="1"/>
              <a:t>Клайнфельтера</a:t>
            </a:r>
            <a:r>
              <a:rPr lang="ru-RU" sz="3600" dirty="0"/>
              <a:t> является одним из наиболее распространенных генетических заболеваний: на каждые 500 новорождённых мальчиков приходится 1 ребёнок с данной патологией</a:t>
            </a:r>
          </a:p>
        </p:txBody>
      </p:sp>
    </p:spTree>
    <p:extLst>
      <p:ext uri="{BB962C8B-B14F-4D97-AF65-F5344CB8AC3E}">
        <p14:creationId xmlns:p14="http://schemas.microsoft.com/office/powerpoint/2010/main" val="3711531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589" y="0"/>
            <a:ext cx="8339511" cy="16344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Анэуплоидия</a:t>
            </a:r>
            <a:br>
              <a:rPr lang="ru-RU" b="1" dirty="0"/>
            </a:br>
            <a:r>
              <a:rPr lang="ru-RU" b="1" dirty="0"/>
              <a:t>Синдром Дауна: </a:t>
            </a:r>
            <a:r>
              <a:rPr lang="ru-RU" b="1" dirty="0" err="1"/>
              <a:t>трисомия</a:t>
            </a:r>
            <a:r>
              <a:rPr lang="ru-RU" b="1" dirty="0"/>
              <a:t> 21хромосомы</a:t>
            </a:r>
          </a:p>
        </p:txBody>
      </p:sp>
      <p:pic>
        <p:nvPicPr>
          <p:cNvPr id="4" name="Объект 3" descr="https://foxford.ru/uploads/tinymce_image/image/9607/%D1%82%D1%80%D0%B8%D1%81%D0%BE%D0%BC%D0%B8%D1%8F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32" y="1287379"/>
            <a:ext cx="8247469" cy="53781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870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47035"/>
            <a:ext cx="11353800" cy="6176963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Ветеринарная генетика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это раздел генетики животных, изучающий наследственные аномалии и болезни с наследственным предрасположением, а также разрабатывающий методы диагностики, профилактики и селекции на устойчивость к болезням. </a:t>
            </a:r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Ветеринарная генетика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основой ветеринарии сельскохозяйственных животных. </a:t>
            </a:r>
          </a:p>
          <a:p>
            <a:pPr marL="0" indent="0">
              <a:spcAft>
                <a:spcPts val="0"/>
              </a:spcAft>
              <a:buNone/>
            </a:pPr>
            <a:endParaRPr lang="ru-RU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903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721078" cy="69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966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431"/>
            <a:ext cx="10515600" cy="657559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Хромосомный мутации</a:t>
            </a:r>
          </a:p>
        </p:txBody>
      </p:sp>
      <p:pic>
        <p:nvPicPr>
          <p:cNvPr id="4" name="Объект 3" descr="12-06-2018 05-40-34 — копия — копия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42" y="757990"/>
            <a:ext cx="9360569" cy="61000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5748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C47CB-8B7E-4535-917E-B53599E7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F319D-A81D-4F21-A0C2-0E4BDA770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" y="1"/>
            <a:ext cx="10229850" cy="60413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Генные мутации </a:t>
            </a:r>
            <a:r>
              <a:rPr lang="ru-RU" sz="2400" b="0" i="0" dirty="0">
                <a:solidFill>
                  <a:srgbClr val="4A4A4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 собой изменения нуклеотидного состава ДНК</a:t>
            </a:r>
          </a:p>
          <a:p>
            <a:pPr marL="0" indent="0">
              <a:buNone/>
            </a:pPr>
            <a:endParaRPr lang="ru-RU" sz="2400" dirty="0">
              <a:solidFill>
                <a:srgbClr val="4A4A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методы молекулярной генетики позволили определить два основных процесса формирования генных мутаций: замена нуклеотидов и сдвиг рамки считывания, каждый из которых имеет свои варианты</a:t>
            </a: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замене сохраняется месторасположение пуриновых и пиримидиновых нуклеотидов (АТ ? ГЦ, ГЦ ? АТ и т. п.).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Трансверсии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замене пуриновые и пиримидиновые нуклеотиды меняются местами (АТ ? ЦГ, АТ ? ТА и т. п.).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Мутации вследствие сдвига рамки считывания встречаются более часто. Они проявляются в двух вариантах: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инсерция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(вставка) и делеция (утеря) одного или нескольких нуклеотидов. Необходимо отметить, что вставка сдвигает рамку считывания в одном направлении, а делеция – в противоположном.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4895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747879-A7F4-4442-BFFC-2FC3D0742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32F46A5-5AD9-4D6F-AC3B-2B2E1135AB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4" y="355198"/>
            <a:ext cx="12011036" cy="589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6252"/>
            <a:ext cx="10515600" cy="64970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МИТОЗ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019547" cy="6176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Период жизни клетки от одного деления до другого называется </a:t>
            </a:r>
            <a:r>
              <a:rPr lang="ru-RU" b="1" dirty="0"/>
              <a:t>митотическим (клеточным) циклом. </a:t>
            </a:r>
            <a:r>
              <a:rPr lang="ru-RU" dirty="0"/>
              <a:t>Клеточный цикл у растений продолжается от 10 до 30 часов. Деление ядра (митоз) занимает около 10% этого времени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344" y="1275347"/>
            <a:ext cx="8055135" cy="55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368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85615-9B24-4077-B3C6-6BAE8CF5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2" y="0"/>
            <a:ext cx="8483780" cy="462845"/>
          </a:xfrm>
        </p:spPr>
        <p:txBody>
          <a:bodyPr>
            <a:noAutofit/>
          </a:bodyPr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Предел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или 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лимит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Хейфлика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B4373D-E3BC-4FA7-A851-D20222D70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44" y="462846"/>
            <a:ext cx="9516534" cy="639515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Предел или лимит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Хейфлика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Английский язы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англ.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6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Hayflick</a:t>
            </a:r>
            <a:r>
              <a:rPr lang="ru-RU" sz="2600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600" b="1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 — граница количества делений 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Соматическая клетк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соматических клеток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названа в честь её открывателя </a:t>
            </a:r>
            <a:r>
              <a:rPr lang="ru-RU" sz="2600" b="1" i="0" u="none" strike="noStrike" dirty="0">
                <a:solidFill>
                  <a:srgbClr val="99CA3C"/>
                </a:solidFill>
                <a:effectLst/>
                <a:latin typeface="Arial" panose="020B0604020202020204" pitchFamily="34" charset="0"/>
                <a:hlinkClick r:id="rId4" tooltip="Хейфлик, Леонар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Леонарда </a:t>
            </a:r>
            <a:r>
              <a:rPr lang="ru-RU" sz="26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Хейфлик, Леонар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Хейфлика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В 1961году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Хейфлик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наблюдал, как 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Клетка (биологи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клетки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человека, делящиеся в 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tooltip="Клеточная культур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клеточной культуре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умирают приблизительно после 50 делений и проявляют признаки 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tooltip="Старение (биология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старения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при приближении к этой границе.</a:t>
            </a:r>
          </a:p>
          <a:p>
            <a:pPr algn="l"/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Данная граница была найдена в культурах всех полностью 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Дифференцировка клето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дифференцированных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клеток как 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Челове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человека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так и других 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 tooltip="Многоклеточные организм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многоклеточных организмов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Максимальное число делений клетки различно в зависимости от её типа и ещё сильнее различается в зависимости от организма, которому эта клетка принадлежит. Для большинства человеческих клеток предел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Хейфлика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составляет 52 деления.</a:t>
            </a:r>
          </a:p>
          <a:p>
            <a:pPr algn="l"/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Граница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Хейфлика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связана с сокращением размера </a:t>
            </a:r>
            <a:r>
              <a:rPr lang="ru-RU" sz="26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 tooltip="Теломер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теломер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участков 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2" tooltip="ДН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ДНК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на концах 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3" tooltip="Хромосом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хромосом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Как известно, молекула ДНК способна к репликации перед каждым делением клетки. При этом имеющиеся у неё на концах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теломеры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после каждого деления клетки укорачиваются.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Теломеры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укорачиваются весьма медленно — по несколько (3—6) нуклеотидов за клеточный цикл, то есть за количество делений, соответствующее лимиту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Хейфлика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они укоротятся всего на 150—300 нуклеотидов. Таким образом, чем короче у ДНК «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теломерный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хвост», тем больше делений у неё прошло, а значит — тем старше клетка.</a:t>
            </a:r>
          </a:p>
          <a:p>
            <a:pPr algn="l"/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клетке существует фермент 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4" tooltip="Теломераз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теломераза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активность которого может обеспечивать удлинение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теломер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при этом удлиняется и жизнь клетки. Клетки, в которых функционирует теломераза (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5" tooltip="Гаме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половые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6" tooltip="Злокачественная опухол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раковые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бессмертны. В обычных (соматических) клетках, из которых в основном и состоит организм, теломераза «не работает», поэтому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теломеры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при каждом делении клетки укорачиваются, что в конечном счёте приводит к её гибели в пределах лимита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Хейфлика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потому что другой фермент — ДНК-полимераза — не способен реплицировать концы молекулы ДНК.</a:t>
            </a:r>
          </a:p>
          <a:p>
            <a:pPr algn="l"/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 настоящее время предложена эпигенетическая теория старения, которая объясняет эрозию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теломер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прежде всего активностью клеточных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рекомбиназ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активизирующихся в ответ на повреждения ДНК, вызванные, главным образом, возрастной депрессией мобильных элементов генома</a:t>
            </a:r>
            <a:r>
              <a:rPr lang="ru-RU" sz="2600" b="1" i="0" u="none" strike="noStrike" baseline="3000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[2]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Когда после определённого числа делений </a:t>
            </a:r>
            <a:r>
              <a:rPr lang="ru-RU" sz="2600" b="1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теломеры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исчезают совсем, клетка замирает в определённой стадии клеточного цикла или запускает программу </a:t>
            </a:r>
            <a:r>
              <a:rPr lang="ru-RU" sz="26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8" tooltip="Апоптоз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апоптоза</a:t>
            </a:r>
            <a:r>
              <a:rPr lang="ru-RU" sz="2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— открытого во второй половине XX века явления плавного разрушения клетки, проявляющегося в уменьшении размера клетки и минимизации количества вещества, попадающего в межклеточное пространство после её разрушения.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8573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160" y="0"/>
            <a:ext cx="9806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643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F469F-435F-4F5F-A04D-CD6993D1A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0BAA434-01E0-4366-9302-84E0B74E5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90378" y="140677"/>
            <a:ext cx="12785974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660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Митоз - деление клетки | самое простое объяснение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25" y="-92075"/>
            <a:ext cx="11714079" cy="6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78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327" y="365125"/>
            <a:ext cx="10515600" cy="717717"/>
          </a:xfrm>
        </p:spPr>
        <p:txBody>
          <a:bodyPr/>
          <a:lstStyle/>
          <a:p>
            <a:pPr algn="ctr"/>
            <a:r>
              <a:rPr lang="ru-RU" b="1" dirty="0"/>
              <a:t>МИТОЗ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524" y="950495"/>
            <a:ext cx="10260403" cy="590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7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/>
              <a:t>Задачи ветеринарной генетики:</a:t>
            </a:r>
            <a:endParaRPr lang="ru-RU" sz="4000" b="1" dirty="0"/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наследственных аномалий. Генетические 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аномалии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это морфофункциональные нарушения в организме 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животных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возникающие в результате генных и хромосомных мутаций.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НАСЛЕДСТВЕННЫЕ БОЛЕЗНИ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с.-х. животных, врождённые пороки, различные пороки в строении тела, аномалии функций отдельных органов и систем организма, а также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патол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синдромы, передающиеся от родителей к потомству. Известны такие Н. б. животных, как врождённые эпилепсия и порок сердца, гемофилия, синдром бронхиальной астмы, гидроцефалия,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коротконогость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бесшёрстность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и др.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болезням с наследственной предрасположенностью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относятся лейкоз, мастит, туберкулёз, бруцеллёз.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684" y="4324698"/>
            <a:ext cx="3168316" cy="253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244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D6F26-9851-4EE2-9438-8C0BDCD1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168FB25-4451-4A85-B37C-C78679821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3357" y="-102391"/>
            <a:ext cx="12578714" cy="750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238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Заполните таблицу. Рисунок не надо - Школьные Знания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033" y="1503310"/>
            <a:ext cx="5981950" cy="44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529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МЕЙОЗ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526" y="0"/>
            <a:ext cx="6721110" cy="66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648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89505" cy="433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639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357" y="144543"/>
            <a:ext cx="10491537" cy="67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4389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980" y="0"/>
            <a:ext cx="8482262" cy="67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000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215514"/>
              </p:ext>
            </p:extLst>
          </p:nvPr>
        </p:nvGraphicFramePr>
        <p:xfrm>
          <a:off x="0" y="1"/>
          <a:ext cx="12192000" cy="6857998"/>
        </p:xfrm>
        <a:graphic>
          <a:graphicData uri="http://schemas.openxmlformats.org/drawingml/2006/table">
            <a:tbl>
              <a:tblPr/>
              <a:tblGrid>
                <a:gridCol w="6063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8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37">
                <a:tc>
                  <a:txBody>
                    <a:bodyPr/>
                    <a:lstStyle/>
                    <a:p>
                      <a:r>
                        <a:rPr lang="ru-RU" sz="1800" b="1" i="1" dirty="0"/>
                        <a:t>Стадия</a:t>
                      </a:r>
                      <a:endParaRPr lang="ru-RU" sz="1800" dirty="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i="1"/>
                        <a:t>Признак</a:t>
                      </a:r>
                      <a:endParaRPr lang="ru-RU" sz="180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284">
                <a:tc>
                  <a:txBody>
                    <a:bodyPr/>
                    <a:lstStyle/>
                    <a:p>
                      <a:r>
                        <a:rPr lang="ru-RU" sz="1800" dirty="0" err="1"/>
                        <a:t>Лептотена</a:t>
                      </a:r>
                      <a:endParaRPr lang="ru-RU" sz="1800" dirty="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Хромосомы укорачиваются, конденсируется ДНК и образуются тонкие нити.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366">
                <a:tc>
                  <a:txBody>
                    <a:bodyPr/>
                    <a:lstStyle/>
                    <a:p>
                      <a:r>
                        <a:rPr lang="ru-RU" sz="1800" dirty="0" err="1"/>
                        <a:t>Зиготена</a:t>
                      </a:r>
                      <a:endParaRPr lang="ru-RU" sz="1800" dirty="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Гомологичные хромосомы соединяются в пары.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2549">
                <a:tc>
                  <a:txBody>
                    <a:bodyPr/>
                    <a:lstStyle/>
                    <a:p>
                      <a:r>
                        <a:rPr lang="ru-RU" sz="1800" dirty="0" err="1"/>
                        <a:t>Пахитена</a:t>
                      </a:r>
                      <a:endParaRPr lang="ru-RU" sz="1800" dirty="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По длительности самая длинная фаза, в ходе которой гомологические хромосомы плотно присоединяются друг к другу. В результате происходит обмен некоторых участков между ними.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113">
                <a:tc>
                  <a:txBody>
                    <a:bodyPr/>
                    <a:lstStyle/>
                    <a:p>
                      <a:r>
                        <a:rPr lang="ru-RU" sz="1800"/>
                        <a:t>Диплотена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Хромосомы частично </a:t>
                      </a:r>
                      <a:r>
                        <a:rPr lang="ru-RU" sz="1800" dirty="0" err="1"/>
                        <a:t>деконденсируются</a:t>
                      </a:r>
                      <a:r>
                        <a:rPr lang="ru-RU" sz="1800" dirty="0"/>
                        <a:t>, часть генома начинает выполнять свои функции. Образуется РНК, синтезируется белок, при этом хромосомы ещё соединены между собой.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2549">
                <a:tc>
                  <a:txBody>
                    <a:bodyPr/>
                    <a:lstStyle/>
                    <a:p>
                      <a:r>
                        <a:rPr lang="ru-RU" sz="1800" dirty="0" err="1"/>
                        <a:t>Диакинез</a:t>
                      </a:r>
                      <a:endParaRPr lang="ru-RU" sz="1800" dirty="0"/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Снова происходит конденсация ДНК, процессы образования прекращаются, ядерная оболочка исчезает, центриоли располагаются в противоположных полюсах, но хромосомы соединены между собой.</a:t>
                      </a:r>
                    </a:p>
                  </a:txBody>
                  <a:tcPr marL="72522" marR="72522" marT="36261" marB="362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590164" y="-32794"/>
            <a:ext cx="137821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596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 err="1">
                <a:solidFill>
                  <a:srgbClr val="222222"/>
                </a:solidFill>
                <a:latin typeface="arial" panose="020B0604020202020204" pitchFamily="34" charset="0"/>
              </a:rPr>
              <a:t>Зиготена</a:t>
            </a:r>
            <a:r>
              <a:rPr lang="ru-RU" sz="3200" b="1" dirty="0">
                <a:solidFill>
                  <a:srgbClr val="222222"/>
                </a:solidFill>
                <a:latin typeface="arial" panose="020B0604020202020204" pitchFamily="34" charset="0"/>
              </a:rPr>
              <a:t> - конъюгация хромосом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ru-RU" sz="3200" dirty="0" err="1">
                <a:solidFill>
                  <a:srgbClr val="222222"/>
                </a:solidFill>
                <a:latin typeface="arial" panose="020B0604020202020204" pitchFamily="34" charset="0"/>
              </a:rPr>
              <a:t>conjugation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arial" panose="020B0604020202020204" pitchFamily="34" charset="0"/>
              </a:rPr>
              <a:t>of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222222"/>
                </a:solidFill>
                <a:latin typeface="arial" panose="020B0604020202020204" pitchFamily="34" charset="0"/>
              </a:rPr>
              <a:t>chromosomes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</a:rPr>
              <a:t>) - попарное сближение </a:t>
            </a:r>
            <a:r>
              <a:rPr lang="ru-RU" sz="3200" b="1" dirty="0">
                <a:solidFill>
                  <a:srgbClr val="222222"/>
                </a:solidFill>
                <a:latin typeface="arial" panose="020B0604020202020204" pitchFamily="34" charset="0"/>
              </a:rPr>
              <a:t>гомологичных хромосом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</a:rPr>
              <a:t> в профазе мейоза I с образованием бивалентов, в которых хроматиды </a:t>
            </a:r>
            <a:r>
              <a:rPr lang="ru-RU" sz="3200" b="1" dirty="0">
                <a:solidFill>
                  <a:srgbClr val="222222"/>
                </a:solidFill>
                <a:latin typeface="arial" panose="020B0604020202020204" pitchFamily="34" charset="0"/>
              </a:rPr>
              <a:t>гомологичных хромосом</a:t>
            </a:r>
            <a:r>
              <a:rPr lang="ru-RU" sz="3200" dirty="0">
                <a:solidFill>
                  <a:srgbClr val="222222"/>
                </a:solidFill>
                <a:latin typeface="arial" panose="020B0604020202020204" pitchFamily="34" charset="0"/>
              </a:rPr>
              <a:t> обмениваются отдельными участками.</a:t>
            </a:r>
            <a:endParaRPr lang="ru-RU" sz="3200" dirty="0"/>
          </a:p>
        </p:txBody>
      </p:sp>
      <p:pic>
        <p:nvPicPr>
          <p:cNvPr id="12290" name="Picture 2" descr="https://studfile.net/html/2706/1878/html_PMrIGhfphO.wNnN/img-RQl7A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4" y="2688264"/>
            <a:ext cx="11353800" cy="35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8894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6462" y="3072230"/>
            <a:ext cx="10515600" cy="1325563"/>
          </a:xfrm>
        </p:spPr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13314" name="Picture 2" descr="Рис. 38. Схема поведения хромосом 'условной' клетки при мейозе. А - изображено диплоидное ядро клетки, содержащее 3 пары хромосом (1 и 1' - 1-я пара гомологичных хромосом, 2 и 2' - 2-я пара, 3 и 3' - 3-я пара). 2n = 6. 3 хромосомы, происходящие от материнского организма, - светлые (цифры без штриха); парные им гомологичные хромосомы, происходящие от отцовского организма, зачернены (цифры со штрихом). Гомологичные хромосомы обозначены общим номером. Каждая хромосома состоит из двух хроматид. Б - слияние гомологичных хромосом. На этой стадии гомологичные хромосомы обмениваются между собой отдельными участками. В результате происходит некоторое перераспределение материнского и отцовского наследственного материала между хромосомами (кроссинговер). В - образуются нити веретена, прикрепляющиеся к хромосомам, исчезает оболочка ядра. Г - гомологичные хромосомы расходятся к противоположным полюсам клетки, у полюсов оказывается по одной гомологичной хромосоме из каждой пары, общее число хромосом у каждого полюса вдвое меньше, чем в исходном ядре А. Д - образуются два ядра с гаплоидным набором хромосом в каждом; в одно из них попало больше бабушкиных (светлых, материнских по отношению к ядру А) и меньше дедушкиных (зачерненных, отцовских по отношению к ядру А) хромосом, в другое - наоборот; таким образом, новые ядра не вполне тождественны друг другу по составу своего наследственного вещества; их различие обусловлено также и кроссинговером, происходящим с хромосомами на стадии Б. Е - Ж - митотическое деление каждого из гаплоидных ядер Д: продольное расщепление каждой хромосомы, расхождение хромосом к полюсам, образование двух гаплоидных ядер из каждого ядра Д. В итоге появилось 4 клетки с гаплоидными ядрами вместо одной клетки с диплоидным набором хромосо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2768" cy="664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Лекция 4 План 1 Мейоз его биологическо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23091"/>
            <a:ext cx="5881437" cy="284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2610853"/>
            <a:ext cx="6357602" cy="42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110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60" y="0"/>
            <a:ext cx="11345037" cy="549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4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8620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40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Задачи ветеринарной генетики:</a:t>
            </a:r>
            <a:br>
              <a:rPr lang="ru-RU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21" y="998621"/>
            <a:ext cx="11269579" cy="5178342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Разработка методов выявления гетерозиготных носителей наследственных аномалий;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Контролирование распространения вредных генов в популяциях и их элиминация;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Изучение генетики иммунитета;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Изучение болезней с наследственным предрасположением;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3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Разработка методов раннего выявления устойчивости и восприимчивости организма к болезням, в том числе при отсутствии инфекционного фона;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3327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Хиазмы – места прикрепления хроматид разных хромосом.</a:t>
            </a:r>
          </a:p>
        </p:txBody>
      </p:sp>
      <p:pic>
        <p:nvPicPr>
          <p:cNvPr id="14338" name="Picture 2" descr="http://school.xvatit.com/images/thumb/2/2a/10-11_38_2_2.jpg/550px-10-11_38_2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" y="1690687"/>
            <a:ext cx="11514221" cy="508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76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959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Методы генетики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4716"/>
            <a:ext cx="11353800" cy="514224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Гибридологический метод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Он подразумевает 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скрещивание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организмов с определенными признаками и анализ проявления этих признаков у потомства.</a:t>
            </a:r>
          </a:p>
          <a:p>
            <a:pPr marL="514350" indent="-514350">
              <a:buAutoNum type="arabicPeriod"/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514350" indent="-514350">
              <a:buAutoNum type="arabicPeriod"/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616" y="2203304"/>
            <a:ext cx="3291016" cy="4654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005" y="2126552"/>
            <a:ext cx="3220995" cy="48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75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119" y="1"/>
            <a:ext cx="10587681" cy="90204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Генеалогический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54" y="630196"/>
            <a:ext cx="11254946" cy="554676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Генеалогический метод — составление родословных с анализом наследования определенных признаков. Пример — известная родословная королевских семей Европы, отражающая наследование гемофилии А. </a:t>
            </a:r>
            <a:endParaRPr lang="ru-RU" dirty="0"/>
          </a:p>
        </p:txBody>
      </p:sp>
      <p:pic>
        <p:nvPicPr>
          <p:cNvPr id="4" name="Рисунок 3" descr="https://foxford.ru/uploads/tinymce_image/image/9599/%D0%B3%D0%B5%D0%BC%D0%BE%D1%84%D0%B8%D0%BB%D0%B8%D1%8F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38" y="3002692"/>
            <a:ext cx="7722973" cy="3763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46244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832</TotalTime>
  <Words>2454</Words>
  <Application>Microsoft Office PowerPoint</Application>
  <PresentationFormat>Широкоэкранный</PresentationFormat>
  <Paragraphs>188</Paragraphs>
  <Slides>70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80" baseType="lpstr">
      <vt:lpstr>Arial</vt:lpstr>
      <vt:lpstr>Arial</vt:lpstr>
      <vt:lpstr>Calibri</vt:lpstr>
      <vt:lpstr>Helvetica</vt:lpstr>
      <vt:lpstr>Merriweather</vt:lpstr>
      <vt:lpstr>PT Sans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ветеринарной генетики: </vt:lpstr>
      <vt:lpstr>Методы генетики</vt:lpstr>
      <vt:lpstr>Генеалогический метод</vt:lpstr>
      <vt:lpstr>Близнецовый метод</vt:lpstr>
      <vt:lpstr>Популяционно-генетический метод </vt:lpstr>
      <vt:lpstr>Цитогенетический метод</vt:lpstr>
      <vt:lpstr>Биохимический метод </vt:lpstr>
      <vt:lpstr>Молекулярный метод </vt:lpstr>
      <vt:lpstr>Презентация PowerPoint</vt:lpstr>
      <vt:lpstr>Хромосомы животных. Кариотипы. </vt:lpstr>
      <vt:lpstr>Строение хромосомы </vt:lpstr>
      <vt:lpstr>Презентация PowerPoint</vt:lpstr>
      <vt:lpstr>Презентация PowerPoint</vt:lpstr>
      <vt:lpstr>Презентация PowerPoint</vt:lpstr>
      <vt:lpstr>\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Морфологические типы хромосом</vt:lpstr>
      <vt:lpstr>Презентация PowerPoint</vt:lpstr>
      <vt:lpstr>Презентация PowerPoint</vt:lpstr>
      <vt:lpstr>Кариотип</vt:lpstr>
      <vt:lpstr>Презентация PowerPoint</vt:lpstr>
      <vt:lpstr>Кариотипы быка (2n=60) и петуха (2n=78) </vt:lpstr>
      <vt:lpstr>Презентация PowerPoint</vt:lpstr>
      <vt:lpstr>Графическое изображение кариотипа называется идиограммой.  </vt:lpstr>
      <vt:lpstr>Кариотип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Правило индивидуальности хромосом. </vt:lpstr>
      <vt:lpstr>Презентация PowerPoint</vt:lpstr>
      <vt:lpstr>  4. Правило непрерывности хромосом. 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Анэуплоидия</vt:lpstr>
      <vt:lpstr>Анэуплоидия Синдром Дауна: трисомия 21хромосомы</vt:lpstr>
      <vt:lpstr>Презентация PowerPoint</vt:lpstr>
      <vt:lpstr>Хромосомный мутации</vt:lpstr>
      <vt:lpstr>Презентация PowerPoint</vt:lpstr>
      <vt:lpstr>Презентация PowerPoint</vt:lpstr>
      <vt:lpstr>МИТОЗ</vt:lpstr>
      <vt:lpstr>Предел или лимит Хейфлика </vt:lpstr>
      <vt:lpstr>Презентация PowerPoint</vt:lpstr>
      <vt:lpstr>Презентация PowerPoint</vt:lpstr>
      <vt:lpstr>Презентация PowerPoint</vt:lpstr>
      <vt:lpstr>МИТОЗ</vt:lpstr>
      <vt:lpstr>Презентация PowerPoint</vt:lpstr>
      <vt:lpstr>Презентация PowerPoint</vt:lpstr>
      <vt:lpstr>МЕЙОЗ</vt:lpstr>
      <vt:lpstr>Презентация PowerPoint</vt:lpstr>
      <vt:lpstr>Презентация PowerPoint</vt:lpstr>
      <vt:lpstr>Презентация PowerPoint</vt:lpstr>
      <vt:lpstr>Презентация PowerPoint</vt:lpstr>
      <vt:lpstr>Зиготена - конъюгация хромосом (conjugation of chromosomes) - попарное сближение гомологичных хромосом в профазе мейоза I с образованием бивалентов, в которых хроматиды гомологичных хромосом обмениваются отдельными участками.</vt:lpstr>
      <vt:lpstr> </vt:lpstr>
      <vt:lpstr>Презентация PowerPoint</vt:lpstr>
      <vt:lpstr>Хиазмы – места прикрепления хроматид разных хромосом.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Elvira Latypova</dc:creator>
  <cp:lastModifiedBy>Эльвира</cp:lastModifiedBy>
  <cp:revision>94</cp:revision>
  <dcterms:created xsi:type="dcterms:W3CDTF">2020-09-02T17:41:41Z</dcterms:created>
  <dcterms:modified xsi:type="dcterms:W3CDTF">2026-02-05T17:09:01Z</dcterms:modified>
</cp:coreProperties>
</file>