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87" r:id="rId2"/>
    <p:sldId id="257" r:id="rId3"/>
    <p:sldId id="274" r:id="rId4"/>
    <p:sldId id="270" r:id="rId5"/>
    <p:sldId id="271" r:id="rId6"/>
    <p:sldId id="272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6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DE055-0D2E-402D-917D-2F39D5844322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23250-2D6F-4C3F-9261-432A5603A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059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01BF80A-13FC-40E3-87D6-17E32658FBBF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1C6616F-ABD8-44C3-9BDB-084B42089E9B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A0A35-FFFE-45B7-A49E-E6F01CDA5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124472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1" dirty="0"/>
              <a:t>Показатели качества плодов и овощей</a:t>
            </a:r>
            <a:br>
              <a:rPr lang="ru-RU" dirty="0"/>
            </a:br>
            <a:r>
              <a:rPr lang="ru-RU" dirty="0"/>
              <a:t>1. Определяющие показатели качества. </a:t>
            </a:r>
            <a:br>
              <a:rPr lang="ru-RU" dirty="0"/>
            </a:b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2. Специфические показатели качества.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CBF08D0E-0019-429D-9879-CFA37E1F09F8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6171736" cy="407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91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933056"/>
            <a:ext cx="8229600" cy="990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16632"/>
            <a:ext cx="8229600" cy="4937760"/>
          </a:xfrm>
        </p:spPr>
        <p:txBody>
          <a:bodyPr>
            <a:normAutofit/>
          </a:bodyPr>
          <a:lstStyle/>
          <a:p>
            <a:r>
              <a:rPr lang="ru-RU" u="sng" dirty="0"/>
              <a:t>Царапины</a:t>
            </a:r>
            <a:r>
              <a:rPr lang="ru-RU" dirty="0"/>
              <a:t> существенного влияния на потребительские свойства и </a:t>
            </a:r>
            <a:r>
              <a:rPr lang="ru-RU" dirty="0" err="1"/>
              <a:t>сохраняемость</a:t>
            </a:r>
            <a:r>
              <a:rPr lang="ru-RU" dirty="0"/>
              <a:t> не оказывают, так как раневая поверхность их невелика и легко затягивается </a:t>
            </a:r>
            <a:r>
              <a:rPr lang="ru-RU" dirty="0" err="1"/>
              <a:t>кутином</a:t>
            </a:r>
            <a:r>
              <a:rPr lang="ru-RU" dirty="0"/>
              <a:t>, поэтому микроорганизмы внутрь не</a:t>
            </a:r>
          </a:p>
          <a:p>
            <a:pPr marL="0" indent="0">
              <a:buNone/>
            </a:pPr>
            <a:r>
              <a:rPr lang="ru-RU" dirty="0"/>
              <a:t>    проникают.</a:t>
            </a:r>
            <a:r>
              <a:rPr lang="en-US" dirty="0"/>
              <a:t> </a:t>
            </a:r>
            <a:endParaRPr lang="ru-RU" dirty="0"/>
          </a:p>
          <a:p>
            <a:endParaRPr lang="ru-RU" sz="2400" u="sng" dirty="0"/>
          </a:p>
          <a:p>
            <a:endParaRPr lang="ru-RU" sz="2400" u="sng" dirty="0"/>
          </a:p>
          <a:p>
            <a:endParaRPr lang="ru-RU" sz="2400" u="sng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56183"/>
            <a:ext cx="5328955" cy="327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080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52296"/>
          </a:xfrm>
        </p:spPr>
        <p:txBody>
          <a:bodyPr>
            <a:normAutofit fontScale="92500" lnSpcReduction="10000"/>
          </a:bodyPr>
          <a:lstStyle/>
          <a:p>
            <a:r>
              <a:rPr lang="ru-RU" sz="2800" u="sng" dirty="0"/>
              <a:t>Нажимы</a:t>
            </a:r>
            <a:r>
              <a:rPr lang="ru-RU" sz="2800" dirty="0"/>
              <a:t> — это повреждения кожицы и мякоти, вызванные давлением, ударом, сильным трением, без открытых </a:t>
            </a:r>
            <a:r>
              <a:rPr lang="ru-RU" sz="2800" dirty="0" err="1"/>
              <a:t>незарубцевавшихся</a:t>
            </a:r>
            <a:r>
              <a:rPr lang="ru-RU" sz="2800" dirty="0"/>
              <a:t> ран, без вытекания сока. </a:t>
            </a:r>
          </a:p>
          <a:p>
            <a:endParaRPr lang="ru-RU" sz="2800" dirty="0"/>
          </a:p>
          <a:p>
            <a:r>
              <a:rPr lang="en-US" sz="2800" u="sng" dirty="0" err="1">
                <a:latin typeface="Calibri" panose="020F0502020204030204" pitchFamily="34" charset="0"/>
              </a:rPr>
              <a:t>Потертость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возникает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при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трении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поверхности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плодов</a:t>
            </a:r>
            <a:r>
              <a:rPr lang="en-US" sz="2800" dirty="0">
                <a:latin typeface="Calibri" panose="020F0502020204030204" pitchFamily="34" charset="0"/>
              </a:rPr>
              <a:t> и </a:t>
            </a:r>
            <a:r>
              <a:rPr lang="en-US" sz="2800" dirty="0" err="1">
                <a:latin typeface="Calibri" panose="020F0502020204030204" pitchFamily="34" charset="0"/>
              </a:rPr>
              <a:t>овощей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между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собой</a:t>
            </a:r>
            <a:r>
              <a:rPr lang="en-US" sz="2800" dirty="0">
                <a:latin typeface="Calibri" panose="020F0502020204030204" pitchFamily="34" charset="0"/>
              </a:rPr>
              <a:t>, о </a:t>
            </a:r>
            <a:r>
              <a:rPr lang="en-US" sz="2800" dirty="0" err="1">
                <a:latin typeface="Calibri" panose="020F0502020204030204" pitchFamily="34" charset="0"/>
              </a:rPr>
              <a:t>стенки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тары</a:t>
            </a:r>
            <a:r>
              <a:rPr lang="en-US" sz="2800" dirty="0">
                <a:latin typeface="Calibri" panose="020F0502020204030204" pitchFamily="34" charset="0"/>
              </a:rPr>
              <a:t>, о </a:t>
            </a:r>
            <a:r>
              <a:rPr lang="en-US" sz="2800" dirty="0" err="1">
                <a:latin typeface="Calibri" panose="020F0502020204030204" pitchFamily="34" charset="0"/>
              </a:rPr>
              <a:t>поверхность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рабочих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органов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механиз</a:t>
            </a:r>
            <a:r>
              <a:rPr lang="ru-RU" sz="2800" dirty="0" err="1">
                <a:latin typeface="Calibri" panose="020F0502020204030204" pitchFamily="34" charset="0"/>
              </a:rPr>
              <a:t>мов</a:t>
            </a:r>
            <a:r>
              <a:rPr lang="ru-RU" sz="2800" dirty="0">
                <a:latin typeface="Calibri" panose="020F0502020204030204" pitchFamily="34" charset="0"/>
              </a:rPr>
              <a:t> для уборки, при товарной обработке. </a:t>
            </a:r>
          </a:p>
          <a:p>
            <a:endParaRPr lang="ru-RU" sz="2800" dirty="0">
              <a:latin typeface="Calibri" panose="020F0502020204030204" pitchFamily="34" charset="0"/>
            </a:endParaRPr>
          </a:p>
          <a:p>
            <a:r>
              <a:rPr lang="ru-RU" sz="2800" u="sng" dirty="0"/>
              <a:t>Трещины</a:t>
            </a:r>
            <a:r>
              <a:rPr lang="ru-RU" sz="2800" dirty="0"/>
              <a:t> образуются в период выращивания плодоовощной продукции вследствие неравномерного выпадения осадков или избыточного увлажнения (корнеплоды, картофель).</a:t>
            </a:r>
          </a:p>
          <a:p>
            <a:endParaRPr lang="ru-RU" sz="2800" dirty="0">
              <a:latin typeface="Calibri" panose="020F0502020204030204" pitchFamily="34" charset="0"/>
            </a:endParaRPr>
          </a:p>
          <a:p>
            <a:endParaRPr lang="ru-RU" sz="2800" dirty="0">
              <a:latin typeface="Calibri" panose="020F0502020204030204" pitchFamily="34" charset="0"/>
            </a:endParaRPr>
          </a:p>
          <a:p>
            <a:endParaRPr lang="ru-RU" sz="2800" dirty="0">
              <a:latin typeface="Calibri" panose="020F0502020204030204" pitchFamily="34" charset="0"/>
            </a:endParaRPr>
          </a:p>
          <a:p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649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52296"/>
          </a:xfrm>
        </p:spPr>
        <p:txBody>
          <a:bodyPr/>
          <a:lstStyle/>
          <a:p>
            <a:r>
              <a:rPr lang="ru-RU" u="sng" dirty="0"/>
              <a:t>Проколы</a:t>
            </a:r>
            <a:r>
              <a:rPr lang="ru-RU" dirty="0"/>
              <a:t> — это повреждения, возникающие при соприкосновении плодов и овощей с острыми колющими предметами (ветки, гвозди, плодоножки, детали машин). </a:t>
            </a:r>
          </a:p>
          <a:p>
            <a:r>
              <a:rPr lang="ru-RU" u="sng" dirty="0" err="1"/>
              <a:t>Градобоины</a:t>
            </a:r>
            <a:r>
              <a:rPr lang="ru-RU" dirty="0"/>
              <a:t> — повреждения, вызванные деформирующими воздействиями града. Имеют вид небольших вмятин. </a:t>
            </a:r>
          </a:p>
          <a:p>
            <a:r>
              <a:rPr lang="en-US" u="sng" dirty="0" err="1">
                <a:latin typeface="Calibri" panose="020F0502020204030204" pitchFamily="34" charset="0"/>
              </a:rPr>
              <a:t>Поломка</a:t>
            </a:r>
            <a:r>
              <a:rPr lang="en-US" u="sng" dirty="0">
                <a:latin typeface="Calibri" panose="020F0502020204030204" pitchFamily="34" charset="0"/>
              </a:rPr>
              <a:t> (</a:t>
            </a:r>
            <a:r>
              <a:rPr lang="en-US" u="sng" dirty="0" err="1">
                <a:latin typeface="Calibri" panose="020F0502020204030204" pitchFamily="34" charset="0"/>
              </a:rPr>
              <a:t>обломка</a:t>
            </a:r>
            <a:r>
              <a:rPr lang="en-US" u="sng" dirty="0">
                <a:latin typeface="Calibri" panose="020F0502020204030204" pitchFamily="34" charset="0"/>
              </a:rPr>
              <a:t>) </a:t>
            </a:r>
            <a:r>
              <a:rPr lang="en-US" dirty="0">
                <a:latin typeface="Calibri" panose="020F0502020204030204" pitchFamily="34" charset="0"/>
              </a:rPr>
              <a:t>— </a:t>
            </a:r>
            <a:r>
              <a:rPr lang="en-US" dirty="0" err="1">
                <a:latin typeface="Calibri" panose="020F0502020204030204" pitchFamily="34" charset="0"/>
              </a:rPr>
              <a:t>дефект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встречающийся</a:t>
            </a:r>
            <a:r>
              <a:rPr lang="en-US" dirty="0">
                <a:latin typeface="Calibri" panose="020F0502020204030204" pitchFamily="34" charset="0"/>
              </a:rPr>
              <a:t> у </a:t>
            </a:r>
            <a:r>
              <a:rPr lang="en-US" dirty="0" err="1">
                <a:latin typeface="Calibri" panose="020F0502020204030204" pitchFamily="34" charset="0"/>
              </a:rPr>
              <a:t>моркови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реже</a:t>
            </a:r>
            <a:r>
              <a:rPr lang="en-US" dirty="0">
                <a:latin typeface="Calibri" panose="020F0502020204030204" pitchFamily="34" charset="0"/>
              </a:rPr>
              <a:t> у </a:t>
            </a:r>
            <a:r>
              <a:rPr lang="en-US" dirty="0" err="1">
                <a:latin typeface="Calibri" panose="020F0502020204030204" pitchFamily="34" charset="0"/>
              </a:rPr>
              <a:t>петрушки</a:t>
            </a:r>
            <a:r>
              <a:rPr lang="en-US" dirty="0">
                <a:latin typeface="Calibri" panose="020F0502020204030204" pitchFamily="34" charset="0"/>
              </a:rPr>
              <a:t> и </a:t>
            </a:r>
            <a:r>
              <a:rPr lang="en-US" dirty="0" err="1">
                <a:latin typeface="Calibri" panose="020F0502020204030204" pitchFamily="34" charset="0"/>
              </a:rPr>
              <a:t>сельдерея</a:t>
            </a:r>
            <a:r>
              <a:rPr lang="ru-RU" dirty="0">
                <a:latin typeface="Calibri" panose="020F0502020204030204" pitchFamily="34" charset="0"/>
              </a:rPr>
              <a:t>.</a:t>
            </a:r>
          </a:p>
          <a:p>
            <a:r>
              <a:rPr lang="ru-RU" u="sng" dirty="0"/>
              <a:t>Удаление покровных тканей </a:t>
            </a:r>
            <a:r>
              <a:rPr lang="ru-RU" dirty="0"/>
              <a:t>(сдирание кожуры, оголенность) допускается у овощей, способных восстанавливать покровные ткани (картофель и лук).</a:t>
            </a:r>
          </a:p>
          <a:p>
            <a:endParaRPr lang="ru-RU" dirty="0">
              <a:latin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524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5229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Повреждения физиологическими заболеваниями плодоовощной продукции возникают в результате неблагоприятных условий выращивания и хранения. Их можно разделить на допускаемые и не допускаемые стандартом.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К допускаемым относят </a:t>
            </a:r>
          </a:p>
          <a:p>
            <a:pPr>
              <a:buFontTx/>
              <a:buChar char="-"/>
            </a:pPr>
            <a:r>
              <a:rPr lang="ru-RU" dirty="0"/>
              <a:t>сетку на плодах, </a:t>
            </a:r>
          </a:p>
          <a:p>
            <a:pPr>
              <a:buFontTx/>
              <a:buChar char="-"/>
            </a:pPr>
            <a:r>
              <a:rPr lang="ru-RU" dirty="0"/>
              <a:t>загар, </a:t>
            </a:r>
          </a:p>
          <a:p>
            <a:pPr>
              <a:buFontTx/>
              <a:buChar char="-"/>
            </a:pPr>
            <a:r>
              <a:rPr lang="ru-RU" dirty="0"/>
              <a:t>побурение мякоти, </a:t>
            </a:r>
          </a:p>
          <a:p>
            <a:pPr>
              <a:buFontTx/>
              <a:buChar char="-"/>
            </a:pPr>
            <a:r>
              <a:rPr lang="ru-RU" dirty="0"/>
              <a:t>подкожную пятнистость, </a:t>
            </a:r>
          </a:p>
          <a:p>
            <a:pPr>
              <a:buFontTx/>
              <a:buChar char="-"/>
            </a:pPr>
            <a:r>
              <a:rPr lang="ru-RU" dirty="0"/>
              <a:t>железистую пятнистость, </a:t>
            </a:r>
          </a:p>
          <a:p>
            <a:pPr>
              <a:buFontTx/>
              <a:buChar char="-"/>
            </a:pPr>
            <a:r>
              <a:rPr lang="ru-RU" dirty="0" err="1"/>
              <a:t>израстание</a:t>
            </a:r>
            <a:r>
              <a:rPr lang="ru-RU" dirty="0"/>
              <a:t>, </a:t>
            </a:r>
          </a:p>
          <a:p>
            <a:pPr>
              <a:buFontTx/>
              <a:buChar char="-"/>
            </a:pPr>
            <a:r>
              <a:rPr lang="ru-RU" dirty="0" err="1"/>
              <a:t>позеленение</a:t>
            </a:r>
            <a:r>
              <a:rPr lang="ru-RU" dirty="0"/>
              <a:t>, </a:t>
            </a:r>
          </a:p>
          <a:p>
            <a:pPr>
              <a:buFontTx/>
              <a:buChar char="-"/>
            </a:pPr>
            <a:r>
              <a:rPr lang="ru-RU" dirty="0"/>
              <a:t>крапчатость, </a:t>
            </a:r>
          </a:p>
          <a:p>
            <a:pPr>
              <a:buFontTx/>
              <a:buChar char="-"/>
            </a:pPr>
            <a:r>
              <a:rPr lang="ru-RU" dirty="0"/>
              <a:t>точечный некроз. </a:t>
            </a:r>
          </a:p>
        </p:txBody>
      </p:sp>
    </p:spTree>
    <p:extLst>
      <p:ext uri="{BB962C8B-B14F-4D97-AF65-F5344CB8AC3E}">
        <p14:creationId xmlns:p14="http://schemas.microsoft.com/office/powerpoint/2010/main" val="255238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7" r="10411"/>
          <a:stretch/>
        </p:blipFill>
        <p:spPr bwMode="auto">
          <a:xfrm>
            <a:off x="251520" y="116632"/>
            <a:ext cx="35814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280517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Сетка на плодах яблок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181" y="79734"/>
            <a:ext cx="2869349" cy="2678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18181" y="2744999"/>
            <a:ext cx="3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Загар, или побурение кожицы</a:t>
            </a:r>
          </a:p>
        </p:txBody>
      </p:sp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50" y="3174504"/>
            <a:ext cx="3922347" cy="29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5253" y="6375483"/>
            <a:ext cx="396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Побурение мякоти</a:t>
            </a: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8"/>
          <a:stretch/>
        </p:blipFill>
        <p:spPr bwMode="auto">
          <a:xfrm>
            <a:off x="4318181" y="3174504"/>
            <a:ext cx="3981450" cy="280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18181" y="6375483"/>
            <a:ext cx="4358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Подкожная </a:t>
            </a:r>
            <a:r>
              <a:rPr lang="ru-RU" dirty="0" err="1"/>
              <a:t>пятностость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411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20"/>
          <a:stretch/>
        </p:blipFill>
        <p:spPr bwMode="auto">
          <a:xfrm>
            <a:off x="251520" y="169787"/>
            <a:ext cx="3240360" cy="249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299695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Железистая пятнистость картофеля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6632"/>
            <a:ext cx="45624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51920" y="3320117"/>
            <a:ext cx="456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Израстание</a:t>
            </a:r>
            <a:r>
              <a:rPr lang="ru-RU" dirty="0"/>
              <a:t> (уродливость)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476" y="3672546"/>
            <a:ext cx="3779912" cy="251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66631" y="6383627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Позеленение</a:t>
            </a:r>
            <a:r>
              <a:rPr lang="ru-RU" dirty="0"/>
              <a:t> картофеля</a:t>
            </a:r>
          </a:p>
        </p:txBody>
      </p:sp>
    </p:spTree>
    <p:extLst>
      <p:ext uri="{BB962C8B-B14F-4D97-AF65-F5344CB8AC3E}">
        <p14:creationId xmlns:p14="http://schemas.microsoft.com/office/powerpoint/2010/main" val="3804202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1"/>
            <a:ext cx="3744416" cy="292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27569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Точечный некроз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8640"/>
            <a:ext cx="3716589" cy="290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60032" y="3275692"/>
            <a:ext cx="4148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Тумачность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3781372"/>
            <a:ext cx="3398150" cy="254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1800" y="645333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Подмораживание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379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802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Повреждения микробиологическими заболеваниями.</a:t>
            </a:r>
          </a:p>
          <a:p>
            <a:pPr marL="0" indent="0">
              <a:buNone/>
            </a:pPr>
            <a:r>
              <a:rPr lang="ru-RU" dirty="0"/>
              <a:t>К допускаемым относятся: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29" y="1461120"/>
            <a:ext cx="45624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232" y="4653136"/>
            <a:ext cx="4490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Парша яблок и груш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05" y="1046042"/>
            <a:ext cx="40671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39545" y="4139788"/>
            <a:ext cx="3707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Парша картофеля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551" y="4653136"/>
            <a:ext cx="457200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93465" y="6237312"/>
            <a:ext cx="4742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Клястероспориоз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62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 2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Специфические показатели обусловлены биологическими показателями особенностями плодов и овощей. </a:t>
            </a:r>
          </a:p>
          <a:p>
            <a:pPr marL="0" indent="0">
              <a:buNone/>
            </a:pPr>
            <a:r>
              <a:rPr lang="ru-RU" dirty="0"/>
              <a:t>К ним относятся: </a:t>
            </a:r>
          </a:p>
          <a:p>
            <a:pPr marL="0" indent="0">
              <a:buNone/>
            </a:pPr>
            <a:r>
              <a:rPr lang="ru-RU" dirty="0"/>
              <a:t>-степень зрелости; </a:t>
            </a:r>
          </a:p>
          <a:p>
            <a:pPr>
              <a:buFontTx/>
              <a:buChar char="-"/>
            </a:pPr>
            <a:r>
              <a:rPr lang="ru-RU" dirty="0"/>
              <a:t>плотность и зачистка кочана, длина кочерыги у капусты; </a:t>
            </a:r>
          </a:p>
          <a:p>
            <a:pPr>
              <a:buFontTx/>
              <a:buChar char="-"/>
            </a:pPr>
            <a:r>
              <a:rPr lang="ru-RU" dirty="0"/>
              <a:t>длина черешков ботвы у корнеплодов; </a:t>
            </a:r>
          </a:p>
          <a:p>
            <a:pPr>
              <a:buFontTx/>
              <a:buChar char="-"/>
            </a:pPr>
            <a:r>
              <a:rPr lang="ru-RU" dirty="0"/>
              <a:t>состояние чешуй и длина шейки у репчатого лука; </a:t>
            </a:r>
          </a:p>
          <a:p>
            <a:pPr>
              <a:buFontTx/>
              <a:buChar char="-"/>
            </a:pPr>
            <a:r>
              <a:rPr lang="ru-RU" dirty="0"/>
              <a:t>длина ботвы или стрелки чеснока, состояние корешков у чеснока; </a:t>
            </a:r>
          </a:p>
          <a:p>
            <a:pPr>
              <a:buFontTx/>
              <a:buChar char="-"/>
            </a:pPr>
            <a:r>
              <a:rPr lang="ru-RU" dirty="0"/>
              <a:t>химические показатели и др.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17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96312"/>
          </a:xfrm>
        </p:spPr>
        <p:txBody>
          <a:bodyPr>
            <a:normAutofit/>
          </a:bodyPr>
          <a:lstStyle/>
          <a:p>
            <a:r>
              <a:rPr lang="ru-RU" u="sng" dirty="0"/>
              <a:t>Степень зрелости </a:t>
            </a:r>
            <a:r>
              <a:rPr lang="ru-RU" dirty="0"/>
              <a:t>— показатель, характеризующий потребительские свойства и </a:t>
            </a:r>
            <a:r>
              <a:rPr lang="ru-RU" dirty="0" err="1"/>
              <a:t>сохраняемость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Различают четыре степени зрелости: </a:t>
            </a:r>
          </a:p>
          <a:p>
            <a:pPr marL="0" indent="0">
              <a:buNone/>
            </a:pPr>
            <a:r>
              <a:rPr lang="ru-RU" u="sng" dirty="0"/>
              <a:t>Съемная зрелость </a:t>
            </a:r>
            <a:r>
              <a:rPr lang="ru-RU" dirty="0"/>
              <a:t>— степень зрелости, при которой плоды являются вполне </a:t>
            </a:r>
            <a:r>
              <a:rPr lang="ru-RU" dirty="0" err="1"/>
              <a:t>развившимися</a:t>
            </a:r>
            <a:r>
              <a:rPr lang="ru-RU" dirty="0"/>
              <a:t> и сформировавшимися, после уборки они способны дозреть и достигнуть потребительской зрелости.</a:t>
            </a:r>
          </a:p>
          <a:p>
            <a:pPr marL="0" indent="0">
              <a:buNone/>
            </a:pPr>
            <a:r>
              <a:rPr lang="ru-RU" u="sng" dirty="0"/>
              <a:t>Потребительская зрелость </a:t>
            </a:r>
            <a:r>
              <a:rPr lang="ru-RU" dirty="0"/>
              <a:t>— степень зрелости, при которой плоды достигают наиболее высокого качества по внешнему виду, вкусу и консистенции мякоти. </a:t>
            </a:r>
          </a:p>
          <a:p>
            <a:pPr marL="0" indent="0">
              <a:buNone/>
            </a:pPr>
            <a:r>
              <a:rPr lang="ru-RU" u="sng" dirty="0"/>
              <a:t>Техническая зрелость </a:t>
            </a:r>
            <a:r>
              <a:rPr lang="ru-RU" dirty="0"/>
              <a:t>— это зрелость, при которой плоды достигают оптимальных технологических свойств для переработки на определенные продукты.</a:t>
            </a:r>
          </a:p>
        </p:txBody>
      </p:sp>
    </p:spTree>
    <p:extLst>
      <p:ext uri="{BB962C8B-B14F-4D97-AF65-F5344CB8AC3E}">
        <p14:creationId xmlns:p14="http://schemas.microsoft.com/office/powerpoint/2010/main" val="142073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Вопрос 1 Определяющие показатели качества плодов и овощей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solidFill>
                  <a:srgbClr val="002060"/>
                </a:solidFill>
              </a:rPr>
              <a:t>Все показатели качества, нормируемые стандартами, подразделяют на </a:t>
            </a:r>
            <a:r>
              <a:rPr lang="ru-RU" u="sng" dirty="0">
                <a:solidFill>
                  <a:srgbClr val="002060"/>
                </a:solidFill>
              </a:rPr>
              <a:t>определяющие</a:t>
            </a:r>
            <a:r>
              <a:rPr lang="ru-RU" dirty="0">
                <a:solidFill>
                  <a:srgbClr val="002060"/>
                </a:solidFill>
              </a:rPr>
              <a:t> и </a:t>
            </a:r>
            <a:r>
              <a:rPr lang="ru-RU" u="sng" dirty="0">
                <a:solidFill>
                  <a:srgbClr val="002060"/>
                </a:solidFill>
              </a:rPr>
              <a:t>специфические</a:t>
            </a:r>
            <a:r>
              <a:rPr lang="en-US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46497"/>
          <a:stretch/>
        </p:blipFill>
        <p:spPr bwMode="auto">
          <a:xfrm>
            <a:off x="1850992" y="2539744"/>
            <a:ext cx="5385304" cy="376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8243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Определяющие показатели принимают за основу при оценке качества всех плодов и овощей. </a:t>
            </a:r>
          </a:p>
          <a:p>
            <a:pPr>
              <a:buNone/>
            </a:pPr>
            <a:r>
              <a:rPr lang="ru-RU" dirty="0"/>
              <a:t>К ним относят внешний вид, величину, допускаемые к ним отклонения, а также вкус и запах.</a:t>
            </a:r>
          </a:p>
          <a:p>
            <a:r>
              <a:rPr lang="ru-RU" b="1" dirty="0"/>
              <a:t>Внешний вид</a:t>
            </a:r>
            <a:r>
              <a:rPr lang="ru-RU" dirty="0"/>
              <a:t> это комплексный показатель, который показатели характеризуется несколькими единичными показателями: </a:t>
            </a:r>
          </a:p>
          <a:p>
            <a:r>
              <a:rPr lang="ru-RU" dirty="0"/>
              <a:t>окраской, </a:t>
            </a:r>
          </a:p>
          <a:p>
            <a:r>
              <a:rPr lang="ru-RU" dirty="0"/>
              <a:t>формой, </a:t>
            </a:r>
          </a:p>
          <a:p>
            <a:r>
              <a:rPr lang="ru-RU" dirty="0"/>
              <a:t>состоянием поверхности,</a:t>
            </a:r>
          </a:p>
          <a:p>
            <a:r>
              <a:rPr lang="ru-RU" dirty="0"/>
              <a:t>целостностью, </a:t>
            </a:r>
          </a:p>
          <a:p>
            <a:r>
              <a:rPr lang="ru-RU" dirty="0"/>
              <a:t>свежестью.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307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221088"/>
            <a:ext cx="8229600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76672"/>
            <a:ext cx="8640960" cy="29298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Окраска</a:t>
            </a:r>
            <a:r>
              <a:rPr lang="ru-RU" dirty="0"/>
              <a:t> — важнейший показатель, характеризующий потребительские свойства продукции. В некоторых случаях на основании окраски прогнозируют срок хранения продукции. </a:t>
            </a:r>
          </a:p>
          <a:p>
            <a:pPr marL="0" indent="0">
              <a:buNone/>
            </a:pPr>
            <a:r>
              <a:rPr lang="ru-RU" dirty="0"/>
              <a:t>В стандартах окраска регламентируется как соответствующая данному природному сорту (для овощей) или типичная (для плодов).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309" y="3159561"/>
            <a:ext cx="4703923" cy="353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200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581128"/>
            <a:ext cx="8229600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8229600" cy="300188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Форма</a:t>
            </a:r>
            <a:r>
              <a:rPr lang="ru-RU" dirty="0"/>
              <a:t> — сортовой признак картофеля, овощей, плодов и ягод. Наибольшее значение форма имеет для плодов, так как эстетические свойства для них особо значимы. Для семечковых и некоторых косточковых плодов стандартом предусматривается типичность формы. </a:t>
            </a:r>
            <a:r>
              <a:rPr lang="ru-RU" dirty="0" err="1"/>
              <a:t>Нетипичность</a:t>
            </a:r>
            <a:r>
              <a:rPr lang="ru-RU" dirty="0"/>
              <a:t> служит основанием для перевода продукции в более низкий товарный сорт.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470" y="3284984"/>
            <a:ext cx="4967368" cy="322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810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97152"/>
            <a:ext cx="8229600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712968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Состояние поверхности плодов и овощей </a:t>
            </a:r>
            <a:r>
              <a:rPr lang="ru-RU" dirty="0"/>
              <a:t>характеризуется сухостью и чистотой. </a:t>
            </a:r>
          </a:p>
          <a:p>
            <a:pPr marL="0" indent="0" algn="just">
              <a:buNone/>
            </a:pPr>
            <a:r>
              <a:rPr lang="ru-RU" dirty="0"/>
              <a:t>Сухая поверхность — важное условие длительной </a:t>
            </a:r>
            <a:r>
              <a:rPr lang="ru-RU" dirty="0" err="1"/>
              <a:t>сохраняемости</a:t>
            </a:r>
            <a:r>
              <a:rPr lang="ru-RU" dirty="0"/>
              <a:t> продукции, так как в этом случае не развиваются многие патогенные микроорганизмы. 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Причинами возникновения увлажнения на поверхности служат:</a:t>
            </a:r>
          </a:p>
          <a:p>
            <a:pPr algn="just">
              <a:buFontTx/>
              <a:buChar char="-"/>
            </a:pPr>
            <a:r>
              <a:rPr lang="ru-RU" dirty="0"/>
              <a:t>попадание атмосферных осадков в период уборки или перевозки, </a:t>
            </a:r>
          </a:p>
          <a:p>
            <a:pPr algn="just">
              <a:buFontTx/>
              <a:buChar char="-"/>
            </a:pPr>
            <a:r>
              <a:rPr lang="ru-RU" dirty="0"/>
              <a:t>выпадение конденсата в период хранения, </a:t>
            </a:r>
          </a:p>
          <a:p>
            <a:pPr algn="just">
              <a:buFontTx/>
              <a:buChar char="-"/>
            </a:pPr>
            <a:r>
              <a:rPr lang="ru-RU" dirty="0"/>
              <a:t>недостаточной гидроизоляции хранилищ, </a:t>
            </a:r>
          </a:p>
          <a:p>
            <a:pPr algn="just">
              <a:buFontTx/>
              <a:buChar char="-"/>
            </a:pPr>
            <a:r>
              <a:rPr lang="ru-RU" dirty="0"/>
              <a:t>попадание клеточного сока из раздавленной, подмороженной или загнившей продукции.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355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717032"/>
            <a:ext cx="8229600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568952" cy="1872208"/>
          </a:xfrm>
        </p:spPr>
        <p:txBody>
          <a:bodyPr>
            <a:normAutofit/>
          </a:bodyPr>
          <a:lstStyle/>
          <a:p>
            <a:r>
              <a:rPr lang="ru-RU" b="1" dirty="0"/>
              <a:t>Свежесть плодов и овощей </a:t>
            </a:r>
            <a:r>
              <a:rPr lang="ru-RU" dirty="0"/>
              <a:t>обусловлена определенным содержанием воды, характеризует тургор клеток, свидетельствует о нормальном обмене веществ. Плоды и овощи должны быть свежими, </a:t>
            </a:r>
            <a:r>
              <a:rPr lang="ru-RU" dirty="0" err="1"/>
              <a:t>неувядшими</a:t>
            </a:r>
            <a:r>
              <a:rPr lang="ru-RU" dirty="0"/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11618"/>
            <a:ext cx="5430470" cy="305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283" y="3638938"/>
            <a:ext cx="4782717" cy="318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944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Величина</a:t>
            </a:r>
            <a:r>
              <a:rPr lang="ru-RU" dirty="0"/>
              <a:t> для большинства видов плодов и овощей устанавливается по размеру, для капустных овощей — по массе.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07569"/>
            <a:ext cx="2551931" cy="3798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https://avatars.mds.yandex.net/i?id=2a00000179f65f9fd35a19e2b22d32d7861d-453215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855261"/>
            <a:ext cx="4151352" cy="385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352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52296"/>
          </a:xfrm>
        </p:spPr>
        <p:txBody>
          <a:bodyPr/>
          <a:lstStyle/>
          <a:p>
            <a:r>
              <a:rPr lang="ru-RU" b="1" dirty="0"/>
              <a:t>Механические повреждения </a:t>
            </a:r>
            <a:r>
              <a:rPr lang="ru-RU" dirty="0"/>
              <a:t>ухудшают внешний вид плодов и овощей, увеличивают количество отходов при кулинарной обработке, потери при хранении, снижают естественную устойчивость продукции против микроорганизмов.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Их подразделяют на </a:t>
            </a:r>
            <a:r>
              <a:rPr lang="ru-RU" u="sng" dirty="0"/>
              <a:t>малозначительные</a:t>
            </a:r>
            <a:r>
              <a:rPr lang="ru-RU" dirty="0"/>
              <a:t> (царапины, потертость), </a:t>
            </a:r>
            <a:r>
              <a:rPr lang="ru-RU" u="sng" dirty="0"/>
              <a:t>значительные</a:t>
            </a:r>
            <a:r>
              <a:rPr lang="ru-RU" dirty="0"/>
              <a:t> (нажимы, трещины, проколы, </a:t>
            </a:r>
            <a:r>
              <a:rPr lang="ru-RU" dirty="0" err="1"/>
              <a:t>градобоины</a:t>
            </a:r>
            <a:r>
              <a:rPr lang="ru-RU" dirty="0"/>
              <a:t>, поломка, срезы, порезы, удаление покровных тканей, помятость), </a:t>
            </a:r>
            <a:r>
              <a:rPr lang="ru-RU" u="sng" dirty="0"/>
              <a:t>критические</a:t>
            </a:r>
            <a:r>
              <a:rPr lang="ru-RU" dirty="0"/>
              <a:t> (раздавливание).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4881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282</TotalTime>
  <Words>793</Words>
  <Application>Microsoft Office PowerPoint</Application>
  <PresentationFormat>Экран (4:3)</PresentationFormat>
  <Paragraphs>88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Bookman Old Style</vt:lpstr>
      <vt:lpstr>Calibri</vt:lpstr>
      <vt:lpstr>Cambria</vt:lpstr>
      <vt:lpstr>Cambria Math</vt:lpstr>
      <vt:lpstr>Gill Sans MT</vt:lpstr>
      <vt:lpstr>Wingdings</vt:lpstr>
      <vt:lpstr>Wingdings 3</vt:lpstr>
      <vt:lpstr>Начальная</vt:lpstr>
      <vt:lpstr>            Показатели качества плодов и овощей 1. Определяющие показатели качества.  2. Специфические показатели качества.  </vt:lpstr>
      <vt:lpstr>Вопрос 1 Определяющие показатели качества плодов и овощей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2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ТАКСАЦИИ ЛЕСОСЕК</dc:title>
  <dc:creator>Юрий</dc:creator>
  <cp:lastModifiedBy>Александр</cp:lastModifiedBy>
  <cp:revision>24</cp:revision>
  <dcterms:created xsi:type="dcterms:W3CDTF">2022-11-16T17:22:11Z</dcterms:created>
  <dcterms:modified xsi:type="dcterms:W3CDTF">2024-12-10T09:34:22Z</dcterms:modified>
</cp:coreProperties>
</file>