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36"/>
  </p:notesMasterIdLst>
  <p:sldIdLst>
    <p:sldId id="256" r:id="rId2"/>
    <p:sldId id="398" r:id="rId3"/>
    <p:sldId id="379" r:id="rId4"/>
    <p:sldId id="381" r:id="rId5"/>
    <p:sldId id="383" r:id="rId6"/>
    <p:sldId id="386" r:id="rId7"/>
    <p:sldId id="387" r:id="rId8"/>
    <p:sldId id="388" r:id="rId9"/>
    <p:sldId id="389" r:id="rId10"/>
    <p:sldId id="390" r:id="rId11"/>
    <p:sldId id="396" r:id="rId12"/>
    <p:sldId id="397" r:id="rId13"/>
    <p:sldId id="401" r:id="rId14"/>
    <p:sldId id="400" r:id="rId15"/>
    <p:sldId id="399" r:id="rId16"/>
    <p:sldId id="350" r:id="rId17"/>
    <p:sldId id="351" r:id="rId18"/>
    <p:sldId id="377" r:id="rId19"/>
    <p:sldId id="378" r:id="rId20"/>
    <p:sldId id="376" r:id="rId21"/>
    <p:sldId id="354" r:id="rId22"/>
    <p:sldId id="355" r:id="rId23"/>
    <p:sldId id="356" r:id="rId24"/>
    <p:sldId id="358" r:id="rId25"/>
    <p:sldId id="359" r:id="rId26"/>
    <p:sldId id="361" r:id="rId27"/>
    <p:sldId id="360" r:id="rId28"/>
    <p:sldId id="368" r:id="rId29"/>
    <p:sldId id="369" r:id="rId30"/>
    <p:sldId id="370" r:id="rId31"/>
    <p:sldId id="371" r:id="rId32"/>
    <p:sldId id="372" r:id="rId33"/>
    <p:sldId id="373" r:id="rId34"/>
    <p:sldId id="374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6600"/>
    <a:srgbClr val="008000"/>
    <a:srgbClr val="B1B1D9"/>
    <a:srgbClr val="BEBEE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257" autoAdjust="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96E49-D26F-40A1-90FA-8CD4B5F80262}" type="datetimeFigureOut">
              <a:rPr lang="ru-RU" smtClean="0"/>
              <a:pPr/>
              <a:t>09.03.2023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747CB-43E7-4864-A41F-F0265CCD5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340768"/>
            <a:ext cx="0" cy="3708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69569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/>
              <a:t>Образец подзаголовка</a:t>
            </a:r>
            <a:endParaRPr lang="ru-RU" altLang="en-US" noProof="0" dirty="0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E:\_Папа-админ\Desktop\Рисунок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765" y="2924944"/>
            <a:ext cx="1643003" cy="177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E:\_Папа-админ\Desktop\Рисунок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765" y="2924944"/>
            <a:ext cx="1643003" cy="177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r>
              <a:rPr lang="ru-RU" noProof="0"/>
              <a:t>Вставка таблицы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100392" y="128360"/>
            <a:ext cx="0" cy="9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40" name="Picture 2" descr="D:\_Папа-адм\Desktop\Рисунок1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E:\_Папа-админ\Desktop\Рисунок1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396" y="80628"/>
            <a:ext cx="95689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E:\_Папа-админ\Desktop\Рисунок1.jp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396" y="80628"/>
            <a:ext cx="95689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 spd="med">
    <p:fade thruBlk="1"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58" y="357166"/>
            <a:ext cx="7164795" cy="2721471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</a:rPr>
              <a:t>Операторы цикла и массивы в языке </a:t>
            </a:r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Python</a:t>
            </a:r>
            <a:r>
              <a:rPr lang="ru-RU" sz="44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4400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4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140968"/>
            <a:ext cx="7236804" cy="1279512"/>
          </a:xfrm>
        </p:spPr>
        <p:txBody>
          <a:bodyPr/>
          <a:lstStyle/>
          <a:p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8"/>
          <p:cNvSpPr txBox="1">
            <a:spLocks noChangeArrowheads="1"/>
          </p:cNvSpPr>
          <p:nvPr/>
        </p:nvSpPr>
        <p:spPr>
          <a:xfrm>
            <a:off x="431540" y="260648"/>
            <a:ext cx="7543800" cy="64807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2400" i="1" dirty="0"/>
              <a:t>Примеры записи оператора цикла с параметром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44724"/>
            <a:ext cx="4572000" cy="120032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для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в диапазоне от 0 до 9</a:t>
            </a:r>
          </a:p>
          <a:p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range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(10):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end=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 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Всё!"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312876"/>
            <a:ext cx="4572000" cy="120032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для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в диапазоне от 1 до 9</a:t>
            </a:r>
          </a:p>
          <a:p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range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(1,10):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end=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 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Всё!"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717032"/>
            <a:ext cx="5760640" cy="120032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для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в диапазоне от 1 до 9 с шагом 2</a:t>
            </a:r>
          </a:p>
          <a:p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range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(1,10,2):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end=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 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Всё!"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5147913"/>
            <a:ext cx="5760640" cy="120032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для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в диапазоне от 9 до 1 с шагом -2</a:t>
            </a:r>
          </a:p>
          <a:p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range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(9,0,-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end=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 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Всё!"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26117" y="1775721"/>
            <a:ext cx="3493264" cy="36933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 1 2 3 4 5 6 7 8 9 Всё!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01834" y="3143873"/>
            <a:ext cx="3217547" cy="36933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 2 3 4 5 6 7 8 9 Всё!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704700" y="4548029"/>
            <a:ext cx="2114681" cy="36933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 3 5 7 9 Всё!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04699" y="5978910"/>
            <a:ext cx="2114681" cy="36933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9 7 5 3 1 Всё!</a:t>
            </a: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3201672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rgbClr val="330066"/>
                </a:solidFill>
              </a:rPr>
              <a:t>Задача</a:t>
            </a:r>
            <a:r>
              <a:rPr lang="en-US" sz="2400" b="1" dirty="0">
                <a:solidFill>
                  <a:srgbClr val="330066"/>
                </a:solidFill>
              </a:rPr>
              <a:t> </a:t>
            </a:r>
            <a:r>
              <a:rPr lang="ru-RU" sz="2400" b="1" dirty="0">
                <a:solidFill>
                  <a:srgbClr val="330066"/>
                </a:solidFill>
              </a:rPr>
              <a:t>5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</a:pPr>
            <a:r>
              <a:rPr lang="ru-RU" kern="0" dirty="0">
                <a:solidFill>
                  <a:srgbClr val="330066"/>
                </a:solidFill>
                <a:latin typeface="Arial" pitchFamily="34" charset="0"/>
              </a:rPr>
              <a:t>Вывести на экран степени числа 2 до десятой степени, используя различные типы циклов.</a:t>
            </a:r>
            <a:endParaRPr lang="ru-RU" dirty="0">
              <a:solidFill>
                <a:srgbClr val="330066"/>
              </a:solidFill>
              <a:latin typeface="Arial" pitchFamily="34" charset="0"/>
            </a:endParaRPr>
          </a:p>
        </p:txBody>
      </p:sp>
      <p:grpSp>
        <p:nvGrpSpPr>
          <p:cNvPr id="2" name="Группа 18"/>
          <p:cNvGrpSpPr/>
          <p:nvPr/>
        </p:nvGrpSpPr>
        <p:grpSpPr>
          <a:xfrm>
            <a:off x="262799" y="2286360"/>
            <a:ext cx="2635647" cy="3040837"/>
            <a:chOff x="246165" y="901083"/>
            <a:chExt cx="2635647" cy="3040837"/>
          </a:xfrm>
        </p:grpSpPr>
        <p:sp>
          <p:nvSpPr>
            <p:cNvPr id="20" name="AutoShape 171"/>
            <p:cNvSpPr>
              <a:spLocks noChangeArrowheads="1"/>
            </p:cNvSpPr>
            <p:nvPr/>
          </p:nvSpPr>
          <p:spPr bwMode="auto">
            <a:xfrm>
              <a:off x="921832" y="901083"/>
              <a:ext cx="960438" cy="29994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начало</a:t>
              </a:r>
            </a:p>
          </p:txBody>
        </p:sp>
        <p:sp>
          <p:nvSpPr>
            <p:cNvPr id="34" name="Line 172"/>
            <p:cNvSpPr>
              <a:spLocks noChangeShapeType="1"/>
            </p:cNvSpPr>
            <p:nvPr/>
          </p:nvSpPr>
          <p:spPr bwMode="auto">
            <a:xfrm>
              <a:off x="1389165" y="1201634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Line 173"/>
            <p:cNvSpPr>
              <a:spLocks noChangeShapeType="1"/>
            </p:cNvSpPr>
            <p:nvPr/>
          </p:nvSpPr>
          <p:spPr bwMode="auto">
            <a:xfrm>
              <a:off x="1400278" y="1749714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174"/>
            <p:cNvSpPr>
              <a:spLocks noChangeArrowheads="1"/>
            </p:cNvSpPr>
            <p:nvPr/>
          </p:nvSpPr>
          <p:spPr bwMode="auto">
            <a:xfrm>
              <a:off x="930377" y="1462377"/>
              <a:ext cx="938213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= 1</a:t>
              </a:r>
              <a:endParaRPr kumimoji="0" lang="ru-RU" sz="1400" b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AutoShape 175"/>
            <p:cNvSpPr>
              <a:spLocks noChangeAspect="1" noChangeArrowheads="1"/>
            </p:cNvSpPr>
            <p:nvPr/>
          </p:nvSpPr>
          <p:spPr bwMode="auto">
            <a:xfrm>
              <a:off x="824015" y="2002127"/>
              <a:ext cx="1150938" cy="46831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charset="0"/>
                </a:rPr>
                <a:t>≤ 10</a:t>
              </a:r>
            </a:p>
          </p:txBody>
        </p:sp>
        <p:sp>
          <p:nvSpPr>
            <p:cNvPr id="38" name="Text Box 176"/>
            <p:cNvSpPr txBox="1">
              <a:spLocks noChangeAspect="1" noChangeArrowheads="1"/>
            </p:cNvSpPr>
            <p:nvPr/>
          </p:nvSpPr>
          <p:spPr bwMode="auto">
            <a:xfrm>
              <a:off x="1279404" y="2424402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да</a:t>
              </a:r>
            </a:p>
          </p:txBody>
        </p:sp>
        <p:sp>
          <p:nvSpPr>
            <p:cNvPr id="39" name="Text Box 177"/>
            <p:cNvSpPr txBox="1">
              <a:spLocks noChangeAspect="1" noChangeArrowheads="1"/>
            </p:cNvSpPr>
            <p:nvPr/>
          </p:nvSpPr>
          <p:spPr bwMode="auto">
            <a:xfrm>
              <a:off x="1801692" y="2022719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нет</a:t>
              </a:r>
            </a:p>
          </p:txBody>
        </p:sp>
        <p:sp>
          <p:nvSpPr>
            <p:cNvPr id="40" name="Line 178"/>
            <p:cNvSpPr>
              <a:spLocks noChangeShapeType="1"/>
            </p:cNvSpPr>
            <p:nvPr/>
          </p:nvSpPr>
          <p:spPr bwMode="auto">
            <a:xfrm flipH="1">
              <a:off x="1399483" y="2470439"/>
              <a:ext cx="795" cy="4315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AutoShape 179"/>
            <p:cNvSpPr>
              <a:spLocks noChangeArrowheads="1"/>
            </p:cNvSpPr>
            <p:nvPr/>
          </p:nvSpPr>
          <p:spPr bwMode="auto">
            <a:xfrm>
              <a:off x="505548" y="2901945"/>
              <a:ext cx="1728192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lvl="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>
                  <a:solidFill>
                    <a:sysClr val="windowText" lastClr="000000"/>
                  </a:solidFill>
                </a:rPr>
                <a:t>вывод </a:t>
              </a:r>
              <a:r>
                <a:rPr lang="en-US" sz="1400" kern="0" dirty="0" err="1">
                  <a:solidFill>
                    <a:sysClr val="windowText" lastClr="000000"/>
                  </a:solidFill>
                </a:rPr>
                <a:t>i</a:t>
              </a:r>
              <a:r>
                <a:rPr lang="en-US" sz="1400" kern="0" dirty="0">
                  <a:solidFill>
                    <a:sysClr val="windowText" lastClr="000000"/>
                  </a:solidFill>
                </a:rPr>
                <a:t>, </a:t>
              </a:r>
              <a:r>
                <a:rPr lang="ru-RU" sz="1400" kern="0" dirty="0">
                  <a:solidFill>
                    <a:sysClr val="windowText" lastClr="000000"/>
                  </a:solidFill>
                </a:rPr>
                <a:t>2</a:t>
              </a:r>
              <a:r>
                <a:rPr lang="en-US" kern="0" baseline="30000" dirty="0" err="1">
                  <a:solidFill>
                    <a:sysClr val="windowText" lastClr="000000"/>
                  </a:solidFill>
                </a:rPr>
                <a:t>i</a:t>
              </a:r>
              <a:endParaRPr lang="ru-RU" kern="0" baseline="300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Rectangle 180"/>
            <p:cNvSpPr>
              <a:spLocks noChangeArrowheads="1"/>
            </p:cNvSpPr>
            <p:nvPr/>
          </p:nvSpPr>
          <p:spPr bwMode="auto">
            <a:xfrm>
              <a:off x="812902" y="3442005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= i+1</a:t>
              </a:r>
              <a:endPara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Freeform 181"/>
            <p:cNvSpPr>
              <a:spLocks/>
            </p:cNvSpPr>
            <p:nvPr/>
          </p:nvSpPr>
          <p:spPr bwMode="auto">
            <a:xfrm>
              <a:off x="246165" y="1844823"/>
              <a:ext cx="1154113" cy="209709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AutoShape 182"/>
            <p:cNvSpPr>
              <a:spLocks noChangeArrowheads="1"/>
            </p:cNvSpPr>
            <p:nvPr/>
          </p:nvSpPr>
          <p:spPr bwMode="auto">
            <a:xfrm>
              <a:off x="1921374" y="2468414"/>
              <a:ext cx="960438" cy="27069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конец</a:t>
              </a:r>
            </a:p>
          </p:txBody>
        </p:sp>
        <p:sp>
          <p:nvSpPr>
            <p:cNvPr id="46" name="Line 184"/>
            <p:cNvSpPr>
              <a:spLocks noChangeShapeType="1"/>
            </p:cNvSpPr>
            <p:nvPr/>
          </p:nvSpPr>
          <p:spPr bwMode="auto">
            <a:xfrm>
              <a:off x="1389165" y="3189977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Freeform 189"/>
            <p:cNvSpPr>
              <a:spLocks/>
            </p:cNvSpPr>
            <p:nvPr/>
          </p:nvSpPr>
          <p:spPr bwMode="auto">
            <a:xfrm>
              <a:off x="1974953" y="2238665"/>
              <a:ext cx="415926" cy="23177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" name="Группа 48"/>
          <p:cNvGrpSpPr/>
          <p:nvPr/>
        </p:nvGrpSpPr>
        <p:grpSpPr>
          <a:xfrm>
            <a:off x="3294246" y="2286360"/>
            <a:ext cx="2625578" cy="2991654"/>
            <a:chOff x="3275856" y="1637788"/>
            <a:chExt cx="2625578" cy="2991654"/>
          </a:xfrm>
        </p:grpSpPr>
        <p:sp>
          <p:nvSpPr>
            <p:cNvPr id="50" name="AutoShape 171"/>
            <p:cNvSpPr>
              <a:spLocks noChangeArrowheads="1"/>
            </p:cNvSpPr>
            <p:nvPr/>
          </p:nvSpPr>
          <p:spPr bwMode="auto">
            <a:xfrm>
              <a:off x="3951523" y="1637788"/>
              <a:ext cx="960438" cy="29994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начало</a:t>
              </a:r>
            </a:p>
          </p:txBody>
        </p:sp>
        <p:sp>
          <p:nvSpPr>
            <p:cNvPr id="51" name="Line 172"/>
            <p:cNvSpPr>
              <a:spLocks noChangeShapeType="1"/>
            </p:cNvSpPr>
            <p:nvPr/>
          </p:nvSpPr>
          <p:spPr bwMode="auto">
            <a:xfrm>
              <a:off x="4418856" y="1938339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Line 173"/>
            <p:cNvSpPr>
              <a:spLocks noChangeShapeType="1"/>
            </p:cNvSpPr>
            <p:nvPr/>
          </p:nvSpPr>
          <p:spPr bwMode="auto">
            <a:xfrm>
              <a:off x="4429968" y="2486419"/>
              <a:ext cx="1773" cy="2892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Rectangle 174"/>
            <p:cNvSpPr>
              <a:spLocks noChangeArrowheads="1"/>
            </p:cNvSpPr>
            <p:nvPr/>
          </p:nvSpPr>
          <p:spPr bwMode="auto">
            <a:xfrm>
              <a:off x="3960068" y="2199082"/>
              <a:ext cx="938213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= 1</a:t>
              </a:r>
              <a:endParaRPr kumimoji="0" lang="ru-RU" sz="1400" b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AutoShape 175"/>
            <p:cNvSpPr>
              <a:spLocks noChangeAspect="1" noChangeArrowheads="1"/>
            </p:cNvSpPr>
            <p:nvPr/>
          </p:nvSpPr>
          <p:spPr bwMode="auto">
            <a:xfrm>
              <a:off x="3843637" y="3892462"/>
              <a:ext cx="1150938" cy="46831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charset="0"/>
                </a:rPr>
                <a:t>&gt; 10</a:t>
              </a:r>
            </a:p>
          </p:txBody>
        </p:sp>
        <p:sp>
          <p:nvSpPr>
            <p:cNvPr id="55" name="Text Box 176"/>
            <p:cNvSpPr txBox="1">
              <a:spLocks noChangeAspect="1" noChangeArrowheads="1"/>
            </p:cNvSpPr>
            <p:nvPr/>
          </p:nvSpPr>
          <p:spPr bwMode="auto">
            <a:xfrm>
              <a:off x="4354227" y="4314737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нет</a:t>
              </a:r>
            </a:p>
          </p:txBody>
        </p:sp>
        <p:sp>
          <p:nvSpPr>
            <p:cNvPr id="56" name="Text Box 177"/>
            <p:cNvSpPr txBox="1">
              <a:spLocks noChangeAspect="1" noChangeArrowheads="1"/>
            </p:cNvSpPr>
            <p:nvPr/>
          </p:nvSpPr>
          <p:spPr bwMode="auto">
            <a:xfrm>
              <a:off x="4821314" y="3913054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kern="0" dirty="0">
                  <a:solidFill>
                    <a:srgbClr val="000000"/>
                  </a:solidFill>
                  <a:latin typeface="+mn-lt"/>
                </a:rPr>
                <a:t>да</a:t>
              </a: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57" name="AutoShape 179"/>
            <p:cNvSpPr>
              <a:spLocks noChangeArrowheads="1"/>
            </p:cNvSpPr>
            <p:nvPr/>
          </p:nvSpPr>
          <p:spPr bwMode="auto">
            <a:xfrm>
              <a:off x="3563888" y="2775404"/>
              <a:ext cx="1728192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lvl="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>
                  <a:solidFill>
                    <a:sysClr val="windowText" lastClr="000000"/>
                  </a:solidFill>
                </a:rPr>
                <a:t>вывод </a:t>
              </a:r>
              <a:r>
                <a:rPr lang="en-US" sz="1400" kern="0" dirty="0" err="1">
                  <a:solidFill>
                    <a:sysClr val="windowText" lastClr="000000"/>
                  </a:solidFill>
                </a:rPr>
                <a:t>i</a:t>
              </a:r>
              <a:r>
                <a:rPr lang="en-US" sz="1400" kern="0" dirty="0">
                  <a:solidFill>
                    <a:sysClr val="windowText" lastClr="000000"/>
                  </a:solidFill>
                </a:rPr>
                <a:t>, </a:t>
              </a:r>
              <a:r>
                <a:rPr lang="ru-RU" sz="1400" kern="0" dirty="0">
                  <a:solidFill>
                    <a:sysClr val="windowText" lastClr="000000"/>
                  </a:solidFill>
                </a:rPr>
                <a:t>2</a:t>
              </a:r>
              <a:r>
                <a:rPr lang="en-US" kern="0" baseline="30000" dirty="0" err="1">
                  <a:solidFill>
                    <a:sysClr val="windowText" lastClr="000000"/>
                  </a:solidFill>
                </a:rPr>
                <a:t>i</a:t>
              </a:r>
              <a:endParaRPr lang="ru-RU" kern="0" baseline="300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8" name="Rectangle 180"/>
            <p:cNvSpPr>
              <a:spLocks noChangeArrowheads="1"/>
            </p:cNvSpPr>
            <p:nvPr/>
          </p:nvSpPr>
          <p:spPr bwMode="auto">
            <a:xfrm>
              <a:off x="3836500" y="3335788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= i+1</a:t>
              </a:r>
              <a:endPara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reeform 181"/>
            <p:cNvSpPr>
              <a:spLocks/>
            </p:cNvSpPr>
            <p:nvPr/>
          </p:nvSpPr>
          <p:spPr bwMode="auto">
            <a:xfrm>
              <a:off x="3275856" y="2610285"/>
              <a:ext cx="1154113" cy="1928901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AutoShape 182"/>
            <p:cNvSpPr>
              <a:spLocks noChangeArrowheads="1"/>
            </p:cNvSpPr>
            <p:nvPr/>
          </p:nvSpPr>
          <p:spPr bwMode="auto">
            <a:xfrm>
              <a:off x="4940996" y="4358749"/>
              <a:ext cx="960438" cy="27069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конец</a:t>
              </a:r>
            </a:p>
          </p:txBody>
        </p:sp>
        <p:sp>
          <p:nvSpPr>
            <p:cNvPr id="62" name="Line 184"/>
            <p:cNvSpPr>
              <a:spLocks noChangeShapeType="1"/>
            </p:cNvSpPr>
            <p:nvPr/>
          </p:nvSpPr>
          <p:spPr bwMode="auto">
            <a:xfrm>
              <a:off x="4412763" y="3062741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Freeform 189"/>
            <p:cNvSpPr>
              <a:spLocks/>
            </p:cNvSpPr>
            <p:nvPr/>
          </p:nvSpPr>
          <p:spPr bwMode="auto">
            <a:xfrm>
              <a:off x="4994575" y="4129000"/>
              <a:ext cx="415926" cy="23177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Line 184"/>
            <p:cNvSpPr>
              <a:spLocks noChangeShapeType="1"/>
            </p:cNvSpPr>
            <p:nvPr/>
          </p:nvSpPr>
          <p:spPr bwMode="auto">
            <a:xfrm>
              <a:off x="4420629" y="3623125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" name="Группа 65"/>
          <p:cNvGrpSpPr/>
          <p:nvPr/>
        </p:nvGrpSpPr>
        <p:grpSpPr>
          <a:xfrm>
            <a:off x="6156681" y="2286360"/>
            <a:ext cx="2735799" cy="1926850"/>
            <a:chOff x="6137919" y="966522"/>
            <a:chExt cx="2735799" cy="1926850"/>
          </a:xfrm>
        </p:grpSpPr>
        <p:sp>
          <p:nvSpPr>
            <p:cNvPr id="67" name="Line 207"/>
            <p:cNvSpPr>
              <a:spLocks noChangeShapeType="1"/>
            </p:cNvSpPr>
            <p:nvPr/>
          </p:nvSpPr>
          <p:spPr bwMode="auto">
            <a:xfrm flipH="1">
              <a:off x="7182493" y="1840063"/>
              <a:ext cx="0" cy="5571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AutoShape 214"/>
            <p:cNvSpPr>
              <a:spLocks noChangeArrowheads="1"/>
            </p:cNvSpPr>
            <p:nvPr/>
          </p:nvSpPr>
          <p:spPr bwMode="auto">
            <a:xfrm>
              <a:off x="6426844" y="1532087"/>
              <a:ext cx="1547812" cy="312737"/>
            </a:xfrm>
            <a:prstGeom prst="flowChartPreparation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i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 = 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1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, </a:t>
              </a:r>
              <a:r>
                <a:rPr lang="ru-RU" sz="1400" kern="0" dirty="0">
                  <a:solidFill>
                    <a:sysClr val="windowText" lastClr="000000"/>
                  </a:solidFill>
                  <a:latin typeface="Arial" charset="0"/>
                </a:rPr>
                <a:t>10</a:t>
              </a:r>
              <a:endPara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69" name="Freeform 215"/>
            <p:cNvSpPr>
              <a:spLocks/>
            </p:cNvSpPr>
            <p:nvPr/>
          </p:nvSpPr>
          <p:spPr bwMode="auto">
            <a:xfrm>
              <a:off x="6137919" y="1682902"/>
              <a:ext cx="1044575" cy="1210470"/>
            </a:xfrm>
            <a:custGeom>
              <a:avLst/>
              <a:gdLst>
                <a:gd name="T0" fmla="*/ 658 w 658"/>
                <a:gd name="T1" fmla="*/ 476 h 567"/>
                <a:gd name="T2" fmla="*/ 658 w 658"/>
                <a:gd name="T3" fmla="*/ 567 h 567"/>
                <a:gd name="T4" fmla="*/ 0 w 658"/>
                <a:gd name="T5" fmla="*/ 567 h 567"/>
                <a:gd name="T6" fmla="*/ 0 w 658"/>
                <a:gd name="T7" fmla="*/ 0 h 567"/>
                <a:gd name="T8" fmla="*/ 182 w 658"/>
                <a:gd name="T9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AutoShape 171"/>
            <p:cNvSpPr>
              <a:spLocks noChangeArrowheads="1"/>
            </p:cNvSpPr>
            <p:nvPr/>
          </p:nvSpPr>
          <p:spPr bwMode="auto">
            <a:xfrm>
              <a:off x="6738787" y="966522"/>
              <a:ext cx="960438" cy="29994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начало</a:t>
              </a:r>
            </a:p>
          </p:txBody>
        </p:sp>
        <p:sp>
          <p:nvSpPr>
            <p:cNvPr id="71" name="Line 172"/>
            <p:cNvSpPr>
              <a:spLocks noChangeShapeType="1"/>
            </p:cNvSpPr>
            <p:nvPr/>
          </p:nvSpPr>
          <p:spPr bwMode="auto">
            <a:xfrm>
              <a:off x="7206120" y="1267073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AutoShape 179"/>
            <p:cNvSpPr>
              <a:spLocks noChangeArrowheads="1"/>
            </p:cNvSpPr>
            <p:nvPr/>
          </p:nvSpPr>
          <p:spPr bwMode="auto">
            <a:xfrm>
              <a:off x="6318397" y="2405583"/>
              <a:ext cx="1728192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вывод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 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2</a:t>
              </a:r>
              <a:r>
                <a:rPr kumimoji="0" lang="en-US" b="0" i="0" u="none" strike="noStrike" kern="0" cap="none" spc="0" normalizeH="0" baseline="3000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endParaRPr kumimoji="0" lang="ru-RU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AutoShape 182"/>
            <p:cNvSpPr>
              <a:spLocks noChangeArrowheads="1"/>
            </p:cNvSpPr>
            <p:nvPr/>
          </p:nvSpPr>
          <p:spPr bwMode="auto">
            <a:xfrm>
              <a:off x="7913280" y="1929142"/>
              <a:ext cx="960438" cy="27069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конец</a:t>
              </a:r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7966859" y="1692543"/>
              <a:ext cx="415926" cy="246476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5" name="Нижний колонтитул 44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2706112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rgbClr val="330066"/>
                </a:solidFill>
              </a:rPr>
              <a:t>Задача</a:t>
            </a:r>
            <a:r>
              <a:rPr lang="en-US" sz="2400" b="1" dirty="0">
                <a:solidFill>
                  <a:srgbClr val="330066"/>
                </a:solidFill>
              </a:rPr>
              <a:t> </a:t>
            </a:r>
            <a:r>
              <a:rPr lang="ru-RU" sz="2400" b="1" dirty="0">
                <a:solidFill>
                  <a:srgbClr val="330066"/>
                </a:solidFill>
              </a:rPr>
              <a:t>5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kern="0" dirty="0">
                <a:solidFill>
                  <a:srgbClr val="330066"/>
                </a:solidFill>
              </a:rPr>
              <a:t>Вывести на экран степени числа 2 до десятой степени, используя различные типы циклов.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5900" y="1395434"/>
            <a:ext cx="4518571" cy="1323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Courier New"/>
              </a:rPr>
              <a:t># Степени числа 2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= 1  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нач. знач. </a:t>
            </a:r>
            <a:r>
              <a:rPr lang="en-US" sz="1600" dirty="0" err="1">
                <a:solidFill>
                  <a:srgbClr val="FF0000"/>
                </a:solidFill>
                <a:latin typeface="Courier New"/>
              </a:rPr>
              <a:t>i</a:t>
            </a:r>
            <a:endParaRPr lang="en-US" sz="1600" dirty="0">
              <a:solidFill>
                <a:srgbClr val="FF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CC6600"/>
                </a:solidFill>
                <a:latin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&lt;=10:      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пока </a:t>
            </a:r>
            <a:r>
              <a:rPr lang="en-US" sz="1600" dirty="0" err="1">
                <a:solidFill>
                  <a:srgbClr val="FF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&lt;=10: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2**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= i+1       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след. знач. </a:t>
            </a:r>
            <a:r>
              <a:rPr lang="en-US" sz="1600" dirty="0" err="1">
                <a:solidFill>
                  <a:srgbClr val="FF0000"/>
                </a:solidFill>
                <a:latin typeface="Courier New"/>
              </a:rPr>
              <a:t>i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5900" y="2996952"/>
            <a:ext cx="4518571" cy="156966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Courier New"/>
              </a:rPr>
              <a:t># Степени числа 2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= 1  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нач. знач. </a:t>
            </a:r>
            <a:r>
              <a:rPr lang="en-US" sz="1600" dirty="0" err="1">
                <a:solidFill>
                  <a:srgbClr val="FF0000"/>
                </a:solidFill>
                <a:latin typeface="Courier New"/>
              </a:rPr>
              <a:t>i</a:t>
            </a:r>
            <a:endParaRPr lang="en-US" sz="1600" dirty="0">
              <a:solidFill>
                <a:srgbClr val="FF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CC6600"/>
                </a:solidFill>
                <a:latin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>
                <a:solidFill>
                  <a:srgbClr val="CC6600"/>
                </a:solidFill>
                <a:latin typeface="Courier New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:       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начало цикла</a:t>
            </a:r>
          </a:p>
          <a:p>
            <a:r>
              <a:rPr lang="ru-RU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2**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= i+1       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след. знач. </a:t>
            </a:r>
            <a:r>
              <a:rPr lang="en-US" sz="1600" dirty="0" err="1">
                <a:solidFill>
                  <a:srgbClr val="FF0000"/>
                </a:solidFill>
                <a:latin typeface="Courier New"/>
              </a:rPr>
              <a:t>i</a:t>
            </a:r>
            <a:endParaRPr lang="en-US" sz="1600" dirty="0">
              <a:solidFill>
                <a:srgbClr val="FF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rgbClr val="CC6600"/>
                </a:solidFill>
                <a:latin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&gt;10: </a:t>
            </a:r>
            <a:r>
              <a:rPr lang="en-US" sz="1600" dirty="0">
                <a:solidFill>
                  <a:srgbClr val="CC6600"/>
                </a:solidFill>
                <a:latin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ru-RU" sz="1600" dirty="0">
                <a:solidFill>
                  <a:srgbClr val="FF0000"/>
                </a:solidFill>
                <a:latin typeface="Courier New"/>
              </a:rPr>
              <a:t>выход при </a:t>
            </a:r>
            <a:r>
              <a:rPr lang="en-US" sz="1600" dirty="0" err="1">
                <a:solidFill>
                  <a:srgbClr val="FF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/>
              </a:rPr>
              <a:t>&gt;10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899" y="4869160"/>
            <a:ext cx="4518571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Courier New"/>
              </a:rPr>
              <a:t># Степени числа 2</a:t>
            </a:r>
          </a:p>
          <a:p>
            <a:r>
              <a:rPr lang="ru-RU" sz="1600" dirty="0">
                <a:solidFill>
                  <a:srgbClr val="FF0000"/>
                </a:solidFill>
                <a:latin typeface="Courier New"/>
              </a:rPr>
              <a:t># для i в диапазоне от 1 до 10</a:t>
            </a:r>
          </a:p>
          <a:p>
            <a:r>
              <a:rPr lang="ru-RU" sz="1600" dirty="0" err="1">
                <a:solidFill>
                  <a:srgbClr val="CC6600"/>
                </a:solidFill>
                <a:latin typeface="Courier New"/>
              </a:rPr>
              <a:t>for</a:t>
            </a:r>
            <a:r>
              <a:rPr lang="ru-RU" sz="1600" dirty="0">
                <a:solidFill>
                  <a:srgbClr val="000000"/>
                </a:solidFill>
                <a:latin typeface="Courier New"/>
              </a:rPr>
              <a:t> i </a:t>
            </a:r>
            <a:r>
              <a:rPr lang="ru-RU" sz="1600" dirty="0" err="1">
                <a:solidFill>
                  <a:srgbClr val="CC6600"/>
                </a:solidFill>
                <a:latin typeface="Courier New"/>
              </a:rPr>
              <a:t>in</a:t>
            </a:r>
            <a:r>
              <a:rPr lang="ru-RU" sz="16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range</a:t>
            </a:r>
            <a:r>
              <a:rPr lang="ru-RU" sz="1600" dirty="0">
                <a:solidFill>
                  <a:srgbClr val="000000"/>
                </a:solidFill>
                <a:latin typeface="Courier New"/>
              </a:rPr>
              <a:t>(1,11):</a:t>
            </a:r>
          </a:p>
          <a:p>
            <a:r>
              <a:rPr lang="ru-RU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ru-RU" sz="1600" dirty="0">
                <a:solidFill>
                  <a:srgbClr val="000000"/>
                </a:solidFill>
                <a:latin typeface="Courier New"/>
              </a:rPr>
              <a:t>(i, 2**i)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408495" y="3392396"/>
            <a:ext cx="1349896" cy="25545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1 2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2 4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3 8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4 16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5 32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6 64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7 128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8 256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9 512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10 1024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034527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276872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Напечатать квадраты всех целых чисел от A до B (A&lt;=B).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Напечатать все четные числа из диапазона от А до В, кратные трем.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Напечатать квадраты всех целых чисел от А до В с шагом h</a:t>
            </a:r>
            <a:r>
              <a:rPr lang="ru-RU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Найти произведение всех положительных чисел целых чисел из диапазона от А до </a:t>
            </a:r>
            <a:r>
              <a:rPr lang="ru-RU" dirty="0" smtClean="0">
                <a:solidFill>
                  <a:srgbClr val="000000"/>
                </a:solidFill>
              </a:rPr>
              <a:t>В 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335175"/>
      </p:ext>
    </p:extLst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0AFE8CB-4431-4CE5-BC32-7AE2502D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C13C246-AB94-4FD4-BDC2-C77BFD95A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02744"/>
            <a:ext cx="8571935" cy="435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601986"/>
      </p:ext>
    </p:extLst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/>
              <a:t>Вопрос 2 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 dirty="0"/>
          </a:p>
        </p:txBody>
      </p:sp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23416" y="190373"/>
            <a:ext cx="8461052" cy="621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800" b="1" dirty="0">
                <a:solidFill>
                  <a:schemeClr val="tx2"/>
                </a:solidFill>
              </a:rPr>
              <a:t>Вопрос 2.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tx2"/>
                </a:solidFill>
              </a:rPr>
              <a:t>Массив </a:t>
            </a:r>
            <a:r>
              <a:rPr lang="ru-RU" sz="2000" dirty="0">
                <a:solidFill>
                  <a:schemeClr val="tx2"/>
                </a:solidFill>
              </a:rPr>
              <a:t>–</a:t>
            </a:r>
            <a:r>
              <a:rPr lang="ru-RU" sz="2000" b="1" dirty="0">
                <a:solidFill>
                  <a:schemeClr val="tx2"/>
                </a:solidFill>
              </a:rPr>
              <a:t>  </a:t>
            </a:r>
            <a:r>
              <a:rPr lang="ru-RU" sz="2000" dirty="0">
                <a:solidFill>
                  <a:schemeClr val="tx2"/>
                </a:solidFill>
              </a:rPr>
              <a:t>совокупность пронумерованных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величин  одного типа, объединённых общим именем.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dirty="0">
                <a:solidFill>
                  <a:schemeClr val="tx2"/>
                </a:solidFill>
              </a:rPr>
              <a:t/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В языке </a:t>
            </a:r>
            <a:r>
              <a:rPr lang="en-US" sz="2000" dirty="0">
                <a:solidFill>
                  <a:schemeClr val="tx2"/>
                </a:solidFill>
              </a:rPr>
              <a:t>Python </a:t>
            </a:r>
            <a:r>
              <a:rPr lang="ru-RU" sz="2000" dirty="0">
                <a:solidFill>
                  <a:schemeClr val="tx2"/>
                </a:solidFill>
              </a:rPr>
              <a:t>нет такой структуры данных, как массив.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dirty="0">
                <a:solidFill>
                  <a:schemeClr val="tx2"/>
                </a:solidFill>
              </a:rPr>
              <a:t>Для хранения группы однотипных объектов используют </a:t>
            </a:r>
            <a:r>
              <a:rPr lang="ru-RU" sz="2000" b="1" i="1" dirty="0">
                <a:solidFill>
                  <a:schemeClr val="tx2"/>
                </a:solidFill>
              </a:rPr>
              <a:t>списки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(тип данных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dirty="0">
                <a:solidFill>
                  <a:schemeClr val="tx2"/>
                </a:solidFill>
              </a:rPr>
              <a:t>)</a:t>
            </a:r>
            <a:r>
              <a:rPr lang="ru-RU" sz="200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solidFill>
                  <a:schemeClr val="tx2"/>
                </a:solidFill>
              </a:rPr>
              <a:t>Индекс</a:t>
            </a:r>
            <a:r>
              <a:rPr lang="ru-RU" sz="2000" dirty="0">
                <a:solidFill>
                  <a:schemeClr val="tx2"/>
                </a:solidFill>
              </a:rPr>
              <a:t> – порядковый номер элемента в массиве.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dirty="0">
                <a:solidFill>
                  <a:schemeClr val="tx2"/>
                </a:solidFill>
              </a:rPr>
              <a:t>Нумерация элементов массива всегда начинается с нуля.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dirty="0">
                <a:solidFill>
                  <a:schemeClr val="tx2"/>
                </a:solidFill>
              </a:rPr>
              <a:t>Каждый элемент массива обозначается </a:t>
            </a:r>
            <a:r>
              <a:rPr lang="ru-RU" sz="2000" i="1" dirty="0">
                <a:solidFill>
                  <a:schemeClr val="tx2"/>
                </a:solidFill>
              </a:rPr>
              <a:t>индексированным именем</a:t>
            </a:r>
            <a:r>
              <a:rPr lang="ru-RU" sz="2000" dirty="0">
                <a:solidFill>
                  <a:schemeClr val="tx2"/>
                </a:solidFill>
              </a:rPr>
              <a:t>: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latin typeface="Courier New" pitchFamily="49" charset="0"/>
              </a:rPr>
              <a:t>Имя</a:t>
            </a:r>
            <a:r>
              <a:rPr lang="en-US" sz="2000" b="1" dirty="0">
                <a:latin typeface="Courier New" pitchFamily="49" charset="0"/>
              </a:rPr>
              <a:t>[</a:t>
            </a:r>
            <a:r>
              <a:rPr lang="ru-RU" sz="2000" b="1" dirty="0">
                <a:latin typeface="Courier New" pitchFamily="49" charset="0"/>
              </a:rPr>
              <a:t>индекс</a:t>
            </a:r>
            <a:r>
              <a:rPr lang="en-US" sz="2000" b="1" dirty="0">
                <a:latin typeface="Courier New" pitchFamily="49" charset="0"/>
              </a:rPr>
              <a:t>]</a:t>
            </a:r>
            <a:endParaRPr lang="ru-RU" sz="2000" dirty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i="1" dirty="0">
                <a:solidFill>
                  <a:schemeClr val="tx2"/>
                </a:solidFill>
              </a:rPr>
              <a:t>Например: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latin typeface="Courier New" pitchFamily="49" charset="0"/>
              </a:rPr>
              <a:t>A[1]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– </a:t>
            </a:r>
            <a:r>
              <a:rPr lang="ru-RU" sz="2000" dirty="0">
                <a:solidFill>
                  <a:srgbClr val="FF0000"/>
                </a:solidFill>
              </a:rPr>
              <a:t>второй элемент массива </a:t>
            </a:r>
            <a:r>
              <a:rPr lang="en-US" sz="2000" dirty="0">
                <a:solidFill>
                  <a:srgbClr val="FF0000"/>
                </a:solidFill>
              </a:rPr>
              <a:t>A</a:t>
            </a:r>
            <a:r>
              <a:rPr lang="ru-RU" sz="2000" dirty="0">
                <a:solidFill>
                  <a:srgbClr val="FF0000"/>
                </a:solidFill>
              </a:rPr>
              <a:t> ( с индексом 1).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ru-RU" sz="2000" dirty="0">
                <a:solidFill>
                  <a:schemeClr val="tx2"/>
                </a:solidFill>
              </a:rPr>
              <a:t>Массивы бывают </a:t>
            </a:r>
            <a:r>
              <a:rPr lang="ru-RU" sz="2000" i="1" dirty="0">
                <a:solidFill>
                  <a:schemeClr val="tx2"/>
                </a:solidFill>
              </a:rPr>
              <a:t>одномерные</a:t>
            </a:r>
            <a:r>
              <a:rPr lang="ru-RU" sz="2000" dirty="0">
                <a:solidFill>
                  <a:schemeClr val="tx2"/>
                </a:solidFill>
              </a:rPr>
              <a:t> (</a:t>
            </a:r>
            <a:r>
              <a:rPr lang="ru-RU" sz="2000" i="1" dirty="0">
                <a:solidFill>
                  <a:schemeClr val="tx2"/>
                </a:solidFill>
              </a:rPr>
              <a:t>линейные</a:t>
            </a:r>
            <a:r>
              <a:rPr lang="ru-RU" sz="2000" dirty="0">
                <a:solidFill>
                  <a:schemeClr val="tx2"/>
                </a:solidFill>
              </a:rPr>
              <a:t>) и </a:t>
            </a:r>
            <a:r>
              <a:rPr lang="ru-RU" sz="2000" i="1" dirty="0">
                <a:solidFill>
                  <a:schemeClr val="tx2"/>
                </a:solidFill>
              </a:rPr>
              <a:t>двумерные</a:t>
            </a:r>
            <a:r>
              <a:rPr lang="ru-RU" sz="2000" dirty="0">
                <a:solidFill>
                  <a:schemeClr val="tx2"/>
                </a:solidFill>
              </a:rPr>
              <a:t> (</a:t>
            </a:r>
            <a:r>
              <a:rPr lang="ru-RU" sz="2000" i="1" dirty="0">
                <a:solidFill>
                  <a:schemeClr val="tx2"/>
                </a:solidFill>
              </a:rPr>
              <a:t>прямоугольные</a:t>
            </a:r>
            <a:r>
              <a:rPr lang="ru-RU" sz="2000" dirty="0">
                <a:solidFill>
                  <a:schemeClr val="tx2"/>
                </a:solidFill>
              </a:rPr>
              <a:t>). Далее рассматриваются одномерные массивы.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5336457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2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2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2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2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116013" y="188640"/>
            <a:ext cx="63738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800" dirty="0">
                <a:solidFill>
                  <a:schemeClr val="tx2"/>
                </a:solidFill>
              </a:rPr>
              <a:t>Одномерный (линейный) массив</a:t>
            </a:r>
            <a:r>
              <a:rPr lang="ru-RU" sz="2800" dirty="0"/>
              <a:t> </a:t>
            </a:r>
            <a:r>
              <a:rPr lang="en-US" sz="3600" b="1" dirty="0">
                <a:latin typeface="Courier New" pitchFamily="49" charset="0"/>
              </a:rPr>
              <a:t>A</a:t>
            </a:r>
            <a:endParaRPr lang="ru-RU" sz="3600" b="1" dirty="0">
              <a:latin typeface="Courier New" pitchFamily="49" charset="0"/>
            </a:endParaRPr>
          </a:p>
        </p:txBody>
      </p:sp>
      <p:graphicFrame>
        <p:nvGraphicFramePr>
          <p:cNvPr id="152829" name="Group 2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84732"/>
              </p:ext>
            </p:extLst>
          </p:nvPr>
        </p:nvGraphicFramePr>
        <p:xfrm>
          <a:off x="358775" y="956171"/>
          <a:ext cx="7524750" cy="974895"/>
        </p:xfrm>
        <a:graphic>
          <a:graphicData uri="http://schemas.openxmlformats.org/drawingml/2006/table">
            <a:tbl>
              <a:tblPr/>
              <a:tblGrid>
                <a:gridCol w="104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873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i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]</a:t>
                      </a:r>
                      <a:endParaRPr kumimoji="0" lang="ru-RU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T="45646" marB="45646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74" name="Text Box 254"/>
          <p:cNvSpPr txBox="1">
            <a:spLocks noChangeArrowheads="1"/>
          </p:cNvSpPr>
          <p:nvPr/>
        </p:nvSpPr>
        <p:spPr bwMode="auto">
          <a:xfrm>
            <a:off x="1043608" y="3140968"/>
            <a:ext cx="72802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A[</a:t>
            </a:r>
            <a:r>
              <a:rPr lang="ru-RU" sz="2400" b="1" dirty="0">
                <a:latin typeface="Courier New" pitchFamily="49" charset="0"/>
              </a:rPr>
              <a:t>0</a:t>
            </a:r>
            <a:r>
              <a:rPr lang="en-US" sz="2400" b="1" dirty="0">
                <a:latin typeface="Courier New" pitchFamily="49" charset="0"/>
              </a:rPr>
              <a:t>] = -5</a:t>
            </a:r>
            <a:r>
              <a:rPr lang="ru-RU" sz="2400" b="1" dirty="0">
                <a:latin typeface="Courier New" pitchFamily="49" charset="0"/>
              </a:rPr>
              <a:t>,</a:t>
            </a:r>
            <a:r>
              <a:rPr lang="en-US" sz="2400" b="1" dirty="0">
                <a:latin typeface="Courier New" pitchFamily="49" charset="0"/>
              </a:rPr>
              <a:t>  A[</a:t>
            </a:r>
            <a:r>
              <a:rPr lang="ru-RU" sz="2400" b="1" dirty="0">
                <a:latin typeface="Courier New" pitchFamily="49" charset="0"/>
              </a:rPr>
              <a:t>1</a:t>
            </a:r>
            <a:r>
              <a:rPr lang="en-US" sz="2400" b="1" dirty="0">
                <a:latin typeface="Courier New" pitchFamily="49" charset="0"/>
              </a:rPr>
              <a:t>] = -</a:t>
            </a:r>
            <a:r>
              <a:rPr lang="ru-RU" sz="2400" b="1" dirty="0">
                <a:latin typeface="Courier New" pitchFamily="49" charset="0"/>
              </a:rPr>
              <a:t>2,</a:t>
            </a:r>
            <a:r>
              <a:rPr lang="en-US" sz="2400" b="1" dirty="0">
                <a:latin typeface="Courier New" pitchFamily="49" charset="0"/>
              </a:rPr>
              <a:t> . . . A[</a:t>
            </a:r>
            <a:r>
              <a:rPr lang="ru-RU" sz="2400" b="1" dirty="0">
                <a:latin typeface="Courier New" pitchFamily="49" charset="0"/>
              </a:rPr>
              <a:t>9</a:t>
            </a:r>
            <a:r>
              <a:rPr lang="en-US" sz="2400" b="1" dirty="0">
                <a:latin typeface="Courier New" pitchFamily="49" charset="0"/>
              </a:rPr>
              <a:t>] = -3</a:t>
            </a:r>
            <a:endParaRPr lang="ru-RU" sz="2400" b="1" dirty="0"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28911" y="2215716"/>
            <a:ext cx="2887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A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–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cs typeface="Arial" pitchFamily="34" charset="0"/>
              </a:rPr>
              <a:t>имя массива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cs typeface="Arial" pitchFamily="34" charset="0"/>
              </a:rPr>
              <a:t>– </a:t>
            </a:r>
            <a:r>
              <a:rPr lang="ru-RU" sz="2000" i="1" dirty="0">
                <a:solidFill>
                  <a:srgbClr val="FF0000"/>
                </a:solidFill>
                <a:cs typeface="Arial" pitchFamily="34" charset="0"/>
              </a:rPr>
              <a:t>индекс элемента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3786190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2"/>
                </a:solidFill>
                <a:latin typeface="Arial" charset="0"/>
              </a:rPr>
              <a:t>Индексом может быть не только целое число, но и целое значение переменной или арифметического выражения.</a:t>
            </a:r>
          </a:p>
          <a:p>
            <a:pPr algn="just"/>
            <a:r>
              <a:rPr lang="ru-RU" sz="2000" i="1" dirty="0">
                <a:solidFill>
                  <a:schemeClr val="tx2"/>
                </a:solidFill>
                <a:latin typeface="Arial" charset="0"/>
              </a:rPr>
              <a:t>Например</a:t>
            </a:r>
            <a:r>
              <a:rPr lang="ru-RU" sz="2000" dirty="0">
                <a:solidFill>
                  <a:schemeClr val="tx2"/>
                </a:solidFill>
                <a:latin typeface="Arial" charset="0"/>
              </a:rPr>
              <a:t>:</a:t>
            </a:r>
            <a:r>
              <a:rPr lang="ru-RU" sz="20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A[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2*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i-1] = -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ru-RU" sz="2000" dirty="0">
                <a:solidFill>
                  <a:schemeClr val="tx2"/>
                </a:solidFill>
                <a:latin typeface="Arial" charset="0"/>
              </a:rPr>
              <a:t>при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=1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)</a:t>
            </a:r>
            <a:r>
              <a:rPr lang="ru-RU" sz="2000" dirty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ru-RU" sz="2000" dirty="0">
                <a:solidFill>
                  <a:schemeClr val="tx2"/>
                </a:solidFill>
                <a:latin typeface="Arial" charset="0"/>
              </a:rPr>
              <a:t>Перед использованием в программе массив необходимо создать. Обращение к несуществующему элементу вызовет ошибку.</a:t>
            </a:r>
          </a:p>
          <a:p>
            <a:pPr algn="just">
              <a:spcBef>
                <a:spcPts val="1200"/>
              </a:spcBef>
            </a:pPr>
            <a:r>
              <a:rPr lang="ru-RU" sz="2000" dirty="0">
                <a:solidFill>
                  <a:schemeClr val="tx2"/>
                </a:solidFill>
                <a:latin typeface="Arial" charset="0"/>
              </a:rPr>
              <a:t>Количество элементов в массиве определяется с помощью функции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ru-RU" sz="2400" b="1" dirty="0">
                <a:latin typeface="Arial" charset="0"/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(</a:t>
            </a:r>
            <a:r>
              <a:rPr lang="en-US" sz="2000" dirty="0">
                <a:solidFill>
                  <a:schemeClr val="tx2"/>
                </a:solidFill>
              </a:rPr>
              <a:t>length – </a:t>
            </a:r>
            <a:r>
              <a:rPr lang="ru-RU" sz="2000" dirty="0">
                <a:solidFill>
                  <a:schemeClr val="tx2"/>
                </a:solidFill>
              </a:rPr>
              <a:t>«длина») </a:t>
            </a:r>
            <a:r>
              <a:rPr lang="ru-RU" sz="2000" dirty="0">
                <a:solidFill>
                  <a:schemeClr val="tx2"/>
                </a:solidFill>
                <a:latin typeface="Arial" charset="0"/>
              </a:rPr>
              <a:t>.</a:t>
            </a:r>
            <a:r>
              <a:rPr lang="ru-RU" sz="2400" b="1" dirty="0">
                <a:latin typeface="Arial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Arial" charset="0"/>
              </a:rPr>
              <a:t>Например:</a:t>
            </a:r>
            <a:r>
              <a:rPr lang="en-US" sz="2000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N =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(A)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616219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330066"/>
                </a:solidFill>
              </a:rPr>
              <a:t>Вывод массива на экран</a:t>
            </a:r>
            <a:endParaRPr lang="ru-RU" dirty="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59532" y="1736812"/>
            <a:ext cx="2618642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sz="2400" dirty="0">
              <a:solidFill>
                <a:srgbClr val="008000"/>
              </a:solidFill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5516" y="1012666"/>
            <a:ext cx="8759255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ru-RU" b="1" u="sng" dirty="0">
                <a:solidFill>
                  <a:schemeClr val="tx2"/>
                </a:solidFill>
              </a:rPr>
              <a:t>1 способ.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sz="1700" dirty="0">
                <a:solidFill>
                  <a:schemeClr val="tx2"/>
                </a:solidFill>
              </a:rPr>
              <a:t>Весь массив выводится как один объект в квадратных скобках, элементы разделяются запятыми.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2623" y="2658248"/>
            <a:ext cx="2949846" cy="46166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[1, 2, 3,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15516" y="3356992"/>
            <a:ext cx="86460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b="1" u="sng" dirty="0">
                <a:solidFill>
                  <a:schemeClr val="tx2"/>
                </a:solidFill>
              </a:rPr>
              <a:t>2</a:t>
            </a:r>
            <a:r>
              <a:rPr lang="ru-RU" b="1" u="sng" dirty="0">
                <a:solidFill>
                  <a:schemeClr val="tx2"/>
                </a:solidFill>
              </a:rPr>
              <a:t> способ.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sz="1700" dirty="0">
                <a:solidFill>
                  <a:schemeClr val="tx2"/>
                </a:solidFill>
              </a:rPr>
              <a:t>Вывод элементов </a:t>
            </a:r>
            <a:r>
              <a:rPr lang="ru-RU" sz="1700" dirty="0">
                <a:solidFill>
                  <a:srgbClr val="330066"/>
                </a:solidFill>
                <a:latin typeface="Arial" pitchFamily="34" charset="0"/>
              </a:rPr>
              <a:t>с помощью цикла </a:t>
            </a:r>
            <a:r>
              <a:rPr lang="ru-RU" sz="1700" dirty="0">
                <a:solidFill>
                  <a:schemeClr val="tx2"/>
                </a:solidFill>
              </a:rPr>
              <a:t>в одной строке через пробел.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9532" y="2312876"/>
            <a:ext cx="13276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i="1" dirty="0">
                <a:solidFill>
                  <a:schemeClr val="tx2"/>
                </a:solidFill>
                <a:latin typeface="Arial" charset="0"/>
              </a:rPr>
              <a:t>На экране: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52623" y="3897052"/>
            <a:ext cx="6451625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4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400" dirty="0">
                <a:latin typeface="Courier New" pitchFamily="49" charset="0"/>
              </a:rPr>
              <a:t> i </a:t>
            </a:r>
            <a:r>
              <a:rPr lang="pl-PL" sz="24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400" dirty="0">
                <a:latin typeface="Courier New" pitchFamily="49" charset="0"/>
              </a:rPr>
              <a:t>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pl-PL" sz="2400" dirty="0">
                <a:latin typeface="Courier New" pitchFamily="49" charset="0"/>
              </a:rPr>
              <a:t>(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len</a:t>
            </a:r>
            <a:r>
              <a:rPr lang="pl-PL" sz="2400" dirty="0">
                <a:latin typeface="Courier New" pitchFamily="49" charset="0"/>
              </a:rPr>
              <a:t>(</a:t>
            </a:r>
            <a:r>
              <a:rPr lang="en-US" sz="2400" dirty="0">
                <a:latin typeface="Courier New" pitchFamily="49" charset="0"/>
              </a:rPr>
              <a:t>A</a:t>
            </a:r>
            <a:r>
              <a:rPr lang="pl-PL" sz="2400" dirty="0">
                <a:latin typeface="Courier New" pitchFamily="49" charset="0"/>
              </a:rPr>
              <a:t>)):</a:t>
            </a:r>
          </a:p>
          <a:p>
            <a:pPr eaLnBrk="1" hangingPunct="1"/>
            <a:r>
              <a:rPr lang="pl-PL" sz="2400" dirty="0">
                <a:latin typeface="Courier New" pitchFamily="49" charset="0"/>
              </a:rPr>
              <a:t>	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pl-PL" sz="2400" dirty="0">
                <a:latin typeface="Courier New" pitchFamily="49" charset="0"/>
              </a:rPr>
              <a:t> (</a:t>
            </a:r>
            <a:r>
              <a:rPr lang="en-US" sz="2400" dirty="0">
                <a:latin typeface="Courier New" pitchFamily="49" charset="0"/>
              </a:rPr>
              <a:t>A</a:t>
            </a:r>
            <a:r>
              <a:rPr lang="pl-PL" sz="2400" dirty="0">
                <a:latin typeface="Courier New" pitchFamily="49" charset="0"/>
              </a:rPr>
              <a:t>[i], end=</a:t>
            </a:r>
            <a:r>
              <a:rPr lang="pl-PL" sz="2400" dirty="0">
                <a:solidFill>
                  <a:srgbClr val="008000"/>
                </a:solidFill>
                <a:latin typeface="Courier New" pitchFamily="49" charset="0"/>
              </a:rPr>
              <a:t>" "</a:t>
            </a:r>
            <a:r>
              <a:rPr lang="pl-PL" sz="2400" dirty="0">
                <a:latin typeface="Courier New" pitchFamily="49" charset="0"/>
              </a:rPr>
              <a:t>)</a:t>
            </a:r>
            <a:endParaRPr lang="ru-RU" sz="2400" dirty="0">
              <a:latin typeface="Courier New" pitchFamily="49" charset="0"/>
            </a:endParaRPr>
          </a:p>
          <a:p>
            <a:pPr eaLnBrk="1" hangingPunct="1"/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sz="2400" dirty="0">
                <a:latin typeface="Courier New" pitchFamily="49" charset="0"/>
              </a:rPr>
              <a:t>()  </a:t>
            </a:r>
            <a:r>
              <a:rPr lang="ru-RU" sz="2400" dirty="0">
                <a:solidFill>
                  <a:srgbClr val="FF0000"/>
                </a:solidFill>
                <a:latin typeface="Courier New" pitchFamily="49" charset="0"/>
              </a:rPr>
              <a:t># переход на новую строку</a:t>
            </a:r>
            <a:endParaRPr lang="en-US" sz="24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0308" y="5595627"/>
            <a:ext cx="1843774" cy="46166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1 2 3 4 5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7413" y="5235587"/>
            <a:ext cx="13276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i="1" dirty="0">
                <a:solidFill>
                  <a:schemeClr val="tx2"/>
                </a:solidFill>
                <a:latin typeface="Arial" charset="0"/>
              </a:rPr>
              <a:t>На экране:</a:t>
            </a: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8767094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" grpId="0"/>
      <p:bldP spid="2" grpId="0" animBg="1"/>
      <p:bldP spid="9" grpId="0"/>
      <p:bldP spid="3" grpId="0"/>
      <p:bldP spid="11" grpId="0" animBg="1"/>
      <p:bldP spid="12" grpId="0" animBg="1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330066"/>
                </a:solidFill>
              </a:rPr>
              <a:t>Вывод массива на экран</a:t>
            </a:r>
            <a:endParaRPr lang="ru-RU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5516" y="1012666"/>
            <a:ext cx="87592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ru-RU" b="1" u="sng" dirty="0">
                <a:solidFill>
                  <a:srgbClr val="330066"/>
                </a:solidFill>
              </a:rPr>
              <a:t>3 способ.</a:t>
            </a:r>
            <a:r>
              <a:rPr lang="ru-RU" dirty="0">
                <a:solidFill>
                  <a:srgbClr val="330066"/>
                </a:solidFill>
              </a:rPr>
              <a:t> </a:t>
            </a:r>
            <a:r>
              <a:rPr lang="ru-RU" sz="1700" dirty="0">
                <a:solidFill>
                  <a:srgbClr val="330066"/>
                </a:solidFill>
                <a:latin typeface="Arial" pitchFamily="34" charset="0"/>
              </a:rPr>
              <a:t>Вывод элементов с помощью цикла в столбик</a:t>
            </a:r>
            <a:r>
              <a:rPr lang="ru-RU" sz="1700" dirty="0">
                <a:solidFill>
                  <a:srgbClr val="330066"/>
                </a:solidFill>
              </a:rPr>
              <a:t>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15516" y="3560739"/>
            <a:ext cx="8646077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ru-RU" b="1" u="sng" dirty="0">
                <a:solidFill>
                  <a:srgbClr val="330066"/>
                </a:solidFill>
              </a:rPr>
              <a:t>4 способ.</a:t>
            </a:r>
            <a:r>
              <a:rPr lang="ru-RU" dirty="0">
                <a:solidFill>
                  <a:srgbClr val="330066"/>
                </a:solidFill>
              </a:rPr>
              <a:t> В</a:t>
            </a:r>
            <a:r>
              <a:rPr lang="ru-RU" sz="1700" dirty="0">
                <a:solidFill>
                  <a:srgbClr val="330066"/>
                </a:solidFill>
                <a:latin typeface="Arial" pitchFamily="34" charset="0"/>
              </a:rPr>
              <a:t>ывод элементов с помощью цикла в столбик </a:t>
            </a:r>
            <a:br>
              <a:rPr lang="ru-RU" sz="1700" dirty="0">
                <a:solidFill>
                  <a:srgbClr val="330066"/>
                </a:solidFill>
                <a:latin typeface="Arial" pitchFamily="34" charset="0"/>
              </a:rPr>
            </a:br>
            <a:r>
              <a:rPr lang="ru-RU" sz="1700" dirty="0">
                <a:solidFill>
                  <a:srgbClr val="330066"/>
                </a:solidFill>
                <a:latin typeface="Arial" pitchFamily="34" charset="0"/>
              </a:rPr>
              <a:t>с указанием индексов</a:t>
            </a:r>
            <a:r>
              <a:rPr lang="ru-RU" sz="1700" dirty="0">
                <a:solidFill>
                  <a:srgbClr val="330066"/>
                </a:solidFill>
              </a:rPr>
              <a:t>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128284" y="1020360"/>
            <a:ext cx="1846487" cy="2328503"/>
            <a:chOff x="7128284" y="1020360"/>
            <a:chExt cx="1846487" cy="2328503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128284" y="1409871"/>
              <a:ext cx="1846487" cy="1938992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ru-RU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  <a:p>
              <a:r>
                <a:rPr lang="ru-RU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</a:p>
            <a:p>
              <a:r>
                <a:rPr lang="ru-RU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</a:p>
            <a:p>
              <a:r>
                <a:rPr lang="ru-RU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4</a:t>
              </a:r>
            </a:p>
            <a:p>
              <a:r>
                <a:rPr lang="ru-RU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7128284" y="1020360"/>
              <a:ext cx="1327681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700" i="1" dirty="0">
                  <a:solidFill>
                    <a:srgbClr val="330066"/>
                  </a:solidFill>
                  <a:latin typeface="Arial" charset="0"/>
                </a:rPr>
                <a:t>На экране:</a:t>
              </a:r>
            </a:p>
          </p:txBody>
        </p:sp>
      </p:grp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43741" y="1409871"/>
            <a:ext cx="6100468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4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pl-PL" sz="24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4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range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pl-PL" sz="24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len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)):</a:t>
            </a:r>
          </a:p>
          <a:p>
            <a:pPr eaLnBrk="1" hangingPunct="1"/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pl-PL" sz="24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print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[i])</a:t>
            </a:r>
            <a:endParaRPr lang="ru-RU" sz="24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128284" y="3841154"/>
            <a:ext cx="1846487" cy="2324150"/>
            <a:chOff x="7128284" y="3841154"/>
            <a:chExt cx="1846487" cy="232415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128284" y="4226312"/>
              <a:ext cx="1846487" cy="1938992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A[ 0 ]= 1</a:t>
              </a:r>
            </a:p>
            <a:p>
              <a:r>
                <a:rPr lang="en-US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A[ 1 ]= 2</a:t>
              </a:r>
            </a:p>
            <a:p>
              <a:r>
                <a:rPr lang="en-US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A[ 2 ]= 3</a:t>
              </a:r>
            </a:p>
            <a:p>
              <a:r>
                <a:rPr lang="en-US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A[ 3 ]= 4</a:t>
              </a:r>
            </a:p>
            <a:p>
              <a:r>
                <a:rPr lang="en-US" sz="24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A[ 4 ]= 5</a:t>
              </a:r>
              <a:endParaRPr lang="ru-RU" sz="2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28284" y="3841154"/>
              <a:ext cx="1327681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700" i="1" dirty="0">
                  <a:solidFill>
                    <a:srgbClr val="330066"/>
                  </a:solidFill>
                  <a:latin typeface="Arial" charset="0"/>
                </a:rPr>
                <a:t>На экране:</a:t>
              </a:r>
            </a:p>
          </p:txBody>
        </p:sp>
      </p:grp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41765" y="4224126"/>
            <a:ext cx="6102443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4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pl-PL" sz="24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4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range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pl-PL" sz="24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len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)):</a:t>
            </a:r>
          </a:p>
          <a:p>
            <a:pPr eaLnBrk="1" hangingPunct="1"/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pl-PL" sz="24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print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pl-PL" sz="2400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A</a:t>
            </a:r>
            <a:r>
              <a:rPr lang="pl-PL" sz="2400" dirty="0">
                <a:solidFill>
                  <a:srgbClr val="008000"/>
                </a:solidFill>
                <a:latin typeface="Courier New" pitchFamily="49" charset="0"/>
              </a:rPr>
              <a:t>["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, i, </a:t>
            </a:r>
            <a:r>
              <a:rPr lang="pl-PL" sz="2400" dirty="0">
                <a:solidFill>
                  <a:srgbClr val="008000"/>
                </a:solidFill>
                <a:latin typeface="Courier New" pitchFamily="49" charset="0"/>
              </a:rPr>
              <a:t>"]="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pl-PL" sz="2400" dirty="0">
                <a:solidFill>
                  <a:srgbClr val="000000"/>
                </a:solidFill>
                <a:latin typeface="Courier New" pitchFamily="49" charset="0"/>
              </a:rPr>
              <a:t>[i])</a:t>
            </a:r>
            <a:endParaRPr lang="ru-RU" sz="24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6317850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Python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 циклы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Python 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массивы</a:t>
            </a:r>
            <a:br>
              <a:rPr lang="ru-RU" sz="3200" dirty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6121400" cy="617537"/>
          </a:xfrm>
        </p:spPr>
        <p:txBody>
          <a:bodyPr/>
          <a:lstStyle/>
          <a:p>
            <a:pPr algn="ctr" eaLnBrk="1" hangingPunct="1"/>
            <a:r>
              <a:rPr lang="ru-RU" sz="3600"/>
              <a:t>Заполнение массивов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38497" y="1171515"/>
            <a:ext cx="87503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u="sng" dirty="0">
                <a:solidFill>
                  <a:srgbClr val="330066"/>
                </a:solidFill>
              </a:rPr>
              <a:t>1 способ. Создание массива указанием значений элементов</a:t>
            </a:r>
            <a:endParaRPr lang="ru-RU" sz="2000" b="1" dirty="0">
              <a:solidFill>
                <a:srgbClr val="330066"/>
              </a:solidFill>
              <a:latin typeface="Courier New" pitchFamily="49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37512" y="1736812"/>
            <a:ext cx="8654937" cy="1229651"/>
            <a:chOff x="237512" y="1736812"/>
            <a:chExt cx="8654937" cy="1229651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59500" y="2504798"/>
              <a:ext cx="4500532" cy="46166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Courier New" pitchFamily="49" charset="0"/>
                </a:rPr>
                <a:t>A</a:t>
              </a:r>
              <a:r>
                <a:rPr lang="pl-PL" sz="2400" dirty="0">
                  <a:solidFill>
                    <a:srgbClr val="000000"/>
                  </a:solidFill>
                  <a:latin typeface="Courier New" pitchFamily="49" charset="0"/>
                </a:rPr>
                <a:t> = [1, </a:t>
              </a:r>
              <a:r>
                <a:rPr lang="ru-RU" sz="2400" dirty="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r>
                <a:rPr lang="pl-PL" sz="2400" dirty="0">
                  <a:solidFill>
                    <a:srgbClr val="000000"/>
                  </a:solidFill>
                  <a:latin typeface="Courier New" pitchFamily="49" charset="0"/>
                </a:rPr>
                <a:t>2, -3, 5, 7]</a:t>
              </a:r>
              <a:endParaRPr lang="en-US" sz="2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37512" y="1736812"/>
              <a:ext cx="8654937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000" dirty="0">
                  <a:solidFill>
                    <a:srgbClr val="330066"/>
                  </a:solidFill>
                </a:rPr>
                <a:t>Массив создается перечислением элементов через запятую в квадратных скобках.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250825" y="3254495"/>
            <a:ext cx="8654937" cy="1668381"/>
            <a:chOff x="250825" y="3254495"/>
            <a:chExt cx="8654937" cy="166838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72813" y="3722547"/>
              <a:ext cx="4487219" cy="120032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pPr lvl="0"/>
              <a:r>
                <a:rPr lang="en-US" sz="2400" dirty="0">
                  <a:solidFill>
                    <a:srgbClr val="FF0000"/>
                  </a:solidFill>
                  <a:latin typeface="Courier New" pitchFamily="49" charset="0"/>
                </a:rPr>
                <a:t># </a:t>
              </a:r>
              <a:r>
                <a:rPr lang="ru-RU" sz="2400" dirty="0">
                  <a:solidFill>
                    <a:srgbClr val="FF0000"/>
                  </a:solidFill>
                  <a:latin typeface="Courier New" pitchFamily="49" charset="0"/>
                </a:rPr>
                <a:t>массив из 5 элементов</a:t>
              </a:r>
            </a:p>
            <a:p>
              <a:pPr lvl="0"/>
              <a:r>
                <a:rPr lang="en-US" sz="2400" dirty="0">
                  <a:solidFill>
                    <a:srgbClr val="FF0000"/>
                  </a:solidFill>
                  <a:latin typeface="Courier New" pitchFamily="49" charset="0"/>
                </a:rPr>
                <a:t># </a:t>
              </a:r>
              <a:r>
                <a:rPr lang="ru-RU" sz="2400" dirty="0">
                  <a:solidFill>
                    <a:srgbClr val="FF0000"/>
                  </a:solidFill>
                  <a:latin typeface="Courier New" pitchFamily="49" charset="0"/>
                </a:rPr>
                <a:t>заполненный нулями</a:t>
              </a:r>
              <a:endParaRPr lang="en-US" sz="2400" dirty="0">
                <a:solidFill>
                  <a:srgbClr val="FF0000"/>
                </a:solidFill>
                <a:latin typeface="Courier New" pitchFamily="49" charset="0"/>
              </a:endParaRPr>
            </a:p>
            <a:p>
              <a:r>
                <a:rPr lang="en-US" sz="2400" dirty="0">
                  <a:solidFill>
                    <a:srgbClr val="000000"/>
                  </a:solidFill>
                  <a:latin typeface="Courier New" pitchFamily="49" charset="0"/>
                </a:rPr>
                <a:t>A</a:t>
              </a:r>
              <a:r>
                <a:rPr lang="pl-PL" sz="2400" dirty="0">
                  <a:solidFill>
                    <a:srgbClr val="000000"/>
                  </a:solidFill>
                  <a:latin typeface="Courier New" pitchFamily="49" charset="0"/>
                </a:rPr>
                <a:t> = [</a:t>
              </a:r>
              <a:r>
                <a:rPr lang="ru-RU" sz="2400" dirty="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r>
                <a:rPr lang="pl-PL" sz="2400" dirty="0">
                  <a:solidFill>
                    <a:srgbClr val="000000"/>
                  </a:solidFill>
                  <a:latin typeface="Courier New" pitchFamily="49" charset="0"/>
                </a:rPr>
                <a:t>]</a:t>
              </a:r>
              <a:r>
                <a:rPr lang="en-US" sz="2400" dirty="0">
                  <a:solidFill>
                    <a:srgbClr val="000000"/>
                  </a:solidFill>
                  <a:latin typeface="Courier New" pitchFamily="49" charset="0"/>
                </a:rPr>
                <a:t> * 5</a:t>
              </a:r>
              <a:endParaRPr lang="ru-RU" sz="240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50825" y="3254495"/>
              <a:ext cx="86549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000" dirty="0">
                  <a:solidFill>
                    <a:srgbClr val="330066"/>
                  </a:solidFill>
                </a:rPr>
                <a:t>Если все элементы одинаковые, используется следующий оператор.</a:t>
              </a:r>
            </a:p>
          </p:txBody>
        </p:sp>
      </p:grp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0580181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6121400" cy="617537"/>
          </a:xfrm>
        </p:spPr>
        <p:txBody>
          <a:bodyPr/>
          <a:lstStyle/>
          <a:p>
            <a:pPr algn="ctr" eaLnBrk="1" hangingPunct="1"/>
            <a:r>
              <a:rPr lang="ru-RU" sz="3600"/>
              <a:t>Заполнение массивов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50825" y="1052736"/>
            <a:ext cx="87503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u="sng" dirty="0">
                <a:solidFill>
                  <a:schemeClr val="tx2"/>
                </a:solidFill>
              </a:rPr>
              <a:t>2 способ. Ввод с клавиатуры</a:t>
            </a:r>
            <a:r>
              <a:rPr lang="ru-RU" u="sng" dirty="0">
                <a:solidFill>
                  <a:schemeClr val="tx2"/>
                </a:solidFill>
              </a:rPr>
              <a:t> </a:t>
            </a:r>
            <a:r>
              <a:rPr lang="ru-RU" sz="2000" u="sng" dirty="0">
                <a:solidFill>
                  <a:schemeClr val="tx2"/>
                </a:solidFill>
              </a:rPr>
              <a:t>(при небольшом количестве элементов)</a:t>
            </a:r>
          </a:p>
          <a:p>
            <a:pPr eaLnBrk="1" hangingPunct="1"/>
            <a:endParaRPr lang="ru-RU" sz="20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2894" y="1484784"/>
            <a:ext cx="8632257" cy="163121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/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N = 5			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размер массива в переменной</a:t>
            </a:r>
            <a:endParaRPr lang="pl-PL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= [0] * N		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заполнение массива нулями</a:t>
            </a:r>
          </a:p>
          <a:p>
            <a:pPr lvl="0"/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Введите"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N, 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элементов массива:"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pPr lvl="0"/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(N):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перебор индексов</a:t>
            </a:r>
            <a:endParaRPr lang="pl-PL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B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[i] =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int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input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())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ввод числа с клавиатуры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32893" y="3593051"/>
            <a:ext cx="86322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dirty="0">
                <a:solidFill>
                  <a:schemeClr val="tx2"/>
                </a:solidFill>
              </a:rPr>
              <a:t>Можно в цикл добавить подсказку с индексом вводимого элемента.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2893" y="3993161"/>
            <a:ext cx="8632257" cy="10156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/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range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(N):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     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перебор индексов</a:t>
            </a:r>
            <a:endParaRPr lang="pl-PL" sz="2000" dirty="0">
              <a:solidFill>
                <a:srgbClr val="00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B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["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, i, 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"]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=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, end=</a:t>
            </a:r>
            <a:r>
              <a:rPr lang="pl-PL" sz="2000" dirty="0">
                <a:solidFill>
                  <a:srgbClr val="008000"/>
                </a:solidFill>
                <a:latin typeface="Courier New" pitchFamily="49" charset="0"/>
              </a:rPr>
              <a:t>""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вывод подсказки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B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[i] = </a:t>
            </a:r>
            <a:r>
              <a:rPr lang="pl-PL" sz="20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int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pl-PL" sz="2000" dirty="0">
                <a:solidFill>
                  <a:srgbClr val="330066">
                    <a:lumMod val="60000"/>
                    <a:lumOff val="40000"/>
                  </a:srgbClr>
                </a:solidFill>
                <a:latin typeface="Courier New" pitchFamily="49" charset="0"/>
              </a:rPr>
              <a:t>input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())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ввод числа</a:t>
            </a:r>
            <a:endParaRPr lang="en-US" sz="2000" dirty="0">
              <a:solidFill>
                <a:srgbClr val="FF0000"/>
              </a:solidFill>
              <a:latin typeface="Courier New" pitchFamily="49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32894" y="5091281"/>
            <a:ext cx="4018615" cy="1532160"/>
            <a:chOff x="332894" y="5091281"/>
            <a:chExt cx="4018615" cy="153216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759221" y="5146113"/>
              <a:ext cx="2592288" cy="1477328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B[ 0 ] = 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1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B[ 1 ] = 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2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B[ 2 ] = 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3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B[ 3 ] = 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4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B[ 4 ] = 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5</a:t>
              </a:r>
              <a:endParaRPr lang="ru-RU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2894" y="5091281"/>
              <a:ext cx="1327681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700" i="1" dirty="0">
                  <a:solidFill>
                    <a:srgbClr val="330066"/>
                  </a:solidFill>
                  <a:latin typeface="Arial" charset="0"/>
                </a:rPr>
                <a:t>На экране:</a:t>
              </a:r>
            </a:p>
          </p:txBody>
        </p:sp>
      </p:grp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800789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2" grpId="0" animBg="1"/>
      <p:bldP spid="6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6121400" cy="617537"/>
          </a:xfrm>
        </p:spPr>
        <p:txBody>
          <a:bodyPr/>
          <a:lstStyle/>
          <a:p>
            <a:pPr algn="ctr" eaLnBrk="1" hangingPunct="1"/>
            <a:r>
              <a:rPr lang="ru-RU" sz="3600"/>
              <a:t>Заполнение массивов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249840" y="1124744"/>
            <a:ext cx="87503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u="sng" dirty="0">
                <a:solidFill>
                  <a:srgbClr val="330066"/>
                </a:solidFill>
              </a:rPr>
              <a:t>3 способ. Вычисление элементов по формуле</a:t>
            </a:r>
            <a:r>
              <a:rPr lang="ru-RU" u="sng" dirty="0">
                <a:solidFill>
                  <a:srgbClr val="330066"/>
                </a:solidFill>
              </a:rPr>
              <a:t> </a:t>
            </a:r>
            <a:r>
              <a:rPr lang="ru-RU" sz="2000" u="sng" dirty="0">
                <a:solidFill>
                  <a:srgbClr val="330066"/>
                </a:solidFill>
              </a:rPr>
              <a:t>(функция от индекса)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6482" y="1628800"/>
            <a:ext cx="8451574" cy="163121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/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N = 5			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размер массива в переменной</a:t>
            </a:r>
            <a:endParaRPr lang="pl-PL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C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= [0] * N		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заполнение массива нулями</a:t>
            </a:r>
          </a:p>
          <a:p>
            <a:pPr lvl="0"/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(N):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перебор индексов</a:t>
            </a:r>
            <a:endParaRPr lang="pl-PL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C[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**2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индекс в квадрате</a:t>
            </a:r>
            <a:endParaRPr lang="en-US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 </a:t>
            </a:r>
            <a:r>
              <a:rPr lang="en-US" sz="2000" dirty="0">
                <a:latin typeface="Courier New" pitchFamily="49" charset="0"/>
              </a:rPr>
              <a:t>(C)          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вывод массива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326482" y="3537012"/>
            <a:ext cx="2985378" cy="803101"/>
            <a:chOff x="326482" y="3537012"/>
            <a:chExt cx="2985378" cy="80310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26482" y="3940003"/>
              <a:ext cx="2985378" cy="400110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[0, 1, 4, 9, 16]</a:t>
              </a:r>
              <a:endParaRPr lang="ru-RU" sz="20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6482" y="3537012"/>
              <a:ext cx="1327681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700" i="1" dirty="0">
                  <a:solidFill>
                    <a:srgbClr val="330066"/>
                  </a:solidFill>
                  <a:latin typeface="Arial" charset="0"/>
                </a:rPr>
                <a:t>На экране:</a:t>
              </a:r>
            </a:p>
          </p:txBody>
        </p:sp>
      </p:grp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8171788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6121400" cy="617537"/>
          </a:xfrm>
        </p:spPr>
        <p:txBody>
          <a:bodyPr/>
          <a:lstStyle/>
          <a:p>
            <a:pPr algn="ctr" eaLnBrk="1" hangingPunct="1"/>
            <a:r>
              <a:rPr lang="ru-RU" sz="3600"/>
              <a:t>Заполнение массивов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201667" y="1124744"/>
            <a:ext cx="8700123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25000"/>
              </a:spcAft>
            </a:pPr>
            <a:r>
              <a:rPr lang="ru-RU" sz="2000" b="1" u="sng" dirty="0">
                <a:solidFill>
                  <a:schemeClr val="tx2"/>
                </a:solidFill>
              </a:rPr>
              <a:t>4 способ. Заполнение случайными числами</a:t>
            </a:r>
            <a:r>
              <a:rPr lang="ru-RU" u="sng" dirty="0">
                <a:solidFill>
                  <a:schemeClr val="tx2"/>
                </a:solidFill>
              </a:rPr>
              <a:t> </a:t>
            </a:r>
          </a:p>
          <a:p>
            <a:pPr eaLnBrk="1" hangingPunct="1">
              <a:spcAft>
                <a:spcPct val="25000"/>
              </a:spcAft>
            </a:pPr>
            <a:r>
              <a:rPr lang="ru-RU" sz="2000" dirty="0">
                <a:solidFill>
                  <a:schemeClr val="tx2"/>
                </a:solidFill>
              </a:rPr>
              <a:t>Функция </a:t>
            </a:r>
            <a:r>
              <a:rPr lang="en-US" sz="2400" b="1" dirty="0" err="1">
                <a:latin typeface="Courier New" pitchFamily="49" charset="0"/>
              </a:rPr>
              <a:t>randint</a:t>
            </a:r>
            <a:r>
              <a:rPr lang="en-US" sz="2400" b="1" dirty="0">
                <a:latin typeface="Courier New" pitchFamily="49" charset="0"/>
              </a:rPr>
              <a:t>(a, b)</a:t>
            </a:r>
            <a:r>
              <a:rPr lang="ru-RU" sz="2000" dirty="0">
                <a:solidFill>
                  <a:schemeClr val="tx2"/>
                </a:solidFill>
              </a:rPr>
              <a:t>создаёт случайное целое число </a:t>
            </a:r>
            <a:r>
              <a:rPr lang="en-US" sz="2000" dirty="0">
                <a:solidFill>
                  <a:schemeClr val="tx2"/>
                </a:solidFill>
              </a:rPr>
              <a:t/>
            </a:r>
            <a:br>
              <a:rPr lang="en-US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из отрезка </a:t>
            </a:r>
            <a:r>
              <a:rPr lang="en-US" sz="2000" dirty="0">
                <a:solidFill>
                  <a:schemeClr val="tx2"/>
                </a:solidFill>
              </a:rPr>
              <a:t>[a, b]</a:t>
            </a:r>
            <a:r>
              <a:rPr lang="ru-RU" sz="2000" dirty="0">
                <a:solidFill>
                  <a:schemeClr val="tx2"/>
                </a:solidFill>
                <a:cs typeface="Arial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1667" y="2278906"/>
            <a:ext cx="8762821" cy="193899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/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N = 5			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размер массива в переменной</a:t>
            </a:r>
            <a:endParaRPr lang="pl-PL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D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= [0] * N		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pl-PL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заполнение массива нулями</a:t>
            </a:r>
          </a:p>
          <a:p>
            <a:pPr lvl="0"/>
            <a:r>
              <a:rPr lang="en-US" sz="2000" dirty="0">
                <a:solidFill>
                  <a:srgbClr val="CC6600"/>
                </a:solidFill>
                <a:latin typeface="Courier New" pitchFamily="49" charset="0"/>
              </a:rPr>
              <a:t>from </a:t>
            </a:r>
            <a:r>
              <a:rPr lang="en-US" sz="2000" dirty="0">
                <a:latin typeface="Courier New" pitchFamily="49" charset="0"/>
              </a:rPr>
              <a:t>random</a:t>
            </a:r>
            <a:r>
              <a:rPr lang="en-US" sz="2000" dirty="0">
                <a:solidFill>
                  <a:srgbClr val="CC6600"/>
                </a:solidFill>
                <a:latin typeface="Courier New" pitchFamily="49" charset="0"/>
              </a:rPr>
              <a:t> import </a:t>
            </a:r>
            <a:r>
              <a:rPr lang="en-US" sz="2000" dirty="0" err="1">
                <a:latin typeface="Courier New" pitchFamily="49" charset="0"/>
              </a:rPr>
              <a:t>randint</a:t>
            </a:r>
            <a:r>
              <a:rPr lang="en-US" sz="2000" dirty="0">
                <a:solidFill>
                  <a:srgbClr val="CC66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подключение функции </a:t>
            </a:r>
            <a:r>
              <a:rPr lang="en-US" sz="2000" dirty="0" err="1">
                <a:solidFill>
                  <a:srgbClr val="FF0000"/>
                </a:solidFill>
                <a:latin typeface="Courier New" pitchFamily="49" charset="0"/>
              </a:rPr>
              <a:t>randint</a:t>
            </a:r>
            <a:endParaRPr lang="en-US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pl-PL" sz="2000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</a:rPr>
              <a:t>(N):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перебор индексов</a:t>
            </a:r>
            <a:endParaRPr lang="pl-PL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  D[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ru-RU" sz="2000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-5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5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# случайные числа от -5 до 5</a:t>
            </a:r>
            <a:endParaRPr lang="en-US" sz="2000" dirty="0">
              <a:solidFill>
                <a:srgbClr val="FF0000"/>
              </a:solidFill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 </a:t>
            </a:r>
            <a:r>
              <a:rPr lang="en-US" sz="2000" dirty="0">
                <a:latin typeface="Courier New" pitchFamily="49" charset="0"/>
              </a:rPr>
              <a:t>(D)                 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sz="2000" dirty="0">
                <a:solidFill>
                  <a:srgbClr val="FF0000"/>
                </a:solidFill>
                <a:latin typeface="Courier New" pitchFamily="49" charset="0"/>
              </a:rPr>
              <a:t>вывод массива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55628" y="4376322"/>
            <a:ext cx="3764084" cy="892786"/>
            <a:chOff x="155628" y="4376322"/>
            <a:chExt cx="3764084" cy="89278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32335" y="4868998"/>
              <a:ext cx="2800767" cy="400110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none">
              <a:spAutoFit/>
            </a:bodyPr>
            <a:lstStyle/>
            <a:p>
              <a:r>
                <a:rPr lang="ru-RU" sz="2000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[0, -4, -2, 1, 5]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5628" y="4376322"/>
              <a:ext cx="3764084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700" i="1" dirty="0">
                  <a:solidFill>
                    <a:srgbClr val="330066"/>
                  </a:solidFill>
                  <a:latin typeface="Arial" charset="0"/>
                </a:rPr>
                <a:t>Возможный результат на экране:</a:t>
              </a:r>
            </a:p>
          </p:txBody>
        </p:sp>
      </p:grp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874218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/>
              <a:t>Задача 1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81890" y="1160748"/>
            <a:ext cx="7450450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Средний балл учеников</a:t>
            </a:r>
          </a:p>
          <a:p>
            <a:pPr eaLnBrk="1" hangingPunct="1"/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N = 10		      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размер массива</a:t>
            </a:r>
          </a:p>
          <a:p>
            <a:pPr eaLnBrk="1" hangingPunct="1"/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A = [0] * N	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заполнение массива нулями</a:t>
            </a:r>
          </a:p>
          <a:p>
            <a:pPr eaLnBrk="1" hangingPunct="1"/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Ввод значений элементов массива с клавиатуры</a:t>
            </a:r>
          </a:p>
          <a:p>
            <a:pPr eaLnBrk="1" hangingPunct="1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Введите оценки:"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pPr eaLnBrk="1" hangingPunct="1"/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(N):</a:t>
            </a:r>
          </a:p>
          <a:p>
            <a:pPr eaLnBrk="1" hangingPunct="1"/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(i+1,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оценка: 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end=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""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</a:t>
            </a:r>
          </a:p>
          <a:p>
            <a:pPr eaLnBrk="1" hangingPunct="1"/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input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())		</a:t>
            </a:r>
          </a:p>
          <a:p>
            <a:pPr eaLnBrk="1" hangingPunct="1"/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s = 0             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нач. знач. суммы</a:t>
            </a:r>
          </a:p>
          <a:p>
            <a:pPr eaLnBrk="1" hangingPunct="1"/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(N):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перебор индексов</a:t>
            </a:r>
          </a:p>
          <a:p>
            <a:pPr eaLnBrk="1" hangingPunct="1"/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s = s + 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 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добавление к сумме</a:t>
            </a:r>
          </a:p>
          <a:p>
            <a:pPr eaLnBrk="1" hangingPunct="1"/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sb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= s/10            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среднее арифметическое</a:t>
            </a:r>
          </a:p>
          <a:p>
            <a:pPr eaLnBrk="1" hangingPunct="1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"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Средний балл:"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sb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ru-RU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Определить средний балл 10 учеников, сдававших ЕГЭ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по информатике.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084168" y="2996952"/>
            <a:ext cx="2862064" cy="3416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Введите оценки: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7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8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9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10 оценка: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Средний балл: 3.9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248400" y="6500834"/>
            <a:ext cx="2895600" cy="357166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7495048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/>
              <a:t>Задача 2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15900" y="404813"/>
            <a:ext cx="7740650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Подсчитать количество элементов массива, которые больше заданного значения.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44266" y="1124744"/>
            <a:ext cx="8648214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Количество элементов массива, соответствующих условию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N = 10				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A = [0]*N	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создание массива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	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from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random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import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подключение функции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randint</a:t>
            </a:r>
            <a:endParaRPr lang="ru-RU" dirty="0">
              <a:solidFill>
                <a:srgbClr val="FF0000"/>
              </a:solidFill>
              <a:latin typeface="Courier New" pitchFamily="49" charset="0"/>
            </a:endParaRPr>
          </a:p>
          <a:p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(N):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заполнение массива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A[i] = 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(0, 99)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случайными числами от 0 до 99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(A)	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вывод массива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x =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input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"x = 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))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ввод значения для условия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k = 0		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начальное значение счетчика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(N):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просмотр всех элементов массива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if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A[i] &gt; x: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если очередной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соответ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. условию</a:t>
            </a:r>
          </a:p>
          <a:p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    k = k+1		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увеличиваем счетчик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"Количество элементов больше данного"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, k)</a:t>
            </a:r>
            <a:endParaRPr lang="ru-RU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4266" y="5385990"/>
            <a:ext cx="6235946" cy="923330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[30, 81, 28, 35, 35, 94, 9, 76, 25, 40]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50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Количество элементов больше данного 3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367682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/>
              <a:t>Задача 3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79388" y="368300"/>
            <a:ext cx="7777162" cy="641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 таблице значений среднесуточной температуры за декаду месяца найти самый холодный день и указать его номер.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79752" y="1340768"/>
            <a:ext cx="8748732" cy="298697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Минимальный элемент массива</a:t>
            </a:r>
          </a:p>
          <a:p>
            <a:pPr>
              <a:lnSpc>
                <a:spcPct val="95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T = [3,5,6,4,2,9,7,5,4,7]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создание и вывод массива</a:t>
            </a:r>
          </a:p>
          <a:p>
            <a:pPr>
              <a:lnSpc>
                <a:spcPct val="95000"/>
              </a:lnSpc>
            </a:pP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"Среднесуточная температура за декаду"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)	</a:t>
            </a:r>
          </a:p>
          <a:p>
            <a:pPr>
              <a:lnSpc>
                <a:spcPct val="95000"/>
              </a:lnSpc>
            </a:pP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(T)</a:t>
            </a:r>
          </a:p>
          <a:p>
            <a:pPr>
              <a:lnSpc>
                <a:spcPct val="95000"/>
              </a:lnSpc>
            </a:pP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imin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= 0		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считаем первый элемент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минимальн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.</a:t>
            </a:r>
          </a:p>
          <a:p>
            <a:pPr>
              <a:lnSpc>
                <a:spcPct val="95000"/>
              </a:lnSpc>
            </a:pP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i </a:t>
            </a: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(1, 10):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просмотр элементов со второго </a:t>
            </a:r>
          </a:p>
          <a:p>
            <a:pPr>
              <a:lnSpc>
                <a:spcPct val="95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ru-RU" dirty="0" err="1">
                <a:solidFill>
                  <a:srgbClr val="CC6600"/>
                </a:solidFill>
                <a:latin typeface="Courier New" pitchFamily="49" charset="0"/>
              </a:rPr>
              <a:t>if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T[i] &lt; T[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imin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]: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если очередной меньше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минимальн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.</a:t>
            </a:r>
          </a:p>
          <a:p>
            <a:pPr>
              <a:lnSpc>
                <a:spcPct val="95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imin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= i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сохраняем его индекс</a:t>
            </a:r>
          </a:p>
          <a:p>
            <a:pPr>
              <a:lnSpc>
                <a:spcPct val="95000"/>
              </a:lnSpc>
            </a:pP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вывод максимального элемента и его номера</a:t>
            </a:r>
          </a:p>
          <a:p>
            <a:pPr>
              <a:lnSpc>
                <a:spcPct val="95000"/>
              </a:lnSpc>
            </a:pP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"Минимальная температура: 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, T[</a:t>
            </a:r>
            <a:r>
              <a:rPr lang="ru-RU" dirty="0" err="1">
                <a:solidFill>
                  <a:srgbClr val="000000"/>
                </a:solidFill>
                <a:latin typeface="Courier New" pitchFamily="49" charset="0"/>
              </a:rPr>
              <a:t>imin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])</a:t>
            </a:r>
          </a:p>
          <a:p>
            <a:pPr>
              <a:lnSpc>
                <a:spcPct val="95000"/>
              </a:lnSpc>
            </a:pP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"День номер: 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, imin+1)</a:t>
            </a:r>
            <a:endParaRPr lang="ru-RU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752" y="4761148"/>
            <a:ext cx="5616624" cy="120032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Среднесуточная температура за декаду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[3, 5, 6, 4, 2, 9, 7, 5, 4, 7]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Минимальная температура:  2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День номер:  5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143636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0153713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/>
              <a:t>Задача 4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07950" y="404813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Определить, есть ли в данном массиве элемент, значение которого равно заданному числу.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55794" y="1088740"/>
            <a:ext cx="8820534" cy="38318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Поиск элемента массива, равного заданному значению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N = 10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A = [0]*N 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создание массива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random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подключение функции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randint</a:t>
            </a:r>
            <a:endParaRPr lang="ru-RU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(N):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заполнение массива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(0, 99)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случайными числами от 0 до 99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(A)	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вывод массива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x =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input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"x = "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))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ввод значения для поиска</a:t>
            </a:r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nx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= -1	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несуществующее значение индекса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(N):	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просмотр всех элементов массива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== x:	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если очередной равен заданному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nx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сохраняем его индекс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nx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== -1:	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если индекс не изменился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"Такого значения нет"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)		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		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иначе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"Элемент под номером"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, nx+1)	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вывод номера элемента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5794" y="5049180"/>
            <a:ext cx="5424318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[24, 26, 14, 17, 8, 7, 12, 39, 50, 64]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50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Элемент под номером 9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83868" y="5602014"/>
            <a:ext cx="5592460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[8, 27, 34, 72, 18, 91, 74, 51, 90, 58]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50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Такого значения нет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6248400" y="6572272"/>
            <a:ext cx="2895600" cy="285728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421374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2" grpId="0" animBg="1"/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7543800" cy="652463"/>
          </a:xfrm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143954" y="692696"/>
            <a:ext cx="781242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Задача</a:t>
            </a:r>
            <a:r>
              <a:rPr lang="ru-RU" dirty="0">
                <a:solidFill>
                  <a:schemeClr val="tx2"/>
                </a:solidFill>
              </a:rPr>
              <a:t>. Упорядочить массив в порядке возрастания значений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его элементов. 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42875" y="1341438"/>
            <a:ext cx="88931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Алгоритм сортировки методом обмена (метод «пузырька»)</a:t>
            </a:r>
          </a:p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Последовательно сравнить пары соседних чисел и при необходимости поменять их местами, и т.д. для каждой пары. За один проход самое большое число окажется на последнем месте. Затем повторить проход до элемента, уже находящегося на своем месте. И т. д. </a:t>
            </a:r>
          </a:p>
        </p:txBody>
      </p:sp>
      <p:graphicFrame>
        <p:nvGraphicFramePr>
          <p:cNvPr id="165979" name="Group 91"/>
          <p:cNvGraphicFramePr>
            <a:graphicFrameLocks noGrp="1"/>
          </p:cNvGraphicFramePr>
          <p:nvPr>
            <p:ph idx="1"/>
          </p:nvPr>
        </p:nvGraphicFramePr>
        <p:xfrm>
          <a:off x="935038" y="3141663"/>
          <a:ext cx="7345362" cy="3025776"/>
        </p:xfrm>
        <a:graphic>
          <a:graphicData uri="http://schemas.openxmlformats.org/drawingml/2006/table">
            <a:tbl>
              <a:tblPr/>
              <a:tblGrid>
                <a:gridCol w="23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A[1]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A[2]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A[3]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A[4]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A[5]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Исходные значения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1-й проход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32581694"/>
      </p:ext>
    </p:extLst>
  </p:cSld>
  <p:clrMapOvr>
    <a:masterClrMapping/>
  </p:clrMapOvr>
  <p:transition spd="med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7543800" cy="652463"/>
          </a:xfrm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42875" y="1341438"/>
            <a:ext cx="88931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</a:rPr>
              <a:t>Алгоритм сортировки методом обмена (метод «пузырька»)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Последовательно сравнить пары соседних чисел и при необходимости поменять их местами, и т.д. для каждой пары. За один проход самое большое число окажется на последнем месте. Затем повторить проход до элемента, уже находящегося на своем месте. И т. д. </a:t>
            </a:r>
          </a:p>
        </p:txBody>
      </p:sp>
      <p:graphicFrame>
        <p:nvGraphicFramePr>
          <p:cNvPr id="173118" name="Group 62"/>
          <p:cNvGraphicFramePr>
            <a:graphicFrameLocks noGrp="1"/>
          </p:cNvGraphicFramePr>
          <p:nvPr>
            <p:ph idx="1"/>
          </p:nvPr>
        </p:nvGraphicFramePr>
        <p:xfrm>
          <a:off x="935038" y="3141663"/>
          <a:ext cx="7345362" cy="3025776"/>
        </p:xfrm>
        <a:graphic>
          <a:graphicData uri="http://schemas.openxmlformats.org/drawingml/2006/table">
            <a:tbl>
              <a:tblPr/>
              <a:tblGrid>
                <a:gridCol w="23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A[1]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A[2]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A[3]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A[4]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A[5]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Исходные значения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1-й проход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3112" name="Text Box 56"/>
          <p:cNvSpPr txBox="1">
            <a:spLocks noChangeArrowheads="1"/>
          </p:cNvSpPr>
          <p:nvPr/>
        </p:nvSpPr>
        <p:spPr bwMode="auto">
          <a:xfrm>
            <a:off x="4284663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173113" name="Text Box 57"/>
          <p:cNvSpPr txBox="1">
            <a:spLocks noChangeArrowheads="1"/>
          </p:cNvSpPr>
          <p:nvPr/>
        </p:nvSpPr>
        <p:spPr bwMode="auto">
          <a:xfrm>
            <a:off x="5256213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173114" name="Text Box 58"/>
          <p:cNvSpPr txBox="1">
            <a:spLocks noChangeArrowheads="1"/>
          </p:cNvSpPr>
          <p:nvPr/>
        </p:nvSpPr>
        <p:spPr bwMode="auto">
          <a:xfrm>
            <a:off x="6300788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173115" name="Text Box 59"/>
          <p:cNvSpPr txBox="1">
            <a:spLocks noChangeArrowheads="1"/>
          </p:cNvSpPr>
          <p:nvPr/>
        </p:nvSpPr>
        <p:spPr bwMode="auto">
          <a:xfrm>
            <a:off x="7272338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173116" name="Text Box 60"/>
          <p:cNvSpPr txBox="1">
            <a:spLocks noChangeArrowheads="1"/>
          </p:cNvSpPr>
          <p:nvPr/>
        </p:nvSpPr>
        <p:spPr bwMode="auto">
          <a:xfrm>
            <a:off x="327660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43954" y="692696"/>
            <a:ext cx="781242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Задача</a:t>
            </a:r>
            <a:r>
              <a:rPr lang="ru-RU" dirty="0">
                <a:solidFill>
                  <a:schemeClr val="tx2"/>
                </a:solidFill>
              </a:rPr>
              <a:t>. Упорядочить массив в порядке возрастания значений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его элементов. </a:t>
            </a: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351529011"/>
      </p:ext>
    </p:extLst>
  </p:cSld>
  <p:clrMapOvr>
    <a:masterClrMapping/>
  </p:clrMapOvr>
  <p:transition spd="med"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61111E-6 5.66736E-7 L 0.05504 -0.07194 L 0.11007 0.00116 L 0.16493 -0.06963 L 0.21719 5.66736E-7 L 0.27396 -0.06963 L 0.32795 0.00116 L 0.38299 -0.06708 L 0.43698 0.0037 " pathEditMode="relative" ptsTypes="AAAAAAAAA">
                                      <p:cBhvr>
                                        <p:cTn id="6" dur="8000" fill="hold"/>
                                        <p:tgtEl>
                                          <p:spTgt spid="173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18 6.03747E-6 L -0.0552 -0.07332 L -0.11024 6.03747E-6 " pathEditMode="relative" ptsTypes="AAA">
                                      <p:cBhvr>
                                        <p:cTn id="8" dur="2000" fill="hold"/>
                                        <p:tgtEl>
                                          <p:spTgt spid="173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.00087 3.96253E-6 L -0.05052 -0.06824 L -0.10642 3.96253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173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5.83333E-6 6.03747E-6 L -0.05313 -0.06962 L -0.11164 -0.00138 " pathEditMode="relative" ptsTypes="AAA">
                                      <p:cBhvr>
                                        <p:cTn id="12" dur="2000" fill="hold"/>
                                        <p:tgtEl>
                                          <p:spTgt spid="173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-3.61111E-6 -5.66736E-7 L -0.05312 -0.06962 L -0.10798 -0.00115 " pathEditMode="relative" ptsTypes="AAA">
                                      <p:cBhvr>
                                        <p:cTn id="14" dur="2000" fill="hold"/>
                                        <p:tgtEl>
                                          <p:spTgt spid="173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112" grpId="0"/>
      <p:bldP spid="173113" grpId="0"/>
      <p:bldP spid="173114" grpId="0"/>
      <p:bldP spid="173115" grpId="0"/>
      <p:bldP spid="1731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6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7956550" cy="1736725"/>
          </a:xfrm>
          <a:noFill/>
        </p:spPr>
        <p:txBody>
          <a:bodyPr anchor="t"/>
          <a:lstStyle/>
          <a:p>
            <a:pPr algn="ctr" eaLnBrk="1" hangingPunct="1"/>
            <a:r>
              <a:rPr lang="ru-RU" sz="3600" dirty="0"/>
              <a:t>Вопрос 1.</a:t>
            </a:r>
            <a:br>
              <a:rPr lang="ru-RU" sz="3600" dirty="0"/>
            </a:br>
            <a:r>
              <a:rPr lang="ru-RU" sz="3600" dirty="0"/>
              <a:t>Операторы цикла</a:t>
            </a:r>
            <a:r>
              <a:rPr lang="ru-RU" dirty="0"/>
              <a:t> </a:t>
            </a:r>
            <a:br>
              <a:rPr lang="ru-RU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2400" i="1" dirty="0"/>
              <a:t>Цикл с предусловием </a:t>
            </a:r>
            <a:br>
              <a:rPr lang="ru-RU" sz="2400" i="1" dirty="0"/>
            </a:br>
            <a:r>
              <a:rPr lang="ru-RU" sz="2000" i="1" dirty="0"/>
              <a:t>(с заданным условием продолжения работы, цикл «ПОКА»)</a:t>
            </a:r>
          </a:p>
        </p:txBody>
      </p:sp>
      <p:sp>
        <p:nvSpPr>
          <p:cNvPr id="4099" name="Text Box 304"/>
          <p:cNvSpPr txBox="1">
            <a:spLocks noChangeArrowheads="1"/>
          </p:cNvSpPr>
          <p:nvPr/>
        </p:nvSpPr>
        <p:spPr bwMode="auto">
          <a:xfrm>
            <a:off x="247012" y="4293096"/>
            <a:ext cx="864546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 eaLnBrk="1" hangingPunct="1">
              <a:spcBef>
                <a:spcPts val="0"/>
              </a:spcBef>
            </a:pPr>
            <a:r>
              <a:rPr lang="ru-RU" sz="2000" dirty="0">
                <a:solidFill>
                  <a:srgbClr val="330066"/>
                </a:solidFill>
                <a:latin typeface="Arial" pitchFamily="34" charset="0"/>
              </a:rPr>
              <a:t>Выполнение </a:t>
            </a:r>
            <a:r>
              <a:rPr lang="ru-RU" sz="2000" i="1" dirty="0">
                <a:solidFill>
                  <a:srgbClr val="330066"/>
                </a:solidFill>
                <a:latin typeface="Arial" pitchFamily="34" charset="0"/>
              </a:rPr>
              <a:t>тела цикла</a:t>
            </a:r>
            <a:r>
              <a:rPr lang="ru-RU" sz="2000" dirty="0">
                <a:solidFill>
                  <a:srgbClr val="330066"/>
                </a:solidFill>
                <a:latin typeface="Arial" pitchFamily="34" charset="0"/>
              </a:rPr>
              <a:t> повторяется, </a:t>
            </a:r>
            <a:r>
              <a:rPr lang="ru-RU" sz="2400" b="1" dirty="0">
                <a:solidFill>
                  <a:srgbClr val="CC6600"/>
                </a:solidFill>
                <a:latin typeface="Arial" pitchFamily="34" charset="0"/>
              </a:rPr>
              <a:t>пока</a:t>
            </a:r>
            <a:r>
              <a:rPr lang="ru-RU" sz="2000" dirty="0">
                <a:solidFill>
                  <a:srgbClr val="330066"/>
                </a:solidFill>
                <a:latin typeface="Arial" pitchFamily="34" charset="0"/>
              </a:rPr>
              <a:t> условие </a:t>
            </a:r>
            <a:r>
              <a:rPr lang="ru-RU" sz="2000" b="1" dirty="0">
                <a:solidFill>
                  <a:srgbClr val="330066"/>
                </a:solidFill>
                <a:latin typeface="Arial" pitchFamily="34" charset="0"/>
              </a:rPr>
              <a:t>истинно</a:t>
            </a:r>
            <a:r>
              <a:rPr lang="ru-RU" sz="2000" dirty="0">
                <a:solidFill>
                  <a:srgbClr val="330066"/>
                </a:solidFill>
                <a:latin typeface="Arial" pitchFamily="34" charset="0"/>
              </a:rPr>
              <a:t>.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2000" dirty="0">
                <a:solidFill>
                  <a:schemeClr val="tx2"/>
                </a:solidFill>
              </a:rPr>
              <a:t>Если условие </a:t>
            </a:r>
            <a:r>
              <a:rPr lang="ru-RU" sz="2000" b="1" dirty="0">
                <a:solidFill>
                  <a:schemeClr val="tx2"/>
                </a:solidFill>
              </a:rPr>
              <a:t>ложно</a:t>
            </a:r>
            <a:r>
              <a:rPr lang="ru-RU" sz="2000" dirty="0">
                <a:solidFill>
                  <a:schemeClr val="tx2"/>
                </a:solidFill>
              </a:rPr>
              <a:t>, то управление передается следующему после цикла оператору.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2000" dirty="0">
                <a:solidFill>
                  <a:schemeClr val="tx2"/>
                </a:solidFill>
              </a:rPr>
              <a:t>Если условие изначально ложно, тело цикла не выполнится ни разу.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2000" dirty="0">
                <a:solidFill>
                  <a:schemeClr val="tx2"/>
                </a:solidFill>
              </a:rPr>
              <a:t>Если условие никогда не станет ложным, то программа «зациклится».</a:t>
            </a:r>
          </a:p>
          <a:p>
            <a:pPr lvl="0" algn="just" eaLnBrk="1" hangingPunct="1">
              <a:spcBef>
                <a:spcPts val="0"/>
              </a:spcBef>
            </a:pPr>
            <a:r>
              <a:rPr lang="ru-RU" sz="2000" dirty="0">
                <a:solidFill>
                  <a:srgbClr val="330066"/>
                </a:solidFill>
                <a:latin typeface="Arial" pitchFamily="34" charset="0"/>
              </a:rPr>
              <a:t>Используется в основном тогда, когда </a:t>
            </a:r>
            <a:r>
              <a:rPr lang="ru-RU" sz="2000" i="1" dirty="0">
                <a:solidFill>
                  <a:srgbClr val="330066"/>
                </a:solidFill>
                <a:latin typeface="Arial" pitchFamily="34" charset="0"/>
              </a:rPr>
              <a:t>количество повторов заранее неизвестно</a:t>
            </a:r>
            <a:r>
              <a:rPr lang="ru-RU" sz="2000" dirty="0">
                <a:solidFill>
                  <a:srgbClr val="330066"/>
                </a:solidFill>
                <a:latin typeface="Arial" pitchFamily="34" charset="0"/>
              </a:rPr>
              <a:t>. </a:t>
            </a:r>
          </a:p>
        </p:txBody>
      </p:sp>
      <p:sp>
        <p:nvSpPr>
          <p:cNvPr id="4100" name="Text Box 309"/>
          <p:cNvSpPr txBox="1">
            <a:spLocks noChangeArrowheads="1"/>
          </p:cNvSpPr>
          <p:nvPr/>
        </p:nvSpPr>
        <p:spPr bwMode="auto">
          <a:xfrm>
            <a:off x="3527884" y="2393216"/>
            <a:ext cx="5185357" cy="83099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while</a:t>
            </a:r>
            <a:r>
              <a:rPr lang="en-US" sz="2400" dirty="0">
                <a:latin typeface="Courier New" pitchFamily="49" charset="0"/>
              </a:rPr>
              <a:t> &lt;</a:t>
            </a:r>
            <a:r>
              <a:rPr lang="ru-RU" sz="2400" dirty="0">
                <a:latin typeface="Courier New" pitchFamily="49" charset="0"/>
              </a:rPr>
              <a:t>условие</a:t>
            </a:r>
            <a:r>
              <a:rPr lang="en-US" sz="2400" dirty="0">
                <a:latin typeface="Courier New" pitchFamily="49" charset="0"/>
              </a:rPr>
              <a:t>&gt;:</a:t>
            </a:r>
          </a:p>
          <a:p>
            <a:pPr eaLnBrk="1" hangingPunct="1">
              <a:spcBef>
                <a:spcPts val="0"/>
              </a:spcBef>
            </a:pPr>
            <a:r>
              <a:rPr lang="en-US" sz="2400" dirty="0">
                <a:latin typeface="Courier New" pitchFamily="49" charset="0"/>
              </a:rPr>
              <a:t>    &lt;</a:t>
            </a:r>
            <a:r>
              <a:rPr lang="ru-RU" sz="2400" dirty="0" err="1">
                <a:latin typeface="Courier New" pitchFamily="49" charset="0"/>
              </a:rPr>
              <a:t>блок_операторов</a:t>
            </a:r>
            <a:r>
              <a:rPr lang="en-US" sz="2400" dirty="0">
                <a:latin typeface="Courier New" pitchFamily="49" charset="0"/>
              </a:rPr>
              <a:t>&gt;</a:t>
            </a:r>
            <a:endParaRPr lang="ru-RU" sz="2400" dirty="0">
              <a:latin typeface="Courier New" pitchFamily="49" charset="0"/>
            </a:endParaRPr>
          </a:p>
        </p:txBody>
      </p:sp>
      <p:grpSp>
        <p:nvGrpSpPr>
          <p:cNvPr id="2" name="Group 310"/>
          <p:cNvGrpSpPr>
            <a:grpSpLocks/>
          </p:cNvGrpSpPr>
          <p:nvPr/>
        </p:nvGrpSpPr>
        <p:grpSpPr bwMode="auto">
          <a:xfrm>
            <a:off x="431800" y="1844675"/>
            <a:ext cx="2452688" cy="2089150"/>
            <a:chOff x="2154" y="1230"/>
            <a:chExt cx="1545" cy="1316"/>
          </a:xfrm>
        </p:grpSpPr>
        <p:sp>
          <p:nvSpPr>
            <p:cNvPr id="4102" name="Line 311"/>
            <p:cNvSpPr>
              <a:spLocks noChangeAspect="1" noChangeShapeType="1"/>
            </p:cNvSpPr>
            <p:nvPr/>
          </p:nvSpPr>
          <p:spPr bwMode="auto">
            <a:xfrm>
              <a:off x="2862" y="1230"/>
              <a:ext cx="0" cy="3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3" name="AutoShape 312"/>
            <p:cNvSpPr>
              <a:spLocks noChangeAspect="1" noChangeArrowheads="1"/>
            </p:cNvSpPr>
            <p:nvPr/>
          </p:nvSpPr>
          <p:spPr bwMode="auto">
            <a:xfrm>
              <a:off x="2294" y="1531"/>
              <a:ext cx="1134" cy="389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4104" name="Rectangle 313"/>
            <p:cNvSpPr>
              <a:spLocks noChangeArrowheads="1"/>
            </p:cNvSpPr>
            <p:nvPr/>
          </p:nvSpPr>
          <p:spPr bwMode="auto">
            <a:xfrm>
              <a:off x="2449" y="2143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тело цикла</a:t>
              </a:r>
            </a:p>
          </p:txBody>
        </p:sp>
        <p:sp>
          <p:nvSpPr>
            <p:cNvPr id="4105" name="Freeform 314"/>
            <p:cNvSpPr>
              <a:spLocks noChangeAspect="1"/>
            </p:cNvSpPr>
            <p:nvPr/>
          </p:nvSpPr>
          <p:spPr bwMode="auto">
            <a:xfrm flipH="1">
              <a:off x="3428" y="1725"/>
              <a:ext cx="146" cy="821"/>
            </a:xfrm>
            <a:custGeom>
              <a:avLst/>
              <a:gdLst>
                <a:gd name="T0" fmla="*/ 146 w 228"/>
                <a:gd name="T1" fmla="*/ 0 h 285"/>
                <a:gd name="T2" fmla="*/ 0 w 228"/>
                <a:gd name="T3" fmla="*/ 0 h 285"/>
                <a:gd name="T4" fmla="*/ 0 w 228"/>
                <a:gd name="T5" fmla="*/ 821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6" name="Text Box 315"/>
            <p:cNvSpPr txBox="1">
              <a:spLocks noChangeAspect="1" noChangeArrowheads="1"/>
            </p:cNvSpPr>
            <p:nvPr/>
          </p:nvSpPr>
          <p:spPr bwMode="auto">
            <a:xfrm>
              <a:off x="2835" y="191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4107" name="Text Box 316"/>
            <p:cNvSpPr txBox="1">
              <a:spLocks noChangeAspect="1" noChangeArrowheads="1"/>
            </p:cNvSpPr>
            <p:nvPr/>
          </p:nvSpPr>
          <p:spPr bwMode="auto">
            <a:xfrm>
              <a:off x="3370" y="1555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4108" name="Line 317"/>
            <p:cNvSpPr>
              <a:spLocks noChangeAspect="1" noChangeShapeType="1"/>
            </p:cNvSpPr>
            <p:nvPr/>
          </p:nvSpPr>
          <p:spPr bwMode="auto">
            <a:xfrm>
              <a:off x="2862" y="1916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9" name="Freeform 318"/>
            <p:cNvSpPr>
              <a:spLocks/>
            </p:cNvSpPr>
            <p:nvPr/>
          </p:nvSpPr>
          <p:spPr bwMode="auto">
            <a:xfrm>
              <a:off x="2154" y="1389"/>
              <a:ext cx="703" cy="1134"/>
            </a:xfrm>
            <a:custGeom>
              <a:avLst/>
              <a:gdLst>
                <a:gd name="T0" fmla="*/ 703 w 703"/>
                <a:gd name="T1" fmla="*/ 1020 h 1134"/>
                <a:gd name="T2" fmla="*/ 703 w 703"/>
                <a:gd name="T3" fmla="*/ 1134 h 1134"/>
                <a:gd name="T4" fmla="*/ 0 w 703"/>
                <a:gd name="T5" fmla="*/ 1134 h 1134"/>
                <a:gd name="T6" fmla="*/ 0 w 703"/>
                <a:gd name="T7" fmla="*/ 0 h 1134"/>
                <a:gd name="T8" fmla="*/ 703 w 703"/>
                <a:gd name="T9" fmla="*/ 0 h 1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3" h="1134">
                  <a:moveTo>
                    <a:pt x="703" y="1020"/>
                  </a:moveTo>
                  <a:lnTo>
                    <a:pt x="703" y="1134"/>
                  </a:lnTo>
                  <a:lnTo>
                    <a:pt x="0" y="1134"/>
                  </a:lnTo>
                  <a:lnTo>
                    <a:pt x="0" y="0"/>
                  </a:lnTo>
                  <a:lnTo>
                    <a:pt x="70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3727612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7543800" cy="652463"/>
          </a:xfrm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2875" y="1341438"/>
            <a:ext cx="88931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</a:rPr>
              <a:t>Алгоритм сортировки методом обмена (метод «пузырька»)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Последовательно сравнить пары соседних чисел и при необходимости поменять их местами, и т.д. для каждой пары. За один проход самое большое число окажется на последнем месте. Затем повторить проход до элемента, уже находящегося на своем месте. И т. д. </a:t>
            </a:r>
          </a:p>
        </p:txBody>
      </p:sp>
      <p:graphicFrame>
        <p:nvGraphicFramePr>
          <p:cNvPr id="174146" name="Group 66"/>
          <p:cNvGraphicFramePr>
            <a:graphicFrameLocks noGrp="1"/>
          </p:cNvGraphicFramePr>
          <p:nvPr>
            <p:ph idx="1"/>
          </p:nvPr>
        </p:nvGraphicFramePr>
        <p:xfrm>
          <a:off x="935038" y="3141663"/>
          <a:ext cx="7345362" cy="3025776"/>
        </p:xfrm>
        <a:graphic>
          <a:graphicData uri="http://schemas.openxmlformats.org/drawingml/2006/table">
            <a:tbl>
              <a:tblPr/>
              <a:tblGrid>
                <a:gridCol w="23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A[1]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A[2]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A[3]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A[4]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A[5]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Исходные значения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1-й проход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2-й проход</a:t>
                      </a:r>
                      <a:endParaRPr kumimoji="0" lang="ru-RU" sz="2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536" name="Text Box 56"/>
          <p:cNvSpPr txBox="1">
            <a:spLocks noChangeArrowheads="1"/>
          </p:cNvSpPr>
          <p:nvPr/>
        </p:nvSpPr>
        <p:spPr bwMode="auto">
          <a:xfrm>
            <a:off x="327660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0537" name="Text Box 57"/>
          <p:cNvSpPr txBox="1">
            <a:spLocks noChangeArrowheads="1"/>
          </p:cNvSpPr>
          <p:nvPr/>
        </p:nvSpPr>
        <p:spPr bwMode="auto">
          <a:xfrm>
            <a:off x="424815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0538" name="Text Box 58"/>
          <p:cNvSpPr txBox="1">
            <a:spLocks noChangeArrowheads="1"/>
          </p:cNvSpPr>
          <p:nvPr/>
        </p:nvSpPr>
        <p:spPr bwMode="auto">
          <a:xfrm>
            <a:off x="529272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0539" name="Text Box 59"/>
          <p:cNvSpPr txBox="1">
            <a:spLocks noChangeArrowheads="1"/>
          </p:cNvSpPr>
          <p:nvPr/>
        </p:nvSpPr>
        <p:spPr bwMode="auto">
          <a:xfrm>
            <a:off x="626427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7308850" y="415925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174141" name="Text Box 61"/>
          <p:cNvSpPr txBox="1">
            <a:spLocks noChangeArrowheads="1"/>
          </p:cNvSpPr>
          <p:nvPr/>
        </p:nvSpPr>
        <p:spPr bwMode="auto">
          <a:xfrm>
            <a:off x="3276600" y="46894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174142" name="Text Box 62"/>
          <p:cNvSpPr txBox="1">
            <a:spLocks noChangeArrowheads="1"/>
          </p:cNvSpPr>
          <p:nvPr/>
        </p:nvSpPr>
        <p:spPr bwMode="auto">
          <a:xfrm>
            <a:off x="4248150" y="46894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174143" name="Text Box 63"/>
          <p:cNvSpPr txBox="1">
            <a:spLocks noChangeArrowheads="1"/>
          </p:cNvSpPr>
          <p:nvPr/>
        </p:nvSpPr>
        <p:spPr bwMode="auto">
          <a:xfrm>
            <a:off x="5292725" y="46894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174144" name="Text Box 64"/>
          <p:cNvSpPr txBox="1">
            <a:spLocks noChangeArrowheads="1"/>
          </p:cNvSpPr>
          <p:nvPr/>
        </p:nvSpPr>
        <p:spPr bwMode="auto">
          <a:xfrm>
            <a:off x="6264275" y="46894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0545" name="Text Box 65"/>
          <p:cNvSpPr txBox="1">
            <a:spLocks noChangeArrowheads="1"/>
          </p:cNvSpPr>
          <p:nvPr/>
        </p:nvSpPr>
        <p:spPr bwMode="auto">
          <a:xfrm>
            <a:off x="7308850" y="46640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43954" y="692696"/>
            <a:ext cx="781242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Задача</a:t>
            </a:r>
            <a:r>
              <a:rPr lang="ru-RU" dirty="0">
                <a:solidFill>
                  <a:schemeClr val="tx2"/>
                </a:solidFill>
              </a:rPr>
              <a:t>. Упорядочить массив в порядке возрастания значений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его элементов. </a:t>
            </a: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12740095"/>
      </p:ext>
    </p:extLst>
  </p:cSld>
  <p:clrMapOvr>
    <a:masterClrMapping/>
  </p:clrMapOvr>
  <p:transition spd="med"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5.55556E-6 3.39579E-6 L 0.0559 -0.08166 L 0.10729 -0.00231 L 0.16579 -0.0805 L 0.2217 -0.00116 L 0.27569 -0.08166 L 0.32881 -0.00347 " pathEditMode="relative" ptsTypes="AAAAAAA">
                                      <p:cBhvr>
                                        <p:cTn id="6" dur="6000" fill="hold"/>
                                        <p:tgtEl>
                                          <p:spTgt spid="174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77778E-6 6.60421E-6 L -0.05139 -0.08049 L -0.10643 -0.0037 " pathEditMode="relative" ptsTypes="AAA">
                                      <p:cBhvr>
                                        <p:cTn id="8" dur="2000" fill="hold"/>
                                        <p:tgtEl>
                                          <p:spTgt spid="174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9.16667E-6 6.60421E-6 L -0.05677 -0.08049 L -0.1144 6.60421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174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0.00208 -0.00347 L -0.05191 -0.07911 L -0.10504 0.00024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174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65" y="-36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1" grpId="0"/>
      <p:bldP spid="174142" grpId="0"/>
      <p:bldP spid="174143" grpId="0"/>
      <p:bldP spid="17414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7543800" cy="652463"/>
          </a:xfrm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42875" y="1341438"/>
            <a:ext cx="88931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</a:rPr>
              <a:t>Алгоритм сортировки методом обмена (метод «пузырька»)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Последовательно сравнить пары соседних чисел и при необходимости поменять их местами, и т.д. для каждой пары. За один проход самое большое число окажется на последнем месте. Затем повторить проход до элемента, уже находящегося на своем месте. И т. д. </a:t>
            </a:r>
          </a:p>
        </p:txBody>
      </p:sp>
      <p:graphicFrame>
        <p:nvGraphicFramePr>
          <p:cNvPr id="175177" name="Group 73"/>
          <p:cNvGraphicFramePr>
            <a:graphicFrameLocks noGrp="1"/>
          </p:cNvGraphicFramePr>
          <p:nvPr>
            <p:ph idx="1"/>
          </p:nvPr>
        </p:nvGraphicFramePr>
        <p:xfrm>
          <a:off x="935038" y="3141663"/>
          <a:ext cx="7345362" cy="3025776"/>
        </p:xfrm>
        <a:graphic>
          <a:graphicData uri="http://schemas.openxmlformats.org/drawingml/2006/table">
            <a:tbl>
              <a:tblPr/>
              <a:tblGrid>
                <a:gridCol w="23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A[1]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A[2]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A[3]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A[4]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A[5]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Исходные значения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1-й проход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3-й проход</a:t>
                      </a:r>
                      <a:endParaRPr kumimoji="0" lang="ru-RU" sz="2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327660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424815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1562" name="Text Box 58"/>
          <p:cNvSpPr txBox="1">
            <a:spLocks noChangeArrowheads="1"/>
          </p:cNvSpPr>
          <p:nvPr/>
        </p:nvSpPr>
        <p:spPr bwMode="auto">
          <a:xfrm>
            <a:off x="529272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626427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1564" name="Text Box 60"/>
          <p:cNvSpPr txBox="1">
            <a:spLocks noChangeArrowheads="1"/>
          </p:cNvSpPr>
          <p:nvPr/>
        </p:nvSpPr>
        <p:spPr bwMode="auto">
          <a:xfrm>
            <a:off x="7308850" y="415925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1565" name="Text Box 61"/>
          <p:cNvSpPr txBox="1">
            <a:spLocks noChangeArrowheads="1"/>
          </p:cNvSpPr>
          <p:nvPr/>
        </p:nvSpPr>
        <p:spPr bwMode="auto">
          <a:xfrm>
            <a:off x="6300788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1566" name="Text Box 62"/>
          <p:cNvSpPr txBox="1">
            <a:spLocks noChangeArrowheads="1"/>
          </p:cNvSpPr>
          <p:nvPr/>
        </p:nvSpPr>
        <p:spPr bwMode="auto">
          <a:xfrm>
            <a:off x="3276600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1567" name="Text Box 63"/>
          <p:cNvSpPr txBox="1">
            <a:spLocks noChangeArrowheads="1"/>
          </p:cNvSpPr>
          <p:nvPr/>
        </p:nvSpPr>
        <p:spPr bwMode="auto">
          <a:xfrm>
            <a:off x="4321175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5292725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7308850" y="46640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6300788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175171" name="Text Box 67"/>
          <p:cNvSpPr txBox="1">
            <a:spLocks noChangeArrowheads="1"/>
          </p:cNvSpPr>
          <p:nvPr/>
        </p:nvSpPr>
        <p:spPr bwMode="auto">
          <a:xfrm>
            <a:off x="3276600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175172" name="Text Box 68"/>
          <p:cNvSpPr txBox="1">
            <a:spLocks noChangeArrowheads="1"/>
          </p:cNvSpPr>
          <p:nvPr/>
        </p:nvSpPr>
        <p:spPr bwMode="auto">
          <a:xfrm>
            <a:off x="4321175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175173" name="Text Box 69"/>
          <p:cNvSpPr txBox="1">
            <a:spLocks noChangeArrowheads="1"/>
          </p:cNvSpPr>
          <p:nvPr/>
        </p:nvSpPr>
        <p:spPr bwMode="auto">
          <a:xfrm>
            <a:off x="5292725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7308850" y="51673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143954" y="692696"/>
            <a:ext cx="781242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Задача</a:t>
            </a:r>
            <a:r>
              <a:rPr lang="ru-RU" dirty="0">
                <a:solidFill>
                  <a:schemeClr val="tx2"/>
                </a:solidFill>
              </a:rPr>
              <a:t>. Упорядочить массив в порядке возрастания значений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его элементов. </a:t>
            </a: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97505397"/>
      </p:ext>
    </p:extLst>
  </p:cSld>
  <p:clrMapOvr>
    <a:masterClrMapping/>
  </p:clrMapOvr>
  <p:transition spd="med"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1111E-6 7.54106E-7 L -0.00087 -0.07194 L -3.61111E-6 7.54106E-7 Z " pathEditMode="relative" ptsTypes="AAA">
                                      <p:cBhvr>
                                        <p:cTn id="6" dur="2000" fill="hold"/>
                                        <p:tgtEl>
                                          <p:spTgt spid="175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0.00052 -0.00069 L 0.05 -0.07402 L 0.10678 0.00046 " pathEditMode="relative" ptsTypes="AAA">
                                      <p:cBhvr>
                                        <p:cTn id="8" dur="2000" fill="hold"/>
                                        <p:tgtEl>
                                          <p:spTgt spid="175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0.00053 0.00046 L -0.05538 -0.07634 L -0.10677 -0.00069 " pathEditMode="relative" ptsTypes="AAA">
                                      <p:cBhvr>
                                        <p:cTn id="10" dur="2000" fill="hold"/>
                                        <p:tgtEl>
                                          <p:spTgt spid="175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71" grpId="0"/>
      <p:bldP spid="175172" grpId="0"/>
      <p:bldP spid="17517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7543800" cy="652463"/>
          </a:xfrm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42875" y="1341438"/>
            <a:ext cx="88931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</a:rPr>
              <a:t>Алгоритм сортировки методом обмена (метод «пузырька»)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Последовательно сравнить пары соседних чисел и при необходимости поменять их местами, и т.д. для каждой пары. За один проход самое большое число окажется на последнем месте. Затем повторить проход до элемента, уже находящегося на своем месте. И т. д. </a:t>
            </a:r>
          </a:p>
        </p:txBody>
      </p:sp>
      <p:graphicFrame>
        <p:nvGraphicFramePr>
          <p:cNvPr id="176206" name="Group 78"/>
          <p:cNvGraphicFramePr>
            <a:graphicFrameLocks noGrp="1"/>
          </p:cNvGraphicFramePr>
          <p:nvPr>
            <p:ph idx="1"/>
          </p:nvPr>
        </p:nvGraphicFramePr>
        <p:xfrm>
          <a:off x="935038" y="3141663"/>
          <a:ext cx="7345362" cy="3025776"/>
        </p:xfrm>
        <a:graphic>
          <a:graphicData uri="http://schemas.openxmlformats.org/drawingml/2006/table">
            <a:tbl>
              <a:tblPr/>
              <a:tblGrid>
                <a:gridCol w="23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A[1]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A[2]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A[3]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A[4]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A[5]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Исходные значения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1-й проход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4-й проход</a:t>
                      </a:r>
                      <a:endParaRPr kumimoji="0" lang="ru-RU" sz="2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327660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2585" name="Text Box 57"/>
          <p:cNvSpPr txBox="1">
            <a:spLocks noChangeArrowheads="1"/>
          </p:cNvSpPr>
          <p:nvPr/>
        </p:nvSpPr>
        <p:spPr bwMode="auto">
          <a:xfrm>
            <a:off x="424815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2586" name="Text Box 58"/>
          <p:cNvSpPr txBox="1">
            <a:spLocks noChangeArrowheads="1"/>
          </p:cNvSpPr>
          <p:nvPr/>
        </p:nvSpPr>
        <p:spPr bwMode="auto">
          <a:xfrm>
            <a:off x="529272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2587" name="Text Box 59"/>
          <p:cNvSpPr txBox="1">
            <a:spLocks noChangeArrowheads="1"/>
          </p:cNvSpPr>
          <p:nvPr/>
        </p:nvSpPr>
        <p:spPr bwMode="auto">
          <a:xfrm>
            <a:off x="626427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2588" name="Text Box 60"/>
          <p:cNvSpPr txBox="1">
            <a:spLocks noChangeArrowheads="1"/>
          </p:cNvSpPr>
          <p:nvPr/>
        </p:nvSpPr>
        <p:spPr bwMode="auto">
          <a:xfrm>
            <a:off x="7308850" y="415925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2589" name="Text Box 61"/>
          <p:cNvSpPr txBox="1">
            <a:spLocks noChangeArrowheads="1"/>
          </p:cNvSpPr>
          <p:nvPr/>
        </p:nvSpPr>
        <p:spPr bwMode="auto">
          <a:xfrm>
            <a:off x="6300788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3276600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4321175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2592" name="Text Box 64"/>
          <p:cNvSpPr txBox="1">
            <a:spLocks noChangeArrowheads="1"/>
          </p:cNvSpPr>
          <p:nvPr/>
        </p:nvSpPr>
        <p:spPr bwMode="auto">
          <a:xfrm>
            <a:off x="5292725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2593" name="Text Box 65"/>
          <p:cNvSpPr txBox="1">
            <a:spLocks noChangeArrowheads="1"/>
          </p:cNvSpPr>
          <p:nvPr/>
        </p:nvSpPr>
        <p:spPr bwMode="auto">
          <a:xfrm>
            <a:off x="7308850" y="46640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2594" name="Text Box 66"/>
          <p:cNvSpPr txBox="1">
            <a:spLocks noChangeArrowheads="1"/>
          </p:cNvSpPr>
          <p:nvPr/>
        </p:nvSpPr>
        <p:spPr bwMode="auto">
          <a:xfrm>
            <a:off x="6300788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2595" name="Text Box 67"/>
          <p:cNvSpPr txBox="1">
            <a:spLocks noChangeArrowheads="1"/>
          </p:cNvSpPr>
          <p:nvPr/>
        </p:nvSpPr>
        <p:spPr bwMode="auto">
          <a:xfrm>
            <a:off x="3276600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2596" name="Text Box 68"/>
          <p:cNvSpPr txBox="1">
            <a:spLocks noChangeArrowheads="1"/>
          </p:cNvSpPr>
          <p:nvPr/>
        </p:nvSpPr>
        <p:spPr bwMode="auto">
          <a:xfrm>
            <a:off x="5292725" y="515778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2597" name="Text Box 69"/>
          <p:cNvSpPr txBox="1">
            <a:spLocks noChangeArrowheads="1"/>
          </p:cNvSpPr>
          <p:nvPr/>
        </p:nvSpPr>
        <p:spPr bwMode="auto">
          <a:xfrm>
            <a:off x="4284663" y="515778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2598" name="Text Box 70"/>
          <p:cNvSpPr txBox="1">
            <a:spLocks noChangeArrowheads="1"/>
          </p:cNvSpPr>
          <p:nvPr/>
        </p:nvSpPr>
        <p:spPr bwMode="auto">
          <a:xfrm>
            <a:off x="7308850" y="51673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2599" name="Text Box 71"/>
          <p:cNvSpPr txBox="1">
            <a:spLocks noChangeArrowheads="1"/>
          </p:cNvSpPr>
          <p:nvPr/>
        </p:nvSpPr>
        <p:spPr bwMode="auto">
          <a:xfrm>
            <a:off x="6300788" y="56610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176200" name="Text Box 72"/>
          <p:cNvSpPr txBox="1">
            <a:spLocks noChangeArrowheads="1"/>
          </p:cNvSpPr>
          <p:nvPr/>
        </p:nvSpPr>
        <p:spPr bwMode="auto">
          <a:xfrm>
            <a:off x="3276600" y="56610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2601" name="Text Box 73"/>
          <p:cNvSpPr txBox="1">
            <a:spLocks noChangeArrowheads="1"/>
          </p:cNvSpPr>
          <p:nvPr/>
        </p:nvSpPr>
        <p:spPr bwMode="auto">
          <a:xfrm>
            <a:off x="5292725" y="56626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176202" name="Text Box 74"/>
          <p:cNvSpPr txBox="1">
            <a:spLocks noChangeArrowheads="1"/>
          </p:cNvSpPr>
          <p:nvPr/>
        </p:nvSpPr>
        <p:spPr bwMode="auto">
          <a:xfrm>
            <a:off x="4284663" y="56626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2603" name="Text Box 75"/>
          <p:cNvSpPr txBox="1">
            <a:spLocks noChangeArrowheads="1"/>
          </p:cNvSpPr>
          <p:nvPr/>
        </p:nvSpPr>
        <p:spPr bwMode="auto">
          <a:xfrm>
            <a:off x="7308850" y="567213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43954" y="692696"/>
            <a:ext cx="781242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Задача</a:t>
            </a:r>
            <a:r>
              <a:rPr lang="ru-RU" dirty="0">
                <a:solidFill>
                  <a:schemeClr val="tx2"/>
                </a:solidFill>
              </a:rPr>
              <a:t>. Упорядочить массив в порядке возрастания значений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его элементов. </a:t>
            </a:r>
          </a:p>
        </p:txBody>
      </p:sp>
      <p:sp>
        <p:nvSpPr>
          <p:cNvPr id="27" name="Нижний колонтитул 26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82539297"/>
      </p:ext>
    </p:extLst>
  </p:cSld>
  <p:clrMapOvr>
    <a:masterClrMapping/>
  </p:clrMapOvr>
  <p:transition spd="med"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0017 -3.23849E-7 L 0.05521 -0.0768 L 0.11111 -3.23849E-7 " pathEditMode="relative" ptsTypes="AAA">
                                      <p:cBhvr>
                                        <p:cTn id="6" dur="2000" fill="hold"/>
                                        <p:tgtEl>
                                          <p:spTgt spid="176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0087 -0.00023 L -0.05417 -0.07587 L -0.1092 0.00093 " pathEditMode="relative" rAng="0" ptsTypes="AAA">
                                      <p:cBhvr>
                                        <p:cTn id="8" dur="2000" fill="hold"/>
                                        <p:tgtEl>
                                          <p:spTgt spid="176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-37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200" grpId="0"/>
      <p:bldP spid="17620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7543800" cy="652463"/>
          </a:xfrm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42875" y="1341438"/>
            <a:ext cx="88931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Алгоритм сортировки методом обмена (метод «пузырька»)</a:t>
            </a:r>
          </a:p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Последовательно сравнить пары соседних чисел и при необходимости поменять их местами, и т.д. для каждой пары. За один проход самое большое число окажется на последнем месте. Затем повторить проход до элемента, уже находящегося на своем месте. И т. д. </a:t>
            </a:r>
          </a:p>
        </p:txBody>
      </p:sp>
      <p:graphicFrame>
        <p:nvGraphicFramePr>
          <p:cNvPr id="177231" name="Group 79"/>
          <p:cNvGraphicFramePr>
            <a:graphicFrameLocks noGrp="1"/>
          </p:cNvGraphicFramePr>
          <p:nvPr>
            <p:ph idx="1"/>
          </p:nvPr>
        </p:nvGraphicFramePr>
        <p:xfrm>
          <a:off x="935038" y="3141663"/>
          <a:ext cx="7345362" cy="3025776"/>
        </p:xfrm>
        <a:graphic>
          <a:graphicData uri="http://schemas.openxmlformats.org/drawingml/2006/table">
            <a:tbl>
              <a:tblPr/>
              <a:tblGrid>
                <a:gridCol w="23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A[1]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A[2]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A[3]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A[4]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A[5]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Исходные значения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1-й проход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4-й проход</a:t>
                      </a:r>
                      <a:endParaRPr kumimoji="0" lang="ru-RU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27660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3609" name="Text Box 57"/>
          <p:cNvSpPr txBox="1">
            <a:spLocks noChangeArrowheads="1"/>
          </p:cNvSpPr>
          <p:nvPr/>
        </p:nvSpPr>
        <p:spPr bwMode="auto">
          <a:xfrm>
            <a:off x="4248150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3610" name="Text Box 58"/>
          <p:cNvSpPr txBox="1">
            <a:spLocks noChangeArrowheads="1"/>
          </p:cNvSpPr>
          <p:nvPr/>
        </p:nvSpPr>
        <p:spPr bwMode="auto">
          <a:xfrm>
            <a:off x="529272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3611" name="Text Box 59"/>
          <p:cNvSpPr txBox="1">
            <a:spLocks noChangeArrowheads="1"/>
          </p:cNvSpPr>
          <p:nvPr/>
        </p:nvSpPr>
        <p:spPr bwMode="auto">
          <a:xfrm>
            <a:off x="6264275" y="41497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7308850" y="415925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3613" name="Text Box 61"/>
          <p:cNvSpPr txBox="1">
            <a:spLocks noChangeArrowheads="1"/>
          </p:cNvSpPr>
          <p:nvPr/>
        </p:nvSpPr>
        <p:spPr bwMode="auto">
          <a:xfrm>
            <a:off x="6300788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3614" name="Text Box 62"/>
          <p:cNvSpPr txBox="1">
            <a:spLocks noChangeArrowheads="1"/>
          </p:cNvSpPr>
          <p:nvPr/>
        </p:nvSpPr>
        <p:spPr bwMode="auto">
          <a:xfrm>
            <a:off x="3276600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4321175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3616" name="Text Box 64"/>
          <p:cNvSpPr txBox="1">
            <a:spLocks noChangeArrowheads="1"/>
          </p:cNvSpPr>
          <p:nvPr/>
        </p:nvSpPr>
        <p:spPr bwMode="auto">
          <a:xfrm>
            <a:off x="5292725" y="465296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3617" name="Text Box 65"/>
          <p:cNvSpPr txBox="1">
            <a:spLocks noChangeArrowheads="1"/>
          </p:cNvSpPr>
          <p:nvPr/>
        </p:nvSpPr>
        <p:spPr bwMode="auto">
          <a:xfrm>
            <a:off x="7308850" y="466407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3618" name="Text Box 66"/>
          <p:cNvSpPr txBox="1">
            <a:spLocks noChangeArrowheads="1"/>
          </p:cNvSpPr>
          <p:nvPr/>
        </p:nvSpPr>
        <p:spPr bwMode="auto">
          <a:xfrm>
            <a:off x="6300788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3619" name="Text Box 67"/>
          <p:cNvSpPr txBox="1">
            <a:spLocks noChangeArrowheads="1"/>
          </p:cNvSpPr>
          <p:nvPr/>
        </p:nvSpPr>
        <p:spPr bwMode="auto">
          <a:xfrm>
            <a:off x="3276600" y="51562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3620" name="Text Box 68"/>
          <p:cNvSpPr txBox="1">
            <a:spLocks noChangeArrowheads="1"/>
          </p:cNvSpPr>
          <p:nvPr/>
        </p:nvSpPr>
        <p:spPr bwMode="auto">
          <a:xfrm>
            <a:off x="5292725" y="515778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4284663" y="515778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3622" name="Text Box 70"/>
          <p:cNvSpPr txBox="1">
            <a:spLocks noChangeArrowheads="1"/>
          </p:cNvSpPr>
          <p:nvPr/>
        </p:nvSpPr>
        <p:spPr bwMode="auto">
          <a:xfrm>
            <a:off x="7308850" y="51673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3623" name="Text Box 71"/>
          <p:cNvSpPr txBox="1">
            <a:spLocks noChangeArrowheads="1"/>
          </p:cNvSpPr>
          <p:nvPr/>
        </p:nvSpPr>
        <p:spPr bwMode="auto">
          <a:xfrm>
            <a:off x="6300788" y="56610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4</a:t>
            </a:r>
            <a:endParaRPr lang="ru-RU" sz="2400"/>
          </a:p>
        </p:txBody>
      </p:sp>
      <p:sp>
        <p:nvSpPr>
          <p:cNvPr id="23624" name="Text Box 72"/>
          <p:cNvSpPr txBox="1">
            <a:spLocks noChangeArrowheads="1"/>
          </p:cNvSpPr>
          <p:nvPr/>
        </p:nvSpPr>
        <p:spPr bwMode="auto">
          <a:xfrm>
            <a:off x="4284663" y="56610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2</a:t>
            </a:r>
            <a:endParaRPr lang="ru-RU" sz="2400"/>
          </a:p>
        </p:txBody>
      </p:sp>
      <p:sp>
        <p:nvSpPr>
          <p:cNvPr id="23625" name="Text Box 73"/>
          <p:cNvSpPr txBox="1">
            <a:spLocks noChangeArrowheads="1"/>
          </p:cNvSpPr>
          <p:nvPr/>
        </p:nvSpPr>
        <p:spPr bwMode="auto">
          <a:xfrm>
            <a:off x="5292725" y="56626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3</a:t>
            </a:r>
            <a:endParaRPr lang="ru-RU" sz="2400"/>
          </a:p>
        </p:txBody>
      </p:sp>
      <p:sp>
        <p:nvSpPr>
          <p:cNvPr id="23626" name="Text Box 74"/>
          <p:cNvSpPr txBox="1">
            <a:spLocks noChangeArrowheads="1"/>
          </p:cNvSpPr>
          <p:nvPr/>
        </p:nvSpPr>
        <p:spPr bwMode="auto">
          <a:xfrm>
            <a:off x="3276600" y="56610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1</a:t>
            </a:r>
            <a:endParaRPr lang="ru-RU" sz="2400"/>
          </a:p>
        </p:txBody>
      </p:sp>
      <p:sp>
        <p:nvSpPr>
          <p:cNvPr id="23627" name="Text Box 75"/>
          <p:cNvSpPr txBox="1">
            <a:spLocks noChangeArrowheads="1"/>
          </p:cNvSpPr>
          <p:nvPr/>
        </p:nvSpPr>
        <p:spPr bwMode="auto">
          <a:xfrm>
            <a:off x="7308850" y="567213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5</a:t>
            </a:r>
            <a:endParaRPr lang="ru-RU" sz="2400"/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43954" y="692696"/>
            <a:ext cx="7812422" cy="6463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Задача</a:t>
            </a:r>
            <a:r>
              <a:rPr lang="ru-RU" dirty="0">
                <a:solidFill>
                  <a:schemeClr val="tx2"/>
                </a:solidFill>
              </a:rPr>
              <a:t>. Упорядочить массив в порядке возрастания значений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его элементов. </a:t>
            </a:r>
          </a:p>
        </p:txBody>
      </p:sp>
      <p:sp>
        <p:nvSpPr>
          <p:cNvPr id="27" name="Нижний колонтитул 26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2685978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title"/>
          </p:nvPr>
        </p:nvSpPr>
        <p:spPr>
          <a:xfrm>
            <a:off x="431800" y="44450"/>
            <a:ext cx="7543800" cy="617538"/>
          </a:xfrm>
          <a:noFill/>
        </p:spPr>
        <p:txBody>
          <a:bodyPr/>
          <a:lstStyle/>
          <a:p>
            <a:pPr algn="ctr" eaLnBrk="1" hangingPunct="1"/>
            <a:r>
              <a:rPr lang="ru-RU" sz="3600"/>
              <a:t>Сортировка массива</a:t>
            </a:r>
          </a:p>
        </p:txBody>
      </p:sp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203200" y="821025"/>
            <a:ext cx="8761288" cy="30839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# Сортировка элементов массива (метод пузырька по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неубыванию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N = 10;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A = [0]*N	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создание массива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random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подкл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. генератора случайных чисел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(N):	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заполнение массива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=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randint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(0, 99)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случайными числами от 0 до 99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(A)		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вывод массива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		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k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(1, N-1):  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номер прохода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(N-k): 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просмотр за один проход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dirty="0">
                <a:solidFill>
                  <a:srgbClr val="CC6600"/>
                </a:solidFill>
                <a:latin typeface="Courier New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&gt; A[i+1]: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если соседние </a:t>
            </a:r>
            <a:r>
              <a:rPr lang="ru-RU" dirty="0" err="1">
                <a:solidFill>
                  <a:srgbClr val="FF0000"/>
                </a:solidFill>
                <a:latin typeface="Courier New" pitchFamily="49" charset="0"/>
              </a:rPr>
              <a:t>неупорядочены</a:t>
            </a:r>
            <a:endParaRPr lang="ru-RU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], A[i+1] = A[i+1], A[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]  </a:t>
            </a: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меняем их местами 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(A)			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#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</a:rPr>
              <a:t>вывод текущих значений массива</a:t>
            </a:r>
          </a:p>
          <a:p>
            <a:pPr>
              <a:lnSpc>
                <a:spcPct val="90000"/>
              </a:lnSpc>
            </a:pPr>
            <a:endParaRPr lang="ru-RU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3200" y="4041068"/>
            <a:ext cx="5988980" cy="258532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[92, 47, 84, 49, 24, 73, 98, 19, 65, 90]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[47, 84, 49, 24, 73, 92, 19, 65, 90,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[47, 49, 24, 73, 84, 19, 65, 90, 92,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[47, 24, 49, 73, 19, 65, 84, 90, 92,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[24, 47, 49, 19, 65, 73, 84, 90, 92,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[24, 47, 19, 49, 65, 73, 84, 90, 92,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[24, 19, 47, 49, 65, 73, 84, 90, 92,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[19, 24, 47, 49, 65, 73, 84, 90, 92, 98]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[19, 24, 47, 49, 65, 73, 84, 90, 92, 98]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3169978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2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2717800" y="1150025"/>
            <a:ext cx="6318696" cy="2031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Ins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/>
              </a:rPr>
              <a:t># Таблица квадратов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"Квадраты чисел:"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 = 1        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начальное значение x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/>
              </a:rPr>
              <a:t>while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x&lt;=10: 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пока x&lt;=10 повторять: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y = x**2 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вычисление функции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"{:3}"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.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format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(x),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"{:5}"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.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format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(y))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x = x+1  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следующее значение x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Получить таблицу значений функции </a:t>
            </a:r>
            <a:r>
              <a:rPr lang="en-US" b="1" dirty="0">
                <a:solidFill>
                  <a:schemeClr val="tx2"/>
                </a:solidFill>
              </a:rPr>
              <a:t>y=x</a:t>
            </a:r>
            <a:r>
              <a:rPr lang="ru-RU" sz="2000" b="1" baseline="40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для </a:t>
            </a:r>
            <a:r>
              <a:rPr lang="en-US" b="1" dirty="0">
                <a:solidFill>
                  <a:schemeClr val="tx2"/>
                </a:solidFill>
              </a:rPr>
              <a:t>x=</a:t>
            </a:r>
            <a:r>
              <a:rPr lang="ru-RU" b="1" dirty="0">
                <a:solidFill>
                  <a:schemeClr val="tx2"/>
                </a:solidFill>
              </a:rPr>
              <a:t>1</a:t>
            </a:r>
            <a:r>
              <a:rPr lang="en-US" b="1" dirty="0">
                <a:solidFill>
                  <a:schemeClr val="tx2"/>
                </a:solidFill>
              </a:rPr>
              <a:t>; </a:t>
            </a:r>
            <a:r>
              <a:rPr lang="ru-RU" b="1" dirty="0">
                <a:solidFill>
                  <a:schemeClr val="tx2"/>
                </a:solidFill>
              </a:rPr>
              <a:t>2</a:t>
            </a:r>
            <a:r>
              <a:rPr lang="en-US" b="1" dirty="0">
                <a:solidFill>
                  <a:schemeClr val="tx2"/>
                </a:solidFill>
              </a:rPr>
              <a:t>; </a:t>
            </a:r>
            <a:r>
              <a:rPr lang="ru-RU" b="1" dirty="0">
                <a:solidFill>
                  <a:schemeClr val="tx2"/>
                </a:solidFill>
              </a:rPr>
              <a:t>3</a:t>
            </a:r>
            <a:r>
              <a:rPr lang="en-US" b="1" dirty="0">
                <a:solidFill>
                  <a:schemeClr val="tx2"/>
                </a:solidFill>
              </a:rPr>
              <a:t>; …; 10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77999" y="1112837"/>
            <a:ext cx="2144713" cy="4173537"/>
            <a:chOff x="1995" y="1003"/>
            <a:chExt cx="1351" cy="2629"/>
          </a:xfrm>
        </p:grpSpPr>
        <p:sp>
          <p:nvSpPr>
            <p:cNvPr id="5133" name="AutoShape 25"/>
            <p:cNvSpPr>
              <a:spLocks noChangeArrowheads="1"/>
            </p:cNvSpPr>
            <p:nvPr/>
          </p:nvSpPr>
          <p:spPr bwMode="auto">
            <a:xfrm>
              <a:off x="2433" y="1003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начало</a:t>
              </a:r>
            </a:p>
          </p:txBody>
        </p:sp>
        <p:sp>
          <p:nvSpPr>
            <p:cNvPr id="5134" name="Line 26"/>
            <p:cNvSpPr>
              <a:spLocks noChangeShapeType="1"/>
            </p:cNvSpPr>
            <p:nvPr/>
          </p:nvSpPr>
          <p:spPr bwMode="auto">
            <a:xfrm>
              <a:off x="2722" y="1200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35" name="Line 27"/>
            <p:cNvSpPr>
              <a:spLocks noChangeShapeType="1"/>
            </p:cNvSpPr>
            <p:nvPr/>
          </p:nvSpPr>
          <p:spPr bwMode="auto">
            <a:xfrm>
              <a:off x="2722" y="154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36" name="Rectangle 28"/>
            <p:cNvSpPr>
              <a:spLocks noChangeArrowheads="1"/>
            </p:cNvSpPr>
            <p:nvPr/>
          </p:nvSpPr>
          <p:spPr bwMode="auto">
            <a:xfrm>
              <a:off x="2359" y="136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x = </a:t>
              </a:r>
              <a:r>
                <a:rPr lang="ru-RU" sz="1600" dirty="0"/>
                <a:t>1</a:t>
              </a:r>
            </a:p>
          </p:txBody>
        </p:sp>
        <p:sp>
          <p:nvSpPr>
            <p:cNvPr id="5137" name="AutoShape 29"/>
            <p:cNvSpPr>
              <a:spLocks noChangeAspect="1" noChangeArrowheads="1"/>
            </p:cNvSpPr>
            <p:nvPr/>
          </p:nvSpPr>
          <p:spPr bwMode="auto">
            <a:xfrm>
              <a:off x="2359" y="1706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≤ 10</a:t>
              </a:r>
            </a:p>
          </p:txBody>
        </p:sp>
        <p:sp>
          <p:nvSpPr>
            <p:cNvPr id="5138" name="Text Box 30"/>
            <p:cNvSpPr txBox="1">
              <a:spLocks noChangeAspect="1" noChangeArrowheads="1"/>
            </p:cNvSpPr>
            <p:nvPr/>
          </p:nvSpPr>
          <p:spPr bwMode="auto">
            <a:xfrm>
              <a:off x="2699" y="197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5139" name="Text Box 31"/>
            <p:cNvSpPr txBox="1">
              <a:spLocks noChangeAspect="1" noChangeArrowheads="1"/>
            </p:cNvSpPr>
            <p:nvPr/>
          </p:nvSpPr>
          <p:spPr bwMode="auto">
            <a:xfrm>
              <a:off x="3017" y="168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5140" name="Line 32"/>
            <p:cNvSpPr>
              <a:spLocks noChangeShapeType="1"/>
            </p:cNvSpPr>
            <p:nvPr/>
          </p:nvSpPr>
          <p:spPr bwMode="auto">
            <a:xfrm>
              <a:off x="2722" y="200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41" name="AutoShape 33"/>
            <p:cNvSpPr>
              <a:spLocks noChangeArrowheads="1"/>
            </p:cNvSpPr>
            <p:nvPr/>
          </p:nvSpPr>
          <p:spPr bwMode="auto">
            <a:xfrm>
              <a:off x="2154" y="2500"/>
              <a:ext cx="1021" cy="181"/>
            </a:xfrm>
            <a:prstGeom prst="parallelogram">
              <a:avLst>
                <a:gd name="adj" fmla="val 141022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x,y</a:t>
              </a:r>
              <a:endParaRPr lang="ru-RU" sz="1600"/>
            </a:p>
          </p:txBody>
        </p:sp>
        <p:sp>
          <p:nvSpPr>
            <p:cNvPr id="5142" name="Rectangle 34"/>
            <p:cNvSpPr>
              <a:spLocks noChangeArrowheads="1"/>
            </p:cNvSpPr>
            <p:nvPr/>
          </p:nvSpPr>
          <p:spPr bwMode="auto">
            <a:xfrm>
              <a:off x="2358" y="2835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x = x+1</a:t>
              </a:r>
              <a:endParaRPr lang="ru-RU" sz="1600" dirty="0"/>
            </a:p>
          </p:txBody>
        </p:sp>
        <p:sp>
          <p:nvSpPr>
            <p:cNvPr id="5143" name="Line 35"/>
            <p:cNvSpPr>
              <a:spLocks noChangeShapeType="1"/>
            </p:cNvSpPr>
            <p:nvPr/>
          </p:nvSpPr>
          <p:spPr bwMode="auto">
            <a:xfrm>
              <a:off x="2722" y="268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44" name="Freeform 36"/>
            <p:cNvSpPr>
              <a:spLocks/>
            </p:cNvSpPr>
            <p:nvPr/>
          </p:nvSpPr>
          <p:spPr bwMode="auto">
            <a:xfrm>
              <a:off x="1995" y="1616"/>
              <a:ext cx="727" cy="1542"/>
            </a:xfrm>
            <a:custGeom>
              <a:avLst/>
              <a:gdLst>
                <a:gd name="T0" fmla="*/ 727 w 613"/>
                <a:gd name="T1" fmla="*/ 1393 h 1180"/>
                <a:gd name="T2" fmla="*/ 727 w 613"/>
                <a:gd name="T3" fmla="*/ 1542 h 1180"/>
                <a:gd name="T4" fmla="*/ 0 w 613"/>
                <a:gd name="T5" fmla="*/ 1542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Freeform 37"/>
            <p:cNvSpPr>
              <a:spLocks/>
            </p:cNvSpPr>
            <p:nvPr/>
          </p:nvSpPr>
          <p:spPr bwMode="auto">
            <a:xfrm>
              <a:off x="2722" y="1854"/>
              <a:ext cx="589" cy="1576"/>
            </a:xfrm>
            <a:custGeom>
              <a:avLst/>
              <a:gdLst>
                <a:gd name="T0" fmla="*/ 363 w 589"/>
                <a:gd name="T1" fmla="*/ 0 h 1202"/>
                <a:gd name="T2" fmla="*/ 589 w 589"/>
                <a:gd name="T3" fmla="*/ 0 h 1202"/>
                <a:gd name="T4" fmla="*/ 589 w 589"/>
                <a:gd name="T5" fmla="*/ 1428 h 1202"/>
                <a:gd name="T6" fmla="*/ 0 w 589"/>
                <a:gd name="T7" fmla="*/ 1428 h 1202"/>
                <a:gd name="T8" fmla="*/ 0 w 589"/>
                <a:gd name="T9" fmla="*/ 1576 h 12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89" h="1202">
                  <a:moveTo>
                    <a:pt x="363" y="0"/>
                  </a:moveTo>
                  <a:lnTo>
                    <a:pt x="589" y="0"/>
                  </a:lnTo>
                  <a:lnTo>
                    <a:pt x="589" y="1089"/>
                  </a:lnTo>
                  <a:lnTo>
                    <a:pt x="0" y="1089"/>
                  </a:lnTo>
                  <a:lnTo>
                    <a:pt x="0" y="120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6" name="AutoShape 38"/>
            <p:cNvSpPr>
              <a:spLocks noChangeArrowheads="1"/>
            </p:cNvSpPr>
            <p:nvPr/>
          </p:nvSpPr>
          <p:spPr bwMode="auto">
            <a:xfrm>
              <a:off x="2427" y="3430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5147" name="Rectangle 39"/>
            <p:cNvSpPr>
              <a:spLocks noChangeArrowheads="1"/>
            </p:cNvSpPr>
            <p:nvPr/>
          </p:nvSpPr>
          <p:spPr bwMode="auto">
            <a:xfrm>
              <a:off x="2358" y="216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y = x</a:t>
              </a:r>
              <a:r>
                <a:rPr lang="en-US" sz="1600" baseline="30000" dirty="0"/>
                <a:t>2</a:t>
              </a:r>
              <a:endParaRPr lang="ru-RU" sz="1600" baseline="30000" dirty="0"/>
            </a:p>
          </p:txBody>
        </p:sp>
        <p:sp>
          <p:nvSpPr>
            <p:cNvPr id="5148" name="Line 40"/>
            <p:cNvSpPr>
              <a:spLocks noChangeShapeType="1"/>
            </p:cNvSpPr>
            <p:nvPr/>
          </p:nvSpPr>
          <p:spPr bwMode="auto">
            <a:xfrm>
              <a:off x="2721" y="233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724709" y="3396038"/>
            <a:ext cx="2286000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Квадраты чисел: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1     1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2     4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3     9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4    16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5    25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6    36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7    49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8    64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9    81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10   100</a:t>
            </a:r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8293813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1904" y="404813"/>
            <a:ext cx="7704472" cy="641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Вычислить значение суммы </a:t>
            </a:r>
            <a:r>
              <a:rPr lang="en-US" i="1" dirty="0">
                <a:solidFill>
                  <a:schemeClr val="tx2"/>
                </a:solidFill>
              </a:rPr>
              <a:t>s = 1+</a:t>
            </a:r>
            <a:r>
              <a:rPr lang="ru-RU" i="1" dirty="0">
                <a:solidFill>
                  <a:schemeClr val="tx2"/>
                </a:solidFill>
              </a:rPr>
              <a:t>3</a:t>
            </a:r>
            <a:r>
              <a:rPr lang="en-US" i="1" dirty="0">
                <a:solidFill>
                  <a:schemeClr val="tx2"/>
                </a:solidFill>
              </a:rPr>
              <a:t>+</a:t>
            </a:r>
            <a:r>
              <a:rPr lang="ru-RU" i="1" dirty="0">
                <a:solidFill>
                  <a:schemeClr val="tx2"/>
                </a:solidFill>
              </a:rPr>
              <a:t>5</a:t>
            </a:r>
            <a:r>
              <a:rPr lang="en-US" i="1" dirty="0">
                <a:solidFill>
                  <a:schemeClr val="tx2"/>
                </a:solidFill>
              </a:rPr>
              <a:t>+</a:t>
            </a:r>
            <a:r>
              <a:rPr lang="ru-RU" i="1" dirty="0">
                <a:solidFill>
                  <a:schemeClr val="tx2"/>
                </a:solidFill>
              </a:rPr>
              <a:t>7+</a:t>
            </a:r>
            <a:r>
              <a:rPr lang="en-US" i="1" dirty="0">
                <a:solidFill>
                  <a:schemeClr val="tx2"/>
                </a:solidFill>
              </a:rPr>
              <a:t>…+n</a:t>
            </a:r>
            <a:r>
              <a:rPr lang="ru-RU" i="1" dirty="0">
                <a:solidFill>
                  <a:schemeClr val="tx2"/>
                </a:solidFill>
              </a:rPr>
              <a:t>  </a:t>
            </a:r>
            <a:r>
              <a:rPr lang="ru-RU" dirty="0">
                <a:solidFill>
                  <a:schemeClr val="tx2"/>
                </a:solidFill>
              </a:rPr>
              <a:t>для заданного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нечётного </a:t>
            </a:r>
            <a:r>
              <a:rPr lang="en-US" i="1" dirty="0">
                <a:solidFill>
                  <a:schemeClr val="tx2"/>
                </a:solidFill>
              </a:rPr>
              <a:t>n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51904" y="1160748"/>
            <a:ext cx="2701925" cy="4938712"/>
            <a:chOff x="249" y="634"/>
            <a:chExt cx="1702" cy="3111"/>
          </a:xfrm>
        </p:grpSpPr>
        <p:sp>
          <p:nvSpPr>
            <p:cNvPr id="8199" name="AutoShape 28"/>
            <p:cNvSpPr>
              <a:spLocks noChangeArrowheads="1"/>
            </p:cNvSpPr>
            <p:nvPr/>
          </p:nvSpPr>
          <p:spPr bwMode="auto">
            <a:xfrm>
              <a:off x="680" y="63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8200" name="Line 29"/>
            <p:cNvSpPr>
              <a:spLocks noChangeShapeType="1"/>
            </p:cNvSpPr>
            <p:nvPr/>
          </p:nvSpPr>
          <p:spPr bwMode="auto">
            <a:xfrm>
              <a:off x="969" y="831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01" name="Line 30"/>
            <p:cNvSpPr>
              <a:spLocks noChangeShapeType="1"/>
            </p:cNvSpPr>
            <p:nvPr/>
          </p:nvSpPr>
          <p:spPr bwMode="auto">
            <a:xfrm>
              <a:off x="976" y="186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02" name="Rectangle 31"/>
            <p:cNvSpPr>
              <a:spLocks noChangeArrowheads="1"/>
            </p:cNvSpPr>
            <p:nvPr/>
          </p:nvSpPr>
          <p:spPr bwMode="auto">
            <a:xfrm>
              <a:off x="613" y="168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x = </a:t>
              </a:r>
              <a:r>
                <a:rPr lang="ru-RU" sz="1600" dirty="0"/>
                <a:t>1</a:t>
              </a:r>
            </a:p>
          </p:txBody>
        </p:sp>
        <p:sp>
          <p:nvSpPr>
            <p:cNvPr id="8203" name="AutoShape 32"/>
            <p:cNvSpPr>
              <a:spLocks noChangeAspect="1" noChangeArrowheads="1"/>
            </p:cNvSpPr>
            <p:nvPr/>
          </p:nvSpPr>
          <p:spPr bwMode="auto">
            <a:xfrm>
              <a:off x="613" y="2026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≤ n</a:t>
              </a:r>
            </a:p>
          </p:txBody>
        </p:sp>
        <p:sp>
          <p:nvSpPr>
            <p:cNvPr id="8204" name="Text Box 33"/>
            <p:cNvSpPr txBox="1">
              <a:spLocks noChangeAspect="1" noChangeArrowheads="1"/>
            </p:cNvSpPr>
            <p:nvPr/>
          </p:nvSpPr>
          <p:spPr bwMode="auto">
            <a:xfrm>
              <a:off x="953" y="229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8205" name="Text Box 34"/>
            <p:cNvSpPr txBox="1">
              <a:spLocks noChangeAspect="1" noChangeArrowheads="1"/>
            </p:cNvSpPr>
            <p:nvPr/>
          </p:nvSpPr>
          <p:spPr bwMode="auto">
            <a:xfrm>
              <a:off x="1271" y="200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8206" name="Line 35"/>
            <p:cNvSpPr>
              <a:spLocks noChangeShapeType="1"/>
            </p:cNvSpPr>
            <p:nvPr/>
          </p:nvSpPr>
          <p:spPr bwMode="auto">
            <a:xfrm>
              <a:off x="976" y="232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07" name="AutoShape 36"/>
            <p:cNvSpPr>
              <a:spLocks noChangeArrowheads="1"/>
            </p:cNvSpPr>
            <p:nvPr/>
          </p:nvSpPr>
          <p:spPr bwMode="auto">
            <a:xfrm>
              <a:off x="1066" y="3203"/>
              <a:ext cx="885" cy="181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s</a:t>
              </a:r>
              <a:endParaRPr lang="ru-RU" sz="1600"/>
            </a:p>
          </p:txBody>
        </p:sp>
        <p:sp>
          <p:nvSpPr>
            <p:cNvPr id="8208" name="Rectangle 37"/>
            <p:cNvSpPr>
              <a:spLocks noChangeArrowheads="1"/>
            </p:cNvSpPr>
            <p:nvPr/>
          </p:nvSpPr>
          <p:spPr bwMode="auto">
            <a:xfrm>
              <a:off x="612" y="2818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x = x+</a:t>
              </a:r>
              <a:r>
                <a:rPr lang="ru-RU" sz="1600" dirty="0"/>
                <a:t>2</a:t>
              </a:r>
            </a:p>
          </p:txBody>
        </p:sp>
        <p:sp>
          <p:nvSpPr>
            <p:cNvPr id="8209" name="Freeform 38"/>
            <p:cNvSpPr>
              <a:spLocks/>
            </p:cNvSpPr>
            <p:nvPr/>
          </p:nvSpPr>
          <p:spPr bwMode="auto">
            <a:xfrm>
              <a:off x="249" y="1936"/>
              <a:ext cx="727" cy="117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AutoShape 39"/>
            <p:cNvSpPr>
              <a:spLocks noChangeArrowheads="1"/>
            </p:cNvSpPr>
            <p:nvPr/>
          </p:nvSpPr>
          <p:spPr bwMode="auto">
            <a:xfrm>
              <a:off x="1232" y="3543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8211" name="Rectangle 40"/>
            <p:cNvSpPr>
              <a:spLocks noChangeArrowheads="1"/>
            </p:cNvSpPr>
            <p:nvPr/>
          </p:nvSpPr>
          <p:spPr bwMode="auto">
            <a:xfrm>
              <a:off x="612" y="248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s = </a:t>
              </a:r>
              <a:r>
                <a:rPr lang="en-US" sz="1600" dirty="0" err="1"/>
                <a:t>s+x</a:t>
              </a:r>
              <a:endParaRPr lang="ru-RU" sz="1600" baseline="30000" dirty="0"/>
            </a:p>
          </p:txBody>
        </p:sp>
        <p:sp>
          <p:nvSpPr>
            <p:cNvPr id="8212" name="Line 41"/>
            <p:cNvSpPr>
              <a:spLocks noChangeShapeType="1"/>
            </p:cNvSpPr>
            <p:nvPr/>
          </p:nvSpPr>
          <p:spPr bwMode="auto">
            <a:xfrm>
              <a:off x="975" y="265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13" name="AutoShape 42"/>
            <p:cNvSpPr>
              <a:spLocks noChangeArrowheads="1"/>
            </p:cNvSpPr>
            <p:nvPr/>
          </p:nvSpPr>
          <p:spPr bwMode="auto">
            <a:xfrm>
              <a:off x="567" y="997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8214" name="Line 43"/>
            <p:cNvSpPr>
              <a:spLocks noChangeShapeType="1"/>
            </p:cNvSpPr>
            <p:nvPr/>
          </p:nvSpPr>
          <p:spPr bwMode="auto">
            <a:xfrm>
              <a:off x="975" y="117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15" name="Rectangle 44"/>
            <p:cNvSpPr>
              <a:spLocks noChangeArrowheads="1"/>
            </p:cNvSpPr>
            <p:nvPr/>
          </p:nvSpPr>
          <p:spPr bwMode="auto">
            <a:xfrm>
              <a:off x="612" y="133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s = 0</a:t>
              </a:r>
              <a:endParaRPr lang="ru-RU" sz="1600" dirty="0"/>
            </a:p>
          </p:txBody>
        </p:sp>
        <p:sp>
          <p:nvSpPr>
            <p:cNvPr id="8216" name="Line 45"/>
            <p:cNvSpPr>
              <a:spLocks noChangeShapeType="1"/>
            </p:cNvSpPr>
            <p:nvPr/>
          </p:nvSpPr>
          <p:spPr bwMode="auto">
            <a:xfrm>
              <a:off x="975" y="151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17" name="Freeform 46"/>
            <p:cNvSpPr>
              <a:spLocks/>
            </p:cNvSpPr>
            <p:nvPr/>
          </p:nvSpPr>
          <p:spPr bwMode="auto">
            <a:xfrm>
              <a:off x="1338" y="2175"/>
              <a:ext cx="204" cy="1021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47"/>
            <p:cNvSpPr>
              <a:spLocks noChangeShapeType="1"/>
            </p:cNvSpPr>
            <p:nvPr/>
          </p:nvSpPr>
          <p:spPr bwMode="auto">
            <a:xfrm>
              <a:off x="1542" y="338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2929674" y="1161681"/>
            <a:ext cx="5968736" cy="2585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/>
              </a:rPr>
              <a:t># Сумма нечетных натуральных чисел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"s=1+3+5+...+n"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n =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input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"Ведите n: 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))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s = 0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начальное значение суммы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 = 1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начальное знач. слагаемого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/>
              </a:rPr>
              <a:t>while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x&lt;=n: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пока x&lt;=n повторять: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s = 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s+x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добавить к сумме слагаемое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x = x+2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следующее знач. слагаемого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"s="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s)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29674" y="4053842"/>
            <a:ext cx="2662286" cy="923330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s=1+3+5+...+n</a:t>
            </a:r>
          </a:p>
          <a:p>
            <a:r>
              <a:rPr lang="pt-BR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Введите n: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19</a:t>
            </a:r>
          </a:p>
          <a:p>
            <a:r>
              <a:rPr lang="pt-BR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s= 100</a:t>
            </a:r>
            <a:endParaRPr lang="ru-RU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9375294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6"/>
          <p:cNvGrpSpPr/>
          <p:nvPr/>
        </p:nvGrpSpPr>
        <p:grpSpPr>
          <a:xfrm>
            <a:off x="249894" y="1176892"/>
            <a:ext cx="2701926" cy="4397845"/>
            <a:chOff x="251904" y="1701615"/>
            <a:chExt cx="2701926" cy="4397845"/>
          </a:xfrm>
        </p:grpSpPr>
        <p:sp>
          <p:nvSpPr>
            <p:cNvPr id="3" name="AutoShape 28"/>
            <p:cNvSpPr>
              <a:spLocks noChangeArrowheads="1"/>
            </p:cNvSpPr>
            <p:nvPr/>
          </p:nvSpPr>
          <p:spPr bwMode="auto">
            <a:xfrm>
              <a:off x="936117" y="1701615"/>
              <a:ext cx="960438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4" name="Line 29"/>
            <p:cNvSpPr>
              <a:spLocks noChangeShapeType="1"/>
            </p:cNvSpPr>
            <p:nvPr/>
          </p:nvSpPr>
          <p:spPr bwMode="auto">
            <a:xfrm>
              <a:off x="1394904" y="2014352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" name="Line 30"/>
            <p:cNvSpPr>
              <a:spLocks noChangeShapeType="1"/>
            </p:cNvSpPr>
            <p:nvPr/>
          </p:nvSpPr>
          <p:spPr bwMode="auto">
            <a:xfrm>
              <a:off x="1406017" y="3118135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" name="AutoShape 32"/>
            <p:cNvSpPr>
              <a:spLocks noChangeAspect="1" noChangeArrowheads="1"/>
            </p:cNvSpPr>
            <p:nvPr/>
          </p:nvSpPr>
          <p:spPr bwMode="auto">
            <a:xfrm>
              <a:off x="829754" y="3370548"/>
              <a:ext cx="1150938" cy="46831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dirty="0"/>
                <a:t>n </a:t>
              </a:r>
              <a:r>
                <a:rPr lang="en-US" sz="1600" dirty="0">
                  <a:cs typeface="Arial" charset="0"/>
                </a:rPr>
                <a:t>≥ 0</a:t>
              </a:r>
            </a:p>
          </p:txBody>
        </p:sp>
        <p:sp>
          <p:nvSpPr>
            <p:cNvPr id="8" name="Text Box 33"/>
            <p:cNvSpPr txBox="1">
              <a:spLocks noChangeAspect="1" noChangeArrowheads="1"/>
            </p:cNvSpPr>
            <p:nvPr/>
          </p:nvSpPr>
          <p:spPr bwMode="auto">
            <a:xfrm>
              <a:off x="1369504" y="3802348"/>
              <a:ext cx="522288" cy="29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9" name="Text Box 34"/>
            <p:cNvSpPr txBox="1">
              <a:spLocks noChangeAspect="1" noChangeArrowheads="1"/>
            </p:cNvSpPr>
            <p:nvPr/>
          </p:nvSpPr>
          <p:spPr bwMode="auto">
            <a:xfrm>
              <a:off x="1874329" y="3334035"/>
              <a:ext cx="522288" cy="29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0" name="Line 35"/>
            <p:cNvSpPr>
              <a:spLocks noChangeShapeType="1"/>
            </p:cNvSpPr>
            <p:nvPr/>
          </p:nvSpPr>
          <p:spPr bwMode="auto">
            <a:xfrm>
              <a:off x="1406017" y="3838860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>
              <a:off x="1548892" y="5239035"/>
              <a:ext cx="1404938" cy="287337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вывод</a:t>
              </a:r>
              <a:r>
                <a:rPr lang="ru-RU" sz="1200" dirty="0"/>
                <a:t> </a:t>
              </a:r>
              <a:r>
                <a:rPr lang="en-US" sz="1600" dirty="0"/>
                <a:t>k</a:t>
              </a:r>
              <a:endParaRPr lang="ru-RU" sz="1600" dirty="0"/>
            </a:p>
          </p:txBody>
        </p:sp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828167" y="4627848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k = k+1</a:t>
              </a:r>
              <a:endParaRPr lang="ru-RU" sz="1600" dirty="0"/>
            </a:p>
          </p:txBody>
        </p:sp>
        <p:sp>
          <p:nvSpPr>
            <p:cNvPr id="13" name="Freeform 38"/>
            <p:cNvSpPr>
              <a:spLocks/>
            </p:cNvSpPr>
            <p:nvPr/>
          </p:nvSpPr>
          <p:spPr bwMode="auto">
            <a:xfrm>
              <a:off x="251904" y="3227673"/>
              <a:ext cx="1154113" cy="186848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AutoShape 39"/>
            <p:cNvSpPr>
              <a:spLocks noChangeArrowheads="1"/>
            </p:cNvSpPr>
            <p:nvPr/>
          </p:nvSpPr>
          <p:spPr bwMode="auto">
            <a:xfrm>
              <a:off x="1812417" y="5778785"/>
              <a:ext cx="960438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5" name="Rectangle 40"/>
            <p:cNvSpPr>
              <a:spLocks noChangeArrowheads="1"/>
            </p:cNvSpPr>
            <p:nvPr/>
          </p:nvSpPr>
          <p:spPr bwMode="auto">
            <a:xfrm>
              <a:off x="828167" y="4091273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n = n // 10</a:t>
              </a:r>
              <a:endParaRPr lang="ru-RU" sz="1600" baseline="30000" dirty="0"/>
            </a:p>
          </p:txBody>
        </p:sp>
        <p:sp>
          <p:nvSpPr>
            <p:cNvPr id="16" name="Line 41"/>
            <p:cNvSpPr>
              <a:spLocks noChangeShapeType="1"/>
            </p:cNvSpPr>
            <p:nvPr/>
          </p:nvSpPr>
          <p:spPr bwMode="auto">
            <a:xfrm>
              <a:off x="1404429" y="4369085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7" name="AutoShape 42"/>
            <p:cNvSpPr>
              <a:spLocks noChangeArrowheads="1"/>
            </p:cNvSpPr>
            <p:nvPr/>
          </p:nvSpPr>
          <p:spPr bwMode="auto">
            <a:xfrm>
              <a:off x="756729" y="2277877"/>
              <a:ext cx="1295400" cy="287337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ввод</a:t>
              </a:r>
              <a:r>
                <a:rPr lang="ru-RU" sz="1200" dirty="0"/>
                <a:t> </a:t>
              </a:r>
              <a:r>
                <a:rPr lang="en-US" sz="1600" dirty="0"/>
                <a:t>n</a:t>
              </a:r>
              <a:endParaRPr lang="ru-RU" sz="1600" dirty="0"/>
            </a:p>
          </p:txBody>
        </p:sp>
        <p:sp>
          <p:nvSpPr>
            <p:cNvPr id="18" name="Line 43"/>
            <p:cNvSpPr>
              <a:spLocks noChangeShapeType="1"/>
            </p:cNvSpPr>
            <p:nvPr/>
          </p:nvSpPr>
          <p:spPr bwMode="auto">
            <a:xfrm>
              <a:off x="1404429" y="2565215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9" name="Rectangle 44"/>
            <p:cNvSpPr>
              <a:spLocks noChangeArrowheads="1"/>
            </p:cNvSpPr>
            <p:nvPr/>
          </p:nvSpPr>
          <p:spPr bwMode="auto">
            <a:xfrm>
              <a:off x="828167" y="2817627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k = 0</a:t>
              </a:r>
              <a:endParaRPr lang="ru-RU" sz="1600" dirty="0"/>
            </a:p>
          </p:txBody>
        </p:sp>
        <p:sp>
          <p:nvSpPr>
            <p:cNvPr id="21" name="Freeform 46"/>
            <p:cNvSpPr>
              <a:spLocks/>
            </p:cNvSpPr>
            <p:nvPr/>
          </p:nvSpPr>
          <p:spPr bwMode="auto">
            <a:xfrm>
              <a:off x="1980692" y="3607085"/>
              <a:ext cx="323850" cy="1620837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47"/>
            <p:cNvSpPr>
              <a:spLocks noChangeShapeType="1"/>
            </p:cNvSpPr>
            <p:nvPr/>
          </p:nvSpPr>
          <p:spPr bwMode="auto">
            <a:xfrm>
              <a:off x="2304542" y="5527960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 3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04138" cy="36933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Подсчитать количество цифр в записи целого положительного числа.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772855" y="3718773"/>
            <a:ext cx="4572000" cy="64633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Введите число: 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2020</a:t>
            </a:r>
          </a:p>
          <a:p>
            <a:r>
              <a:rPr lang="ru-RU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Количество цифр в числе 4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772855" y="1176892"/>
            <a:ext cx="6083621" cy="203132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Количество цифр целого числа</a:t>
            </a:r>
          </a:p>
          <a:p>
            <a:r>
              <a:rPr lang="ru-RU" dirty="0">
                <a:latin typeface="Courier New" pitchFamily="49" charset="0"/>
                <a:cs typeface="Courier New" pitchFamily="49" charset="0"/>
              </a:rPr>
              <a:t>n =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input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"Введите число: "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ru-RU" dirty="0">
                <a:latin typeface="Courier New" pitchFamily="49" charset="0"/>
                <a:cs typeface="Courier New" pitchFamily="49" charset="0"/>
              </a:rPr>
              <a:t>k = 0        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начальное значение счетчика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 n&gt;0:   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пока число&gt;0 повторять:</a:t>
            </a:r>
          </a:p>
          <a:p>
            <a:r>
              <a:rPr lang="ru-RU" dirty="0">
                <a:latin typeface="Courier New" pitchFamily="49" charset="0"/>
                <a:cs typeface="Courier New" pitchFamily="49" charset="0"/>
              </a:rPr>
              <a:t>    n = n//10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отбрасываем последнюю цифру</a:t>
            </a:r>
          </a:p>
          <a:p>
            <a:r>
              <a:rPr lang="ru-RU" dirty="0">
                <a:latin typeface="Courier New" pitchFamily="49" charset="0"/>
                <a:cs typeface="Courier New" pitchFamily="49" charset="0"/>
              </a:rPr>
              <a:t>    k = k+1   </a:t>
            </a:r>
            <a:r>
              <a:rPr lang="ru-RU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увеличиваем счетчик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"Количество цифр в числе"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, k)</a:t>
            </a: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3638181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7956550" cy="1736725"/>
          </a:xfrm>
          <a:noFill/>
        </p:spPr>
        <p:txBody>
          <a:bodyPr anchor="t"/>
          <a:lstStyle/>
          <a:p>
            <a:pPr algn="ctr" eaLnBrk="1" hangingPunct="1"/>
            <a:r>
              <a:rPr lang="ru-RU" sz="3600" dirty="0"/>
              <a:t>Операторы цикла</a:t>
            </a:r>
            <a:r>
              <a:rPr lang="ru-RU" dirty="0"/>
              <a:t> </a:t>
            </a:r>
            <a:br>
              <a:rPr lang="ru-RU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2400" i="1" dirty="0"/>
              <a:t>Цикл с постусловием </a:t>
            </a:r>
            <a:br>
              <a:rPr lang="ru-RU" sz="2400" i="1" dirty="0"/>
            </a:br>
            <a:r>
              <a:rPr lang="ru-RU" sz="2000" i="1" dirty="0"/>
              <a:t>(с заданным условием окончания работы, цикл «ДО»)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23528" y="4041068"/>
            <a:ext cx="853294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2000" dirty="0">
                <a:solidFill>
                  <a:schemeClr val="tx2"/>
                </a:solidFill>
              </a:rPr>
              <a:t>В языке </a:t>
            </a:r>
            <a:r>
              <a:rPr lang="en-US" sz="2000" dirty="0">
                <a:solidFill>
                  <a:schemeClr val="tx2"/>
                </a:solidFill>
              </a:rPr>
              <a:t>Python</a:t>
            </a:r>
            <a:r>
              <a:rPr lang="ru-RU" sz="2000" dirty="0">
                <a:solidFill>
                  <a:schemeClr val="tx2"/>
                </a:solidFill>
              </a:rPr>
              <a:t> нет оператора цикла с постусловием, но его можно организовать с помощью оператора </a:t>
            </a:r>
            <a:r>
              <a:rPr lang="en-US" sz="2000" b="1" dirty="0">
                <a:solidFill>
                  <a:schemeClr val="tx2"/>
                </a:solidFill>
              </a:rPr>
              <a:t>while</a:t>
            </a:r>
            <a:r>
              <a:rPr lang="ru-RU" sz="2000" b="1" dirty="0">
                <a:solidFill>
                  <a:schemeClr val="tx2"/>
                </a:solidFill>
              </a:rPr>
              <a:t> (</a:t>
            </a:r>
            <a:r>
              <a:rPr lang="ru-RU" sz="2000" dirty="0">
                <a:solidFill>
                  <a:schemeClr val="tx2"/>
                </a:solidFill>
              </a:rPr>
              <a:t>«пока»</a:t>
            </a:r>
            <a:r>
              <a:rPr lang="ru-RU" sz="2000" b="1" dirty="0">
                <a:solidFill>
                  <a:schemeClr val="tx2"/>
                </a:solidFill>
              </a:rPr>
              <a:t>) </a:t>
            </a:r>
            <a:r>
              <a:rPr lang="ru-RU" sz="2000" dirty="0">
                <a:solidFill>
                  <a:schemeClr val="tx2"/>
                </a:solidFill>
              </a:rPr>
              <a:t>с условием </a:t>
            </a:r>
            <a:r>
              <a:rPr lang="en-US" sz="2000" b="1" dirty="0">
                <a:solidFill>
                  <a:schemeClr val="tx2"/>
                </a:solidFill>
              </a:rPr>
              <a:t>True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ru-RU" sz="2000" dirty="0">
                <a:solidFill>
                  <a:schemeClr val="tx2"/>
                </a:solidFill>
              </a:rPr>
              <a:t>«истина»).  Такой цикл будет выполняться бесконечно. Выход из цикла произойдет при истинности условия в операторе ветвления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с помощью специального оператора </a:t>
            </a:r>
            <a:r>
              <a:rPr lang="en-US" sz="2000" b="1" dirty="0">
                <a:solidFill>
                  <a:schemeClr val="tx2"/>
                </a:solidFill>
              </a:rPr>
              <a:t>break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(«прервать»).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103948" y="2201925"/>
            <a:ext cx="4536504" cy="1348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while</a:t>
            </a:r>
            <a:r>
              <a:rPr lang="en-US" sz="2400" dirty="0">
                <a:solidFill>
                  <a:srgbClr val="CC6600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True</a:t>
            </a:r>
            <a:r>
              <a:rPr lang="en-US" sz="2400" dirty="0">
                <a:latin typeface="Courier New" pitchFamily="49" charset="0"/>
              </a:rPr>
              <a:t>: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Courier New" pitchFamily="49" charset="0"/>
              </a:rPr>
              <a:t>    &lt;</a:t>
            </a:r>
            <a:r>
              <a:rPr lang="ru-RU" sz="2400" dirty="0">
                <a:latin typeface="Courier New" pitchFamily="49" charset="0"/>
              </a:rPr>
              <a:t>операторы</a:t>
            </a:r>
            <a:r>
              <a:rPr lang="en-US" sz="2400" dirty="0">
                <a:latin typeface="Courier New" pitchFamily="49" charset="0"/>
              </a:rPr>
              <a:t>&gt;</a:t>
            </a:r>
            <a:endParaRPr lang="ru-RU" sz="2400" dirty="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ru-RU" sz="2400" dirty="0">
                <a:latin typeface="Courier New" pitchFamily="49" charset="0"/>
              </a:rPr>
              <a:t>    </a:t>
            </a: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</a:rPr>
              <a:t> &lt;</a:t>
            </a:r>
            <a:r>
              <a:rPr lang="ru-RU" sz="2400" dirty="0">
                <a:latin typeface="Courier New" pitchFamily="49" charset="0"/>
              </a:rPr>
              <a:t>условие</a:t>
            </a:r>
            <a:r>
              <a:rPr lang="en-US" sz="2400" dirty="0">
                <a:latin typeface="Courier New" pitchFamily="49" charset="0"/>
              </a:rPr>
              <a:t>&gt;: </a:t>
            </a: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break</a:t>
            </a:r>
            <a:endParaRPr lang="ru-RU" sz="2400" b="1" dirty="0">
              <a:solidFill>
                <a:srgbClr val="CC6600"/>
              </a:solidFill>
              <a:latin typeface="Courier New" pitchFamily="49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187624" y="1844675"/>
            <a:ext cx="2057400" cy="2087563"/>
            <a:chOff x="2132" y="845"/>
            <a:chExt cx="1296" cy="1315"/>
          </a:xfrm>
        </p:grpSpPr>
        <p:sp>
          <p:nvSpPr>
            <p:cNvPr id="12294" name="Line 15"/>
            <p:cNvSpPr>
              <a:spLocks noChangeAspect="1" noChangeShapeType="1"/>
            </p:cNvSpPr>
            <p:nvPr/>
          </p:nvSpPr>
          <p:spPr bwMode="auto">
            <a:xfrm>
              <a:off x="2862" y="1344"/>
              <a:ext cx="0" cy="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2295" name="AutoShape 16"/>
            <p:cNvSpPr>
              <a:spLocks noChangeAspect="1" noChangeArrowheads="1"/>
            </p:cNvSpPr>
            <p:nvPr/>
          </p:nvSpPr>
          <p:spPr bwMode="auto">
            <a:xfrm>
              <a:off x="2294" y="1531"/>
              <a:ext cx="1134" cy="389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12296" name="Rectangle 17"/>
            <p:cNvSpPr>
              <a:spLocks noChangeArrowheads="1"/>
            </p:cNvSpPr>
            <p:nvPr/>
          </p:nvSpPr>
          <p:spPr bwMode="auto">
            <a:xfrm>
              <a:off x="2449" y="1071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тело цикла</a:t>
              </a:r>
            </a:p>
          </p:txBody>
        </p:sp>
        <p:sp>
          <p:nvSpPr>
            <p:cNvPr id="12297" name="Text Box 18"/>
            <p:cNvSpPr txBox="1">
              <a:spLocks noChangeAspect="1" noChangeArrowheads="1"/>
            </p:cNvSpPr>
            <p:nvPr/>
          </p:nvSpPr>
          <p:spPr bwMode="auto">
            <a:xfrm>
              <a:off x="2812" y="191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12298" name="Text Box 19"/>
            <p:cNvSpPr txBox="1">
              <a:spLocks noChangeAspect="1" noChangeArrowheads="1"/>
            </p:cNvSpPr>
            <p:nvPr/>
          </p:nvSpPr>
          <p:spPr bwMode="auto">
            <a:xfrm>
              <a:off x="2132" y="1525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2299" name="Line 20"/>
            <p:cNvSpPr>
              <a:spLocks noChangeAspect="1" noChangeShapeType="1"/>
            </p:cNvSpPr>
            <p:nvPr/>
          </p:nvSpPr>
          <p:spPr bwMode="auto">
            <a:xfrm>
              <a:off x="2880" y="845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2300" name="Freeform 21"/>
            <p:cNvSpPr>
              <a:spLocks/>
            </p:cNvSpPr>
            <p:nvPr/>
          </p:nvSpPr>
          <p:spPr bwMode="auto">
            <a:xfrm>
              <a:off x="2154" y="958"/>
              <a:ext cx="726" cy="771"/>
            </a:xfrm>
            <a:custGeom>
              <a:avLst/>
              <a:gdLst>
                <a:gd name="T0" fmla="*/ 136 w 726"/>
                <a:gd name="T1" fmla="*/ 771 h 771"/>
                <a:gd name="T2" fmla="*/ 0 w 726"/>
                <a:gd name="T3" fmla="*/ 771 h 771"/>
                <a:gd name="T4" fmla="*/ 0 w 726"/>
                <a:gd name="T5" fmla="*/ 0 h 771"/>
                <a:gd name="T6" fmla="*/ 726 w 726"/>
                <a:gd name="T7" fmla="*/ 0 h 7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6" h="771">
                  <a:moveTo>
                    <a:pt x="136" y="771"/>
                  </a:moveTo>
                  <a:lnTo>
                    <a:pt x="0" y="771"/>
                  </a:lnTo>
                  <a:lnTo>
                    <a:pt x="0" y="0"/>
                  </a:lnTo>
                  <a:lnTo>
                    <a:pt x="726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Line 22"/>
            <p:cNvSpPr>
              <a:spLocks noChangeShapeType="1"/>
            </p:cNvSpPr>
            <p:nvPr/>
          </p:nvSpPr>
          <p:spPr bwMode="auto">
            <a:xfrm>
              <a:off x="2857" y="1911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23528" y="5769260"/>
            <a:ext cx="85329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2000" dirty="0">
                <a:solidFill>
                  <a:schemeClr val="tx2"/>
                </a:solidFill>
              </a:rPr>
              <a:t>Используется в тех случаях, когда требуется, чтобы </a:t>
            </a:r>
            <a:r>
              <a:rPr lang="ru-RU" sz="2000" i="1" dirty="0">
                <a:solidFill>
                  <a:schemeClr val="tx2"/>
                </a:solidFill>
              </a:rPr>
              <a:t>тело цикла выполнилось хотя бы один раз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361332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 4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79388" y="441325"/>
            <a:ext cx="7777162" cy="7556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Вычислить факториал числа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ru-RU" dirty="0">
                <a:solidFill>
                  <a:schemeClr val="tx2"/>
                </a:solidFill>
              </a:rPr>
              <a:t>при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не более 15</a:t>
            </a:r>
            <a:r>
              <a:rPr lang="en-US" dirty="0">
                <a:solidFill>
                  <a:schemeClr val="tx2"/>
                </a:solidFill>
                <a:cs typeface="Arial" charset="0"/>
              </a:rPr>
              <a:t>)</a:t>
            </a:r>
            <a:r>
              <a:rPr lang="ru-RU" dirty="0">
                <a:solidFill>
                  <a:schemeClr val="tx2"/>
                </a:solidFill>
                <a:cs typeface="Arial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b="1" i="1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k! = 1∙2∙3∙ … ∙k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179512" y="1233488"/>
            <a:ext cx="4249738" cy="5291137"/>
            <a:chOff x="158" y="777"/>
            <a:chExt cx="2677" cy="3333"/>
          </a:xfrm>
        </p:grpSpPr>
        <p:sp>
          <p:nvSpPr>
            <p:cNvPr id="14343" name="Rectangle 38"/>
            <p:cNvSpPr>
              <a:spLocks noChangeArrowheads="1"/>
            </p:cNvSpPr>
            <p:nvPr/>
          </p:nvSpPr>
          <p:spPr bwMode="auto">
            <a:xfrm>
              <a:off x="158" y="1049"/>
              <a:ext cx="1316" cy="793"/>
            </a:xfrm>
            <a:prstGeom prst="rect">
              <a:avLst/>
            </a:prstGeom>
            <a:solidFill>
              <a:srgbClr val="F2F2F8"/>
            </a:solidFill>
            <a:ln w="9525">
              <a:solidFill>
                <a:srgbClr val="B1B1D9"/>
              </a:solidFill>
              <a:prstDash val="lg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4" name="Line 6"/>
            <p:cNvSpPr>
              <a:spLocks noChangeShapeType="1"/>
            </p:cNvSpPr>
            <p:nvPr/>
          </p:nvSpPr>
          <p:spPr bwMode="auto">
            <a:xfrm>
              <a:off x="817" y="232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45" name="Rectangle 7"/>
            <p:cNvSpPr>
              <a:spLocks noChangeArrowheads="1"/>
            </p:cNvSpPr>
            <p:nvPr/>
          </p:nvSpPr>
          <p:spPr bwMode="auto">
            <a:xfrm>
              <a:off x="453" y="2163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 err="1"/>
                <a:t>i</a:t>
              </a:r>
              <a:r>
                <a:rPr lang="en-US" sz="1600" dirty="0"/>
                <a:t> = 1</a:t>
              </a:r>
              <a:endParaRPr lang="ru-RU" sz="1600" dirty="0"/>
            </a:p>
          </p:txBody>
        </p:sp>
        <p:sp>
          <p:nvSpPr>
            <p:cNvPr id="14346" name="AutoShape 8"/>
            <p:cNvSpPr>
              <a:spLocks noChangeAspect="1" noChangeArrowheads="1"/>
            </p:cNvSpPr>
            <p:nvPr/>
          </p:nvSpPr>
          <p:spPr bwMode="auto">
            <a:xfrm>
              <a:off x="453" y="3092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i </a:t>
              </a:r>
              <a:r>
                <a:rPr lang="en-US" sz="1600">
                  <a:cs typeface="Arial" charset="0"/>
                </a:rPr>
                <a:t>&gt; k</a:t>
              </a:r>
            </a:p>
          </p:txBody>
        </p:sp>
        <p:sp>
          <p:nvSpPr>
            <p:cNvPr id="14347" name="Text Box 9"/>
            <p:cNvSpPr txBox="1">
              <a:spLocks noChangeAspect="1" noChangeArrowheads="1"/>
            </p:cNvSpPr>
            <p:nvPr/>
          </p:nvSpPr>
          <p:spPr bwMode="auto">
            <a:xfrm>
              <a:off x="1066" y="3069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да</a:t>
              </a:r>
            </a:p>
          </p:txBody>
        </p:sp>
        <p:sp>
          <p:nvSpPr>
            <p:cNvPr id="14348" name="Text Box 10"/>
            <p:cNvSpPr txBox="1">
              <a:spLocks noChangeAspect="1" noChangeArrowheads="1"/>
            </p:cNvSpPr>
            <p:nvPr/>
          </p:nvSpPr>
          <p:spPr bwMode="auto">
            <a:xfrm>
              <a:off x="771" y="334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нет</a:t>
              </a:r>
            </a:p>
          </p:txBody>
        </p:sp>
        <p:sp>
          <p:nvSpPr>
            <p:cNvPr id="14349" name="AutoShape 12"/>
            <p:cNvSpPr>
              <a:spLocks noChangeArrowheads="1"/>
            </p:cNvSpPr>
            <p:nvPr/>
          </p:nvSpPr>
          <p:spPr bwMode="auto">
            <a:xfrm>
              <a:off x="408" y="3704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p</a:t>
              </a:r>
              <a:endParaRPr lang="ru-RU" sz="1600"/>
            </a:p>
          </p:txBody>
        </p:sp>
        <p:sp>
          <p:nvSpPr>
            <p:cNvPr id="14350" name="Rectangle 13"/>
            <p:cNvSpPr>
              <a:spLocks noChangeArrowheads="1"/>
            </p:cNvSpPr>
            <p:nvPr/>
          </p:nvSpPr>
          <p:spPr bwMode="auto">
            <a:xfrm>
              <a:off x="453" y="279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dirty="0" err="1"/>
                <a:t>i</a:t>
              </a:r>
              <a:r>
                <a:rPr lang="en-US" dirty="0"/>
                <a:t> = i+1</a:t>
              </a:r>
              <a:endParaRPr lang="ru-RU" dirty="0"/>
            </a:p>
          </p:txBody>
        </p:sp>
        <p:sp>
          <p:nvSpPr>
            <p:cNvPr id="14351" name="Line 14"/>
            <p:cNvSpPr>
              <a:spLocks noChangeShapeType="1"/>
            </p:cNvSpPr>
            <p:nvPr/>
          </p:nvSpPr>
          <p:spPr bwMode="auto">
            <a:xfrm>
              <a:off x="816" y="3886"/>
              <a:ext cx="0" cy="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52" name="Freeform 15"/>
            <p:cNvSpPr>
              <a:spLocks/>
            </p:cNvSpPr>
            <p:nvPr/>
          </p:nvSpPr>
          <p:spPr bwMode="auto">
            <a:xfrm>
              <a:off x="204" y="2412"/>
              <a:ext cx="613" cy="1088"/>
            </a:xfrm>
            <a:custGeom>
              <a:avLst/>
              <a:gdLst>
                <a:gd name="T0" fmla="*/ 613 w 613"/>
                <a:gd name="T1" fmla="*/ 983 h 1180"/>
                <a:gd name="T2" fmla="*/ 613 w 613"/>
                <a:gd name="T3" fmla="*/ 1088 h 1180"/>
                <a:gd name="T4" fmla="*/ 0 w 613"/>
                <a:gd name="T5" fmla="*/ 1088 h 1180"/>
                <a:gd name="T6" fmla="*/ 0 w 613"/>
                <a:gd name="T7" fmla="*/ 0 h 1180"/>
                <a:gd name="T8" fmla="*/ 613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3" name="AutoShape 16"/>
            <p:cNvSpPr>
              <a:spLocks noChangeArrowheads="1"/>
            </p:cNvSpPr>
            <p:nvPr/>
          </p:nvSpPr>
          <p:spPr bwMode="auto">
            <a:xfrm>
              <a:off x="499" y="3976"/>
              <a:ext cx="605" cy="134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4354" name="Rectangle 17"/>
            <p:cNvSpPr>
              <a:spLocks noChangeArrowheads="1"/>
            </p:cNvSpPr>
            <p:nvPr/>
          </p:nvSpPr>
          <p:spPr bwMode="auto">
            <a:xfrm>
              <a:off x="453" y="1891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/>
                <a:t>p = 1</a:t>
              </a:r>
              <a:endParaRPr lang="ru-RU" sz="1600" dirty="0"/>
            </a:p>
          </p:txBody>
        </p:sp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454" y="2494"/>
              <a:ext cx="726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dirty="0"/>
                <a:t>p = p*</a:t>
              </a:r>
              <a:r>
                <a:rPr lang="en-US" dirty="0" err="1"/>
                <a:t>i</a:t>
              </a:r>
              <a:endParaRPr lang="ru-RU" sz="2000" baseline="50000" dirty="0"/>
            </a:p>
          </p:txBody>
        </p:sp>
        <p:sp>
          <p:nvSpPr>
            <p:cNvPr id="14356" name="Line 19"/>
            <p:cNvSpPr>
              <a:spLocks noChangeShapeType="1"/>
            </p:cNvSpPr>
            <p:nvPr/>
          </p:nvSpPr>
          <p:spPr bwMode="auto">
            <a:xfrm>
              <a:off x="816" y="2692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57" name="AutoShape 21"/>
            <p:cNvSpPr>
              <a:spLocks noChangeArrowheads="1"/>
            </p:cNvSpPr>
            <p:nvPr/>
          </p:nvSpPr>
          <p:spPr bwMode="auto">
            <a:xfrm>
              <a:off x="506" y="890"/>
              <a:ext cx="605" cy="136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4358" name="Line 27"/>
            <p:cNvSpPr>
              <a:spLocks noChangeShapeType="1"/>
            </p:cNvSpPr>
            <p:nvPr/>
          </p:nvSpPr>
          <p:spPr bwMode="auto">
            <a:xfrm>
              <a:off x="816" y="2072"/>
              <a:ext cx="0" cy="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59" name="Line 28"/>
            <p:cNvSpPr>
              <a:spLocks noChangeShapeType="1"/>
            </p:cNvSpPr>
            <p:nvPr/>
          </p:nvSpPr>
          <p:spPr bwMode="auto">
            <a:xfrm>
              <a:off x="816" y="2979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0" name="Freeform 29"/>
            <p:cNvSpPr>
              <a:spLocks/>
            </p:cNvSpPr>
            <p:nvPr/>
          </p:nvSpPr>
          <p:spPr bwMode="auto">
            <a:xfrm>
              <a:off x="816" y="3237"/>
              <a:ext cx="516" cy="467"/>
            </a:xfrm>
            <a:custGeom>
              <a:avLst/>
              <a:gdLst>
                <a:gd name="T0" fmla="*/ 364 w 516"/>
                <a:gd name="T1" fmla="*/ 0 h 467"/>
                <a:gd name="T2" fmla="*/ 516 w 516"/>
                <a:gd name="T3" fmla="*/ 0 h 467"/>
                <a:gd name="T4" fmla="*/ 516 w 516"/>
                <a:gd name="T5" fmla="*/ 377 h 467"/>
                <a:gd name="T6" fmla="*/ 0 w 516"/>
                <a:gd name="T7" fmla="*/ 377 h 467"/>
                <a:gd name="T8" fmla="*/ 0 w 516"/>
                <a:gd name="T9" fmla="*/ 467 h 4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16" h="467">
                  <a:moveTo>
                    <a:pt x="364" y="0"/>
                  </a:moveTo>
                  <a:cubicBezTo>
                    <a:pt x="415" y="0"/>
                    <a:pt x="465" y="0"/>
                    <a:pt x="516" y="0"/>
                  </a:cubicBezTo>
                  <a:lnTo>
                    <a:pt x="516" y="377"/>
                  </a:lnTo>
                  <a:lnTo>
                    <a:pt x="0" y="377"/>
                  </a:lnTo>
                  <a:lnTo>
                    <a:pt x="0" y="467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1" name="Line 30"/>
            <p:cNvSpPr>
              <a:spLocks noChangeShapeType="1"/>
            </p:cNvSpPr>
            <p:nvPr/>
          </p:nvSpPr>
          <p:spPr bwMode="auto">
            <a:xfrm>
              <a:off x="816" y="1026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2" name="AutoShape 31"/>
            <p:cNvSpPr>
              <a:spLocks noChangeAspect="1" noChangeArrowheads="1"/>
            </p:cNvSpPr>
            <p:nvPr/>
          </p:nvSpPr>
          <p:spPr bwMode="auto">
            <a:xfrm>
              <a:off x="453" y="1438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dirty="0"/>
                <a:t>k </a:t>
              </a:r>
              <a:r>
                <a:rPr lang="en-US" sz="1600" dirty="0">
                  <a:cs typeface="Arial" charset="0"/>
                </a:rPr>
                <a:t>&lt; 1</a:t>
              </a:r>
              <a:r>
                <a:rPr lang="ru-RU" sz="1600" dirty="0">
                  <a:cs typeface="Arial" charset="0"/>
                </a:rPr>
                <a:t>5</a:t>
              </a:r>
              <a:endParaRPr lang="en-US" sz="1600" dirty="0">
                <a:cs typeface="Arial" charset="0"/>
              </a:endParaRPr>
            </a:p>
          </p:txBody>
        </p:sp>
        <p:sp>
          <p:nvSpPr>
            <p:cNvPr id="14363" name="Text Box 32"/>
            <p:cNvSpPr txBox="1">
              <a:spLocks noChangeAspect="1" noChangeArrowheads="1"/>
            </p:cNvSpPr>
            <p:nvPr/>
          </p:nvSpPr>
          <p:spPr bwMode="auto">
            <a:xfrm>
              <a:off x="794" y="170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 dirty="0"/>
                <a:t>да</a:t>
              </a:r>
            </a:p>
          </p:txBody>
        </p:sp>
        <p:sp>
          <p:nvSpPr>
            <p:cNvPr id="14364" name="Text Box 33"/>
            <p:cNvSpPr txBox="1">
              <a:spLocks noChangeAspect="1" noChangeArrowheads="1"/>
            </p:cNvSpPr>
            <p:nvPr/>
          </p:nvSpPr>
          <p:spPr bwMode="auto">
            <a:xfrm>
              <a:off x="204" y="140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4365" name="AutoShape 34"/>
            <p:cNvSpPr>
              <a:spLocks noChangeArrowheads="1"/>
            </p:cNvSpPr>
            <p:nvPr/>
          </p:nvSpPr>
          <p:spPr bwMode="auto">
            <a:xfrm>
              <a:off x="340" y="1154"/>
              <a:ext cx="884" cy="181"/>
            </a:xfrm>
            <a:prstGeom prst="parallelogram">
              <a:avLst>
                <a:gd name="adj" fmla="val 1220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k</a:t>
              </a:r>
              <a:endParaRPr lang="ru-RU" sz="1600"/>
            </a:p>
          </p:txBody>
        </p:sp>
        <p:sp>
          <p:nvSpPr>
            <p:cNvPr id="14366" name="Line 35"/>
            <p:cNvSpPr>
              <a:spLocks noChangeShapeType="1"/>
            </p:cNvSpPr>
            <p:nvPr/>
          </p:nvSpPr>
          <p:spPr bwMode="auto">
            <a:xfrm>
              <a:off x="817" y="1335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7" name="Freeform 36"/>
            <p:cNvSpPr>
              <a:spLocks/>
            </p:cNvSpPr>
            <p:nvPr/>
          </p:nvSpPr>
          <p:spPr bwMode="auto">
            <a:xfrm>
              <a:off x="222" y="1085"/>
              <a:ext cx="589" cy="501"/>
            </a:xfrm>
            <a:custGeom>
              <a:avLst/>
              <a:gdLst>
                <a:gd name="T0" fmla="*/ 249 w 589"/>
                <a:gd name="T1" fmla="*/ 501 h 907"/>
                <a:gd name="T2" fmla="*/ 0 w 589"/>
                <a:gd name="T3" fmla="*/ 501 h 907"/>
                <a:gd name="T4" fmla="*/ 0 w 589"/>
                <a:gd name="T5" fmla="*/ 0 h 907"/>
                <a:gd name="T6" fmla="*/ 589 w 589"/>
                <a:gd name="T7" fmla="*/ 0 h 90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9" h="907">
                  <a:moveTo>
                    <a:pt x="249" y="907"/>
                  </a:moveTo>
                  <a:lnTo>
                    <a:pt x="0" y="907"/>
                  </a:lnTo>
                  <a:lnTo>
                    <a:pt x="0" y="0"/>
                  </a:lnTo>
                  <a:lnTo>
                    <a:pt x="589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8" name="Line 37"/>
            <p:cNvSpPr>
              <a:spLocks noChangeShapeType="1"/>
            </p:cNvSpPr>
            <p:nvPr/>
          </p:nvSpPr>
          <p:spPr bwMode="auto">
            <a:xfrm>
              <a:off x="816" y="1726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9" name="AutoShape 39"/>
            <p:cNvSpPr>
              <a:spLocks noChangeArrowheads="1"/>
            </p:cNvSpPr>
            <p:nvPr/>
          </p:nvSpPr>
          <p:spPr bwMode="auto">
            <a:xfrm>
              <a:off x="1224" y="777"/>
              <a:ext cx="1611" cy="159"/>
            </a:xfrm>
            <a:prstGeom prst="wedgeRectCallout">
              <a:avLst>
                <a:gd name="adj1" fmla="val -43917"/>
                <a:gd name="adj2" fmla="val 166352"/>
              </a:avLst>
            </a:prstGeom>
            <a:solidFill>
              <a:schemeClr val="folHlink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ru-RU" sz="1200" dirty="0">
                  <a:solidFill>
                    <a:srgbClr val="949494"/>
                  </a:solidFill>
                </a:rPr>
                <a:t>Проверка корректности данных</a:t>
              </a: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447764" y="1643893"/>
            <a:ext cx="6624736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urier New"/>
              </a:rPr>
              <a:t># Факториал натурального числа до 15</a:t>
            </a:r>
          </a:p>
          <a:p>
            <a:r>
              <a:rPr lang="ru-RU" dirty="0">
                <a:solidFill>
                  <a:srgbClr val="FF0000"/>
                </a:solidFill>
                <a:latin typeface="Courier New"/>
              </a:rPr>
              <a:t># проверка корректности данных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/>
              </a:rPr>
              <a:t>while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err="1">
                <a:solidFill>
                  <a:srgbClr val="CC6600"/>
                </a:solidFill>
                <a:latin typeface="Courier New"/>
              </a:rPr>
              <a:t>True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:	      	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бесконечный цикл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k =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input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"Введите k (не более 15): 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))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dirty="0" err="1">
                <a:solidFill>
                  <a:srgbClr val="CC6600"/>
                </a:solidFill>
                <a:latin typeface="Courier New"/>
              </a:rPr>
              <a:t>if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k&lt;=15: </a:t>
            </a:r>
            <a:r>
              <a:rPr lang="ru-RU" dirty="0" err="1">
                <a:solidFill>
                  <a:srgbClr val="CC6600"/>
                </a:solidFill>
                <a:latin typeface="Courier New"/>
              </a:rPr>
              <a:t>break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	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выход из цикла</a:t>
            </a:r>
          </a:p>
          <a:p>
            <a:r>
              <a:rPr lang="ru-RU" dirty="0">
                <a:solidFill>
                  <a:srgbClr val="FF0000"/>
                </a:solidFill>
                <a:latin typeface="Courier New"/>
              </a:rPr>
              <a:t># вычисление факториала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p = 1   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начальное знач. </a:t>
            </a:r>
            <a:r>
              <a:rPr lang="ru-RU" dirty="0" err="1">
                <a:solidFill>
                  <a:srgbClr val="FF0000"/>
                </a:solidFill>
                <a:latin typeface="Courier New"/>
              </a:rPr>
              <a:t>произвед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i = 1    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начальное знач. множителя</a:t>
            </a:r>
          </a:p>
          <a:p>
            <a:r>
              <a:rPr lang="ru-RU" dirty="0" err="1">
                <a:solidFill>
                  <a:srgbClr val="CC6600"/>
                </a:solidFill>
                <a:latin typeface="Courier New"/>
              </a:rPr>
              <a:t>while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err="1">
                <a:solidFill>
                  <a:srgbClr val="CC6600"/>
                </a:solidFill>
                <a:latin typeface="Courier New"/>
              </a:rPr>
              <a:t>True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: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начало цикла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p = p*i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добавить к произведению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i = i+1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следующее знач. множителя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dirty="0" err="1">
                <a:solidFill>
                  <a:srgbClr val="CC6600"/>
                </a:solidFill>
                <a:latin typeface="Courier New"/>
              </a:rPr>
              <a:t>if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i&gt;k: </a:t>
            </a:r>
            <a:r>
              <a:rPr lang="ru-RU" dirty="0" err="1">
                <a:solidFill>
                  <a:srgbClr val="CC6600"/>
                </a:solidFill>
                <a:latin typeface="Courier New"/>
              </a:rPr>
              <a:t>break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ru-RU" dirty="0">
                <a:solidFill>
                  <a:srgbClr val="FF0000"/>
                </a:solidFill>
                <a:latin typeface="Courier New"/>
              </a:rPr>
              <a:t># конец цикла при i&gt;k</a:t>
            </a:r>
          </a:p>
          <a:p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</a:rPr>
              <a:t>print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"Факториал числа равен"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p)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47764" y="5453063"/>
            <a:ext cx="4572000" cy="1077218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Введите k (не более 15): 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17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Введите k (не более 15): 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16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Введите k (не более 15): </a:t>
            </a:r>
            <a:r>
              <a:rPr lang="ru-RU" sz="1600" dirty="0">
                <a:latin typeface="Courier New" pitchFamily="49" charset="0"/>
                <a:cs typeface="Courier New" pitchFamily="49" charset="0"/>
              </a:rPr>
              <a:t>15</a:t>
            </a:r>
          </a:p>
          <a:p>
            <a:r>
              <a:rPr lang="ru-RU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Факториал числа равен 1307674368000</a:t>
            </a:r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>
          <a:xfrm>
            <a:off x="6248400" y="6572272"/>
            <a:ext cx="2895600" cy="285728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8801198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9"/>
          <p:cNvGrpSpPr>
            <a:grpSpLocks/>
          </p:cNvGrpSpPr>
          <p:nvPr/>
        </p:nvGrpSpPr>
        <p:grpSpPr bwMode="auto">
          <a:xfrm>
            <a:off x="1578446" y="1530350"/>
            <a:ext cx="2519363" cy="1543050"/>
            <a:chOff x="1542" y="1631"/>
            <a:chExt cx="1587" cy="972"/>
          </a:xfrm>
        </p:grpSpPr>
        <p:sp>
          <p:nvSpPr>
            <p:cNvPr id="15382" name="Line 260"/>
            <p:cNvSpPr>
              <a:spLocks noChangeAspect="1" noChangeShapeType="1"/>
            </p:cNvSpPr>
            <p:nvPr/>
          </p:nvSpPr>
          <p:spPr bwMode="auto">
            <a:xfrm>
              <a:off x="2404" y="1631"/>
              <a:ext cx="0" cy="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3" name="Rectangle 261"/>
            <p:cNvSpPr>
              <a:spLocks noChangeArrowheads="1"/>
            </p:cNvSpPr>
            <p:nvPr/>
          </p:nvSpPr>
          <p:spPr bwMode="auto">
            <a:xfrm>
              <a:off x="1995" y="2246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тело цикла</a:t>
              </a:r>
            </a:p>
          </p:txBody>
        </p:sp>
        <p:sp>
          <p:nvSpPr>
            <p:cNvPr id="15384" name="AutoShape 262"/>
            <p:cNvSpPr>
              <a:spLocks noChangeArrowheads="1"/>
            </p:cNvSpPr>
            <p:nvPr/>
          </p:nvSpPr>
          <p:spPr bwMode="auto">
            <a:xfrm>
              <a:off x="1746" y="1820"/>
              <a:ext cx="1293" cy="249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 err="1"/>
                <a:t>i</a:t>
              </a:r>
              <a:r>
                <a:rPr lang="en-US" dirty="0"/>
                <a:t> = n, k</a:t>
              </a:r>
              <a:endParaRPr lang="ru-RU" dirty="0"/>
            </a:p>
          </p:txBody>
        </p:sp>
        <p:sp>
          <p:nvSpPr>
            <p:cNvPr id="15385" name="Line 263"/>
            <p:cNvSpPr>
              <a:spLocks noChangeAspect="1" noChangeShapeType="1"/>
            </p:cNvSpPr>
            <p:nvPr/>
          </p:nvSpPr>
          <p:spPr bwMode="auto">
            <a:xfrm>
              <a:off x="2404" y="2069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6" name="Freeform 264"/>
            <p:cNvSpPr>
              <a:spLocks/>
            </p:cNvSpPr>
            <p:nvPr/>
          </p:nvSpPr>
          <p:spPr bwMode="auto">
            <a:xfrm>
              <a:off x="1542" y="1943"/>
              <a:ext cx="862" cy="658"/>
            </a:xfrm>
            <a:custGeom>
              <a:avLst/>
              <a:gdLst>
                <a:gd name="T0" fmla="*/ 862 w 862"/>
                <a:gd name="T1" fmla="*/ 567 h 658"/>
                <a:gd name="T2" fmla="*/ 862 w 862"/>
                <a:gd name="T3" fmla="*/ 658 h 658"/>
                <a:gd name="T4" fmla="*/ 0 w 862"/>
                <a:gd name="T5" fmla="*/ 658 h 658"/>
                <a:gd name="T6" fmla="*/ 0 w 862"/>
                <a:gd name="T7" fmla="*/ 0 h 658"/>
                <a:gd name="T8" fmla="*/ 204 w 862"/>
                <a:gd name="T9" fmla="*/ 0 h 6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2" h="658">
                  <a:moveTo>
                    <a:pt x="862" y="567"/>
                  </a:moveTo>
                  <a:lnTo>
                    <a:pt x="862" y="658"/>
                  </a:lnTo>
                  <a:lnTo>
                    <a:pt x="0" y="658"/>
                  </a:lnTo>
                  <a:lnTo>
                    <a:pt x="0" y="0"/>
                  </a:lnTo>
                  <a:lnTo>
                    <a:pt x="204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7" name="Freeform 265"/>
            <p:cNvSpPr>
              <a:spLocks/>
            </p:cNvSpPr>
            <p:nvPr/>
          </p:nvSpPr>
          <p:spPr bwMode="auto">
            <a:xfrm>
              <a:off x="3039" y="1945"/>
              <a:ext cx="90" cy="658"/>
            </a:xfrm>
            <a:custGeom>
              <a:avLst/>
              <a:gdLst>
                <a:gd name="T0" fmla="*/ 0 w 90"/>
                <a:gd name="T1" fmla="*/ 0 h 658"/>
                <a:gd name="T2" fmla="*/ 90 w 90"/>
                <a:gd name="T3" fmla="*/ 0 h 658"/>
                <a:gd name="T4" fmla="*/ 90 w 90"/>
                <a:gd name="T5" fmla="*/ 658 h 6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0" h="658">
                  <a:moveTo>
                    <a:pt x="0" y="0"/>
                  </a:moveTo>
                  <a:lnTo>
                    <a:pt x="90" y="0"/>
                  </a:lnTo>
                  <a:lnTo>
                    <a:pt x="90" y="658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1818" name="Text Box 266"/>
          <p:cNvSpPr txBox="1">
            <a:spLocks noChangeArrowheads="1"/>
          </p:cNvSpPr>
          <p:nvPr/>
        </p:nvSpPr>
        <p:spPr bwMode="auto">
          <a:xfrm>
            <a:off x="250824" y="4221088"/>
            <a:ext cx="8677275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i="1" dirty="0">
                <a:solidFill>
                  <a:schemeClr val="tx2"/>
                </a:solidFill>
              </a:rPr>
              <a:t>Тело цикла </a:t>
            </a:r>
            <a:r>
              <a:rPr lang="ru-RU" dirty="0">
                <a:solidFill>
                  <a:schemeClr val="tx2"/>
                </a:solidFill>
              </a:rPr>
              <a:t>повторяется </a:t>
            </a:r>
            <a:r>
              <a:rPr lang="ru-RU" i="1" dirty="0">
                <a:solidFill>
                  <a:schemeClr val="tx2"/>
                </a:solidFill>
              </a:rPr>
              <a:t>фиксированное число раз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rgbClr val="CC6600"/>
                </a:solidFill>
              </a:rPr>
              <a:t>для</a:t>
            </a:r>
            <a:r>
              <a:rPr lang="ru-RU" dirty="0">
                <a:solidFill>
                  <a:schemeClr val="tx2"/>
                </a:solidFill>
              </a:rPr>
              <a:t> каждого значения параметра. Параметр – переменная целого типа. Функция </a:t>
            </a:r>
            <a:r>
              <a:rPr lang="en-US" b="1" dirty="0"/>
              <a:t>range</a:t>
            </a:r>
            <a:r>
              <a:rPr lang="en-US" dirty="0">
                <a:solidFill>
                  <a:schemeClr val="tx2"/>
                </a:solidFill>
              </a:rPr>
              <a:t> (</a:t>
            </a:r>
            <a:r>
              <a:rPr lang="ru-RU" dirty="0">
                <a:solidFill>
                  <a:schemeClr val="tx2"/>
                </a:solidFill>
              </a:rPr>
              <a:t>«диапазон») задаёт количество повторов тела цикла и содержит от одного до трёх чисел.</a:t>
            </a: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ru-RU" dirty="0">
                <a:solidFill>
                  <a:schemeClr val="tx2"/>
                </a:solidFill>
              </a:rPr>
              <a:t>Одно число </a:t>
            </a:r>
            <a:r>
              <a:rPr lang="ru-RU" b="1" dirty="0"/>
              <a:t>(</a:t>
            </a:r>
            <a:r>
              <a:rPr lang="en-US" b="1" dirty="0"/>
              <a:t>k)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  <a:latin typeface="Arial" pitchFamily="34" charset="0"/>
              </a:rPr>
              <a:t>– </a:t>
            </a:r>
            <a:r>
              <a:rPr lang="ru-RU" dirty="0">
                <a:solidFill>
                  <a:schemeClr val="tx2"/>
                </a:solidFill>
              </a:rPr>
              <a:t>параметр цикла изменяется </a:t>
            </a:r>
            <a:r>
              <a:rPr lang="ru-RU" i="1" u="sng" dirty="0">
                <a:solidFill>
                  <a:schemeClr val="tx2"/>
                </a:solidFill>
              </a:rPr>
              <a:t>от </a:t>
            </a:r>
            <a:r>
              <a:rPr lang="ru-RU" b="1" i="1" u="sng" dirty="0"/>
              <a:t>0</a:t>
            </a:r>
            <a:r>
              <a:rPr lang="ru-RU" i="1" u="sng" dirty="0">
                <a:solidFill>
                  <a:schemeClr val="tx2"/>
                </a:solidFill>
              </a:rPr>
              <a:t> до </a:t>
            </a:r>
            <a:r>
              <a:rPr lang="en-US" b="1" i="1" u="sng" dirty="0"/>
              <a:t>k-1</a:t>
            </a:r>
            <a:r>
              <a:rPr lang="en-US" i="1" u="sng" dirty="0">
                <a:solidFill>
                  <a:schemeClr val="tx2"/>
                </a:solidFill>
              </a:rPr>
              <a:t> </a:t>
            </a:r>
            <a:r>
              <a:rPr lang="ru-RU" i="1" u="sng" dirty="0">
                <a:solidFill>
                  <a:schemeClr val="tx2"/>
                </a:solidFill>
              </a:rPr>
              <a:t>с шагом </a:t>
            </a:r>
            <a:r>
              <a:rPr lang="ru-RU" b="1" i="1" u="sng" dirty="0"/>
              <a:t>1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ru-RU" dirty="0">
                <a:solidFill>
                  <a:schemeClr val="tx2"/>
                </a:solidFill>
              </a:rPr>
              <a:t>Два числа </a:t>
            </a:r>
            <a:r>
              <a:rPr lang="ru-RU" b="1" dirty="0"/>
              <a:t>(</a:t>
            </a:r>
            <a:r>
              <a:rPr lang="en-US" b="1" dirty="0"/>
              <a:t>n, k)</a:t>
            </a:r>
            <a:r>
              <a:rPr lang="ru-RU" dirty="0">
                <a:solidFill>
                  <a:srgbClr val="330066"/>
                </a:solidFill>
                <a:latin typeface="Arial" pitchFamily="34" charset="0"/>
              </a:rPr>
              <a:t> – </a:t>
            </a:r>
            <a:r>
              <a:rPr lang="ru-RU" dirty="0">
                <a:solidFill>
                  <a:schemeClr val="tx2"/>
                </a:solidFill>
              </a:rPr>
              <a:t>параметр цикла изменяется </a:t>
            </a:r>
            <a:r>
              <a:rPr lang="ru-RU" i="1" u="sng" dirty="0">
                <a:solidFill>
                  <a:schemeClr val="tx2"/>
                </a:solidFill>
              </a:rPr>
              <a:t>от </a:t>
            </a:r>
            <a:r>
              <a:rPr lang="en-US" b="1" i="1" u="sng" dirty="0"/>
              <a:t>n</a:t>
            </a:r>
            <a:r>
              <a:rPr lang="ru-RU" i="1" u="sng" dirty="0">
                <a:solidFill>
                  <a:schemeClr val="tx2"/>
                </a:solidFill>
              </a:rPr>
              <a:t> до </a:t>
            </a:r>
            <a:r>
              <a:rPr lang="en-US" b="1" i="1" u="sng" dirty="0"/>
              <a:t>k-1</a:t>
            </a:r>
            <a:r>
              <a:rPr lang="en-US" i="1" u="sng" dirty="0">
                <a:solidFill>
                  <a:schemeClr val="tx2"/>
                </a:solidFill>
              </a:rPr>
              <a:t> </a:t>
            </a:r>
            <a:r>
              <a:rPr lang="ru-RU" i="1" u="sng" dirty="0">
                <a:solidFill>
                  <a:schemeClr val="tx2"/>
                </a:solidFill>
              </a:rPr>
              <a:t>с шагом </a:t>
            </a:r>
            <a:r>
              <a:rPr lang="ru-RU" b="1" i="1" u="sng" dirty="0"/>
              <a:t>1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ru-RU" dirty="0">
                <a:solidFill>
                  <a:schemeClr val="tx2"/>
                </a:solidFill>
              </a:rPr>
              <a:t>Три числа </a:t>
            </a:r>
            <a:r>
              <a:rPr lang="en-US" b="1" dirty="0"/>
              <a:t>(n, k, s)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  <a:latin typeface="Arial" pitchFamily="34" charset="0"/>
              </a:rPr>
              <a:t>– </a:t>
            </a:r>
            <a:r>
              <a:rPr lang="ru-RU" dirty="0">
                <a:solidFill>
                  <a:schemeClr val="tx2"/>
                </a:solidFill>
              </a:rPr>
              <a:t>параметр цикла изменяется </a:t>
            </a:r>
            <a:r>
              <a:rPr lang="ru-RU" i="1" u="sng" dirty="0">
                <a:solidFill>
                  <a:schemeClr val="tx2"/>
                </a:solidFill>
              </a:rPr>
              <a:t>от </a:t>
            </a:r>
            <a:r>
              <a:rPr lang="en-US" b="1" i="1" u="sng" dirty="0"/>
              <a:t>n</a:t>
            </a:r>
            <a:r>
              <a:rPr lang="ru-RU" i="1" u="sng" dirty="0">
                <a:solidFill>
                  <a:schemeClr val="tx2"/>
                </a:solidFill>
              </a:rPr>
              <a:t> до </a:t>
            </a:r>
            <a:r>
              <a:rPr lang="en-US" b="1" i="1" u="sng" dirty="0"/>
              <a:t>k-1</a:t>
            </a:r>
            <a:r>
              <a:rPr lang="en-US" i="1" u="sng" dirty="0">
                <a:solidFill>
                  <a:schemeClr val="tx2"/>
                </a:solidFill>
              </a:rPr>
              <a:t> </a:t>
            </a:r>
            <a:r>
              <a:rPr lang="ru-RU" i="1" u="sng" dirty="0">
                <a:solidFill>
                  <a:schemeClr val="tx2"/>
                </a:solidFill>
              </a:rPr>
              <a:t>с шагом </a:t>
            </a:r>
            <a:r>
              <a:rPr lang="en-US" b="1" i="1" u="sng" dirty="0"/>
              <a:t>s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 algn="just" eaLnBrk="1" hangingPunct="1"/>
            <a:r>
              <a:rPr lang="ru-RU" dirty="0">
                <a:solidFill>
                  <a:schemeClr val="tx2"/>
                </a:solidFill>
              </a:rPr>
              <a:t>Возможно изменение параметра от большего значения к меньшему. В этом случае </a:t>
            </a:r>
            <a:r>
              <a:rPr lang="en-US" b="1" dirty="0"/>
              <a:t>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должно быть больше </a:t>
            </a:r>
            <a:r>
              <a:rPr lang="en-US" b="1" dirty="0"/>
              <a:t>k</a:t>
            </a:r>
            <a:r>
              <a:rPr lang="ru-RU" dirty="0">
                <a:solidFill>
                  <a:schemeClr val="tx2"/>
                </a:solidFill>
              </a:rPr>
              <a:t>, а </a:t>
            </a:r>
            <a:r>
              <a:rPr lang="en-US" b="1" dirty="0"/>
              <a:t>s</a:t>
            </a:r>
            <a:r>
              <a:rPr lang="en-US" dirty="0">
                <a:solidFill>
                  <a:schemeClr val="tx2"/>
                </a:solidFill>
              </a:rPr>
              <a:t> – </a:t>
            </a:r>
            <a:r>
              <a:rPr lang="ru-RU" dirty="0">
                <a:solidFill>
                  <a:schemeClr val="tx2"/>
                </a:solidFill>
              </a:rPr>
              <a:t>отрицательное.</a:t>
            </a:r>
          </a:p>
        </p:txBody>
      </p:sp>
      <p:sp>
        <p:nvSpPr>
          <p:cNvPr id="15364" name="Rectangle 268"/>
          <p:cNvSpPr>
            <a:spLocks noGrp="1" noChangeArrowheads="1"/>
          </p:cNvSpPr>
          <p:nvPr>
            <p:ph type="title"/>
          </p:nvPr>
        </p:nvSpPr>
        <p:spPr>
          <a:xfrm>
            <a:off x="503238" y="0"/>
            <a:ext cx="7543800" cy="1520825"/>
          </a:xfrm>
        </p:spPr>
        <p:txBody>
          <a:bodyPr/>
          <a:lstStyle/>
          <a:p>
            <a:pPr algn="ctr" eaLnBrk="1" hangingPunct="1"/>
            <a:r>
              <a:rPr lang="ru-RU" sz="3600" dirty="0"/>
              <a:t>Операторы цикла</a:t>
            </a:r>
            <a:r>
              <a:rPr lang="ru-RU" sz="3500" dirty="0"/>
              <a:t> </a:t>
            </a:r>
            <a:br>
              <a:rPr lang="ru-RU" sz="3500" dirty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2400" i="1" dirty="0"/>
              <a:t>Цикл с параметром </a:t>
            </a:r>
            <a:br>
              <a:rPr lang="ru-RU" sz="2400" i="1" dirty="0"/>
            </a:br>
            <a:r>
              <a:rPr lang="ru-RU" sz="2400" i="1" dirty="0"/>
              <a:t> </a:t>
            </a:r>
            <a:r>
              <a:rPr lang="ru-RU" sz="2000" i="1" dirty="0"/>
              <a:t>(с заданным числом повторений, цикл «ДЛЯ»)</a:t>
            </a:r>
            <a:endParaRPr lang="ru-RU" sz="2400" i="1" dirty="0"/>
          </a:p>
        </p:txBody>
      </p:sp>
      <p:grpSp>
        <p:nvGrpSpPr>
          <p:cNvPr id="3" name="Group 285"/>
          <p:cNvGrpSpPr>
            <a:grpSpLocks/>
          </p:cNvGrpSpPr>
          <p:nvPr/>
        </p:nvGrpSpPr>
        <p:grpSpPr bwMode="auto">
          <a:xfrm>
            <a:off x="4480396" y="1536886"/>
            <a:ext cx="2755900" cy="2216150"/>
            <a:chOff x="2676" y="867"/>
            <a:chExt cx="1736" cy="1396"/>
          </a:xfrm>
        </p:grpSpPr>
        <p:grpSp>
          <p:nvGrpSpPr>
            <p:cNvPr id="4" name="Group 270"/>
            <p:cNvGrpSpPr>
              <a:grpSpLocks/>
            </p:cNvGrpSpPr>
            <p:nvPr/>
          </p:nvGrpSpPr>
          <p:grpSpPr bwMode="auto">
            <a:xfrm>
              <a:off x="3061" y="867"/>
              <a:ext cx="1351" cy="1396"/>
              <a:chOff x="1429" y="1525"/>
              <a:chExt cx="1351" cy="1396"/>
            </a:xfrm>
          </p:grpSpPr>
          <p:sp>
            <p:nvSpPr>
              <p:cNvPr id="15370" name="Line 271"/>
              <p:cNvSpPr>
                <a:spLocks noChangeShapeType="1"/>
              </p:cNvSpPr>
              <p:nvPr/>
            </p:nvSpPr>
            <p:spPr bwMode="auto">
              <a:xfrm>
                <a:off x="2154" y="1525"/>
                <a:ext cx="0" cy="12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71" name="AutoShape 272"/>
              <p:cNvSpPr>
                <a:spLocks noChangeAspect="1" noChangeArrowheads="1"/>
              </p:cNvSpPr>
              <p:nvPr/>
            </p:nvSpPr>
            <p:spPr bwMode="auto">
              <a:xfrm>
                <a:off x="1793" y="1960"/>
                <a:ext cx="725" cy="295"/>
              </a:xfrm>
              <a:prstGeom prst="flowChartDecision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/>
              <a:p>
                <a:pPr algn="ctr"/>
                <a:r>
                  <a:rPr lang="en-US" sz="1600"/>
                  <a:t>i </a:t>
                </a:r>
                <a:r>
                  <a:rPr lang="en-US" sz="1600">
                    <a:cs typeface="Arial" charset="0"/>
                  </a:rPr>
                  <a:t>≤ k</a:t>
                </a:r>
              </a:p>
            </p:txBody>
          </p:sp>
          <p:sp>
            <p:nvSpPr>
              <p:cNvPr id="15372" name="Text Box 273"/>
              <p:cNvSpPr txBox="1">
                <a:spLocks noChangeAspect="1" noChangeArrowheads="1"/>
              </p:cNvSpPr>
              <p:nvPr/>
            </p:nvSpPr>
            <p:spPr bwMode="auto">
              <a:xfrm>
                <a:off x="2132" y="2205"/>
                <a:ext cx="329" cy="1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1600"/>
                  <a:t>да</a:t>
                </a:r>
              </a:p>
            </p:txBody>
          </p:sp>
          <p:sp>
            <p:nvSpPr>
              <p:cNvPr id="15373" name="Text Box 274"/>
              <p:cNvSpPr txBox="1">
                <a:spLocks noChangeAspect="1" noChangeArrowheads="1"/>
              </p:cNvSpPr>
              <p:nvPr/>
            </p:nvSpPr>
            <p:spPr bwMode="auto">
              <a:xfrm>
                <a:off x="2451" y="1937"/>
                <a:ext cx="329" cy="1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1600"/>
                  <a:t>нет</a:t>
                </a:r>
              </a:p>
            </p:txBody>
          </p:sp>
          <p:sp>
            <p:nvSpPr>
              <p:cNvPr id="15374" name="Line 275"/>
              <p:cNvSpPr>
                <a:spLocks noChangeShapeType="1"/>
              </p:cNvSpPr>
              <p:nvPr/>
            </p:nvSpPr>
            <p:spPr bwMode="auto">
              <a:xfrm flipH="1">
                <a:off x="2154" y="2255"/>
                <a:ext cx="2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75" name="Rectangle 276"/>
              <p:cNvSpPr>
                <a:spLocks noChangeArrowheads="1"/>
              </p:cNvSpPr>
              <p:nvPr/>
            </p:nvSpPr>
            <p:spPr bwMode="auto">
              <a:xfrm>
                <a:off x="1791" y="2659"/>
                <a:ext cx="726" cy="159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en-US" sz="1600" dirty="0" err="1"/>
                  <a:t>i</a:t>
                </a:r>
                <a:r>
                  <a:rPr lang="en-US" sz="1600" dirty="0"/>
                  <a:t> = </a:t>
                </a:r>
                <a:r>
                  <a:rPr lang="en-US" sz="1600" dirty="0" err="1"/>
                  <a:t>i</a:t>
                </a:r>
                <a:r>
                  <a:rPr lang="en-US" sz="1600" dirty="0"/>
                  <a:t>+</a:t>
                </a:r>
                <a:r>
                  <a:rPr lang="ru-RU" sz="1600" dirty="0"/>
                  <a:t>1</a:t>
                </a:r>
              </a:p>
            </p:txBody>
          </p:sp>
          <p:sp>
            <p:nvSpPr>
              <p:cNvPr id="15376" name="Freeform 277"/>
              <p:cNvSpPr>
                <a:spLocks/>
              </p:cNvSpPr>
              <p:nvPr/>
            </p:nvSpPr>
            <p:spPr bwMode="auto">
              <a:xfrm>
                <a:off x="1429" y="1855"/>
                <a:ext cx="727" cy="1066"/>
              </a:xfrm>
              <a:custGeom>
                <a:avLst/>
                <a:gdLst>
                  <a:gd name="T0" fmla="*/ 727 w 613"/>
                  <a:gd name="T1" fmla="*/ 963 h 1180"/>
                  <a:gd name="T2" fmla="*/ 727 w 613"/>
                  <a:gd name="T3" fmla="*/ 1066 h 1180"/>
                  <a:gd name="T4" fmla="*/ 0 w 613"/>
                  <a:gd name="T5" fmla="*/ 1066 h 1180"/>
                  <a:gd name="T6" fmla="*/ 0 w 613"/>
                  <a:gd name="T7" fmla="*/ 0 h 1180"/>
                  <a:gd name="T8" fmla="*/ 727 w 613"/>
                  <a:gd name="T9" fmla="*/ 0 h 1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13" h="1180">
                    <a:moveTo>
                      <a:pt x="613" y="1066"/>
                    </a:moveTo>
                    <a:lnTo>
                      <a:pt x="613" y="1180"/>
                    </a:lnTo>
                    <a:lnTo>
                      <a:pt x="0" y="1180"/>
                    </a:lnTo>
                    <a:lnTo>
                      <a:pt x="0" y="0"/>
                    </a:lnTo>
                    <a:lnTo>
                      <a:pt x="613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7" name="Rectangle 278"/>
              <p:cNvSpPr>
                <a:spLocks noChangeArrowheads="1"/>
              </p:cNvSpPr>
              <p:nvPr/>
            </p:nvSpPr>
            <p:spPr bwMode="auto">
              <a:xfrm>
                <a:off x="1791" y="2364"/>
                <a:ext cx="726" cy="181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400"/>
                  <a:t>тело цикла</a:t>
                </a:r>
                <a:endParaRPr lang="ru-RU" sz="1400" baseline="30000"/>
              </a:p>
            </p:txBody>
          </p:sp>
          <p:sp>
            <p:nvSpPr>
              <p:cNvPr id="15378" name="Line 279"/>
              <p:cNvSpPr>
                <a:spLocks noChangeShapeType="1"/>
              </p:cNvSpPr>
              <p:nvPr/>
            </p:nvSpPr>
            <p:spPr bwMode="auto">
              <a:xfrm>
                <a:off x="2154" y="2546"/>
                <a:ext cx="0" cy="11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79" name="Line 280"/>
              <p:cNvSpPr>
                <a:spLocks noChangeShapeType="1"/>
              </p:cNvSpPr>
              <p:nvPr/>
            </p:nvSpPr>
            <p:spPr bwMode="auto">
              <a:xfrm>
                <a:off x="2155" y="1797"/>
                <a:ext cx="0" cy="1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80" name="Rectangle 281"/>
              <p:cNvSpPr>
                <a:spLocks noChangeArrowheads="1"/>
              </p:cNvSpPr>
              <p:nvPr/>
            </p:nvSpPr>
            <p:spPr bwMode="auto">
              <a:xfrm>
                <a:off x="1792" y="1638"/>
                <a:ext cx="726" cy="159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en-US" sz="1600" dirty="0" err="1"/>
                  <a:t>i</a:t>
                </a:r>
                <a:r>
                  <a:rPr lang="en-US" sz="1600" dirty="0"/>
                  <a:t> = n</a:t>
                </a:r>
                <a:endParaRPr lang="ru-RU" sz="1600" dirty="0"/>
              </a:p>
            </p:txBody>
          </p:sp>
          <p:sp>
            <p:nvSpPr>
              <p:cNvPr id="15381" name="Freeform 282"/>
              <p:cNvSpPr>
                <a:spLocks/>
              </p:cNvSpPr>
              <p:nvPr/>
            </p:nvSpPr>
            <p:spPr bwMode="auto">
              <a:xfrm>
                <a:off x="2517" y="2107"/>
                <a:ext cx="204" cy="317"/>
              </a:xfrm>
              <a:custGeom>
                <a:avLst/>
                <a:gdLst>
                  <a:gd name="T0" fmla="*/ 0 w 204"/>
                  <a:gd name="T1" fmla="*/ 0 h 317"/>
                  <a:gd name="T2" fmla="*/ 204 w 204"/>
                  <a:gd name="T3" fmla="*/ 0 h 317"/>
                  <a:gd name="T4" fmla="*/ 204 w 204"/>
                  <a:gd name="T5" fmla="*/ 317 h 31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4" h="317">
                    <a:moveTo>
                      <a:pt x="0" y="0"/>
                    </a:moveTo>
                    <a:lnTo>
                      <a:pt x="204" y="0"/>
                    </a:lnTo>
                    <a:lnTo>
                      <a:pt x="204" y="317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368" name="Line 283"/>
            <p:cNvSpPr>
              <a:spLocks noChangeShapeType="1"/>
            </p:cNvSpPr>
            <p:nvPr/>
          </p:nvSpPr>
          <p:spPr bwMode="auto">
            <a:xfrm>
              <a:off x="2676" y="1298"/>
              <a:ext cx="24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Line 284"/>
            <p:cNvSpPr>
              <a:spLocks noChangeShapeType="1"/>
            </p:cNvSpPr>
            <p:nvPr/>
          </p:nvSpPr>
          <p:spPr bwMode="auto">
            <a:xfrm>
              <a:off x="2676" y="1366"/>
              <a:ext cx="24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1821" name="Text Box 269"/>
          <p:cNvSpPr txBox="1">
            <a:spLocks noChangeArrowheads="1"/>
          </p:cNvSpPr>
          <p:nvPr/>
        </p:nvSpPr>
        <p:spPr bwMode="auto">
          <a:xfrm>
            <a:off x="250825" y="3284984"/>
            <a:ext cx="8605651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for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</a:rPr>
              <a:t>&lt;</a:t>
            </a:r>
            <a:r>
              <a:rPr lang="ru-RU" sz="2400" dirty="0">
                <a:latin typeface="Courier New" pitchFamily="49" charset="0"/>
              </a:rPr>
              <a:t>параметр</a:t>
            </a:r>
            <a:r>
              <a:rPr lang="en-US" sz="2400" dirty="0">
                <a:latin typeface="Courier New" pitchFamily="49" charset="0"/>
              </a:rPr>
              <a:t>&gt;</a:t>
            </a:r>
            <a:r>
              <a:rPr lang="en-US" sz="2400" b="1" i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C6600"/>
                </a:solidFill>
                <a:latin typeface="Courier New" pitchFamily="49" charset="0"/>
              </a:rPr>
              <a:t>in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range</a:t>
            </a:r>
            <a:r>
              <a:rPr lang="en-US" sz="2400" dirty="0">
                <a:latin typeface="Courier New" pitchFamily="49" charset="0"/>
              </a:rPr>
              <a:t>(&lt;</a:t>
            </a:r>
            <a:r>
              <a:rPr lang="ru-RU" sz="2400" dirty="0">
                <a:latin typeface="Courier New" pitchFamily="49" charset="0"/>
              </a:rPr>
              <a:t>диапазон</a:t>
            </a:r>
            <a:r>
              <a:rPr lang="en-US" sz="2400" dirty="0">
                <a:latin typeface="Courier New" pitchFamily="49" charset="0"/>
              </a:rPr>
              <a:t>&gt;</a:t>
            </a:r>
            <a:r>
              <a:rPr lang="ru-RU" sz="2400" dirty="0">
                <a:latin typeface="Courier New" pitchFamily="49" charset="0"/>
              </a:rPr>
              <a:t>)</a:t>
            </a:r>
            <a:r>
              <a:rPr lang="en-US" sz="2400" dirty="0">
                <a:latin typeface="Courier New" pitchFamily="49" charset="0"/>
              </a:rPr>
              <a:t>:</a:t>
            </a:r>
          </a:p>
          <a:p>
            <a:pPr eaLnBrk="1" hangingPunct="1">
              <a:spcBef>
                <a:spcPts val="0"/>
              </a:spcBef>
            </a:pPr>
            <a:r>
              <a:rPr lang="en-US" sz="2400" dirty="0">
                <a:latin typeface="Courier New" pitchFamily="49" charset="0"/>
              </a:rPr>
              <a:t>    &lt;</a:t>
            </a:r>
            <a:r>
              <a:rPr lang="ru-RU" sz="2400" dirty="0" err="1">
                <a:latin typeface="Courier New" pitchFamily="49" charset="0"/>
              </a:rPr>
              <a:t>операторы_тела_цикла</a:t>
            </a:r>
            <a:r>
              <a:rPr lang="en-US" sz="2400" dirty="0">
                <a:latin typeface="Courier New" pitchFamily="49" charset="0"/>
              </a:rPr>
              <a:t>&gt;</a:t>
            </a:r>
            <a:endParaRPr lang="ru-RU" sz="2400" dirty="0">
              <a:latin typeface="Courier New" pitchFamily="49" charset="0"/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261752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51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1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1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1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1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51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821" grpId="0" animBg="1"/>
    </p:bldLst>
  </p:timing>
</p:sld>
</file>

<file path=ppt/theme/theme1.xml><?xml version="1.0" encoding="utf-8"?>
<a:theme xmlns:a="http://schemas.openxmlformats.org/drawingml/2006/main" name="Питон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Питон</Template>
  <TotalTime>9442</TotalTime>
  <Words>2747</Words>
  <Application>Microsoft Office PowerPoint</Application>
  <PresentationFormat>Экран (4:3)</PresentationFormat>
  <Paragraphs>634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Calibri</vt:lpstr>
      <vt:lpstr>Courier New</vt:lpstr>
      <vt:lpstr>Wingdings</vt:lpstr>
      <vt:lpstr>Питон</vt:lpstr>
      <vt:lpstr>Операторы цикла и массивы в языке Python </vt:lpstr>
      <vt:lpstr>Вопросы:</vt:lpstr>
      <vt:lpstr>Вопрос 1. Операторы цикла   Цикл с предусловием  (с заданным условием продолжения работы, цикл «ПОКА»)</vt:lpstr>
      <vt:lpstr>Презентация PowerPoint</vt:lpstr>
      <vt:lpstr>Презентация PowerPoint</vt:lpstr>
      <vt:lpstr>Презентация PowerPoint</vt:lpstr>
      <vt:lpstr>Операторы цикла   Цикл с постусловием  (с заданным условием окончания работы, цикл «ДО»)</vt:lpstr>
      <vt:lpstr>Презентация PowerPoint</vt:lpstr>
      <vt:lpstr>Операторы цикла   Цикл с параметром   (с заданным числом повторений, цикл «ДЛЯ»)</vt:lpstr>
      <vt:lpstr>Презентация PowerPoint</vt:lpstr>
      <vt:lpstr>Презентация PowerPoint</vt:lpstr>
      <vt:lpstr>Презентация PowerPoint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 массива на экран</vt:lpstr>
      <vt:lpstr>Вывод массива на экран</vt:lpstr>
      <vt:lpstr>Заполнение массивов</vt:lpstr>
      <vt:lpstr>Заполнение массивов</vt:lpstr>
      <vt:lpstr>Заполнение массивов</vt:lpstr>
      <vt:lpstr>Заполнение массивов</vt:lpstr>
      <vt:lpstr>Задача 1</vt:lpstr>
      <vt:lpstr>Задача 2</vt:lpstr>
      <vt:lpstr>Задача 3</vt:lpstr>
      <vt:lpstr>Задача 4</vt:lpstr>
      <vt:lpstr>Сортировка массива</vt:lpstr>
      <vt:lpstr>Сортировка массива</vt:lpstr>
      <vt:lpstr>Сортировка массива</vt:lpstr>
      <vt:lpstr>Сортировка массива</vt:lpstr>
      <vt:lpstr>Сортировка массива</vt:lpstr>
      <vt:lpstr>Сортировка массива</vt:lpstr>
      <vt:lpstr>Сортировка массива</vt:lpstr>
    </vt:vector>
  </TitlesOfParts>
  <Company>Сеть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Пользователь Windows</cp:lastModifiedBy>
  <cp:revision>451</cp:revision>
  <dcterms:created xsi:type="dcterms:W3CDTF">2010-02-14T19:37:55Z</dcterms:created>
  <dcterms:modified xsi:type="dcterms:W3CDTF">2023-03-09T20:30:12Z</dcterms:modified>
</cp:coreProperties>
</file>