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2" autoAdjust="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8DF-DE85-427C-A4F0-0170DD5F41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AC42C3-503F-4D89-800D-006491009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8DF-DE85-427C-A4F0-0170DD5F41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2C3-503F-4D89-800D-006491009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8DF-DE85-427C-A4F0-0170DD5F41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2C3-503F-4D89-800D-006491009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8DF-DE85-427C-A4F0-0170DD5F41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AC42C3-503F-4D89-800D-006491009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8DF-DE85-427C-A4F0-0170DD5F41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2C3-503F-4D89-800D-006491009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8DF-DE85-427C-A4F0-0170DD5F41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2C3-503F-4D89-800D-006491009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8DF-DE85-427C-A4F0-0170DD5F41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AC42C3-503F-4D89-800D-006491009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8DF-DE85-427C-A4F0-0170DD5F41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2C3-503F-4D89-800D-006491009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8DF-DE85-427C-A4F0-0170DD5F41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2C3-503F-4D89-800D-006491009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8DF-DE85-427C-A4F0-0170DD5F41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2C3-503F-4D89-800D-006491009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8DF-DE85-427C-A4F0-0170DD5F41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2C3-503F-4D89-800D-006491009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3AE8DF-DE85-427C-A4F0-0170DD5F41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AC42C3-503F-4D89-800D-006491009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шш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20888"/>
            <a:ext cx="3744416" cy="38404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23448" cy="403244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Основы дрессуры собак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6" name="Рисунок 5" descr="Comando-S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4115950" cy="2315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824536" cy="2376265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ПОДРАЖАТЕЛЬНЫЙ  </a:t>
            </a:r>
          </a:p>
          <a:p>
            <a:pPr>
              <a:buNone/>
            </a:pPr>
            <a:r>
              <a:rPr lang="ru-RU" sz="3000" b="1" dirty="0" smtClean="0"/>
              <a:t> </a:t>
            </a:r>
            <a:r>
              <a:rPr lang="ru-RU" sz="3000" b="1" dirty="0" smtClean="0"/>
              <a:t>             МЕТОД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332656"/>
            <a:ext cx="36269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ИГРОВОЙ МЕТОД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941168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собака выполняет приемы, подражая работе других собак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941168"/>
            <a:ext cx="486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необходимые навыки вырабатывают в процессе игры, его можно использовать при приучении щенков к ошейнику, </a:t>
            </a:r>
            <a:r>
              <a:rPr lang="ru-RU" sz="2000" dirty="0" err="1" smtClean="0"/>
              <a:t>наморднику,апорту</a:t>
            </a:r>
            <a:r>
              <a:rPr lang="ru-RU" sz="2000" dirty="0" smtClean="0"/>
              <a:t> и </a:t>
            </a:r>
            <a:r>
              <a:rPr lang="ru-RU" sz="2000" dirty="0" err="1" smtClean="0"/>
              <a:t>др</a:t>
            </a:r>
            <a:endParaRPr lang="ru-RU" sz="2000" dirty="0"/>
          </a:p>
        </p:txBody>
      </p:sp>
      <p:pic>
        <p:nvPicPr>
          <p:cNvPr id="6145" name="Picture 1" descr="C:\Users\Elena\Desktop\Новая папка (4)\оо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320480" cy="2451409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1433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1034752"/>
          </a:xfrm>
        </p:spPr>
        <p:txBody>
          <a:bodyPr/>
          <a:lstStyle/>
          <a:p>
            <a:r>
              <a:rPr lang="ru-RU" b="1" dirty="0" smtClean="0"/>
              <a:t>Начальные этапы дрессировки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— это приучение к кличке, подзыв щенка, приучение к общению с человеком, к чистоплотности, т.е. тем навыкам, которые необходимы в повседневной жизни. С возрастом переходят к более сложным навыкам. Нельзя начинать сразу со сложных понятий. И приучая щенка к критериям поведения, старайтесь сохранять их неизменными, ведь разрешив ему раз какое-то действие, трудно объяснить потом, почему нельзя этого делать. Начальная дрессировка щенков должна начинаться с раннего возраста и проводиться ежедневно, с учетом возраста, породных и индивидуальных особенностей. Это повседневное воспитание щенка в процессе жизни и общения с хозяином и с другими людьми. Это приучение щенка правильно реагировать в целях облегчения его содержания и последующей дрессировки. Одновременно в процессе воспитания у щенка затормаживаются и изживаются ненужные, вредные привычки.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991600" cy="574746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</a:t>
            </a:r>
            <a:r>
              <a:rPr lang="ru-RU" sz="2800" dirty="0" smtClean="0"/>
              <a:t>ельзя </a:t>
            </a:r>
            <a:r>
              <a:rPr lang="ru-RU" sz="2800" dirty="0" smtClean="0"/>
              <a:t>отказываться от дрессировки в раннем возрасте, во-вторых, злоупотреблять подачей команд и требованиями к щенку по их выполнению</a:t>
            </a:r>
            <a:endParaRPr lang="ru-RU" sz="2800" dirty="0"/>
          </a:p>
        </p:txBody>
      </p:sp>
      <p:pic>
        <p:nvPicPr>
          <p:cNvPr id="4097" name="Picture 1" descr="C:\Users\Elena\Desktop\Новая папка (4)\г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5997674" cy="4017581"/>
          </a:xfrm>
          <a:prstGeom prst="rect">
            <a:avLst/>
          </a:prstGeom>
          <a:noFill/>
          <a:effectLst>
            <a:outerShdw blurRad="50800" dist="101600" dir="8760000" sx="101000" sy="101000" algn="ctr" rotWithShape="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7579568" cy="1226766"/>
          </a:xfrm>
        </p:spPr>
        <p:txBody>
          <a:bodyPr/>
          <a:lstStyle/>
          <a:p>
            <a:r>
              <a:rPr lang="ru-RU" sz="3600" b="1" dirty="0" smtClean="0"/>
              <a:t>“Рядом!”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отработки команды подходит время, когда любимец уже нагулялся, и вы отправляетесь домой. Используйте короткий поводок. Держите его рядом с ошейником и скомандуйте</a:t>
            </a:r>
            <a:endParaRPr lang="ru-RU" sz="2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5167288" cy="3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3443038" cy="312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383540" cy="204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991600" cy="180020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Сядьте </a:t>
            </a:r>
            <a:r>
              <a:rPr lang="ru-RU" dirty="0" smtClean="0"/>
              <a:t>перед собакой и в одной руке зажмите лакомство – он должен попытаться достать его. Сначала он задействует морду, затем попробует использовать лапу. В это момент отдайте команду: “Дай лапу!” и возьмите ее в руку.</a:t>
            </a:r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188640"/>
            <a:ext cx="4788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Roboto"/>
                <a:ea typeface="Times New Roman" pitchFamily="18" charset="0"/>
                <a:cs typeface="Arial" pitchFamily="34" charset="0"/>
              </a:rPr>
              <a:t>“Дай лапу!”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5476046" cy="368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052736"/>
            <a:ext cx="8856984" cy="144279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ru-RU" dirty="0" smtClean="0"/>
              <a:t>Отработка </a:t>
            </a:r>
            <a:r>
              <a:rPr lang="ru-RU" dirty="0" smtClean="0"/>
              <a:t>проводится на коротком поводке. Как только животное начинает делать что-то нежелательное, резко потяните его на себя и скажите: “Фу!”. Такое действие нужно, чтобы у собаки выработалась ассоциация с чем-то неприятным.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“Фу!”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59168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3096344" cy="188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515672" cy="129877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 возрастом переходят к более сложным курсам дрессировки собак. По характеру и назначению выработанных навыков дрессировку подразделяют на общую и специальную (ОКД и СКД). 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5707" y="1772816"/>
            <a:ext cx="4074725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Elena\Desktop\Новая папка (4)\1280px-ACD_obedi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786552" cy="2952327"/>
          </a:xfrm>
          <a:prstGeom prst="rect">
            <a:avLst/>
          </a:prstGeom>
          <a:noFill/>
        </p:spPr>
      </p:pic>
      <p:pic>
        <p:nvPicPr>
          <p:cNvPr id="6" name="Picture 3" descr="C:\Users\Elena\Desktop\Новая папка (4)\1bad85a6-905c-4392-adf1-c3d693384b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21088"/>
            <a:ext cx="3739148" cy="249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812088" cy="608012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Общий курс дрессировки</a:t>
            </a:r>
            <a:r>
              <a:rPr lang="ru-RU" sz="2400" dirty="0" smtClean="0"/>
              <a:t> (ОКД) относится к российским национальным видам дрессировки собак. ОКД — один из наиболее универсальных нормативов по послушанию.</a:t>
            </a:r>
            <a:endParaRPr lang="ru-RU" sz="2400" dirty="0"/>
          </a:p>
        </p:txBody>
      </p:sp>
      <p:pic>
        <p:nvPicPr>
          <p:cNvPr id="29700" name="Picture 4" descr="C:\Users\Elena\Desktop\Новая папка (4)\Сни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768752" cy="4983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12968" cy="1728191"/>
          </a:xfrm>
        </p:spPr>
        <p:txBody>
          <a:bodyPr>
            <a:noAutofit/>
          </a:bodyPr>
          <a:lstStyle/>
          <a:p>
            <a:r>
              <a:rPr lang="ru-RU" sz="2400" dirty="0" smtClean="0"/>
              <a:t>Дрессированный </a:t>
            </a:r>
            <a:r>
              <a:rPr lang="ru-RU" sz="2400" dirty="0" smtClean="0"/>
              <a:t>питомец – это адекватный компаньон, с которым можно жить душа в душу, не боясь появления затруднительных ситуаций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Дисциплина помогает псу быстрее приспособиться к окружающей среде и найти общий язык с миром, а главное – с хозяином</a:t>
            </a:r>
            <a:endParaRPr lang="ru-RU" sz="24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5536282" cy="389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3309843" cy="263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280920" cy="7200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Дрессировка</a:t>
            </a:r>
            <a:r>
              <a:rPr lang="ru-RU" dirty="0" smtClean="0"/>
              <a:t>-выработка </a:t>
            </a:r>
            <a:r>
              <a:rPr lang="ru-RU" dirty="0" smtClean="0"/>
              <a:t>у собаки условных рефлексов, необходимых для управления ее поведением.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301208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Дрессировка включает в себя воздействие на собаку определенных раздражителей в определенном режиме и последовательности с целью постепенной выработки необходимых навыков. Самым главным раздражителем для собаки является хозяин — </a:t>
            </a:r>
            <a:r>
              <a:rPr lang="ru-RU" b="1" dirty="0" smtClean="0"/>
              <a:t>дрессировщик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Весь процесс дрессировки собаки представляет собой развитие индивидуального поведения на базе безусловных рефлексов. Дрессировка — это выработка у собаки стойких условных рефлексов на выполнение определенных действий по сигналам дрессировщика.</a:t>
            </a:r>
            <a:endParaRPr lang="ru-RU" dirty="0"/>
          </a:p>
        </p:txBody>
      </p:sp>
      <p:pic>
        <p:nvPicPr>
          <p:cNvPr id="6" name="Picture 1" descr="C:\Users\Elena\Desktop\Новая папка (4)\ьо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521223" cy="2952328"/>
          </a:xfrm>
          <a:prstGeom prst="rect">
            <a:avLst/>
          </a:prstGeom>
          <a:noFill/>
        </p:spPr>
      </p:pic>
      <p:pic>
        <p:nvPicPr>
          <p:cNvPr id="12289" name="Picture 1" descr="C:\Users\Elena\Desktop\Новая папка (4)\1280px-FEMA_-_41424_-_Roxanne_Dunn_and_her_dog_Chili_demonstrate_search-and-rescue_maneuvers_in_Color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399800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540552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Некоторые навыки мы вольно или невольно вырабатываем у щенка с рождения.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4522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 его дрессировка-обучение продолжается постоянно — </a:t>
            </a:r>
            <a:r>
              <a:rPr lang="ru-RU" sz="2400" b="1" dirty="0" smtClean="0"/>
              <a:t>в течение всей жизни</a:t>
            </a:r>
            <a:endParaRPr lang="ru-RU" sz="2400" b="1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28995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16832"/>
            <a:ext cx="4847258" cy="33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7128792" cy="5040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Команда произносится ровным тоном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1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Собака не понимает смысла слов, но прекрасно различает </a:t>
            </a:r>
            <a:r>
              <a:rPr lang="ru-RU" sz="2000" b="1" dirty="0" smtClean="0"/>
              <a:t>интонацию и тон</a:t>
            </a:r>
            <a:r>
              <a:rPr lang="ru-RU" sz="2000" dirty="0" smtClean="0"/>
              <a:t> </a:t>
            </a:r>
            <a:r>
              <a:rPr lang="ru-RU" sz="2000" dirty="0" smtClean="0"/>
              <a:t>сказанного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15719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Команду хорошо сопровождать соответствующим </a:t>
            </a:r>
            <a:r>
              <a:rPr lang="ru-RU" sz="2400" b="1" dirty="0" smtClean="0"/>
              <a:t>жестом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73325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каждого правильно выполненного приема собаку следует </a:t>
            </a:r>
            <a:r>
              <a:rPr lang="ru-RU" sz="2000" b="1" dirty="0" smtClean="0"/>
              <a:t>похвалить</a:t>
            </a:r>
            <a:endParaRPr lang="ru-RU" sz="2000" b="1" dirty="0"/>
          </a:p>
        </p:txBody>
      </p:sp>
      <p:pic>
        <p:nvPicPr>
          <p:cNvPr id="10242" name="Picture 2" descr="C:\Users\Elena\Desktop\Новая папка (4)\Снимок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5383599" cy="3528392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2594422" cy="212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Положительное подкрепление </a:t>
            </a:r>
            <a:r>
              <a:rPr lang="ru-RU" dirty="0" smtClean="0"/>
              <a:t>необходимо для того, чтобы ваша собака поняла, какое именно ее поведение вам нравится. Желая и в дальнейшем получить положительное подкрепление, собака будет готова пожурить нужное поведение в будущем. Положительное подкрепление будет значимым (интересным, важным) для собаки, если оно удовлетворяет какую-нибудь из потребностей. Существуют две основные потребности собак, которыми можно пользоваться в дрессировке — потребность в социальном взаимодействии и пищевая потребность.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7867600" cy="1010742"/>
          </a:xfrm>
        </p:spPr>
        <p:txBody>
          <a:bodyPr/>
          <a:lstStyle/>
          <a:p>
            <a:r>
              <a:rPr lang="ru-RU" b="1" dirty="0" err="1" smtClean="0"/>
              <a:t>Вкусопоощрительный</a:t>
            </a:r>
            <a:r>
              <a:rPr lang="ru-RU" b="1" dirty="0" smtClean="0"/>
              <a:t> метод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Условный раздражитель-команда подкрепляется дачей лакомства, а также поощрением голосом</a:t>
            </a:r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6984776" cy="45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049638" cy="250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115475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Механический метод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 использовании данного метода условный раздражитель (команда) подкрепляется механическим раздражителем </a:t>
            </a:r>
            <a:endParaRPr lang="ru-RU" sz="2000" dirty="0"/>
          </a:p>
        </p:txBody>
      </p:sp>
      <p:pic>
        <p:nvPicPr>
          <p:cNvPr id="8193" name="Picture 1" descr="C:\Users\Elena\Desktop\Новая папка (4)\1545117749_1-dachshund_dog_school_dog_training_obedience_training_rauhaardack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5544616" cy="3665283"/>
          </a:xfrm>
          <a:prstGeom prst="rect">
            <a:avLst/>
          </a:prstGeom>
          <a:noFill/>
        </p:spPr>
      </p:pic>
      <p:pic>
        <p:nvPicPr>
          <p:cNvPr id="8194" name="Picture 2" descr="C:\Users\Elena\Desktop\Новая папка (4)\гшш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4087463" cy="2526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ru-RU" b="1" dirty="0" smtClean="0"/>
              <a:t>Контрастный Метод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568952" cy="172819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данном случае условный раздражитель подкрепляется механическим и </a:t>
            </a:r>
            <a:r>
              <a:rPr lang="ru-RU" sz="2400" dirty="0" err="1" smtClean="0"/>
              <a:t>вкусопоощрительным</a:t>
            </a:r>
            <a:endParaRPr lang="ru-RU" sz="2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024336" cy="450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96952"/>
            <a:ext cx="5040560" cy="318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208</TotalTime>
  <Words>549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Основы дрессуры собак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Контрастный Метод</vt:lpstr>
      <vt:lpstr>Слайд 10</vt:lpstr>
      <vt:lpstr>Начальные этапы дрессировки 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21</cp:revision>
  <dcterms:created xsi:type="dcterms:W3CDTF">2022-05-14T16:01:55Z</dcterms:created>
  <dcterms:modified xsi:type="dcterms:W3CDTF">2022-05-18T17:07:17Z</dcterms:modified>
</cp:coreProperties>
</file>