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9" r:id="rId1"/>
  </p:sldMasterIdLst>
  <p:notesMasterIdLst>
    <p:notesMasterId r:id="rId43"/>
  </p:notesMasterIdLst>
  <p:handoutMasterIdLst>
    <p:handoutMasterId r:id="rId44"/>
  </p:handoutMasterIdLst>
  <p:sldIdLst>
    <p:sldId id="318" r:id="rId2"/>
    <p:sldId id="257" r:id="rId3"/>
    <p:sldId id="272" r:id="rId4"/>
    <p:sldId id="273" r:id="rId5"/>
    <p:sldId id="274" r:id="rId6"/>
    <p:sldId id="290" r:id="rId7"/>
    <p:sldId id="293" r:id="rId8"/>
    <p:sldId id="308" r:id="rId9"/>
    <p:sldId id="275" r:id="rId10"/>
    <p:sldId id="292" r:id="rId11"/>
    <p:sldId id="276" r:id="rId12"/>
    <p:sldId id="277" r:id="rId13"/>
    <p:sldId id="309" r:id="rId14"/>
    <p:sldId id="278" r:id="rId15"/>
    <p:sldId id="280" r:id="rId16"/>
    <p:sldId id="294" r:id="rId17"/>
    <p:sldId id="281" r:id="rId18"/>
    <p:sldId id="282" r:id="rId19"/>
    <p:sldId id="283" r:id="rId20"/>
    <p:sldId id="310" r:id="rId21"/>
    <p:sldId id="284" r:id="rId22"/>
    <p:sldId id="286" r:id="rId23"/>
    <p:sldId id="287" r:id="rId24"/>
    <p:sldId id="315" r:id="rId25"/>
    <p:sldId id="314" r:id="rId26"/>
    <p:sldId id="288" r:id="rId27"/>
    <p:sldId id="296" r:id="rId28"/>
    <p:sldId id="297" r:id="rId29"/>
    <p:sldId id="298" r:id="rId30"/>
    <p:sldId id="316" r:id="rId31"/>
    <p:sldId id="317" r:id="rId32"/>
    <p:sldId id="299" r:id="rId33"/>
    <p:sldId id="300" r:id="rId34"/>
    <p:sldId id="301" r:id="rId35"/>
    <p:sldId id="302" r:id="rId36"/>
    <p:sldId id="303" r:id="rId37"/>
    <p:sldId id="312" r:id="rId38"/>
    <p:sldId id="304" r:id="rId39"/>
    <p:sldId id="305" r:id="rId40"/>
    <p:sldId id="307" r:id="rId41"/>
    <p:sldId id="306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 autoAdjust="0"/>
    <p:restoredTop sz="95683" autoAdjust="0"/>
  </p:normalViewPr>
  <p:slideViewPr>
    <p:cSldViewPr>
      <p:cViewPr varScale="1">
        <p:scale>
          <a:sx n="105" d="100"/>
          <a:sy n="105" d="100"/>
        </p:scale>
        <p:origin x="18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A6AAC0-7770-4731-B404-9CDAF28A525B}" type="datetimeFigureOut">
              <a:rPr lang="be-BY"/>
              <a:pPr>
                <a:defRPr/>
              </a:pPr>
              <a:t>06.05.26</a:t>
            </a:fld>
            <a:endParaRPr lang="be-BY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574C9DB-58E5-40C5-A62C-1F36BC195B13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536878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8F1B788-FE83-4AAE-803B-8B3447FC4F52}" type="datetimeFigureOut">
              <a:rPr lang="be-BY"/>
              <a:pPr>
                <a:defRPr/>
              </a:pPr>
              <a:t>06.05.26</a:t>
            </a:fld>
            <a:endParaRPr lang="be-BY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e-BY" noProof="0"/>
              <a:t>Образец текста</a:t>
            </a:r>
          </a:p>
          <a:p>
            <a:pPr lvl="1"/>
            <a:r>
              <a:rPr lang="be-BY" noProof="0"/>
              <a:t>Второй уровень</a:t>
            </a:r>
          </a:p>
          <a:p>
            <a:pPr lvl="2"/>
            <a:r>
              <a:rPr lang="be-BY" noProof="0"/>
              <a:t>Третий уровень</a:t>
            </a:r>
          </a:p>
          <a:p>
            <a:pPr lvl="3"/>
            <a:r>
              <a:rPr lang="be-BY" noProof="0"/>
              <a:t>Четвертый уровень</a:t>
            </a:r>
          </a:p>
          <a:p>
            <a:pPr lvl="4"/>
            <a:r>
              <a:rPr lang="be-BY" noProof="0"/>
              <a:t>Пятый уровень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20189A9-4A67-48FC-B065-AF32BF0E80CC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5902667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119092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920733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38344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391752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089475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668372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681930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181349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56750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30626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99113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870644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500729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1433273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3215980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34643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261992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663127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1761107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4754671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1290441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554291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841061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1585537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9369477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6730789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8327050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4222722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5837436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1135947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6035225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6609349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805011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8005813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752778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69904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811426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09101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79332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0144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1142D4-1864-4656-A0DD-63719624EA7B}" type="datetime1">
              <a:rPr lang="be-BY" smtClean="0"/>
              <a:t>06.05.26</a:t>
            </a:fld>
            <a:endParaRPr lang="be-BY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20A9DC0E-C0B5-411E-9348-881BF8DFE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B9FC7D-B49B-4239-B25D-BC09EA4372CC}" type="datetime1">
              <a:rPr lang="be-BY" smtClean="0"/>
              <a:t>06.05.26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1C4F1-7031-4EFC-B737-19F2B410FB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86811C-E801-4785-8DDC-5514C30E8F00}" type="datetime1">
              <a:rPr lang="be-BY" smtClean="0"/>
              <a:t>06.05.26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92688-F687-412D-B886-622C60CA68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0544B-EF5E-4713-8066-4A54E36E0E6A}" type="datetime1">
              <a:rPr lang="be-BY" smtClean="0"/>
              <a:t>06.05.26</a:t>
            </a:fld>
            <a:endParaRPr lang="be-BY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B069D-0225-4258-B1E4-D673951E3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AF707B-3E40-4F7D-AC7E-5DD52422642F}" type="datetime1">
              <a:rPr lang="be-BY" smtClean="0"/>
              <a:t>06.05.26</a:t>
            </a:fld>
            <a:endParaRPr lang="be-BY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3ED6732-54D9-4891-9D74-3A3E51307E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0C76D3-4FF4-47CD-B8F6-CCB660EC5186}" type="datetime1">
              <a:rPr lang="be-BY" smtClean="0"/>
              <a:t>06.05.26</a:t>
            </a:fld>
            <a:endParaRPr lang="be-BY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61E472-7F5C-40C4-8760-2A7CE80E8B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EE632E-2FBD-4FEA-9C8F-7FE3BA9EA2CE}" type="datetime1">
              <a:rPr lang="be-BY" smtClean="0"/>
              <a:t>06.05.26</a:t>
            </a:fld>
            <a:endParaRPr lang="be-BY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C97241-6052-4741-9936-9216FD95E9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14C04D-F6B9-42FA-B005-284A9A9C92EE}" type="datetime1">
              <a:rPr lang="be-BY" smtClean="0"/>
              <a:t>06.05.26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3CD06701-70B7-423B-96AE-BFF56F283B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8CDD8-426B-4FF7-A5C4-F1D8ADFA27FA}" type="datetime1">
              <a:rPr lang="be-BY" smtClean="0"/>
              <a:t>06.05.26</a:t>
            </a:fld>
            <a:endParaRPr lang="be-BY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416294-F116-48D0-821F-0E5022C47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FEAFE2-5CD5-4452-BEE9-1C80B24575EF}" type="datetime1">
              <a:rPr lang="be-BY" smtClean="0"/>
              <a:t>06.05.26</a:t>
            </a:fld>
            <a:endParaRPr lang="be-BY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BF37B5-6032-41AC-969E-3DD3E68D1C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B4C6A5-4926-47DA-B1BB-F336C18A2EA9}" type="datetime1">
              <a:rPr lang="be-BY" smtClean="0"/>
              <a:t>06.05.26</a:t>
            </a:fld>
            <a:endParaRPr lang="be-BY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3FC0C-0134-4A69-A12C-EAAC823AD7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7E6EFE-3AE5-4AF9-85F0-B5B648A36206}" type="datetime1">
              <a:rPr lang="be-BY" smtClean="0"/>
              <a:t>06.05.26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B551B-F07E-431A-A1F6-CE19693563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796B748-366F-47CF-8211-FC990C9526D3}" type="datetime1">
              <a:rPr lang="be-BY" smtClean="0"/>
              <a:t>06.05.26</a:t>
            </a:fld>
            <a:endParaRPr lang="be-BY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BDB6F5E-D0E2-4E65-A1AD-D4C3890913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file:///C:\Users\Home\Downloads\&#1055;&#1088;&#1080;&#1084;&#1077;&#1088;.xls!&#1051;&#1080;&#1089;&#1090;1!R1:R65536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oleObject" Target="file:///C:\Users\Home\Downloads\&#1055;&#1088;&#1080;&#1084;&#1077;&#1088;.xls!&#1051;&#1080;&#1089;&#1090;1!R1:R65536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file:///C:\Users\Home\Downloads\&#1055;&#1088;&#1080;&#1084;&#1077;&#1088;.xls!&#1051;&#1080;&#1089;&#1090;1!R1:R65536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686800" cy="22764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/>
            <a:br>
              <a:rPr lang="ru-RU" sz="3600" b="1" dirty="0"/>
            </a:br>
            <a:r>
              <a:rPr lang="ru-RU" dirty="0" err="1"/>
              <a:t>Офисоориентированные</a:t>
            </a:r>
            <a:r>
              <a:rPr lang="ru-RU" dirty="0"/>
              <a:t> инструментальные средства.</a:t>
            </a:r>
            <a:br>
              <a:rPr lang="ru-RU" dirty="0"/>
            </a:br>
            <a:r>
              <a:rPr lang="ru-RU" dirty="0"/>
              <a:t>Табличный процессор </a:t>
            </a:r>
            <a:r>
              <a:rPr lang="en-US" dirty="0"/>
              <a:t>Microsoft Excel</a:t>
            </a:r>
            <a:endParaRPr lang="ru-RU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420938"/>
            <a:ext cx="8229600" cy="41036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 b="1" dirty="0">
                <a:effectLst/>
                <a:latin typeface="+mj-lt"/>
              </a:rPr>
              <a:t>Основные понятия табличного процессора.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 b="1" dirty="0">
                <a:effectLst/>
                <a:latin typeface="+mj-lt"/>
              </a:rPr>
              <a:t>Табличный редактор Excel.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 b="1" dirty="0">
                <a:effectLst/>
                <a:latin typeface="+mj-lt"/>
              </a:rPr>
              <a:t>Основные приемы работы в Excel.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 b="1" dirty="0">
                <a:effectLst/>
                <a:latin typeface="+mj-lt"/>
              </a:rPr>
              <a:t>Форматирование ячеек.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 b="1" dirty="0">
                <a:effectLst/>
                <a:latin typeface="+mj-lt"/>
              </a:rPr>
              <a:t>Вычисления в таблицах Excel.</a:t>
            </a:r>
            <a:r>
              <a:rPr lang="ru-RU" sz="2800" b="1" i="1" dirty="0">
                <a:effectLst/>
                <a:latin typeface="+mj-lt"/>
              </a:rPr>
              <a:t> </a:t>
            </a:r>
            <a:r>
              <a:rPr lang="ru-RU" sz="2800" b="1" dirty="0">
                <a:effectLst/>
                <a:latin typeface="+mj-lt"/>
              </a:rPr>
              <a:t>Формулы и функции в Excel.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 b="1" dirty="0">
                <a:effectLst/>
                <a:latin typeface="+mj-lt"/>
              </a:rPr>
              <a:t>Построение и редактирование диаграмм в Excel.</a:t>
            </a:r>
            <a:br>
              <a:rPr lang="ru-RU" sz="2800" dirty="0">
                <a:solidFill>
                  <a:schemeClr val="hlink"/>
                </a:solidFill>
                <a:effectLst/>
                <a:latin typeface="+mj-lt"/>
              </a:rPr>
            </a:br>
            <a:endParaRPr lang="be-BY" sz="2800" dirty="0">
              <a:solidFill>
                <a:schemeClr val="hlink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3068638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chemeClr val="hlink"/>
                </a:solidFill>
              </a:rPr>
              <a:t>Элементы строки формул</a:t>
            </a:r>
            <a:r>
              <a:rPr lang="ru-RU" dirty="0"/>
              <a:t> </a:t>
            </a:r>
          </a:p>
        </p:txBody>
      </p:sp>
      <p:sp>
        <p:nvSpPr>
          <p:cNvPr id="12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13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1F78D4C-F668-4E92-A29A-2655EE39110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10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3318" name="Group 12"/>
          <p:cNvGrpSpPr>
            <a:grpSpLocks/>
          </p:cNvGrpSpPr>
          <p:nvPr/>
        </p:nvGrpSpPr>
        <p:grpSpPr bwMode="auto">
          <a:xfrm>
            <a:off x="666750" y="4389438"/>
            <a:ext cx="8424863" cy="2620962"/>
            <a:chOff x="295" y="1008"/>
            <a:chExt cx="5307" cy="1651"/>
          </a:xfrm>
        </p:grpSpPr>
        <p:pic>
          <p:nvPicPr>
            <p:cNvPr id="13320" name="Picture 4"/>
            <p:cNvPicPr>
              <a:picLocks noChangeAspect="1" noChangeArrowheads="1"/>
            </p:cNvPicPr>
            <p:nvPr/>
          </p:nvPicPr>
          <p:blipFill>
            <a:blip r:embed="rId3"/>
            <a:srcRect t="11081" r="74229" b="86688"/>
            <a:stretch>
              <a:fillRect/>
            </a:stretch>
          </p:blipFill>
          <p:spPr bwMode="auto">
            <a:xfrm>
              <a:off x="295" y="1008"/>
              <a:ext cx="5307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321" name="Group 5"/>
            <p:cNvGrpSpPr>
              <a:grpSpLocks/>
            </p:cNvGrpSpPr>
            <p:nvPr/>
          </p:nvGrpSpPr>
          <p:grpSpPr bwMode="auto">
            <a:xfrm>
              <a:off x="1202" y="1298"/>
              <a:ext cx="3538" cy="1361"/>
              <a:chOff x="4494" y="14353"/>
              <a:chExt cx="4820" cy="1020"/>
            </a:xfrm>
          </p:grpSpPr>
          <p:sp>
            <p:nvSpPr>
              <p:cNvPr id="13322" name="Line 6"/>
              <p:cNvSpPr>
                <a:spLocks noChangeShapeType="1"/>
              </p:cNvSpPr>
              <p:nvPr/>
            </p:nvSpPr>
            <p:spPr bwMode="auto">
              <a:xfrm flipH="1" flipV="1">
                <a:off x="6726" y="14353"/>
                <a:ext cx="1682" cy="5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3" name="Line 7"/>
              <p:cNvSpPr>
                <a:spLocks noChangeShapeType="1"/>
              </p:cNvSpPr>
              <p:nvPr/>
            </p:nvSpPr>
            <p:spPr bwMode="auto">
              <a:xfrm flipH="1" flipV="1">
                <a:off x="6430" y="14359"/>
                <a:ext cx="83" cy="57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4" name="Line 8"/>
              <p:cNvSpPr>
                <a:spLocks noChangeShapeType="1"/>
              </p:cNvSpPr>
              <p:nvPr/>
            </p:nvSpPr>
            <p:spPr bwMode="auto">
              <a:xfrm flipV="1">
                <a:off x="5071" y="14353"/>
                <a:ext cx="961" cy="5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5" name="Text Box 9"/>
              <p:cNvSpPr txBox="1">
                <a:spLocks noChangeArrowheads="1"/>
              </p:cNvSpPr>
              <p:nvPr/>
            </p:nvSpPr>
            <p:spPr bwMode="auto">
              <a:xfrm>
                <a:off x="4494" y="14930"/>
                <a:ext cx="1195" cy="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2000">
                    <a:solidFill>
                      <a:srgbClr val="000000"/>
                    </a:solidFill>
                    <a:latin typeface="Arial" charset="0"/>
                  </a:rPr>
                  <a:t>Отмена</a:t>
                </a:r>
                <a:endParaRPr lang="ru-RU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6" name="Text Box 10"/>
              <p:cNvSpPr txBox="1">
                <a:spLocks noChangeArrowheads="1"/>
              </p:cNvSpPr>
              <p:nvPr/>
            </p:nvSpPr>
            <p:spPr bwMode="auto">
              <a:xfrm>
                <a:off x="5846" y="14930"/>
                <a:ext cx="1202" cy="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2000">
                    <a:solidFill>
                      <a:srgbClr val="000000"/>
                    </a:solidFill>
                    <a:latin typeface="Arial" charset="0"/>
                  </a:rPr>
                  <a:t>Ввод</a:t>
                </a:r>
                <a:endParaRPr lang="ru-RU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7" name="Text Box 11"/>
              <p:cNvSpPr txBox="1">
                <a:spLocks noChangeArrowheads="1"/>
              </p:cNvSpPr>
              <p:nvPr/>
            </p:nvSpPr>
            <p:spPr bwMode="auto">
              <a:xfrm>
                <a:off x="7179" y="14930"/>
                <a:ext cx="2135" cy="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2000">
                    <a:solidFill>
                      <a:srgbClr val="000000"/>
                    </a:solidFill>
                    <a:latin typeface="Arial" charset="0"/>
                  </a:rPr>
                  <a:t>Вставка функции</a:t>
                </a:r>
                <a:endParaRPr lang="ru-RU" sz="200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3319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713" y="692150"/>
            <a:ext cx="9190037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2804F1-48F2-45FA-A448-D4401ADF34D9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686800" cy="865187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hlink"/>
                </a:solidFill>
              </a:rPr>
              <a:t>Адреса ячеек: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08050"/>
            <a:ext cx="8856662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200" dirty="0"/>
              <a:t>      </a:t>
            </a:r>
            <a:r>
              <a:rPr lang="ru-RU" sz="2400" dirty="0">
                <a:effectLst/>
                <a:latin typeface="+mj-lt"/>
              </a:rPr>
              <a:t>Адрес ячейки (ссылка) - это ее координаты в таблице, образуется из заголовка столбца и заголовка строки. Различают:</a:t>
            </a:r>
            <a:endParaRPr lang="ru-RU" sz="2400" b="1" i="1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Абсолютный</a:t>
            </a:r>
            <a:r>
              <a:rPr lang="ru-RU" sz="2400" dirty="0">
                <a:effectLst/>
                <a:latin typeface="+mj-lt"/>
              </a:rPr>
              <a:t> адрес ячейки — это адрес ячейки, который определяется по отношению к ячейке А1 и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не изменяется</a:t>
            </a:r>
            <a:r>
              <a:rPr lang="ru-RU" sz="2400" i="1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при копировании или репликации. В </a:t>
            </a:r>
            <a:r>
              <a:rPr lang="ru-RU" sz="2400" dirty="0" err="1">
                <a:effectLst/>
                <a:latin typeface="+mj-lt"/>
              </a:rPr>
              <a:t>Ехсе</a:t>
            </a:r>
            <a:r>
              <a:rPr lang="en-US" sz="2400" dirty="0">
                <a:effectLst/>
                <a:latin typeface="+mj-lt"/>
              </a:rPr>
              <a:t>l</a:t>
            </a:r>
            <a:r>
              <a:rPr lang="ru-RU" sz="2400" b="1" dirty="0"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абсолютные адреса помечаются символом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$</a:t>
            </a:r>
            <a:r>
              <a:rPr lang="ru-RU" sz="2400" dirty="0">
                <a:effectLst/>
                <a:latin typeface="+mj-lt"/>
              </a:rPr>
              <a:t>, который ставится впереди номера столбца и/или строки.</a:t>
            </a:r>
            <a:r>
              <a:rPr lang="ru-RU" sz="2400" i="1" dirty="0">
                <a:effectLst/>
                <a:latin typeface="+mj-lt"/>
              </a:rPr>
              <a:t> </a:t>
            </a:r>
            <a:r>
              <a:rPr lang="ru-RU" sz="2400" b="1" i="1" dirty="0">
                <a:effectLst/>
                <a:latin typeface="+mj-lt"/>
              </a:rPr>
              <a:t>Например</a:t>
            </a:r>
            <a:r>
              <a:rPr lang="ru-RU" sz="2400" i="1" dirty="0">
                <a:effectLst/>
                <a:latin typeface="+mj-lt"/>
              </a:rPr>
              <a:t>: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$С$6</a:t>
            </a:r>
            <a:r>
              <a:rPr lang="ru-RU" sz="2400" b="1" i="1" dirty="0">
                <a:solidFill>
                  <a:schemeClr val="hlink"/>
                </a:solidFill>
                <a:effectLst/>
                <a:latin typeface="+mj-lt"/>
              </a:rPr>
              <a:t>,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$А$8</a:t>
            </a:r>
            <a:r>
              <a:rPr lang="ru-RU" sz="2400" dirty="0">
                <a:effectLst/>
                <a:latin typeface="+mj-lt"/>
              </a:rPr>
              <a:t>.</a:t>
            </a:r>
            <a:endParaRPr lang="ru-RU" sz="2400" b="1" i="1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Относительный</a:t>
            </a:r>
            <a:r>
              <a:rPr lang="ru-RU" sz="2400" dirty="0">
                <a:effectLst/>
                <a:latin typeface="+mj-lt"/>
              </a:rPr>
              <a:t> адрес ячейки - это адрес некоторой ячейки, который в расчетах определяется по отношению к </a:t>
            </a:r>
            <a:r>
              <a:rPr lang="ru-RU" sz="2400" i="1" dirty="0">
                <a:effectLst/>
                <a:latin typeface="+mj-lt"/>
              </a:rPr>
              <a:t>данной </a:t>
            </a:r>
            <a:r>
              <a:rPr lang="ru-RU" sz="2400" dirty="0">
                <a:effectLst/>
                <a:latin typeface="+mj-lt"/>
              </a:rPr>
              <a:t>ячейке и который </a:t>
            </a:r>
            <a:r>
              <a:rPr lang="ru-RU" sz="2400" b="1" i="1" dirty="0">
                <a:effectLst/>
                <a:latin typeface="+mj-lt"/>
              </a:rPr>
              <a:t>изменяется</a:t>
            </a:r>
            <a:r>
              <a:rPr lang="ru-RU" sz="2400" i="1" dirty="0"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при копировании или репликации. </a:t>
            </a:r>
            <a:endParaRPr lang="ru-RU" sz="2400" b="1" i="1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Смешанный</a:t>
            </a:r>
            <a:r>
              <a:rPr lang="ru-RU" sz="2400" dirty="0">
                <a:solidFill>
                  <a:srgbClr val="FFC000"/>
                </a:solidFill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адрес ячейки: одна из частей адреса является абсолютной (помечается символом $), а другая – относительной. </a:t>
            </a:r>
            <a:r>
              <a:rPr lang="ru-RU" sz="2400" b="1" i="1" dirty="0">
                <a:effectLst/>
                <a:latin typeface="+mj-lt"/>
              </a:rPr>
              <a:t>Например:</a:t>
            </a:r>
            <a:r>
              <a:rPr lang="ru-RU" sz="2400" i="1" dirty="0">
                <a:effectLst/>
                <a:latin typeface="+mj-lt"/>
              </a:rPr>
              <a:t>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$С6, А$23</a:t>
            </a:r>
            <a:r>
              <a:rPr lang="ru-RU" sz="2400" dirty="0">
                <a:effectLst/>
                <a:latin typeface="+mj-lt"/>
              </a:rPr>
              <a:t>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6A75AD4-FEC1-4E81-894B-F05558E274C1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11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52424A-E095-46EF-8FB3-FA382303F955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686800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Типы форматов данных в Ехсе</a:t>
            </a:r>
            <a:r>
              <a:rPr lang="en-US" sz="4000" b="1">
                <a:solidFill>
                  <a:schemeClr val="hlink"/>
                </a:solidFill>
              </a:rPr>
              <a:t>l</a:t>
            </a:r>
            <a:r>
              <a:rPr lang="ru-RU" sz="4000" b="1">
                <a:solidFill>
                  <a:schemeClr val="hlink"/>
                </a:solidFill>
              </a:rPr>
              <a:t>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8964612" cy="5472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общий</a:t>
            </a:r>
            <a:r>
              <a:rPr lang="ru-RU" sz="2800" dirty="0">
                <a:effectLst/>
                <a:latin typeface="+mj-lt"/>
              </a:rPr>
              <a:t> (используется для отображения как числовых, так и текстовых значений произвольного типа);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числовой</a:t>
            </a:r>
            <a:r>
              <a:rPr lang="ru-RU" sz="2800" dirty="0">
                <a:effectLst/>
                <a:latin typeface="+mj-lt"/>
              </a:rPr>
              <a:t> (числа отображаются с фиксированным количеством цифр в дробной части);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денежный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(используется для отображения денежных величин);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финансовый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(используется для выравнивания денежных величин по разделителю целой и дробной части);</a:t>
            </a:r>
            <a:endParaRPr lang="en-US" sz="2800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дата</a:t>
            </a:r>
            <a:r>
              <a:rPr lang="ru-RU" sz="2800" dirty="0">
                <a:effectLst/>
                <a:latin typeface="+mj-lt"/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время</a:t>
            </a:r>
            <a:r>
              <a:rPr lang="ru-RU" sz="2800" b="1" i="1" dirty="0">
                <a:effectLst/>
                <a:latin typeface="+mj-lt"/>
              </a:rPr>
              <a:t>;</a:t>
            </a:r>
            <a:endParaRPr lang="en-US" sz="2800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800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651B2B5-99EA-4CD2-B9C7-80F3E5398654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12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71AD3F-A0C7-4603-B949-783D89344312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77813"/>
            <a:ext cx="857885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Типы форматов данных в Ехсе</a:t>
            </a:r>
            <a:r>
              <a:rPr lang="en-US" sz="4000" b="1">
                <a:solidFill>
                  <a:schemeClr val="hlink"/>
                </a:solidFill>
              </a:rPr>
              <a:t>l</a:t>
            </a:r>
            <a:r>
              <a:rPr lang="ru-RU" sz="4000" b="1">
                <a:solidFill>
                  <a:schemeClr val="hlink"/>
                </a:solidFill>
              </a:rPr>
              <a:t>:</a:t>
            </a:r>
            <a:endParaRPr lang="be-BY" sz="4000" b="1">
              <a:solidFill>
                <a:schemeClr val="hlink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686800" cy="4933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2600" b="1" i="1" dirty="0">
              <a:solidFill>
                <a:srgbClr val="FF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процентный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(в этом формате значение ячейки умножается на 100 и выводится на экран с символом процента);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>
                <a:solidFill>
                  <a:schemeClr val="accent6"/>
                </a:solidFill>
                <a:effectLst/>
                <a:latin typeface="+mj-lt"/>
              </a:rPr>
              <a:t>дробный</a:t>
            </a:r>
            <a:r>
              <a:rPr lang="ru-RU" sz="2800" dirty="0">
                <a:effectLst/>
                <a:latin typeface="+mj-lt"/>
              </a:rPr>
              <a:t> (числа отображаются в виде простых дробей - через наклонную черту);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экспоненциальный</a:t>
            </a:r>
            <a:r>
              <a:rPr lang="ru-RU" sz="2800" dirty="0">
                <a:effectLst/>
                <a:latin typeface="+mj-lt"/>
              </a:rPr>
              <a:t> (числа отображаются в экспоненциальной форме с фиксированным количеством цифр после запятой);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текстовый;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дополнительный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(используется для записи почтовых индексов, номеров телефонов и т.д.).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be-BY" sz="2600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2D6BE3E-CF8D-4E0A-85FC-5240EE0ADBF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13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9B541-EFF2-4385-AFF7-997A953DF8F4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0" y="476250"/>
            <a:ext cx="9144000" cy="63817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effectLst/>
                <a:latin typeface="+mj-lt"/>
              </a:rPr>
              <a:t>При создании нового рабочего листа в </a:t>
            </a:r>
            <a:r>
              <a:rPr lang="ru-RU" sz="2800" dirty="0" err="1">
                <a:effectLst/>
                <a:latin typeface="+mj-lt"/>
              </a:rPr>
              <a:t>Ехсе</a:t>
            </a:r>
            <a:r>
              <a:rPr lang="en-US" sz="2800" dirty="0">
                <a:effectLst/>
                <a:latin typeface="+mj-lt"/>
              </a:rPr>
              <a:t>l</a:t>
            </a:r>
            <a:r>
              <a:rPr lang="ru-RU" sz="2800" dirty="0">
                <a:effectLst/>
                <a:latin typeface="+mj-lt"/>
              </a:rPr>
              <a:t> все ячейки имеют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общий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формат. В этом формате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числа</a:t>
            </a:r>
            <a:r>
              <a:rPr lang="ru-RU" sz="2800" i="1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записываются в обычной или экспоненциальной форме и выравниваются по правому краю ячейки, 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текст</a:t>
            </a:r>
            <a:r>
              <a:rPr lang="ru-RU" sz="2800" i="1" dirty="0"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выравнивается по левому краю, </a:t>
            </a:r>
            <a:r>
              <a:rPr lang="ru-RU" sz="2800" i="1" dirty="0">
                <a:effectLst/>
                <a:latin typeface="+mj-lt"/>
              </a:rPr>
              <a:t>а 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логические значения</a:t>
            </a:r>
            <a:r>
              <a:rPr lang="ru-RU" sz="2800" i="1" dirty="0">
                <a:solidFill>
                  <a:srgbClr val="FFC000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и 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значения ошибок</a:t>
            </a:r>
            <a:r>
              <a:rPr lang="ru-RU" sz="2800" i="1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выравниваются по центру ячеек.</a:t>
            </a:r>
            <a:endParaRPr lang="en-US" sz="28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Быстрый выбор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некоторых форматов - с помощью кнопок группы </a:t>
            </a:r>
            <a:r>
              <a:rPr lang="ru-RU" sz="2800" b="1" dirty="0">
                <a:solidFill>
                  <a:schemeClr val="accent6"/>
                </a:solidFill>
                <a:effectLst/>
                <a:latin typeface="+mj-lt"/>
              </a:rPr>
              <a:t>Форматирование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7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7155DEC-0836-4B68-81F9-5333EFB29A6C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14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be-BY">
              <a:latin typeface="Arial" charset="0"/>
            </a:endParaRPr>
          </a:p>
        </p:txBody>
      </p:sp>
      <p:sp>
        <p:nvSpPr>
          <p:cNvPr id="1741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be-BY">
              <a:latin typeface="Arial" charset="0"/>
            </a:endParaRPr>
          </a:p>
        </p:txBody>
      </p:sp>
      <p:sp>
        <p:nvSpPr>
          <p:cNvPr id="1741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be-BY">
              <a:latin typeface="Arial" charset="0"/>
            </a:endParaRPr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491F94-5F8E-4507-B84F-6DEBDE6AAA46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i="1">
                <a:solidFill>
                  <a:schemeClr val="hlink"/>
                </a:solidFill>
              </a:rPr>
              <a:t>3</a:t>
            </a:r>
            <a:r>
              <a:rPr lang="ru-RU" b="1" i="1">
                <a:solidFill>
                  <a:schemeClr val="hlink"/>
                </a:solidFill>
              </a:rPr>
              <a:t>. Основные приемы работы в </a:t>
            </a:r>
            <a:r>
              <a:rPr lang="en-US" b="1" i="1">
                <a:solidFill>
                  <a:schemeClr val="hlink"/>
                </a:solidFill>
              </a:rPr>
              <a:t>Excel</a:t>
            </a:r>
            <a:endParaRPr lang="ru-RU" b="1" i="1">
              <a:solidFill>
                <a:schemeClr val="hlink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51577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/>
              <a:t>   </a:t>
            </a:r>
            <a:r>
              <a:rPr lang="ru-RU" sz="3000" b="1" dirty="0">
                <a:effectLst/>
                <a:latin typeface="+mj-lt"/>
              </a:rPr>
              <a:t>Любая электронная таблица </a:t>
            </a:r>
            <a:r>
              <a:rPr lang="en-US" sz="3000" b="1" dirty="0">
                <a:effectLst/>
                <a:latin typeface="+mj-lt"/>
              </a:rPr>
              <a:t> </a:t>
            </a:r>
            <a:r>
              <a:rPr lang="ru-RU" sz="3000" b="1" dirty="0">
                <a:effectLst/>
                <a:latin typeface="+mj-lt"/>
              </a:rPr>
              <a:t>состоит из следующих элементов:</a:t>
            </a:r>
            <a:endParaRPr lang="ru-RU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dirty="0">
                <a:effectLst/>
                <a:latin typeface="+mj-lt"/>
              </a:rPr>
              <a:t>заголовка таблицы (название);</a:t>
            </a:r>
            <a:endParaRPr lang="ru-RU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dirty="0">
                <a:effectLst/>
                <a:latin typeface="+mj-lt"/>
              </a:rPr>
              <a:t>заголовков столбцов («шапки» таблицы);</a:t>
            </a:r>
          </a:p>
          <a:p>
            <a:pPr eaLnBrk="1" hangingPunct="1">
              <a:defRPr/>
            </a:pPr>
            <a:r>
              <a:rPr lang="ru-RU" sz="3000" b="1" dirty="0">
                <a:effectLst/>
                <a:latin typeface="+mj-lt"/>
              </a:rPr>
              <a:t>информационной части (данных),</a:t>
            </a:r>
            <a:r>
              <a:rPr lang="en-US" sz="3000" b="1" dirty="0">
                <a:effectLst/>
                <a:latin typeface="+mj-lt"/>
              </a:rPr>
              <a:t> </a:t>
            </a:r>
            <a:r>
              <a:rPr lang="ru-RU" sz="3000" b="1" dirty="0">
                <a:effectLst/>
                <a:latin typeface="+mj-lt"/>
              </a:rPr>
              <a:t>расположенных в соответствующих ячейках.</a:t>
            </a:r>
            <a:endParaRPr lang="ru-RU" sz="3000" i="1" dirty="0">
              <a:effectLst/>
              <a:latin typeface="+mj-lt"/>
            </a:endParaRP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5E24651-71FE-4FF4-A256-A73396FE2F26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15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CCD879-7D9E-4569-A8C0-3E8DDB5B2FA3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476250"/>
            <a:ext cx="8101012" cy="63817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/>
              <a:t>   </a:t>
            </a:r>
            <a:r>
              <a:rPr lang="ru-RU" dirty="0"/>
              <a:t>В общем виде процесс создания ЭТ включает следующие шаги: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  <a:p>
            <a:pPr eaLnBrk="1" hangingPunct="1">
              <a:defRPr/>
            </a:pPr>
            <a:r>
              <a:rPr lang="ru-RU" sz="3000" b="1" i="1" dirty="0">
                <a:effectLst/>
                <a:latin typeface="+mj-lt"/>
              </a:rPr>
              <a:t>ввод</a:t>
            </a:r>
            <a:r>
              <a:rPr lang="ru-RU" sz="3000" dirty="0">
                <a:effectLst/>
                <a:latin typeface="+mj-lt"/>
              </a:rPr>
              <a:t> данных в ячейки;</a:t>
            </a:r>
            <a:endParaRPr lang="en-US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i="1" dirty="0">
                <a:effectLst/>
                <a:latin typeface="+mj-lt"/>
              </a:rPr>
              <a:t>редактирование</a:t>
            </a:r>
            <a:r>
              <a:rPr lang="ru-RU" sz="3000" dirty="0">
                <a:effectLst/>
                <a:latin typeface="+mj-lt"/>
              </a:rPr>
              <a:t> содержимого ячеек;</a:t>
            </a:r>
            <a:endParaRPr lang="en-US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i="1" dirty="0">
                <a:effectLst/>
                <a:latin typeface="+mj-lt"/>
              </a:rPr>
              <a:t>построение формул</a:t>
            </a:r>
            <a:r>
              <a:rPr lang="ru-RU" sz="3000" dirty="0">
                <a:effectLst/>
                <a:latin typeface="+mj-lt"/>
              </a:rPr>
              <a:t>;</a:t>
            </a:r>
            <a:endParaRPr lang="en-US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i="1" dirty="0">
                <a:effectLst/>
                <a:latin typeface="+mj-lt"/>
              </a:rPr>
              <a:t>ввод функций</a:t>
            </a:r>
            <a:r>
              <a:rPr lang="ru-RU" sz="3000" dirty="0">
                <a:effectLst/>
                <a:latin typeface="+mj-lt"/>
              </a:rPr>
              <a:t>;</a:t>
            </a:r>
            <a:endParaRPr lang="en-US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i="1" dirty="0">
                <a:effectLst/>
                <a:latin typeface="+mj-lt"/>
              </a:rPr>
              <a:t>форматирование</a:t>
            </a:r>
            <a:r>
              <a:rPr lang="ru-RU" sz="3000" dirty="0">
                <a:effectLst/>
                <a:latin typeface="+mj-lt"/>
              </a:rPr>
              <a:t> данных;</a:t>
            </a:r>
            <a:endParaRPr lang="en-US" sz="3000" dirty="0">
              <a:effectLst/>
              <a:latin typeface="+mj-lt"/>
            </a:endParaRPr>
          </a:p>
          <a:p>
            <a:pPr eaLnBrk="1" hangingPunct="1">
              <a:defRPr/>
            </a:pPr>
            <a:r>
              <a:rPr lang="ru-RU" sz="3000" b="1" i="1" dirty="0">
                <a:effectLst/>
                <a:latin typeface="+mj-lt"/>
              </a:rPr>
              <a:t>печать</a:t>
            </a:r>
            <a:r>
              <a:rPr lang="ru-RU" sz="3000" dirty="0">
                <a:effectLst/>
                <a:latin typeface="+mj-lt"/>
              </a:rPr>
              <a:t>.</a:t>
            </a:r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4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AB669AA-4334-4A76-9E55-2C86F6720038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16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8316DA-4B28-431E-8930-450B53C180CE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42" name="Group 38"/>
          <p:cNvGraphicFramePr>
            <a:graphicFrameLocks noGrp="1"/>
          </p:cNvGraphicFramePr>
          <p:nvPr>
            <p:ph/>
          </p:nvPr>
        </p:nvGraphicFramePr>
        <p:xfrm>
          <a:off x="179388" y="1196975"/>
          <a:ext cx="8785225" cy="5162551"/>
        </p:xfrm>
        <a:graphic>
          <a:graphicData uri="http://schemas.openxmlformats.org/drawingml/2006/table">
            <a:tbl>
              <a:tblPr/>
              <a:tblGrid>
                <a:gridCol w="247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5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Область выделения 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Операции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Ячейка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Щелкнуть на ячейке левой клавишей мыши 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(ЩЛ)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Интервал ячеек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(несколько смежных ячеек)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Навести курсор мыши на первую ячейку интервала, нажать на левую клавишу мыши и, не отпуская ее, протянуть до последней выделяемой ячейки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Несмежные ячейки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Нажать клавишу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г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и щелкать мышью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(ЩЛ)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на выделяемых ячейках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Строка (или столбец)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Выполнить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ЩЛ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на заголовке строки (или столбца)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Интервал (несколько смежных столбцов или строк)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Навести курсор мыши на заголовок первого столбца (или строки), нажать на левую клавишу мыши и, не отпуская ее, протянуть до последнего столбца (строки)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Несмежные интервалы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Нажать клавишу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г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ru-RU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и, не отпуская ее, щелкать мышью на заголовках выделяемых строк и столбцов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Все ячейки рабочего листа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Выполнить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ЩЛ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на пересечении полос заголовков строк и столбцов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9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Все рабочие листы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Выполнить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ЩП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по ярлыку рабочего листа и выбрать команду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Выделить все листы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7921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>
                <a:solidFill>
                  <a:schemeClr val="hlink"/>
                </a:solidFill>
              </a:rPr>
              <a:t>Приемы выделения областей таблицы:</a:t>
            </a:r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B4CB66B-98D3-442A-A565-2E11063FFB56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17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1B858-AF7C-4F2E-9901-3ED54F0597F3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Редактирование данных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effectLst/>
                <a:latin typeface="+mj-lt"/>
              </a:rPr>
              <a:t>Редактирование содержимого ячейки возможно после ее активизации в строке ввода либо в самой ячейке.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effectLst/>
                <a:latin typeface="+mj-lt"/>
              </a:rPr>
              <a:t>Перемещение и копирование ячеек, столбцов и строк основаны на методах «вырезать и вставить» известных по </a:t>
            </a:r>
            <a:r>
              <a:rPr lang="en-US" sz="2400" dirty="0">
                <a:effectLst/>
                <a:latin typeface="+mj-lt"/>
              </a:rPr>
              <a:t>Windows</a:t>
            </a:r>
            <a:r>
              <a:rPr lang="ru-RU" sz="2400" dirty="0">
                <a:effectLst/>
                <a:latin typeface="+mj-lt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effectLst/>
                <a:latin typeface="+mj-lt"/>
              </a:rPr>
              <a:t>Команда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Правка </a:t>
            </a:r>
            <a:r>
              <a:rPr lang="ru-RU" sz="2400" dirty="0">
                <a:solidFill>
                  <a:schemeClr val="hlink"/>
                </a:solidFill>
                <a:effectLst/>
                <a:latin typeface="+mj-lt"/>
              </a:rPr>
              <a:t>-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 Копировать</a:t>
            </a:r>
            <a:r>
              <a:rPr lang="ru-RU" sz="2400" dirty="0">
                <a:effectLst/>
                <a:latin typeface="+mj-lt"/>
              </a:rPr>
              <a:t> (или </a:t>
            </a:r>
            <a:r>
              <a:rPr lang="en-US" sz="2400" b="1" i="1" dirty="0">
                <a:solidFill>
                  <a:schemeClr val="hlink"/>
                </a:solidFill>
                <a:effectLst/>
                <a:latin typeface="+mj-lt"/>
              </a:rPr>
              <a:t>Ctrl</a:t>
            </a:r>
            <a:r>
              <a:rPr lang="ru-RU" sz="2400" b="1" i="1" dirty="0">
                <a:solidFill>
                  <a:schemeClr val="hlink"/>
                </a:solidFill>
                <a:effectLst/>
                <a:latin typeface="+mj-lt"/>
              </a:rPr>
              <a:t>+</a:t>
            </a:r>
            <a:r>
              <a:rPr lang="en-US" sz="2400" b="1" i="1" dirty="0">
                <a:solidFill>
                  <a:schemeClr val="hlink"/>
                </a:solidFill>
                <a:effectLst/>
                <a:latin typeface="+mj-lt"/>
              </a:rPr>
              <a:t>C</a:t>
            </a:r>
            <a:r>
              <a:rPr lang="ru-RU" sz="2400" dirty="0">
                <a:effectLst/>
                <a:latin typeface="+mj-lt"/>
              </a:rPr>
              <a:t>) активизирует </a:t>
            </a:r>
            <a:r>
              <a:rPr lang="ru-RU" sz="2400" b="1" i="1" dirty="0">
                <a:effectLst/>
                <a:latin typeface="+mj-lt"/>
              </a:rPr>
              <a:t>«муравьиную дорожку»</a:t>
            </a:r>
            <a:r>
              <a:rPr lang="ru-RU" sz="2400" dirty="0">
                <a:effectLst/>
                <a:latin typeface="+mj-lt"/>
              </a:rPr>
              <a:t> вокруг копируемой ячейки. Это означает, что в буфере обмена находится ее содержимое. Если после этого вставка выполняется через команды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Правка – Вставить</a:t>
            </a:r>
            <a:r>
              <a:rPr lang="ru-RU" sz="2400" b="1" dirty="0"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(или </a:t>
            </a:r>
            <a:r>
              <a:rPr lang="en-US" sz="2400" b="1" i="1" dirty="0">
                <a:solidFill>
                  <a:schemeClr val="hlink"/>
                </a:solidFill>
                <a:effectLst/>
                <a:latin typeface="+mj-lt"/>
              </a:rPr>
              <a:t>Ctrl</a:t>
            </a:r>
            <a:r>
              <a:rPr lang="ru-RU" sz="2400" b="1" i="1" dirty="0">
                <a:solidFill>
                  <a:schemeClr val="hlink"/>
                </a:solidFill>
                <a:effectLst/>
                <a:latin typeface="+mj-lt"/>
              </a:rPr>
              <a:t>+</a:t>
            </a:r>
            <a:r>
              <a:rPr lang="en-US" sz="2400" b="1" i="1" dirty="0">
                <a:solidFill>
                  <a:schemeClr val="hlink"/>
                </a:solidFill>
                <a:effectLst/>
                <a:latin typeface="+mj-lt"/>
              </a:rPr>
              <a:t>V</a:t>
            </a:r>
            <a:r>
              <a:rPr lang="ru-RU" sz="2400" dirty="0">
                <a:effectLst/>
                <a:latin typeface="+mj-lt"/>
              </a:rPr>
              <a:t>). То муравьиная дорожка остается (т.е. буфер сохраняет содержимое). Убрать ее можно, нажав </a:t>
            </a:r>
            <a:r>
              <a:rPr lang="en-US" sz="2400" b="1" i="1" dirty="0">
                <a:solidFill>
                  <a:schemeClr val="hlink"/>
                </a:solidFill>
                <a:effectLst/>
                <a:latin typeface="+mj-lt"/>
              </a:rPr>
              <a:t>Enter</a:t>
            </a:r>
            <a:r>
              <a:rPr lang="ru-RU" sz="2400" dirty="0">
                <a:effectLst/>
                <a:latin typeface="+mj-lt"/>
              </a:rPr>
              <a:t> или</a:t>
            </a:r>
            <a:r>
              <a:rPr lang="ru-RU" sz="2400" i="1" dirty="0">
                <a:effectLst/>
                <a:latin typeface="+mj-lt"/>
              </a:rPr>
              <a:t> </a:t>
            </a:r>
            <a:r>
              <a:rPr lang="en-US" sz="2400" b="1" i="1" dirty="0">
                <a:solidFill>
                  <a:schemeClr val="hlink"/>
                </a:solidFill>
                <a:effectLst/>
                <a:latin typeface="+mj-lt"/>
              </a:rPr>
              <a:t>Esc</a:t>
            </a:r>
            <a:r>
              <a:rPr lang="ru-RU" sz="2400" dirty="0">
                <a:effectLst/>
                <a:latin typeface="+mj-lt"/>
              </a:rPr>
              <a:t>, либо двойным щелчком вне вводимой ячейки.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24B0FFD-0399-4CE5-A649-AC8B2EEAAB23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18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32CAE2-7F13-4068-AE99-150A67BB5EF8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hlink"/>
                </a:solidFill>
              </a:rPr>
              <a:t>Перемещение данных</a:t>
            </a:r>
            <a:r>
              <a:rPr lang="ru-RU" sz="3200" dirty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08050"/>
            <a:ext cx="8640762" cy="52228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sz="2800" dirty="0">
                <a:effectLst/>
                <a:latin typeface="+mj-lt"/>
              </a:rPr>
              <a:t>выделить ячейку или область и поставить курсор на ее границу так, чтобы курсор приобрел вид стрелки;</a:t>
            </a:r>
          </a:p>
          <a:p>
            <a:pPr eaLnBrk="1" hangingPunct="1">
              <a:defRPr/>
            </a:pPr>
            <a:r>
              <a:rPr lang="ru-RU" sz="2800" dirty="0">
                <a:effectLst/>
                <a:latin typeface="+mj-lt"/>
              </a:rPr>
              <a:t>нажать левую кнопку мыши и, удерживая ее, переместить ячейки в нужное место.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Тиражирование</a:t>
            </a:r>
            <a:r>
              <a:rPr lang="ru-RU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данных</a:t>
            </a:r>
          </a:p>
          <a:p>
            <a:pPr eaLnBrk="1" hangingPunct="1">
              <a:defRPr/>
            </a:pPr>
            <a:r>
              <a:rPr lang="ru-RU" sz="2800" dirty="0">
                <a:effectLst/>
                <a:latin typeface="+mj-lt"/>
              </a:rPr>
              <a:t>выделить ячейку или область;</a:t>
            </a:r>
          </a:p>
          <a:p>
            <a:pPr eaLnBrk="1" hangingPunct="1">
              <a:defRPr/>
            </a:pPr>
            <a:r>
              <a:rPr lang="ru-RU" sz="2800" dirty="0">
                <a:effectLst/>
                <a:latin typeface="+mj-lt"/>
              </a:rPr>
              <a:t>установить указатель мыши на маркер заполнения в нижнем правом углу ячейки, при этом указатель мыши примет форму (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+</a:t>
            </a:r>
            <a:r>
              <a:rPr lang="ru-RU" sz="2800" dirty="0">
                <a:effectLst/>
                <a:latin typeface="+mj-lt"/>
              </a:rPr>
              <a:t>);</a:t>
            </a:r>
          </a:p>
          <a:p>
            <a:pPr eaLnBrk="1" hangingPunct="1">
              <a:defRPr/>
            </a:pPr>
            <a:r>
              <a:rPr lang="ru-RU" sz="2800" dirty="0">
                <a:effectLst/>
                <a:latin typeface="+mj-lt"/>
              </a:rPr>
              <a:t>нажать на левую клавишу мыши и перетащить маркер до последней заполняемой ячейки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64ADCE9-27F6-4340-94D9-ABBF37A8B75C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19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9563EF-0B7E-4C23-92B0-4A5A70565E54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366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ru-RU" b="1"/>
            </a:br>
            <a:r>
              <a:rPr lang="ru-RU" b="1">
                <a:solidFill>
                  <a:schemeClr val="hlink"/>
                </a:solidFill>
              </a:rPr>
              <a:t>1.</a:t>
            </a:r>
            <a:r>
              <a:rPr lang="en-US" b="1">
                <a:solidFill>
                  <a:schemeClr val="hlink"/>
                </a:solidFill>
              </a:rPr>
              <a:t> </a:t>
            </a:r>
            <a:r>
              <a:rPr lang="ru-RU" b="1">
                <a:solidFill>
                  <a:schemeClr val="hlink"/>
                </a:solidFill>
              </a:rPr>
              <a:t> Основные понятия табличного процессора.</a:t>
            </a:r>
            <a:endParaRPr lang="ru-RU">
              <a:solidFill>
                <a:schemeClr val="hlink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2071688"/>
            <a:ext cx="8856662" cy="40211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b="1" dirty="0">
                <a:solidFill>
                  <a:schemeClr val="hlink"/>
                </a:solidFill>
                <a:effectLst/>
                <a:latin typeface="+mj-lt"/>
              </a:rPr>
              <a:t>Электронные таблицы (ЭТ)-</a:t>
            </a:r>
            <a:r>
              <a:rPr lang="ru-RU" sz="3600" dirty="0">
                <a:effectLst/>
                <a:latin typeface="+mj-lt"/>
              </a:rPr>
              <a:t> двумерные массивы данных, представленные в электронном виде, предназначены для хранения и обработки данных, представленных в табличной форме.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/>
          </a:p>
          <a:p>
            <a:pPr eaLnBrk="1" hangingPunct="1">
              <a:defRPr/>
            </a:pPr>
            <a:endParaRPr lang="ru-RU" sz="2800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8ABAD18-4736-44A9-B6A5-6AB99F34AF42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BF52F3-E9BD-475D-ACE5-8D3AF3358A54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Автозаполнение</a:t>
            </a:r>
            <a:endParaRPr lang="be-BY" b="1">
              <a:solidFill>
                <a:schemeClr val="hlink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507413" cy="5543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   </a:t>
            </a:r>
            <a:r>
              <a:rPr lang="ru-RU" sz="2800" dirty="0" err="1">
                <a:effectLst/>
                <a:latin typeface="+mj-lt"/>
              </a:rPr>
              <a:t>Автозаполнение</a:t>
            </a:r>
            <a:r>
              <a:rPr lang="ru-RU" sz="2800" dirty="0">
                <a:effectLst/>
                <a:latin typeface="+mj-lt"/>
              </a:rPr>
              <a:t> ячеек последовательностью чисел (обычно применяется для нумерации строк, столбцов и т.п.), дней недели или текстом: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ввести в несколько ячеек первые числа (дни или текст) нужной последовательности или профессии;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выделить две соседние заполненные ячейки;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установить указатель мыши на маркер заполнения в нижней правом углу ячейки, при этом указатель мыши примет форму крестика (+);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нажать на левую клавишу мыши, перетащить маркер заполнения до последней заполняемой ячейки и отпустить клавишу.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DAAA116-1F8A-4616-B52C-367E1D507080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20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35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329634"/>
              </p:ext>
            </p:extLst>
          </p:nvPr>
        </p:nvGraphicFramePr>
        <p:xfrm>
          <a:off x="6877050" y="5661025"/>
          <a:ext cx="9144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Лист" showAsIcon="1" r:id="rId4" imgW="914400" imgH="885960" progId="Excel.Sheet.8">
                  <p:link updateAutomatic="1"/>
                </p:oleObj>
              </mc:Choice>
              <mc:Fallback>
                <p:oleObj name="Лист" showAsIcon="1" r:id="rId4" imgW="914400" imgH="885960" progId="Excel.Sheet.8">
                  <p:link updateAutomatic="1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5661025"/>
                        <a:ext cx="9144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90E518-3273-428D-AC75-35292A5AA303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492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Копирование данных: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222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выделить ячейку или область и поставить курсор на ее границу так, чтобы курсор приобрел вид стрелки;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нажать клавишу </a:t>
            </a:r>
            <a:r>
              <a:rPr lang="en-US" sz="2800" b="1" i="1" dirty="0">
                <a:solidFill>
                  <a:schemeClr val="hlink"/>
                </a:solidFill>
                <a:effectLst/>
                <a:latin typeface="+mj-lt"/>
              </a:rPr>
              <a:t>Ctrl </a:t>
            </a:r>
            <a:r>
              <a:rPr lang="ru-RU" sz="2800" dirty="0">
                <a:effectLst/>
                <a:latin typeface="+mj-lt"/>
              </a:rPr>
              <a:t>и левую кнопку мыши и, удерживая их, переместить ячейки в нужное место.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>
                <a:effectLst/>
                <a:latin typeface="+mj-lt"/>
              </a:rPr>
              <a:t>    При копировании формулы, содержащей </a:t>
            </a:r>
            <a:r>
              <a:rPr lang="ru-RU" sz="2800" b="1" i="1" dirty="0">
                <a:solidFill>
                  <a:schemeClr val="hlink"/>
                </a:solidFill>
                <a:effectLst/>
                <a:latin typeface="+mj-lt"/>
              </a:rPr>
              <a:t>относительные адреса</a:t>
            </a:r>
            <a:r>
              <a:rPr lang="ru-RU" sz="2800" i="1" dirty="0">
                <a:effectLst/>
                <a:latin typeface="+mj-lt"/>
              </a:rPr>
              <a:t>, </a:t>
            </a:r>
            <a:r>
              <a:rPr lang="ru-RU" sz="2800" dirty="0">
                <a:effectLst/>
                <a:latin typeface="+mj-lt"/>
              </a:rPr>
              <a:t>в другую ячейку эти адреса </a:t>
            </a:r>
            <a:r>
              <a:rPr lang="ru-RU" sz="2800" b="1" i="1" dirty="0">
                <a:solidFill>
                  <a:schemeClr val="hlink"/>
                </a:solidFill>
                <a:effectLst/>
                <a:latin typeface="+mj-lt"/>
              </a:rPr>
              <a:t>изменяются</a:t>
            </a:r>
            <a:r>
              <a:rPr lang="ru-RU" sz="2800" i="1" dirty="0"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в соответствии с новым положением формулы. При копировании формулы, содержащей </a:t>
            </a:r>
            <a:r>
              <a:rPr lang="ru-RU" sz="2800" b="1" i="1" dirty="0">
                <a:solidFill>
                  <a:schemeClr val="hlink"/>
                </a:solidFill>
                <a:effectLst/>
                <a:latin typeface="+mj-lt"/>
              </a:rPr>
              <a:t>абсолютные адреса</a:t>
            </a:r>
            <a:r>
              <a:rPr lang="ru-RU" sz="2800" i="1" dirty="0">
                <a:effectLst/>
                <a:latin typeface="+mj-lt"/>
              </a:rPr>
              <a:t>, в </a:t>
            </a:r>
            <a:r>
              <a:rPr lang="ru-RU" sz="2800" dirty="0">
                <a:effectLst/>
                <a:latin typeface="+mj-lt"/>
              </a:rPr>
              <a:t>другую ячейку аргументы этой формулы будут браться из одних и тех же ячеек независимо от того, где находится данная формула.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BC46875-8241-4D61-82AA-7A00F3277107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21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4E74AC-FFE1-44C1-9F7D-D1B27B879B6D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Удаление данных: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выделить ячейку или область и нажать клавишу </a:t>
            </a:r>
            <a:r>
              <a:rPr lang="en-US" b="1" i="1" dirty="0">
                <a:solidFill>
                  <a:schemeClr val="accent6"/>
                </a:solidFill>
                <a:effectLst/>
                <a:latin typeface="+mj-lt"/>
              </a:rPr>
              <a:t>Delete</a:t>
            </a:r>
            <a:r>
              <a:rPr lang="ru-RU" dirty="0">
                <a:solidFill>
                  <a:schemeClr val="accent6"/>
                </a:solidFill>
                <a:effectLst/>
                <a:latin typeface="+mj-lt"/>
              </a:rPr>
              <a:t>, </a:t>
            </a:r>
            <a:r>
              <a:rPr lang="ru-RU" i="1" dirty="0">
                <a:effectLst/>
                <a:latin typeface="+mj-lt"/>
              </a:rPr>
              <a:t>или</a:t>
            </a:r>
            <a:endParaRPr lang="ru-RU" dirty="0">
              <a:effectLst/>
              <a:latin typeface="+mj-lt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выделить ячейку или область, выполнить мышью щелчок </a:t>
            </a:r>
            <a:r>
              <a:rPr lang="ru-RU" b="1" i="1" dirty="0">
                <a:solidFill>
                  <a:schemeClr val="accent6"/>
                </a:solidFill>
                <a:effectLst/>
                <a:latin typeface="+mj-lt"/>
              </a:rPr>
              <a:t>ЩП</a:t>
            </a:r>
            <a:r>
              <a:rPr lang="ru-RU" dirty="0">
                <a:effectLst/>
                <a:latin typeface="+mj-lt"/>
              </a:rPr>
              <a:t> и из контекстного меню выбрать команду </a:t>
            </a:r>
            <a:r>
              <a:rPr lang="ru-RU" b="1" i="1" dirty="0">
                <a:solidFill>
                  <a:schemeClr val="accent6"/>
                </a:solidFill>
                <a:effectLst/>
                <a:latin typeface="+mj-lt"/>
              </a:rPr>
              <a:t>Очистить содержимое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AE04E83-200F-47C2-B70B-02B009D03A31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22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7323A7-7BF4-4ED0-8653-F3829E5313F3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Вставка и удаление строк, столбцов  (ячеек):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30725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dirty="0">
                <a:effectLst/>
                <a:latin typeface="+mj-lt"/>
              </a:rPr>
              <a:t>выделить строку или столбец (ячейку) щелчком мыши </a:t>
            </a:r>
            <a:r>
              <a:rPr lang="ru-RU" b="1" dirty="0">
                <a:solidFill>
                  <a:schemeClr val="hlink"/>
                </a:solidFill>
                <a:effectLst/>
                <a:latin typeface="+mj-lt"/>
              </a:rPr>
              <a:t>ЩП</a:t>
            </a:r>
            <a:r>
              <a:rPr lang="ru-RU" dirty="0">
                <a:effectLst/>
                <a:latin typeface="+mj-lt"/>
              </a:rPr>
              <a:t> по ее (его) заголовку (по ячейке);</a:t>
            </a:r>
          </a:p>
          <a:p>
            <a:pPr marL="609600" indent="-609600" eaLnBrk="1" hangingPunct="1">
              <a:defRPr/>
            </a:pPr>
            <a:r>
              <a:rPr lang="ru-RU" dirty="0">
                <a:effectLst/>
                <a:latin typeface="+mj-lt"/>
              </a:rPr>
              <a:t>в появившемся контекстном меню выбрать пункт </a:t>
            </a:r>
            <a:r>
              <a:rPr lang="ru-RU" b="1" dirty="0">
                <a:solidFill>
                  <a:schemeClr val="hlink"/>
                </a:solidFill>
                <a:effectLst/>
                <a:latin typeface="+mj-lt"/>
              </a:rPr>
              <a:t>Добавить</a:t>
            </a:r>
            <a:r>
              <a:rPr lang="ru-RU" dirty="0">
                <a:effectLst/>
                <a:latin typeface="+mj-lt"/>
              </a:rPr>
              <a:t> </a:t>
            </a:r>
            <a:r>
              <a:rPr lang="ru-RU" b="1" dirty="0">
                <a:solidFill>
                  <a:schemeClr val="hlink"/>
                </a:solidFill>
                <a:effectLst/>
                <a:latin typeface="+mj-lt"/>
              </a:rPr>
              <a:t>ячейки</a:t>
            </a:r>
            <a:r>
              <a:rPr lang="ru-RU" dirty="0">
                <a:effectLst/>
                <a:latin typeface="+mj-lt"/>
              </a:rPr>
              <a:t> или </a:t>
            </a:r>
            <a:r>
              <a:rPr lang="ru-RU" b="1" dirty="0">
                <a:solidFill>
                  <a:schemeClr val="hlink"/>
                </a:solidFill>
                <a:effectLst/>
                <a:latin typeface="+mj-lt"/>
              </a:rPr>
              <a:t>Удалить</a:t>
            </a:r>
            <a:r>
              <a:rPr lang="ru-RU" dirty="0">
                <a:solidFill>
                  <a:schemeClr val="hlink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448E397-2C7A-49EE-B62A-E62EDC4C38B9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23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6DBF9-11FD-4D7A-B2F0-7D60B72F65AA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713788" cy="1139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Изменение размеров строк и столбцов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выделить столбец,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установить курсор мыши на правой границе в заголовке выделенного столбца так, чтобы стрелка курсора превратилась в двунаправленную перечеркнутую горизонтальную стрелку,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нажать левую клавишу мыши и, не отпуская ее, протащить границу столбца до тех пор, пока ширина столбца не примет нужного значения .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Аналогично меняется высота строки.</a:t>
            </a:r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F7F6EBB-E0BC-4D45-A09C-ACE6D1E382BE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24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B4215E-F608-4A07-9284-F463C5FBC0C2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Установление ширины столбца по максимальному значению ячейки</a:t>
            </a: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989138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>
                <a:latin typeface="+mj-lt"/>
              </a:rPr>
              <a:t>установить курсор мыши на правой границе столбца в его заголовке так, чтобы стрелка курсора превратилась в двунаправленную перечеркнутую горизонтальную стрелку;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>
                <a:latin typeface="+mj-lt"/>
              </a:rPr>
              <a:t>выполнить двойной щелчок (</a:t>
            </a:r>
            <a:r>
              <a:rPr lang="ru-RU" sz="2800" b="1" dirty="0">
                <a:solidFill>
                  <a:schemeClr val="hlink"/>
                </a:solidFill>
                <a:latin typeface="+mj-lt"/>
              </a:rPr>
              <a:t>ДЩ</a:t>
            </a:r>
            <a:r>
              <a:rPr lang="ru-RU" sz="2800" dirty="0">
                <a:latin typeface="+mj-lt"/>
              </a:rPr>
              <a:t>) левой клавишей мыши.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dirty="0">
              <a:latin typeface="+mj-lt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>
                <a:latin typeface="+mj-lt"/>
              </a:rPr>
              <a:t>Аналогично устанавливается оптимальная высота строк.</a:t>
            </a:r>
          </a:p>
        </p:txBody>
      </p:sp>
      <p:sp>
        <p:nvSpPr>
          <p:cNvPr id="5" name="Номер слайда 3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3772F6C-C796-4EFB-93B3-43DE1FD34283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25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C414C5-7FA5-44F5-8090-5F29871015C8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Форматирование таблиц</a:t>
            </a:r>
            <a:r>
              <a:rPr lang="ru-RU" b="1" i="1"/>
              <a:t> </a:t>
            </a:r>
          </a:p>
        </p:txBody>
      </p:sp>
      <p:sp>
        <p:nvSpPr>
          <p:cNvPr id="29702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84313"/>
            <a:ext cx="8785225" cy="511333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ru-RU" sz="2400" b="1">
                <a:solidFill>
                  <a:schemeClr val="hlink"/>
                </a:solidFill>
                <a:effectLst/>
              </a:rPr>
              <a:t>Объединение ячеек:</a:t>
            </a:r>
            <a:endParaRPr lang="en-US" sz="2400">
              <a:solidFill>
                <a:schemeClr val="hlink"/>
              </a:solidFill>
              <a:effectLst/>
            </a:endParaRPr>
          </a:p>
          <a:p>
            <a:pPr marL="609600" indent="-609600" eaLnBrk="1" hangingPunct="1"/>
            <a:r>
              <a:rPr lang="ru-RU" sz="2400">
                <a:effectLst/>
              </a:rPr>
              <a:t>выделить объединяемые ячейки;</a:t>
            </a:r>
          </a:p>
          <a:p>
            <a:pPr marL="609600" indent="-609600" eaLnBrk="1" hangingPunct="1"/>
            <a:r>
              <a:rPr lang="ru-RU" sz="2400">
                <a:effectLst/>
              </a:rPr>
              <a:t>щелкнуть на кнопке </a:t>
            </a:r>
            <a:r>
              <a:rPr lang="ru-RU" sz="2400" b="1">
                <a:solidFill>
                  <a:schemeClr val="hlink"/>
                </a:solidFill>
                <a:effectLst/>
              </a:rPr>
              <a:t>Объединить</a:t>
            </a:r>
            <a:r>
              <a:rPr lang="ru-RU" sz="2400">
                <a:effectLst/>
              </a:rPr>
              <a:t> на панели инструментов </a:t>
            </a:r>
            <a:r>
              <a:rPr lang="ru-RU" sz="2400" b="1">
                <a:solidFill>
                  <a:schemeClr val="hlink"/>
                </a:solidFill>
                <a:effectLst/>
              </a:rPr>
              <a:t>Форматирование</a:t>
            </a:r>
            <a:r>
              <a:rPr lang="ru-RU" sz="2400">
                <a:effectLst/>
              </a:rPr>
              <a:t>, </a:t>
            </a:r>
            <a:r>
              <a:rPr lang="ru-RU" sz="2400" i="1">
                <a:effectLst/>
              </a:rPr>
              <a:t>или</a:t>
            </a:r>
            <a:endParaRPr lang="ru-RU" sz="2400">
              <a:effectLst/>
            </a:endParaRPr>
          </a:p>
          <a:p>
            <a:pPr marL="609600" indent="-609600" eaLnBrk="1" hangingPunct="1"/>
            <a:r>
              <a:rPr lang="ru-RU" sz="2400">
                <a:effectLst/>
              </a:rPr>
              <a:t>выбрать команды меню </a:t>
            </a:r>
            <a:r>
              <a:rPr lang="ru-RU" sz="2400" b="1">
                <a:solidFill>
                  <a:schemeClr val="hlink"/>
                </a:solidFill>
                <a:effectLst/>
              </a:rPr>
              <a:t>Формат - Ячейки</a:t>
            </a:r>
            <a:r>
              <a:rPr lang="ru-RU" sz="2400">
                <a:effectLst/>
              </a:rPr>
              <a:t>;</a:t>
            </a:r>
          </a:p>
          <a:p>
            <a:pPr marL="609600" indent="-609600" eaLnBrk="1" hangingPunct="1"/>
            <a:r>
              <a:rPr lang="ru-RU" sz="2400">
                <a:effectLst/>
              </a:rPr>
              <a:t>в открывшемся диалоговом окне </a:t>
            </a:r>
            <a:r>
              <a:rPr lang="ru-RU" sz="2400" b="1">
                <a:solidFill>
                  <a:schemeClr val="hlink"/>
                </a:solidFill>
                <a:effectLst/>
              </a:rPr>
              <a:t>Формат ячеек</a:t>
            </a:r>
            <a:r>
              <a:rPr lang="ru-RU" sz="2400">
                <a:effectLst/>
              </a:rPr>
              <a:t> на вкладке </a:t>
            </a:r>
            <a:r>
              <a:rPr lang="ru-RU" sz="2400" b="1">
                <a:solidFill>
                  <a:schemeClr val="hlink"/>
                </a:solidFill>
                <a:effectLst/>
              </a:rPr>
              <a:t>Выравнивание</a:t>
            </a:r>
            <a:r>
              <a:rPr lang="ru-RU" sz="2400">
                <a:effectLst/>
              </a:rPr>
              <a:t> в группе </a:t>
            </a:r>
            <a:r>
              <a:rPr lang="ru-RU" sz="2400" b="1">
                <a:solidFill>
                  <a:schemeClr val="hlink"/>
                </a:solidFill>
                <a:effectLst/>
              </a:rPr>
              <a:t>Отображение</a:t>
            </a:r>
            <a:r>
              <a:rPr lang="ru-RU" sz="2400">
                <a:effectLst/>
              </a:rPr>
              <a:t> установить флажок у пункта </a:t>
            </a:r>
            <a:r>
              <a:rPr lang="ru-RU" sz="2400" b="1">
                <a:solidFill>
                  <a:schemeClr val="hlink"/>
                </a:solidFill>
                <a:effectLst/>
              </a:rPr>
              <a:t>Объединение ячеек</a:t>
            </a:r>
            <a:r>
              <a:rPr lang="ru-RU" sz="2400">
                <a:effectLst/>
              </a:rPr>
              <a:t> и щелкнуть на кнопке </a:t>
            </a:r>
            <a:r>
              <a:rPr lang="ru-RU" sz="2400" b="1">
                <a:solidFill>
                  <a:schemeClr val="hlink"/>
                </a:solidFill>
                <a:effectLst/>
              </a:rPr>
              <a:t>ОК</a:t>
            </a:r>
            <a:r>
              <a:rPr lang="ru-RU" sz="2400">
                <a:effectLst/>
              </a:rPr>
              <a:t>.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ru-RU" sz="2400">
              <a:effectLst/>
            </a:endParaRPr>
          </a:p>
          <a:p>
            <a:pPr marL="609600" indent="-609600" eaLnBrk="1" hangingPunct="1"/>
            <a:r>
              <a:rPr lang="ru-RU" sz="2400" i="1">
                <a:effectLst/>
              </a:rPr>
              <a:t>Аналогично снимается объединения ячеек</a:t>
            </a:r>
            <a:r>
              <a:rPr lang="ru-RU" sz="2400">
                <a:effectLst/>
              </a:rPr>
              <a:t>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22DC596-7147-4731-B2BD-492CDA2DB2BA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26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E570D9-3712-4D74-B832-92E41A7BBB4E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Форматирование ячеек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5975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 dirty="0"/>
              <a:t>   </a:t>
            </a:r>
            <a:r>
              <a:rPr lang="ru-RU" dirty="0">
                <a:effectLst/>
                <a:latin typeface="+mj-lt"/>
              </a:rPr>
              <a:t>Форматирование в </a:t>
            </a:r>
            <a:r>
              <a:rPr lang="en-US" dirty="0">
                <a:effectLst/>
                <a:latin typeface="+mj-lt"/>
              </a:rPr>
              <a:t>Excel</a:t>
            </a:r>
            <a:r>
              <a:rPr lang="ru-RU" dirty="0">
                <a:effectLst/>
                <a:latin typeface="+mj-lt"/>
              </a:rPr>
              <a:t> включает:</a:t>
            </a:r>
            <a:endParaRPr lang="en-US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выбор гарнитуры, начертания, размеров и цвета шрифта,</a:t>
            </a:r>
            <a:endParaRPr lang="en-US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выравнивание содержимого ячейки по горизонтали и вертикали, </a:t>
            </a:r>
            <a:endParaRPr lang="en-US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размещение длинного текста, поворот текста, </a:t>
            </a:r>
            <a:endParaRPr lang="en-US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выбор типа и цвета границ</a:t>
            </a:r>
            <a:endParaRPr lang="en-US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>
                <a:effectLst/>
                <a:latin typeface="+mj-lt"/>
              </a:rPr>
              <a:t>заливки ячеек, столбцов и строк таблицы.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1F45078-F247-450D-A6FB-3D31F50EFFF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27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6589A7-91D3-43A7-9ECB-D5F9E07FD198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>
                <a:solidFill>
                  <a:schemeClr val="hlink"/>
                </a:solidFill>
              </a:rPr>
              <a:t>5</a:t>
            </a:r>
            <a:r>
              <a:rPr lang="ru-RU" sz="4000" b="1">
                <a:solidFill>
                  <a:schemeClr val="hlink"/>
                </a:solidFill>
              </a:rPr>
              <a:t>. Вычисления в </a:t>
            </a:r>
            <a:r>
              <a:rPr lang="en-US" sz="4000" b="1">
                <a:solidFill>
                  <a:schemeClr val="hlink"/>
                </a:solidFill>
              </a:rPr>
              <a:t>Excel</a:t>
            </a:r>
            <a:r>
              <a:rPr lang="ru-RU" sz="4000" b="1">
                <a:solidFill>
                  <a:schemeClr val="hlink"/>
                </a:solidFill>
              </a:rPr>
              <a:t> Форм</a:t>
            </a:r>
            <a:r>
              <a:rPr lang="be-BY" sz="4000" b="1">
                <a:solidFill>
                  <a:schemeClr val="hlink"/>
                </a:solidFill>
              </a:rPr>
              <a:t>улы</a:t>
            </a:r>
            <a:r>
              <a:rPr lang="ru-RU" sz="4000" b="1">
                <a:solidFill>
                  <a:schemeClr val="hlink"/>
                </a:solidFill>
              </a:rPr>
              <a:t> и функции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Формула - это математическое выражение, согласно которому производятся вычисления над данными, записанными в ячейках рабочего листа. </a:t>
            </a:r>
            <a:endParaRPr lang="en-US" sz="2600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Формулы</a:t>
            </a:r>
            <a:r>
              <a:rPr lang="en-US" sz="2600" dirty="0">
                <a:effectLst/>
                <a:latin typeface="+mj-lt"/>
              </a:rPr>
              <a:t> </a:t>
            </a:r>
            <a:r>
              <a:rPr lang="ru-RU" sz="2600" dirty="0">
                <a:effectLst/>
                <a:latin typeface="+mj-lt"/>
              </a:rPr>
              <a:t>записываются в одну строку с использованием только круглых скобок и знаков арифметических операций сложения (+), вычитания (-), умножения (*), деления (/) и возведения в степень (^), операций сравнения: равно (=), меньше (&lt;), меньше или равно (&lt;=),больше (&gt;), больше или равно (&gt;=), не равно (&lt;&gt;), а также операций: диапазон (:), объединение (;) и соединение текстов (&amp;).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i="1" dirty="0">
                <a:effectLst/>
                <a:latin typeface="+mj-lt"/>
              </a:rPr>
              <a:t>Вместо имен величин в формулах используются адреса ячеек (ссылки)</a:t>
            </a:r>
            <a:r>
              <a:rPr lang="ru-RU" sz="2600" dirty="0">
                <a:effectLst/>
                <a:latin typeface="+mj-lt"/>
              </a:rPr>
              <a:t>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779B57B-A2D1-483C-835C-B02CBF5EBD62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28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D86A4-6A25-4697-8804-1CD95AD22A29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Правила составления формул в </a:t>
            </a:r>
            <a:r>
              <a:rPr lang="en-US" sz="4000" b="1">
                <a:solidFill>
                  <a:schemeClr val="hlink"/>
                </a:solidFill>
              </a:rPr>
              <a:t>Excel</a:t>
            </a:r>
            <a:r>
              <a:rPr lang="ru-RU" sz="4000" b="1">
                <a:solidFill>
                  <a:schemeClr val="hlink"/>
                </a:solidFill>
              </a:rPr>
              <a:t>:</a:t>
            </a:r>
            <a:endParaRPr lang="ru-RU" sz="4000">
              <a:solidFill>
                <a:schemeClr val="hlink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любая формула должна начинаться со знака равенства;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 формуле не должно быть пробелов;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 качестве элемента формулы может выступать адрес ячейки; в этом случае в вычислениях используется содержимое адресуемой ячейки;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формула может включать обращение к одной или нескольким функциям;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обращение к функции записывается по правилам записи функций.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6EADB0C-E260-4726-A685-02A6C2EF96E9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29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7CDCAD-BBA0-4994-8F6C-869491238E3B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507412" cy="113982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3600" b="1">
                <a:solidFill>
                  <a:schemeClr val="hlink"/>
                </a:solidFill>
              </a:rPr>
              <a:t>Табличные процессоры -</a:t>
            </a:r>
            <a:r>
              <a:rPr lang="ru-RU" sz="3600">
                <a:solidFill>
                  <a:schemeClr val="hlink"/>
                </a:solidFill>
              </a:rPr>
              <a:t> это программные средства для проектирования электронных таблиц</a:t>
            </a:r>
            <a:r>
              <a:rPr lang="ru-RU" sz="400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12875"/>
            <a:ext cx="8785225" cy="45370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 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Функции табличных процессоров:</a:t>
            </a:r>
            <a:endParaRPr lang="ru-RU" sz="2600" dirty="0">
              <a:solidFill>
                <a:schemeClr val="hlink"/>
              </a:solidFill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создание</a:t>
            </a:r>
            <a:r>
              <a:rPr lang="en-US" sz="2600" dirty="0">
                <a:effectLst/>
                <a:latin typeface="+mj-lt"/>
              </a:rPr>
              <a:t>,</a:t>
            </a:r>
            <a:r>
              <a:rPr lang="ru-RU" sz="2600" dirty="0">
                <a:effectLst/>
                <a:latin typeface="+mj-lt"/>
              </a:rPr>
              <a:t> редактирование</a:t>
            </a:r>
            <a:r>
              <a:rPr lang="en-US" sz="2600" dirty="0">
                <a:effectLst/>
                <a:latin typeface="+mj-lt"/>
              </a:rPr>
              <a:t>,</a:t>
            </a:r>
            <a:r>
              <a:rPr lang="ru-RU" sz="2600" dirty="0">
                <a:effectLst/>
                <a:latin typeface="+mj-lt"/>
              </a:rPr>
              <a:t> оформление и печать электронных таблиц;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создание многотабличных документов, объединенных формулами;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построение диаграмм и решение задач графическими методами;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сортировка, выборка данных, статистическая обработка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создание итоговых и сводных таблиц;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решение оптимизационных задач;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разработка макрокоманд.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994576E-32A9-4935-91E8-964999E3E0B2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42C59B-1391-4490-B448-0B4EC1F96C08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b="1">
                <a:solidFill>
                  <a:schemeClr val="hlink"/>
                </a:solidFill>
                <a:effectLst/>
              </a:rPr>
              <a:t>Функции</a:t>
            </a:r>
            <a:endParaRPr lang="be-BY" b="1">
              <a:solidFill>
                <a:schemeClr val="hlink"/>
              </a:solidFill>
              <a:effectLst/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>
                <a:effectLst/>
                <a:latin typeface="+mj-lt"/>
              </a:rPr>
              <a:t>Excel имеет сотни разделенных на категории встроенных функций. 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математическая;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финансовая;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статистическая;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текстовая;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логическая;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дата и время;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- ссылки и массивы.</a:t>
            </a:r>
            <a:endParaRPr lang="be-BY" sz="2800" dirty="0">
              <a:effectLst/>
              <a:latin typeface="+mj-lt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93F3F4-C5BA-4E8D-AD7F-4E17741F2689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ru-RU" sz="4000" b="1">
                <a:solidFill>
                  <a:schemeClr val="hlink"/>
                </a:solidFill>
                <a:effectLst/>
              </a:rPr>
              <a:t>Вставка функции с помощью </a:t>
            </a:r>
            <a:r>
              <a:rPr lang="ru-RU" sz="4000" b="1" i="1">
                <a:solidFill>
                  <a:schemeClr val="hlink"/>
                </a:solidFill>
                <a:effectLst/>
              </a:rPr>
              <a:t>Мастера функций</a:t>
            </a:r>
            <a:r>
              <a:rPr lang="ru-RU" sz="4000" b="1">
                <a:solidFill>
                  <a:schemeClr val="hlink"/>
                </a:solidFill>
                <a:effectLst/>
              </a:rPr>
              <a:t>:</a:t>
            </a:r>
            <a:endParaRPr lang="be-BY" sz="4000" b="1">
              <a:solidFill>
                <a:schemeClr val="hlink"/>
              </a:solidFill>
              <a:effectLst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529713"/>
              </p:ext>
            </p:extLst>
          </p:nvPr>
        </p:nvGraphicFramePr>
        <p:xfrm>
          <a:off x="8172450" y="3860800"/>
          <a:ext cx="381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Лист" showAsIcon="1" r:id="rId4" imgW="380880" imgH="885960" progId="Excel.Sheet.8">
                  <p:link updateAutomatic="1"/>
                </p:oleObj>
              </mc:Choice>
              <mc:Fallback>
                <p:oleObj name="Лист" showAsIcon="1" r:id="rId4" imgW="380880" imgH="885960" progId="Excel.Sheet.8">
                  <p:link updateAutomatic="1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2450" y="3860800"/>
                        <a:ext cx="3810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2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1685925"/>
            <a:ext cx="6696075" cy="496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BDC7FD-F138-40C9-A00E-996E5D7EC89B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chemeClr val="hlink"/>
                </a:solidFill>
              </a:rPr>
              <a:t>6</a:t>
            </a:r>
            <a:r>
              <a:rPr lang="ru-RU" b="1">
                <a:solidFill>
                  <a:schemeClr val="hlink"/>
                </a:solidFill>
              </a:rPr>
              <a:t>. Диаграммы в </a:t>
            </a:r>
            <a:r>
              <a:rPr lang="en-US" b="1">
                <a:solidFill>
                  <a:schemeClr val="hlink"/>
                </a:solidFill>
              </a:rPr>
              <a:t>Excel</a:t>
            </a:r>
            <a:r>
              <a:rPr lang="ru-RU" b="1">
                <a:solidFill>
                  <a:schemeClr val="hlink"/>
                </a:solidFill>
              </a:rPr>
              <a:t>:</a:t>
            </a:r>
            <a:r>
              <a:rPr lang="ru-RU"/>
              <a:t>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713788" cy="5661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Диаграмма - это графическое представление данных рабочего листа. Существуют различные виды диаграмм: </a:t>
            </a:r>
            <a:r>
              <a:rPr lang="ru-RU" sz="2800" i="1" dirty="0">
                <a:solidFill>
                  <a:schemeClr val="hlink"/>
                </a:solidFill>
                <a:effectLst/>
                <a:latin typeface="+mj-lt"/>
              </a:rPr>
              <a:t>плоские</a:t>
            </a:r>
            <a:r>
              <a:rPr lang="ru-RU" sz="2800" i="1" dirty="0"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(графики, гистограммы, линейчатые, круговые, точечные, кольцевые, биржевые диаграммы и др.) и </a:t>
            </a:r>
            <a:r>
              <a:rPr lang="ru-RU" sz="2800" i="1" dirty="0">
                <a:solidFill>
                  <a:schemeClr val="hlink"/>
                </a:solidFill>
                <a:effectLst/>
                <a:latin typeface="+mj-lt"/>
              </a:rPr>
              <a:t>объемные</a:t>
            </a:r>
            <a:r>
              <a:rPr lang="ru-RU" sz="2800" i="1" dirty="0"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(объемные графики и гистограммы, объемные линейчатые, круговые, цилиндрические, конические и др.).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>
                <a:effectLst/>
                <a:latin typeface="+mj-lt"/>
              </a:rPr>
              <a:t>Диаграммы можно создавать:</a:t>
            </a:r>
            <a:endParaRPr lang="ru-RU" sz="2800" i="1" dirty="0">
              <a:effectLst/>
              <a:latin typeface="+mj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i="1" dirty="0">
                <a:effectLst/>
                <a:latin typeface="+mj-lt"/>
              </a:rPr>
              <a:t>    - </a:t>
            </a:r>
            <a:r>
              <a:rPr lang="ru-RU" sz="2800" dirty="0">
                <a:effectLst/>
                <a:latin typeface="+mj-lt"/>
              </a:rPr>
              <a:t>на</a:t>
            </a:r>
            <a:r>
              <a:rPr lang="ru-RU" sz="2800" i="1" dirty="0">
                <a:effectLst/>
                <a:latin typeface="+mj-lt"/>
              </a:rPr>
              <a:t> </a:t>
            </a:r>
            <a:r>
              <a:rPr lang="ru-RU" sz="2800" i="1" dirty="0">
                <a:solidFill>
                  <a:schemeClr val="hlink"/>
                </a:solidFill>
                <a:effectLst/>
                <a:latin typeface="+mj-lt"/>
              </a:rPr>
              <a:t>имеющемся</a:t>
            </a:r>
            <a:r>
              <a:rPr lang="ru-RU" sz="2800" i="1" dirty="0"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рабочем листе (внедренные диаграммы),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>
                <a:effectLst/>
                <a:latin typeface="+mj-lt"/>
              </a:rPr>
              <a:t>    - на </a:t>
            </a:r>
            <a:r>
              <a:rPr lang="ru-RU" sz="2800" i="1" dirty="0">
                <a:solidFill>
                  <a:schemeClr val="hlink"/>
                </a:solidFill>
                <a:effectLst/>
                <a:latin typeface="+mj-lt"/>
              </a:rPr>
              <a:t>отдельном</a:t>
            </a:r>
            <a:r>
              <a:rPr lang="ru-RU" sz="2800" dirty="0">
                <a:effectLst/>
                <a:latin typeface="+mj-lt"/>
              </a:rPr>
              <a:t> листе для диаграмм.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A0D9B5BE-0AF5-4449-863C-CB9C5B2540C3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32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9B108C-243C-44CD-813F-5C6A28996756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Построение диаграммы.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8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effectLst/>
                <a:latin typeface="+mj-lt"/>
              </a:rPr>
              <a:t>Для построения диаграмм  используется вкладка </a:t>
            </a:r>
            <a:r>
              <a:rPr lang="ru-RU" sz="2400" b="1" dirty="0">
                <a:solidFill>
                  <a:srgbClr val="FFC000"/>
                </a:solidFill>
                <a:effectLst/>
                <a:latin typeface="+mj-lt"/>
              </a:rPr>
              <a:t>Вставка </a:t>
            </a:r>
            <a:r>
              <a:rPr lang="ru-RU" sz="2400" dirty="0">
                <a:effectLst/>
                <a:latin typeface="+mj-lt"/>
              </a:rPr>
              <a:t>группа </a:t>
            </a:r>
            <a:r>
              <a:rPr lang="ru-RU" sz="2400" b="1" dirty="0">
                <a:solidFill>
                  <a:srgbClr val="FFC000"/>
                </a:solidFill>
                <a:effectLst/>
                <a:latin typeface="+mj-lt"/>
              </a:rPr>
              <a:t>Диаграммы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1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800" dirty="0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6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3F13216-B8C2-4206-8096-8B64E491FE24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33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7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844675"/>
            <a:ext cx="6897688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0E2605-2D85-4EA3-9BA6-125C33DBA1EC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Редактирование диаграммы и ее элементов:</a:t>
            </a:r>
            <a:r>
              <a:rPr lang="ru-RU" sz="4000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effectLst/>
                <a:latin typeface="+mj-lt"/>
              </a:rPr>
              <a:t>Для редактирования диаграмм и ее элементов можно использовать </a:t>
            </a:r>
            <a:r>
              <a:rPr lang="ru-RU" b="1" i="1" dirty="0">
                <a:solidFill>
                  <a:schemeClr val="hlink"/>
                </a:solidFill>
                <a:effectLst/>
                <a:latin typeface="+mj-lt"/>
              </a:rPr>
              <a:t>контекстные меню</a:t>
            </a:r>
            <a:r>
              <a:rPr lang="ru-RU" i="1" dirty="0">
                <a:effectLst/>
                <a:latin typeface="+mj-lt"/>
              </a:rPr>
              <a:t>, </a:t>
            </a:r>
            <a:r>
              <a:rPr lang="ru-RU" dirty="0">
                <a:effectLst/>
                <a:latin typeface="+mj-lt"/>
              </a:rPr>
              <a:t>вызываемые щелчком </a:t>
            </a:r>
            <a:r>
              <a:rPr lang="ru-RU" b="1" i="1" dirty="0">
                <a:effectLst/>
                <a:latin typeface="+mj-lt"/>
              </a:rPr>
              <a:t>правой</a:t>
            </a:r>
            <a:r>
              <a:rPr lang="ru-RU" i="1" dirty="0">
                <a:effectLst/>
                <a:latin typeface="+mj-lt"/>
              </a:rPr>
              <a:t> </a:t>
            </a:r>
            <a:r>
              <a:rPr lang="ru-RU" dirty="0">
                <a:effectLst/>
                <a:latin typeface="+mj-lt"/>
              </a:rPr>
              <a:t>кнопки мыши (</a:t>
            </a:r>
            <a:r>
              <a:rPr lang="ru-RU" b="1" dirty="0">
                <a:effectLst/>
                <a:latin typeface="+mj-lt"/>
              </a:rPr>
              <a:t>ЩП</a:t>
            </a:r>
            <a:r>
              <a:rPr lang="ru-RU" dirty="0">
                <a:effectLst/>
                <a:latin typeface="+mj-lt"/>
              </a:rPr>
              <a:t>) в области диаграммы.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effectLst/>
                <a:latin typeface="+mj-lt"/>
              </a:rPr>
              <a:t>Или использовать  вкладку </a:t>
            </a:r>
            <a:r>
              <a:rPr lang="ru-RU" b="1" dirty="0">
                <a:solidFill>
                  <a:schemeClr val="accent6"/>
                </a:solidFill>
                <a:effectLst/>
                <a:latin typeface="+mj-lt"/>
              </a:rPr>
              <a:t>Работа с диаграммой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CACC71C-0C73-45F2-8428-9F358521449C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34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CAA31F-9450-4746-8E8B-8DA4E1E407AD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Построение графиков: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>
                <a:effectLst/>
                <a:latin typeface="+mj-lt"/>
              </a:rPr>
              <a:t>График отличается от диаграммы наличием взаимосвязанных значений </a:t>
            </a:r>
            <a:r>
              <a:rPr lang="en-US" dirty="0">
                <a:effectLst/>
                <a:latin typeface="+mj-lt"/>
              </a:rPr>
              <a:t>X</a:t>
            </a:r>
            <a:r>
              <a:rPr lang="ru-RU" dirty="0">
                <a:effectLst/>
                <a:latin typeface="+mj-lt"/>
              </a:rPr>
              <a:t> и </a:t>
            </a:r>
            <a:r>
              <a:rPr lang="en-US" dirty="0">
                <a:effectLst/>
                <a:latin typeface="+mj-lt"/>
              </a:rPr>
              <a:t>Y</a:t>
            </a:r>
            <a:r>
              <a:rPr lang="ru-RU" dirty="0">
                <a:effectLst/>
                <a:latin typeface="+mj-lt"/>
              </a:rPr>
              <a:t>. Для его построения следует использовать тип диаграмм </a:t>
            </a:r>
            <a:r>
              <a:rPr lang="ru-RU" b="1" i="1" dirty="0">
                <a:solidFill>
                  <a:schemeClr val="hlink"/>
                </a:solidFill>
                <a:effectLst/>
                <a:latin typeface="+mj-lt"/>
              </a:rPr>
              <a:t>График</a:t>
            </a:r>
            <a:r>
              <a:rPr lang="ru-RU" dirty="0">
                <a:effectLst/>
                <a:latin typeface="+mj-lt"/>
              </a:rPr>
              <a:t> или </a:t>
            </a:r>
            <a:r>
              <a:rPr lang="ru-RU" b="1" i="1" dirty="0">
                <a:solidFill>
                  <a:schemeClr val="hlink"/>
                </a:solidFill>
                <a:effectLst/>
                <a:latin typeface="+mj-lt"/>
              </a:rPr>
              <a:t>Точечная</a:t>
            </a:r>
            <a:r>
              <a:rPr lang="ru-RU" dirty="0">
                <a:effectLst/>
                <a:latin typeface="+mj-lt"/>
              </a:rPr>
              <a:t>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8608D81-B246-40FF-992E-38055DB5A334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35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89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889797"/>
              </p:ext>
            </p:extLst>
          </p:nvPr>
        </p:nvGraphicFramePr>
        <p:xfrm>
          <a:off x="7164388" y="4724400"/>
          <a:ext cx="381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5" name="Лист" showAsIcon="1" r:id="rId4" imgW="380880" imgH="885960" progId="Excel.Sheet.8">
                  <p:link updateAutomatic="1"/>
                </p:oleObj>
              </mc:Choice>
              <mc:Fallback>
                <p:oleObj name="Лист" showAsIcon="1" r:id="rId4" imgW="380880" imgH="885960" progId="Excel.Sheet.8">
                  <p:link updateAutomatic="1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4724400"/>
                        <a:ext cx="3810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1D2855-DCFF-481B-9751-0FE3F9322E3E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7. Скрытие и защита данных: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908050"/>
            <a:ext cx="8578850" cy="5949950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100" b="1" dirty="0"/>
              <a:t>   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Скрытие данных</a:t>
            </a:r>
            <a:r>
              <a:rPr lang="ru-RU" sz="2600" dirty="0">
                <a:effectLst/>
                <a:latin typeface="+mj-lt"/>
              </a:rPr>
              <a:t> - это подавление отображения содержимого ячейки, столбца или строки. Скрытые данные не выводятся на экран монитора и на печать.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i="1" dirty="0">
                <a:effectLst/>
                <a:latin typeface="+mj-lt"/>
              </a:rPr>
              <a:t>    Скрытие содержимого ячейки:</a:t>
            </a:r>
            <a:endParaRPr lang="ru-RU" sz="2600" dirty="0">
              <a:effectLst/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600" dirty="0">
                <a:effectLst/>
                <a:latin typeface="+mj-lt"/>
              </a:rPr>
              <a:t>выделить нужные ячейки, выбрать команды меню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Формат – Ячейки</a:t>
            </a:r>
            <a:r>
              <a:rPr lang="ru-RU" sz="2600" dirty="0">
                <a:effectLst/>
                <a:latin typeface="+mj-lt"/>
              </a:rPr>
              <a:t>, </a:t>
            </a:r>
            <a:r>
              <a:rPr lang="ru-RU" sz="2600" i="1" dirty="0">
                <a:effectLst/>
                <a:latin typeface="+mj-lt"/>
              </a:rPr>
              <a:t>или </a:t>
            </a:r>
            <a:r>
              <a:rPr lang="ru-RU" sz="2600" dirty="0">
                <a:effectLst/>
                <a:latin typeface="+mj-lt"/>
              </a:rPr>
              <a:t>щелкнуть на кнопке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Формат ячеек</a:t>
            </a:r>
            <a:r>
              <a:rPr lang="ru-RU" sz="2600" dirty="0">
                <a:effectLst/>
                <a:latin typeface="+mj-lt"/>
              </a:rPr>
              <a:t> на панели инструментов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Форматирование</a:t>
            </a:r>
            <a:r>
              <a:rPr lang="ru-RU" sz="2600" dirty="0">
                <a:effectLst/>
                <a:latin typeface="+mj-lt"/>
              </a:rPr>
              <a:t>, </a:t>
            </a:r>
            <a:r>
              <a:rPr lang="ru-RU" sz="2600" i="1" dirty="0">
                <a:effectLst/>
                <a:latin typeface="+mj-lt"/>
              </a:rPr>
              <a:t>или </a:t>
            </a:r>
            <a:r>
              <a:rPr lang="ru-RU" sz="2600" dirty="0">
                <a:effectLst/>
                <a:latin typeface="+mj-lt"/>
              </a:rPr>
              <a:t>выполнить мышью щелчок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ЩП</a:t>
            </a:r>
            <a:r>
              <a:rPr lang="ru-RU" sz="2600" dirty="0">
                <a:effectLst/>
                <a:latin typeface="+mj-lt"/>
              </a:rPr>
              <a:t>;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600" dirty="0">
                <a:effectLst/>
                <a:latin typeface="+mj-lt"/>
              </a:rPr>
              <a:t>в открывшемся диалоговом окне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Формат ячеек</a:t>
            </a:r>
            <a:r>
              <a:rPr lang="ru-RU" sz="2600" dirty="0">
                <a:effectLst/>
                <a:latin typeface="+mj-lt"/>
              </a:rPr>
              <a:t> на вкладке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Число</a:t>
            </a:r>
            <a:r>
              <a:rPr lang="ru-RU" sz="2600" dirty="0">
                <a:effectLst/>
                <a:latin typeface="+mj-lt"/>
              </a:rPr>
              <a:t> из списка в поле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Числовые</a:t>
            </a:r>
            <a:r>
              <a:rPr lang="ru-RU" sz="2600" b="1" dirty="0">
                <a:effectLst/>
                <a:latin typeface="+mj-lt"/>
              </a:rPr>
              <a:t>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форматы</a:t>
            </a:r>
            <a:r>
              <a:rPr lang="ru-RU" sz="2600" dirty="0">
                <a:effectLst/>
                <a:latin typeface="+mj-lt"/>
              </a:rPr>
              <a:t> выбрать пункт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Все форматы</a:t>
            </a:r>
            <a:r>
              <a:rPr lang="ru-RU" sz="2600" dirty="0">
                <a:effectLst/>
                <a:latin typeface="+mj-lt"/>
              </a:rPr>
              <a:t> и в открывшемся поле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Тип</a:t>
            </a:r>
            <a:r>
              <a:rPr lang="ru-RU" sz="2600" dirty="0">
                <a:effectLst/>
                <a:latin typeface="+mj-lt"/>
              </a:rPr>
              <a:t> ввести формат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;;;</a:t>
            </a:r>
            <a:r>
              <a:rPr lang="ru-RU" sz="2600" dirty="0">
                <a:effectLst/>
                <a:latin typeface="+mj-lt"/>
              </a:rPr>
              <a:t> ;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600" dirty="0">
                <a:effectLst/>
                <a:latin typeface="+mj-lt"/>
              </a:rPr>
              <a:t>щелкнуть на кнопке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ОК</a:t>
            </a:r>
            <a:r>
              <a:rPr lang="ru-RU" sz="2600" dirty="0">
                <a:effectLst/>
                <a:latin typeface="+mj-lt"/>
              </a:rPr>
              <a:t>.</a:t>
            </a:r>
          </a:p>
          <a:p>
            <a:pPr eaLnBrk="1" hangingPunct="1">
              <a:spcBef>
                <a:spcPts val="0"/>
              </a:spcBef>
              <a:defRPr/>
            </a:pPr>
            <a:endParaRPr lang="ru-RU" sz="2400" dirty="0">
              <a:effectLst/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i="1" dirty="0">
                <a:effectLst/>
                <a:latin typeface="+mj-lt"/>
              </a:rPr>
              <a:t>    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 dirty="0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4F6406D-22C8-48E6-BEB1-E3D5DB48263E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36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B469B8-C6CD-44FE-AB0E-768944B7797E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300" b="1" i="1">
                <a:solidFill>
                  <a:schemeClr val="hlink"/>
                </a:solidFill>
              </a:rPr>
              <a:t>Скрытие столбцов, или строк:</a:t>
            </a:r>
            <a:br>
              <a:rPr lang="ru-RU" sz="4300" b="1" i="1">
                <a:solidFill>
                  <a:schemeClr val="hlink"/>
                </a:solidFill>
              </a:rPr>
            </a:br>
            <a:endParaRPr lang="be-BY" sz="4300" b="1" i="1">
              <a:solidFill>
                <a:schemeClr val="hlink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578850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выделить нужные столбцы, строки или их интервалы,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Открыть </a:t>
            </a:r>
            <a:r>
              <a:rPr lang="ru-RU" sz="2800" dirty="0" err="1">
                <a:effectLst/>
                <a:latin typeface="+mj-lt"/>
              </a:rPr>
              <a:t>контексное</a:t>
            </a:r>
            <a:r>
              <a:rPr lang="ru-RU" sz="2800" dirty="0">
                <a:effectLst/>
                <a:latin typeface="+mj-lt"/>
              </a:rPr>
              <a:t> меню (правая кнопка мыши)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 открывшемся подменю выбрать пункт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Скрыть,</a:t>
            </a:r>
            <a:r>
              <a:rPr lang="ru-RU" sz="2800" dirty="0">
                <a:effectLst/>
                <a:latin typeface="+mj-lt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или: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выделить нужные столбцы, строки или их интервалы, нажать комбинацию клавиш </a:t>
            </a:r>
            <a:r>
              <a:rPr lang="en-US" sz="2800" b="1" dirty="0">
                <a:solidFill>
                  <a:schemeClr val="hlink"/>
                </a:solidFill>
                <a:effectLst/>
                <a:latin typeface="+mj-lt"/>
              </a:rPr>
              <a:t>Ctrl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 + 0</a:t>
            </a:r>
            <a:r>
              <a:rPr lang="ru-RU" sz="2800" dirty="0">
                <a:effectLst/>
                <a:latin typeface="+mj-lt"/>
              </a:rPr>
              <a:t> (для скрытия столбцов) или </a:t>
            </a:r>
            <a:r>
              <a:rPr lang="en-US" sz="2800" b="1" dirty="0">
                <a:solidFill>
                  <a:schemeClr val="hlink"/>
                </a:solidFill>
                <a:effectLst/>
                <a:latin typeface="+mj-lt"/>
              </a:rPr>
              <a:t>Ctrl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 + 9</a:t>
            </a:r>
            <a:r>
              <a:rPr lang="ru-RU" sz="2800" dirty="0">
                <a:effectLst/>
                <a:latin typeface="+mj-lt"/>
              </a:rPr>
              <a:t> (для скрытия строк).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i="1" dirty="0">
                <a:effectLst/>
                <a:latin typeface="+mj-lt"/>
              </a:rPr>
              <a:t>Скрытые столбцы (строки) таблицы на экране помечаются жирной линией, появляющейся на месте этих столбцов (строк).</a:t>
            </a:r>
            <a:endParaRPr lang="be-BY" sz="2800" dirty="0">
              <a:effectLst/>
              <a:latin typeface="+mj-lt"/>
            </a:endParaRP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0191B0A-03BE-487F-97F4-5DFC2F988D4C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37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2F0996-9381-4B62-A946-F25EFB02F3DA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Установка защиты листа: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выбрать команды меню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Сервис - Защита - Защитить лист</a:t>
            </a:r>
            <a:r>
              <a:rPr lang="ru-RU" sz="2800" dirty="0">
                <a:effectLst/>
                <a:latin typeface="+mj-lt"/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 открывшемся диалоговом окне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Защита листа</a:t>
            </a:r>
            <a:r>
              <a:rPr lang="ru-RU" sz="2800" dirty="0">
                <a:effectLst/>
                <a:latin typeface="+mj-lt"/>
              </a:rPr>
              <a:t> установить флажок у поля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Защитить лист</a:t>
            </a:r>
            <a:r>
              <a:rPr lang="ru-RU" sz="2800" dirty="0">
                <a:effectLst/>
                <a:latin typeface="+mj-lt"/>
              </a:rPr>
              <a:t>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и содержимое защищаемых ячеек</a:t>
            </a:r>
            <a:r>
              <a:rPr lang="ru-RU" sz="2800" dirty="0">
                <a:effectLst/>
                <a:latin typeface="+mj-lt"/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в поле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Пароль</a:t>
            </a:r>
            <a:r>
              <a:rPr lang="ru-RU" sz="2800" dirty="0">
                <a:solidFill>
                  <a:schemeClr val="hlink"/>
                </a:solidFill>
                <a:effectLst/>
                <a:latin typeface="+mj-lt"/>
              </a:rPr>
              <a:t>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для отключения защиты листа</a:t>
            </a:r>
            <a:r>
              <a:rPr lang="ru-RU" sz="2800" dirty="0">
                <a:effectLst/>
                <a:latin typeface="+mj-lt"/>
              </a:rPr>
              <a:t> ввести пароль;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из списка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Разрешить всем</a:t>
            </a:r>
            <a:r>
              <a:rPr lang="ru-RU" sz="2800" b="1" dirty="0">
                <a:effectLst/>
                <a:latin typeface="+mj-lt"/>
              </a:rPr>
              <a:t>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пользователям этого листа</a:t>
            </a:r>
            <a:r>
              <a:rPr lang="ru-RU" sz="2800" dirty="0">
                <a:effectLst/>
                <a:latin typeface="+mj-lt"/>
              </a:rPr>
              <a:t>... обозначить флажками все операции редактирования и форматирования данных, которые могут быть разрешены всем пользователям;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effectLst/>
                <a:latin typeface="+mj-lt"/>
              </a:rPr>
              <a:t>щелкнуть на кнопке </a:t>
            </a:r>
            <a:r>
              <a:rPr lang="ru-RU" sz="2800" b="1" dirty="0">
                <a:solidFill>
                  <a:schemeClr val="hlink"/>
                </a:solidFill>
                <a:effectLst/>
                <a:latin typeface="+mj-lt"/>
              </a:rPr>
              <a:t>ОК</a:t>
            </a:r>
            <a:r>
              <a:rPr lang="ru-RU" sz="2800" dirty="0">
                <a:effectLst/>
                <a:latin typeface="+mj-lt"/>
              </a:rPr>
              <a:t>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F13AC24-9162-4101-A89C-1C45BA023D36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38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CAB156-4DE5-4D98-A882-C967A4FFEC05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8. Печать рабочих листов: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268413"/>
            <a:ext cx="8856663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i="1" dirty="0">
                <a:effectLst/>
                <a:latin typeface="+mj-lt"/>
              </a:rPr>
              <a:t>      Рекомендуемый порядок подготовки таблицы к печати:</a:t>
            </a:r>
            <a:endParaRPr lang="ru-RU" sz="2400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effectLst/>
                <a:latin typeface="+mj-lt"/>
              </a:rPr>
              <a:t>выделить область таблицы, выводимую на печать;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effectLst/>
                <a:latin typeface="+mj-lt"/>
              </a:rPr>
              <a:t>выбрать команды меню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Файл - Область печати - Задать</a:t>
            </a:r>
            <a:r>
              <a:rPr lang="ru-RU" sz="2400" dirty="0">
                <a:solidFill>
                  <a:schemeClr val="hlink"/>
                </a:solidFill>
                <a:effectLst/>
                <a:latin typeface="+mj-lt"/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effectLst/>
                <a:latin typeface="+mj-lt"/>
              </a:rPr>
              <a:t>выбрать команды меню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Файл - Параметры</a:t>
            </a:r>
            <a:r>
              <a:rPr lang="ru-RU" sz="2400" b="1" dirty="0">
                <a:effectLst/>
                <a:latin typeface="+mj-lt"/>
              </a:rPr>
              <a:t>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страницы</a:t>
            </a:r>
            <a:r>
              <a:rPr lang="ru-RU" sz="2400" dirty="0">
                <a:effectLst/>
                <a:latin typeface="+mj-lt"/>
              </a:rPr>
              <a:t>; в результате откроется диалоговое окно </a:t>
            </a:r>
            <a:r>
              <a:rPr lang="ru-RU" sz="2400" b="1" dirty="0">
                <a:solidFill>
                  <a:schemeClr val="hlink"/>
                </a:solidFill>
                <a:effectLst/>
                <a:latin typeface="+mj-lt"/>
              </a:rPr>
              <a:t>Параметры страницы</a:t>
            </a:r>
            <a:r>
              <a:rPr lang="ru-RU" sz="2400" dirty="0">
                <a:effectLst/>
                <a:latin typeface="+mj-lt"/>
              </a:rPr>
              <a:t>; на вкладках этого окна уточнить диапазон ячеек таблицы, выводимых на печать; задать размер бумаги, ориентацию страницы, количество страниц, размещаемых на одном листе бумаги, и их нумерацию; предварительно установить </a:t>
            </a:r>
            <a:r>
              <a:rPr lang="ru-RU" sz="2400" b="1" dirty="0">
                <a:effectLst/>
                <a:latin typeface="+mj-lt"/>
              </a:rPr>
              <a:t>Масштаб</a:t>
            </a:r>
            <a:r>
              <a:rPr lang="ru-RU" sz="2400" dirty="0">
                <a:effectLst/>
                <a:latin typeface="+mj-lt"/>
              </a:rPr>
              <a:t> 100% от натуральной величины; задать (если нужно) положение и текст колонтитулов, а на вкладке </a:t>
            </a:r>
            <a:r>
              <a:rPr lang="ru-RU" sz="2400" b="1" dirty="0">
                <a:effectLst/>
                <a:latin typeface="+mj-lt"/>
              </a:rPr>
              <a:t>Поля</a:t>
            </a:r>
            <a:r>
              <a:rPr lang="ru-RU" sz="2400" dirty="0">
                <a:effectLst/>
                <a:latin typeface="+mj-lt"/>
              </a:rPr>
              <a:t> задать размеры полей;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500" dirty="0"/>
              <a:t>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2174387-00B9-45A5-8C4E-29F7815D7D64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39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CC7287-69C6-4128-9815-3A61CCB93051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Элементы ЭТ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59769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Столбцы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 </a:t>
            </a:r>
            <a:r>
              <a:rPr lang="ru-RU" sz="2600" dirty="0">
                <a:effectLst/>
                <a:latin typeface="+mj-lt"/>
              </a:rPr>
              <a:t>идентифицированы буквами латинского алфавита (</a:t>
            </a:r>
            <a:r>
              <a:rPr lang="en-US" sz="2600" dirty="0">
                <a:effectLst/>
                <a:latin typeface="+mj-lt"/>
              </a:rPr>
              <a:t>A</a:t>
            </a:r>
            <a:r>
              <a:rPr lang="ru-RU" sz="2600" dirty="0">
                <a:effectLst/>
                <a:latin typeface="+mj-lt"/>
              </a:rPr>
              <a:t>, </a:t>
            </a:r>
            <a:r>
              <a:rPr lang="en-US" sz="2600" dirty="0">
                <a:effectLst/>
                <a:latin typeface="+mj-lt"/>
              </a:rPr>
              <a:t>B</a:t>
            </a:r>
            <a:r>
              <a:rPr lang="ru-RU" sz="2600" dirty="0">
                <a:effectLst/>
                <a:latin typeface="+mj-lt"/>
              </a:rPr>
              <a:t>, </a:t>
            </a:r>
            <a:r>
              <a:rPr lang="en-US" sz="2600" dirty="0">
                <a:effectLst/>
                <a:latin typeface="+mj-lt"/>
              </a:rPr>
              <a:t>C</a:t>
            </a:r>
            <a:r>
              <a:rPr lang="ru-RU" sz="2600" dirty="0">
                <a:effectLst/>
                <a:latin typeface="+mj-lt"/>
              </a:rPr>
              <a:t>, ..., </a:t>
            </a:r>
            <a:r>
              <a:rPr lang="en-US" sz="2600" dirty="0">
                <a:effectLst/>
                <a:latin typeface="+mj-lt"/>
              </a:rPr>
              <a:t>AA</a:t>
            </a:r>
            <a:r>
              <a:rPr lang="ru-RU" sz="2600" dirty="0">
                <a:effectLst/>
                <a:latin typeface="+mj-lt"/>
              </a:rPr>
              <a:t>, </a:t>
            </a:r>
            <a:r>
              <a:rPr lang="en-US" sz="2600" dirty="0">
                <a:effectLst/>
                <a:latin typeface="+mj-lt"/>
              </a:rPr>
              <a:t>AB</a:t>
            </a:r>
            <a:r>
              <a:rPr lang="ru-RU" sz="2600" dirty="0">
                <a:effectLst/>
                <a:latin typeface="+mj-lt"/>
              </a:rPr>
              <a:t>, …), расположенными в заголовочной части таблицы.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Строки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 </a:t>
            </a:r>
            <a:r>
              <a:rPr lang="ru-RU" sz="2600" dirty="0">
                <a:effectLst/>
                <a:latin typeface="+mj-lt"/>
              </a:rPr>
              <a:t>идентифицированы цифрами (1, 2, 3...), расположенными в первой колонке. Количество строк и столбцов в разных электронных таблицах различно, например, в табличном процессоре </a:t>
            </a:r>
            <a:r>
              <a:rPr lang="en-US" sz="2600" dirty="0">
                <a:effectLst/>
                <a:latin typeface="+mj-lt"/>
              </a:rPr>
              <a:t>Excel</a:t>
            </a:r>
            <a:r>
              <a:rPr lang="ru-RU" sz="2600" dirty="0">
                <a:effectLst/>
                <a:latin typeface="+mj-lt"/>
              </a:rPr>
              <a:t> используется 256 столбцов и более 16 тысяч строк.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Место пересечения столбца и строки называется </a:t>
            </a: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ячейкой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.</a:t>
            </a:r>
            <a:r>
              <a:rPr lang="ru-RU" sz="2600" dirty="0">
                <a:effectLst/>
                <a:latin typeface="+mj-lt"/>
              </a:rPr>
              <a:t> Каждая ячейка имеет свой уникальный </a:t>
            </a: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адрес</a:t>
            </a:r>
            <a:r>
              <a:rPr lang="ru-RU" sz="2600" dirty="0">
                <a:effectLst/>
                <a:latin typeface="+mj-lt"/>
              </a:rPr>
              <a:t>, состоящий из имени столбца и номера строки, например </a:t>
            </a:r>
            <a:r>
              <a:rPr lang="en-US" sz="2600" b="1" i="1" dirty="0">
                <a:solidFill>
                  <a:schemeClr val="hlink"/>
                </a:solidFill>
                <a:effectLst/>
                <a:latin typeface="+mj-lt"/>
              </a:rPr>
              <a:t>D</a:t>
            </a: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8</a:t>
            </a:r>
            <a:r>
              <a:rPr lang="ru-RU" sz="2600" dirty="0">
                <a:effectLst/>
                <a:latin typeface="+mj-lt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Электронные таблицы могут содержать несколько </a:t>
            </a: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рабочих листов</a:t>
            </a:r>
            <a:r>
              <a:rPr lang="ru-RU" sz="2600" dirty="0">
                <a:effectLst/>
                <a:latin typeface="+mj-lt"/>
              </a:rPr>
              <a:t>, которые объединяются в один файл и носят название </a:t>
            </a:r>
            <a:r>
              <a:rPr lang="ru-RU" sz="2600" b="1" i="1" dirty="0">
                <a:solidFill>
                  <a:schemeClr val="hlink"/>
                </a:solidFill>
                <a:effectLst/>
                <a:latin typeface="+mj-lt"/>
              </a:rPr>
              <a:t>рабочей книги</a:t>
            </a:r>
            <a:r>
              <a:rPr lang="ru-RU" sz="2600" dirty="0">
                <a:effectLst/>
                <a:latin typeface="+mj-lt"/>
              </a:rPr>
              <a:t>. 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70503BD-DDA2-4DF0-8CB3-F440FE6775BD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4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5CE81C-BF00-4A5E-B2AE-1B3435F83330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60350"/>
            <a:ext cx="8229600" cy="6121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выбрать команды меню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Вид - Разметка страницы</a:t>
            </a:r>
            <a:r>
              <a:rPr lang="ru-RU" sz="2600" dirty="0">
                <a:effectLst/>
                <a:latin typeface="+mj-lt"/>
              </a:rPr>
              <a:t> (в этом режиме разбиение таблицы на страницы отмечается голубыми штриховыми линиями) и выяснить, вся таблица или лишь какая-то ее часть помещается на странице; при необходимости (например, если на страницу не помещается лишь относительно небольшая часть таблицы) изменить разбиение таблицы на страницы, уменьшив ее масштаб. Для этого подвести курсор мыши к штриховой линии (он превратится в двунаправленную стрелку) и перетащить эту линию к границе таблицы;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dirty="0">
                <a:effectLst/>
                <a:latin typeface="+mj-lt"/>
              </a:rPr>
              <a:t>выбрать команды меню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Файл - Предварительный просмотр</a:t>
            </a:r>
            <a:r>
              <a:rPr lang="ru-RU" sz="2600" dirty="0">
                <a:effectLst/>
                <a:latin typeface="+mj-lt"/>
              </a:rPr>
              <a:t>; при необходимости произвести корректировку; если размещение таблицы на странице приемлемо, щелкнуть на кнопке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Печать</a:t>
            </a:r>
            <a:r>
              <a:rPr lang="ru-RU" sz="2600" dirty="0">
                <a:effectLst/>
                <a:latin typeface="+mj-lt"/>
              </a:rPr>
              <a:t> </a:t>
            </a:r>
            <a:r>
              <a:rPr lang="ru-RU" sz="2600" i="1" dirty="0">
                <a:effectLst/>
                <a:latin typeface="+mj-lt"/>
              </a:rPr>
              <a:t>или </a:t>
            </a:r>
            <a:r>
              <a:rPr lang="ru-RU" sz="2600" dirty="0">
                <a:effectLst/>
                <a:latin typeface="+mj-lt"/>
              </a:rPr>
              <a:t>щелчком на кнопке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Обычный режим</a:t>
            </a:r>
            <a:r>
              <a:rPr lang="ru-RU" sz="2600" dirty="0">
                <a:effectLst/>
                <a:latin typeface="+mj-lt"/>
              </a:rPr>
              <a:t> перейти в основное окно </a:t>
            </a:r>
            <a:r>
              <a:rPr lang="ru-RU" sz="2600" dirty="0" err="1">
                <a:effectLst/>
                <a:latin typeface="+mj-lt"/>
              </a:rPr>
              <a:t>Ехсе</a:t>
            </a:r>
            <a:r>
              <a:rPr lang="en-US" sz="2600" dirty="0">
                <a:effectLst/>
                <a:latin typeface="+mj-lt"/>
              </a:rPr>
              <a:t>l</a:t>
            </a:r>
            <a:r>
              <a:rPr lang="ru-RU" sz="2600" dirty="0">
                <a:effectLst/>
                <a:latin typeface="+mj-lt"/>
              </a:rPr>
              <a:t> и выбрать команды </a:t>
            </a:r>
            <a:r>
              <a:rPr lang="ru-RU" sz="2600" b="1" dirty="0">
                <a:solidFill>
                  <a:schemeClr val="hlink"/>
                </a:solidFill>
                <a:effectLst/>
                <a:latin typeface="+mj-lt"/>
              </a:rPr>
              <a:t>Файл - Печать - ОК</a:t>
            </a:r>
            <a:r>
              <a:rPr lang="ru-RU" sz="2600" dirty="0">
                <a:effectLst/>
                <a:latin typeface="+mj-lt"/>
              </a:rPr>
              <a:t>.</a:t>
            </a:r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 dirty="0"/>
          </a:p>
        </p:txBody>
      </p:sp>
      <p:sp>
        <p:nvSpPr>
          <p:cNvPr id="4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C8454C0-6BE2-423C-8CF0-5731EF8A27B1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40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E044B-7332-43D8-AAB8-E5BD8DD1C9F1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80" name="Group 72"/>
          <p:cNvGraphicFramePr>
            <a:graphicFrameLocks noGrp="1"/>
          </p:cNvGraphicFramePr>
          <p:nvPr>
            <p:ph/>
          </p:nvPr>
        </p:nvGraphicFramePr>
        <p:xfrm>
          <a:off x="250825" y="1268413"/>
          <a:ext cx="8686800" cy="5218115"/>
        </p:xfrm>
        <a:graphic>
          <a:graphicData uri="http://schemas.openxmlformats.org/drawingml/2006/table">
            <a:tbl>
              <a:tblPr/>
              <a:tblGrid>
                <a:gridCol w="1909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7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Сообщение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об ошибке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Смысл ошибки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#ДЕЛ/0!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Деление, на нуль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#######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Ширина столбца не позволяет представить вычисленное значение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#ЧИСЛО!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Проблемы с числом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#Н/Д!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Неопределенные данные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#ЗНАЧ!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Аргумент имеет недопустимый тип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#ССЫЛКА!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Неправильная ссылка на ячейку (например ссылка на удаленную ячейку)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#ПУСТО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Задано пересечение областей, в действительности не имеющих общих точек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#ИМЯ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Неизвестное имя в формуле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115888"/>
            <a:ext cx="8640762" cy="100965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200" b="1" i="1" dirty="0"/>
              <a:t>Примечание:</a:t>
            </a:r>
            <a:br>
              <a:rPr lang="ru-RU" sz="4000" b="1" dirty="0"/>
            </a:br>
            <a:r>
              <a:rPr lang="ru-RU" sz="4000" b="1" dirty="0">
                <a:solidFill>
                  <a:schemeClr val="hlink"/>
                </a:solidFill>
              </a:rPr>
              <a:t>Сведения об ошибках:</a:t>
            </a:r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7276D35-D263-4170-ABF1-893B4D73C380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41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BC2C20-BD38-4FA0-9CB8-4F1FAD0C0FEC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Элементы ЭТ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4006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dirty="0"/>
          </a:p>
          <a:p>
            <a:pPr lvl="1" eaLnBrk="1" hangingPunct="1"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ru-RU" dirty="0">
                <a:effectLst/>
                <a:latin typeface="+mj-lt"/>
              </a:rPr>
              <a:t>В электронных таблицах можно   работать как с отдельными   ячейками, так и с группами ячеек, которые образуют </a:t>
            </a:r>
            <a:r>
              <a:rPr lang="ru-RU" b="1" i="1" dirty="0">
                <a:solidFill>
                  <a:schemeClr val="hlink"/>
                </a:solidFill>
                <a:effectLst/>
                <a:latin typeface="+mj-lt"/>
              </a:rPr>
              <a:t>блок</a:t>
            </a:r>
            <a:r>
              <a:rPr lang="ru-RU" dirty="0">
                <a:effectLst/>
                <a:latin typeface="+mj-lt"/>
              </a:rPr>
              <a:t>. Имена ячеек в блоках разделяются </a:t>
            </a:r>
            <a:r>
              <a:rPr lang="ru-RU" b="1" i="1" dirty="0">
                <a:solidFill>
                  <a:schemeClr val="hlink"/>
                </a:solidFill>
                <a:effectLst/>
                <a:latin typeface="+mj-lt"/>
              </a:rPr>
              <a:t>двоеточием</a:t>
            </a:r>
            <a:r>
              <a:rPr lang="ru-RU" dirty="0">
                <a:effectLst/>
                <a:latin typeface="+mj-lt"/>
              </a:rPr>
              <a:t>, например блок </a:t>
            </a:r>
            <a:r>
              <a:rPr lang="en-US" dirty="0">
                <a:effectLst/>
                <a:latin typeface="+mj-lt"/>
              </a:rPr>
              <a:t>A</a:t>
            </a:r>
            <a:r>
              <a:rPr lang="ru-RU" dirty="0">
                <a:effectLst/>
                <a:latin typeface="+mj-lt"/>
              </a:rPr>
              <a:t>1:</a:t>
            </a:r>
            <a:r>
              <a:rPr lang="en-US" dirty="0">
                <a:effectLst/>
                <a:latin typeface="+mj-lt"/>
              </a:rPr>
              <a:t>B</a:t>
            </a:r>
            <a:r>
              <a:rPr lang="ru-RU" dirty="0">
                <a:effectLst/>
                <a:latin typeface="+mj-lt"/>
              </a:rPr>
              <a:t>4 включает в себя ячейки: А1, А2, A3, А4, В1, В2, В3 и В4. С блоками ячеек в основном выполняются операции копирования, удаления, перемещения, вставки.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99410F-9484-47FC-9909-0CB058276993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5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D353A2-13F8-451B-9F90-BC8FB8489DDB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chemeClr val="hlink"/>
                </a:solidFill>
              </a:rPr>
              <a:t>Типы данных ЭТ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>
                <a:effectLst/>
                <a:latin typeface="+mj-lt"/>
              </a:rPr>
              <a:t>    </a:t>
            </a:r>
            <a:r>
              <a:rPr lang="ru-RU" sz="2400" dirty="0">
                <a:effectLst/>
                <a:latin typeface="+mj-lt"/>
              </a:rPr>
              <a:t>В ЭТ обычно используются следующие типы данных:</a:t>
            </a:r>
            <a:r>
              <a:rPr lang="ru-RU" sz="2400" i="1" dirty="0">
                <a:effectLst/>
                <a:latin typeface="+mj-lt"/>
              </a:rPr>
              <a:t>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текст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,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числа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,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формулы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,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функции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, </a:t>
            </a: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дата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.</a:t>
            </a:r>
            <a:endParaRPr lang="ru-RU" sz="2400" i="1" dirty="0">
              <a:solidFill>
                <a:schemeClr val="accent6"/>
              </a:solidFill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Текст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— это любая последовательность символов.</a:t>
            </a:r>
            <a:endParaRPr lang="ru-RU" sz="2400" i="1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Число</a:t>
            </a:r>
            <a:r>
              <a:rPr lang="ru-RU" sz="24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— это числовая константа.</a:t>
            </a:r>
            <a:endParaRPr lang="ru-RU" sz="2400" i="1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Формула</a:t>
            </a:r>
            <a:r>
              <a:rPr lang="ru-RU" sz="2400" dirty="0">
                <a:effectLst/>
                <a:latin typeface="+mj-lt"/>
              </a:rPr>
              <a:t> — это выражение, состоящее из числовых величин и арифметических операций. Кроме числовых величин, в формулу могут входить в качестве аргументов адреса ячеек, функции и другие формулы. Пример: </a:t>
            </a:r>
            <a:r>
              <a:rPr lang="ru-RU" sz="2300" b="1" dirty="0">
                <a:effectLst/>
                <a:latin typeface="+mj-lt"/>
              </a:rPr>
              <a:t>=А5/Н8х12.</a:t>
            </a:r>
            <a:endParaRPr lang="ru-RU" sz="2300" b="1" i="1" dirty="0"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Функции</a:t>
            </a:r>
            <a:r>
              <a:rPr lang="ru-RU" sz="2400" dirty="0">
                <a:effectLst/>
                <a:latin typeface="+mj-lt"/>
              </a:rPr>
              <a:t> — это запрограммированные формулы, позволяющие проводить часто встречающиеся последовательности вычислений. Например, функция </a:t>
            </a:r>
            <a:r>
              <a:rPr lang="ru-RU" sz="2400" dirty="0" err="1">
                <a:effectLst/>
                <a:latin typeface="+mj-lt"/>
              </a:rPr>
              <a:t>автосуммирования</a:t>
            </a:r>
            <a:r>
              <a:rPr lang="ru-RU" sz="2400" dirty="0">
                <a:effectLst/>
                <a:latin typeface="+mj-lt"/>
              </a:rPr>
              <a:t> может быть представлена следующим образом: </a:t>
            </a:r>
            <a:r>
              <a:rPr lang="ru-RU" sz="2300" b="1" dirty="0">
                <a:solidFill>
                  <a:schemeClr val="hlink"/>
                </a:solidFill>
                <a:effectLst/>
                <a:latin typeface="+mj-lt"/>
              </a:rPr>
              <a:t>=СУММ (</a:t>
            </a:r>
            <a:r>
              <a:rPr lang="en-US" sz="2300" b="1" dirty="0">
                <a:solidFill>
                  <a:schemeClr val="hlink"/>
                </a:solidFill>
                <a:effectLst/>
                <a:latin typeface="+mj-lt"/>
              </a:rPr>
              <a:t>A</a:t>
            </a:r>
            <a:r>
              <a:rPr lang="ru-RU" sz="2300" b="1" dirty="0">
                <a:solidFill>
                  <a:schemeClr val="hlink"/>
                </a:solidFill>
                <a:effectLst/>
                <a:latin typeface="+mj-lt"/>
              </a:rPr>
              <a:t>1:</a:t>
            </a:r>
            <a:r>
              <a:rPr lang="en-US" sz="2300" b="1" dirty="0">
                <a:solidFill>
                  <a:schemeClr val="hlink"/>
                </a:solidFill>
                <a:effectLst/>
                <a:latin typeface="+mj-lt"/>
              </a:rPr>
              <a:t>A</a:t>
            </a:r>
            <a:r>
              <a:rPr lang="ru-RU" sz="2300" b="1" dirty="0">
                <a:solidFill>
                  <a:schemeClr val="hlink"/>
                </a:solidFill>
                <a:effectLst/>
                <a:latin typeface="+mj-lt"/>
              </a:rPr>
              <a:t>4).</a:t>
            </a:r>
            <a:endParaRPr lang="ru-RU" sz="2300" b="1" i="1" dirty="0">
              <a:solidFill>
                <a:schemeClr val="hlink"/>
              </a:solidFill>
              <a:effectLst/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>
                <a:solidFill>
                  <a:schemeClr val="accent6"/>
                </a:solidFill>
                <a:effectLst/>
                <a:latin typeface="+mj-lt"/>
              </a:rPr>
              <a:t>Дата</a:t>
            </a:r>
            <a:r>
              <a:rPr lang="ru-RU" sz="2400" i="1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400" dirty="0">
                <a:effectLst/>
                <a:latin typeface="+mj-lt"/>
              </a:rPr>
              <a:t>— может быть представлена в различных форматах; с ней можно выполнять арифметические и логические операции.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4BD7A85-C514-4445-ABD4-446D8B7F5BA1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6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D52CE9-0B22-4AF8-963B-35308834DCCD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Основные типы объектов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4746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Рабочий лист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служит для организации и анализа данных. Одновременно на нескольких листах данные можно вводить, править, производить с ними вычисления.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Рабочая книга</a:t>
            </a:r>
            <a:r>
              <a:rPr lang="ru-RU" sz="2800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состоит из листов, имена которых выводятся на ярлычках в нижней части экрана. По умолчанию книга открывается с 3 рабочими листами Лист1, Лист2,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ru-RU" sz="2800" dirty="0">
                <a:effectLst/>
                <a:latin typeface="+mj-lt"/>
              </a:rPr>
              <a:t>Лист3, однако их число можно увеличить или уменьшить. В книгу можно поместить несколько различных типов документов, например рабочий лист с электронной таблицей, лист диаграмм, лист макросов и т. п.</a:t>
            </a:r>
            <a:endParaRPr lang="ru-RU" sz="2800" i="1" dirty="0">
              <a:effectLst/>
              <a:latin typeface="+mj-lt"/>
            </a:endParaRP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D61D7EC-5A2E-4314-94A2-5018F226055D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7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024D31-3D5B-4581-BDCC-3AD328D21454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>
                <a:solidFill>
                  <a:schemeClr val="hlink"/>
                </a:solidFill>
              </a:rPr>
              <a:t>Основные типы объектов</a:t>
            </a:r>
            <a:endParaRPr lang="be-BY" b="1">
              <a:solidFill>
                <a:schemeClr val="hlink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Диаграмма</a:t>
            </a:r>
            <a:r>
              <a:rPr lang="ru-RU" sz="2800" dirty="0">
                <a:effectLst/>
                <a:latin typeface="+mj-lt"/>
              </a:rPr>
              <a:t> представляет собой графическое изображение связей между числами ЭТ. Она позволяет показать количественное соотношение между сопоставляемыми величинами.</a:t>
            </a:r>
            <a:endParaRPr lang="ru-RU" sz="2800" i="1" dirty="0">
              <a:effectLst/>
              <a:latin typeface="+mj-lt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dirty="0" err="1">
                <a:solidFill>
                  <a:schemeClr val="accent6"/>
                </a:solidFill>
                <a:effectLst/>
                <a:latin typeface="+mj-lt"/>
              </a:rPr>
              <a:t>Макротаблица</a:t>
            </a:r>
            <a:r>
              <a:rPr lang="ru-RU" sz="2800" b="1" i="1" dirty="0">
                <a:solidFill>
                  <a:schemeClr val="accent6"/>
                </a:solidFill>
                <a:effectLst/>
                <a:latin typeface="+mj-lt"/>
              </a:rPr>
              <a:t> (макрос)</a:t>
            </a:r>
            <a:r>
              <a:rPr lang="ru-RU" sz="2800" i="1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r>
              <a:rPr lang="ru-RU" sz="2800" i="1" dirty="0">
                <a:effectLst/>
                <a:latin typeface="+mj-lt"/>
              </a:rPr>
              <a:t>—</a:t>
            </a:r>
            <a:r>
              <a:rPr lang="ru-RU" sz="2800" dirty="0">
                <a:effectLst/>
                <a:latin typeface="+mj-lt"/>
              </a:rPr>
              <a:t> это зафиксированная и автоматически воспроизводящаяся последовательность команд, которую приходится постоянно выполнять пользователю в повседневной работе. Макросы позволяют автоматизировать часто встречающиеся операции.</a:t>
            </a:r>
            <a:endParaRPr lang="be-BY" sz="2800" dirty="0">
              <a:effectLst/>
              <a:latin typeface="+mj-lt"/>
            </a:endParaRP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5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F4300EB-E452-4B22-AF55-0AF5100023BC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8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49F18-EB58-4F6D-9C64-FAA48709D1C0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/>
          </p:nvPr>
        </p:nvSpPr>
        <p:spPr>
          <a:xfrm>
            <a:off x="0" y="1268413"/>
            <a:ext cx="8229600" cy="48625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/>
              <a:t>  </a:t>
            </a:r>
          </a:p>
        </p:txBody>
      </p:sp>
      <p:sp>
        <p:nvSpPr>
          <p:cNvPr id="2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e-BY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36588" y="0"/>
            <a:ext cx="8507412" cy="7651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2. Т</a:t>
            </a:r>
            <a:r>
              <a:rPr lang="ru-RU" sz="3000" b="1" dirty="0">
                <a:solidFill>
                  <a:schemeClr val="hlink"/>
                </a:solidFill>
              </a:rPr>
              <a:t>АБЛИЧНЫЙ РЕДАКТОР </a:t>
            </a:r>
            <a:r>
              <a:rPr lang="en-US" sz="3800" b="1" i="1" dirty="0">
                <a:solidFill>
                  <a:schemeClr val="hlink"/>
                </a:solidFill>
              </a:rPr>
              <a:t>MS</a:t>
            </a:r>
            <a:r>
              <a:rPr lang="en-US" sz="3000" b="1" dirty="0">
                <a:solidFill>
                  <a:schemeClr val="hlink"/>
                </a:solidFill>
              </a:rPr>
              <a:t> </a:t>
            </a:r>
            <a:r>
              <a:rPr lang="en-US" sz="3800" b="1" i="1" dirty="0">
                <a:solidFill>
                  <a:schemeClr val="hlink"/>
                </a:solidFill>
              </a:rPr>
              <a:t>EXCEL</a:t>
            </a:r>
            <a:r>
              <a:rPr lang="ru-RU" sz="4000" b="1" i="1" dirty="0"/>
              <a:t> </a:t>
            </a:r>
          </a:p>
        </p:txBody>
      </p:sp>
      <p:sp>
        <p:nvSpPr>
          <p:cNvPr id="27" name="Rectangle 21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51C3262-0655-4866-85CA-EE0CB459C839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9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295" name="Рисунок 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3288" y="892175"/>
            <a:ext cx="7813675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9548E-4E42-4719-8634-F3F19BCCF283}" type="datetime1">
              <a:rPr lang="be-BY" smtClean="0"/>
              <a:t>06.05.26</a:t>
            </a:fld>
            <a:endParaRPr lang="be-BY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2792</Words>
  <Application>Microsoft Office PowerPoint</Application>
  <PresentationFormat>Экран (4:3)</PresentationFormat>
  <Paragraphs>312</Paragraphs>
  <Slides>41</Slides>
  <Notes>40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Связи</vt:lpstr>
      </vt:variant>
      <vt:variant>
        <vt:i4>3</vt:i4>
      </vt:variant>
      <vt:variant>
        <vt:lpstr>Заголовки слайдов</vt:lpstr>
      </vt:variant>
      <vt:variant>
        <vt:i4>41</vt:i4>
      </vt:variant>
    </vt:vector>
  </HeadingPairs>
  <TitlesOfParts>
    <vt:vector size="52" baseType="lpstr">
      <vt:lpstr>Arial</vt:lpstr>
      <vt:lpstr>Calibri</vt:lpstr>
      <vt:lpstr>Franklin Gothic Book</vt:lpstr>
      <vt:lpstr>Franklin Gothic Medium</vt:lpstr>
      <vt:lpstr>Verdana</vt:lpstr>
      <vt:lpstr>Wingdings</vt:lpstr>
      <vt:lpstr>Wingdings 2</vt:lpstr>
      <vt:lpstr>Трек</vt:lpstr>
      <vt:lpstr>C:\Users\Home\Downloads\Пример.xls!Лист1!R1:R65536</vt:lpstr>
      <vt:lpstr>C:\Users\Home\Downloads\Пример.xls!Лист1!R1:R65536</vt:lpstr>
      <vt:lpstr>C:\Users\Home\Downloads\Пример.xls!Лист1!R1:R65536</vt:lpstr>
      <vt:lpstr> Офисоориентированные инструментальные средства. Табличный процессор Microsoft Excel</vt:lpstr>
      <vt:lpstr> 1.  Основные понятия табличного процессора.</vt:lpstr>
      <vt:lpstr>Табличные процессоры - это программные средства для проектирования электронных таблиц </vt:lpstr>
      <vt:lpstr>Элементы ЭТ</vt:lpstr>
      <vt:lpstr>Элементы ЭТ</vt:lpstr>
      <vt:lpstr>Типы данных ЭТ</vt:lpstr>
      <vt:lpstr>Основные типы объектов</vt:lpstr>
      <vt:lpstr>Основные типы объектов</vt:lpstr>
      <vt:lpstr>2. ТАБЛИЧНЫЙ РЕДАКТОР MS EXCEL </vt:lpstr>
      <vt:lpstr>Элементы строки формул </vt:lpstr>
      <vt:lpstr>Адреса ячеек:</vt:lpstr>
      <vt:lpstr>Типы форматов данных в Ехсеl:</vt:lpstr>
      <vt:lpstr>Типы форматов данных в Ехсеl:</vt:lpstr>
      <vt:lpstr>Презентация PowerPoint</vt:lpstr>
      <vt:lpstr>3. Основные приемы работы в Excel</vt:lpstr>
      <vt:lpstr>Презентация PowerPoint</vt:lpstr>
      <vt:lpstr>Приемы выделения областей таблицы:</vt:lpstr>
      <vt:lpstr>Редактирование данных</vt:lpstr>
      <vt:lpstr>Перемещение данных </vt:lpstr>
      <vt:lpstr>Автозаполнение</vt:lpstr>
      <vt:lpstr>Копирование данных:</vt:lpstr>
      <vt:lpstr>Удаление данных:</vt:lpstr>
      <vt:lpstr>Вставка и удаление строк, столбцов  (ячеек):</vt:lpstr>
      <vt:lpstr>Изменение размеров строк и столбцов</vt:lpstr>
      <vt:lpstr>Установление ширины столбца по максимальному значению ячейки </vt:lpstr>
      <vt:lpstr>Форматирование таблиц </vt:lpstr>
      <vt:lpstr>Форматирование ячеек</vt:lpstr>
      <vt:lpstr>5. Вычисления в Excel Формулы и функции</vt:lpstr>
      <vt:lpstr>Правила составления формул в Excel:</vt:lpstr>
      <vt:lpstr>Функции</vt:lpstr>
      <vt:lpstr>Вставка функции с помощью Мастера функций:</vt:lpstr>
      <vt:lpstr>6. Диаграммы в Excel: </vt:lpstr>
      <vt:lpstr>Построение диаграммы.</vt:lpstr>
      <vt:lpstr>Редактирование диаграммы и ее элементов: </vt:lpstr>
      <vt:lpstr>Построение графиков:</vt:lpstr>
      <vt:lpstr>7. Скрытие и защита данных:</vt:lpstr>
      <vt:lpstr>Скрытие столбцов, или строк: </vt:lpstr>
      <vt:lpstr>Установка защиты листа:</vt:lpstr>
      <vt:lpstr>8. Печать рабочих листов:</vt:lpstr>
      <vt:lpstr>Презентация PowerPoint</vt:lpstr>
      <vt:lpstr>Примечание: Сведения об ошибках:</vt:lpstr>
    </vt:vector>
  </TitlesOfParts>
  <Company>KII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2.6.1. ПРОГРАММНЫЕ СРЕДСТВА     РАБОТЫ С ФАЙЛАМИ</dc:title>
  <dc:creator>User</dc:creator>
  <cp:lastModifiedBy>PGAU</cp:lastModifiedBy>
  <cp:revision>47</cp:revision>
  <dcterms:created xsi:type="dcterms:W3CDTF">2008-10-21T06:18:04Z</dcterms:created>
  <dcterms:modified xsi:type="dcterms:W3CDTF">2026-05-06T07:02:35Z</dcterms:modified>
</cp:coreProperties>
</file>