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9" r:id="rId3"/>
    <p:sldId id="260" r:id="rId4"/>
    <p:sldId id="272" r:id="rId5"/>
    <p:sldId id="269" r:id="rId6"/>
    <p:sldId id="256" r:id="rId7"/>
    <p:sldId id="261" r:id="rId8"/>
    <p:sldId id="262" r:id="rId9"/>
    <p:sldId id="263" r:id="rId10"/>
    <p:sldId id="264" r:id="rId11"/>
    <p:sldId id="258" r:id="rId12"/>
    <p:sldId id="257" r:id="rId13"/>
    <p:sldId id="265" r:id="rId14"/>
    <p:sldId id="266" r:id="rId15"/>
    <p:sldId id="267" r:id="rId16"/>
    <p:sldId id="270" r:id="rId17"/>
    <p:sldId id="268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66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3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5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25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60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4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26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811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7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9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35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92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7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60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8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3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book/138642" TargetMode="External"/><Relationship Id="rId2" Type="http://schemas.openxmlformats.org/officeDocument/2006/relationships/hyperlink" Target="https://rucont.ru/efd/70500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99FEC-C261-45CD-B1E1-E0955403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ОРГАНИЧЕСКОЕ </a:t>
            </a:r>
            <a:br>
              <a:rPr lang="ru-RU" dirty="0"/>
            </a:br>
            <a:r>
              <a:rPr lang="ru-RU" dirty="0"/>
              <a:t>сельское хозяйство</a:t>
            </a:r>
          </a:p>
        </p:txBody>
      </p:sp>
      <p:pic>
        <p:nvPicPr>
          <p:cNvPr id="6146" name="Picture 2" descr="https://bbsrc.ukri.org/bbsrc/cache/file/446E27F7-126D-4AE0-999622B60728F100.jpg">
            <a:extLst>
              <a:ext uri="{FF2B5EF4-FFF2-40B4-BE49-F238E27FC236}">
                <a16:creationId xmlns:a16="http://schemas.microsoft.com/office/drawing/2014/main" id="{5FBB76E0-A32A-499A-842B-40066BF8E6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3" y="2564904"/>
            <a:ext cx="7234833" cy="31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1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57861-469B-4463-809D-941F167FB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ЛЕЧЕНИЕ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DC179-16D3-4F2A-9945-CB040827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3323127" cy="374717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Избегайте использования профилактических ветеринарных препаратов.</a:t>
            </a:r>
          </a:p>
          <a:p>
            <a:r>
              <a:rPr lang="ru-RU" dirty="0"/>
              <a:t>Обратите внимание на растительные лекарственные средства и методы, такие как: гомеопатия, иглоукалывание и т.п.</a:t>
            </a:r>
          </a:p>
          <a:p>
            <a:r>
              <a:rPr lang="ru-RU" dirty="0"/>
              <a:t>Обычные ветеринарные лекарственные средства разрешены в экстренных случаях. Если они были использованы, то срок выдержки должен быть вдвое больше заявленного в аннотации к препарату.</a:t>
            </a:r>
          </a:p>
          <a:p>
            <a:endParaRPr lang="ru-RU" dirty="0"/>
          </a:p>
        </p:txBody>
      </p:sp>
      <p:pic>
        <p:nvPicPr>
          <p:cNvPr id="5122" name="Picture 2" descr="https://avatars.mds.yandex.net/get-zen_doc/1712971/pub_5ea02ac5bf815f19d3c18836_5ea02b7ddd625f3a39c033bd/scale_1200">
            <a:extLst>
              <a:ext uri="{FF2B5EF4-FFF2-40B4-BE49-F238E27FC236}">
                <a16:creationId xmlns:a16="http://schemas.microsoft.com/office/drawing/2014/main" id="{C30AB51B-A2BD-43E9-B805-7AAF96A0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3925958" cy="2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2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420888"/>
            <a:ext cx="6798734" cy="830997"/>
          </a:xfrm>
        </p:spPr>
        <p:txBody>
          <a:bodyPr>
            <a:noAutofit/>
          </a:bodyPr>
          <a:lstStyle/>
          <a:p>
            <a:r>
              <a:rPr lang="ru-RU" sz="1600" dirty="0"/>
              <a:t>Температура, относительная влажность и концентрация загрязняющих веществ в воздухе подлежат контролю с целью создания комфортного для животных микроклимата, необходимого для максимальной продуктивности.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DCC351-011E-43CD-8100-AFBD90F7F03C}"/>
              </a:ext>
            </a:extLst>
          </p:cNvPr>
          <p:cNvSpPr/>
          <p:nvPr/>
        </p:nvSpPr>
        <p:spPr>
          <a:xfrm>
            <a:off x="611560" y="126876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ПОКАЗАТЕЛИ КОМФОРТА И ПРОФИЛАКТИКА ЗАБОЛЕВАНИЙ ПРИ СОДЕРЖАНИИ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42E3FF-CABF-4ECA-99C2-24C3B94A4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76" t="44399" r="27949" b="19200"/>
          <a:stretch/>
        </p:blipFill>
        <p:spPr>
          <a:xfrm>
            <a:off x="2699792" y="3140968"/>
            <a:ext cx="414323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>
            <a:normAutofit/>
          </a:bodyPr>
          <a:lstStyle/>
          <a:p>
            <a:r>
              <a:rPr lang="ru-RU" sz="2800" b="1" dirty="0"/>
              <a:t>СОДЕРЖАНИЕ ПОД НАВЕСОМ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238" t="35672" r="14503" b="16976"/>
          <a:stretch>
            <a:fillRect/>
          </a:stretch>
        </p:blipFill>
        <p:spPr bwMode="auto">
          <a:xfrm>
            <a:off x="989384" y="1727821"/>
            <a:ext cx="716523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A6B19-E05B-4C8C-8523-A7BC38C0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НУЖНО ЖИВОТНЫМ?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CBCF4B-E64C-40BA-8332-6EF17637D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632" y="2276872"/>
            <a:ext cx="6798736" cy="722841"/>
          </a:xfrm>
        </p:spPr>
        <p:txBody>
          <a:bodyPr>
            <a:normAutofit lnSpcReduction="10000"/>
          </a:bodyPr>
          <a:lstStyle/>
          <a:p>
            <a:r>
              <a:rPr lang="ru-RU" sz="1400" dirty="0"/>
              <a:t>Фермеры, занимающиеся органическим сельским хозяйством, стараются разводить здоровых сельскохозяйственных животных, которые могут обеспечивать их достаточным количеством продукции в течение долгого периода времени.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188EB5-579D-4E11-AAF8-93CFA5E52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63" t="50000" r="28737" b="17777"/>
          <a:stretch/>
        </p:blipFill>
        <p:spPr>
          <a:xfrm>
            <a:off x="2195736" y="2924944"/>
            <a:ext cx="440501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2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FB008-BF99-4CC6-BEA8-5F495580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915337"/>
            <a:ext cx="7992888" cy="1303867"/>
          </a:xfrm>
        </p:spPr>
        <p:txBody>
          <a:bodyPr>
            <a:noAutofit/>
          </a:bodyPr>
          <a:lstStyle/>
          <a:p>
            <a:r>
              <a:rPr lang="ru-RU" sz="2800" b="1" dirty="0"/>
              <a:t>ПОТРЕБНОСТИ СЕЛЬСКОХОЗЯЙСТВЕННЫХ ЖИВОТНЫХ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E39F08-7202-4479-B79E-12058333C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490135"/>
            <a:ext cx="7992888" cy="3444997"/>
          </a:xfrm>
        </p:spPr>
        <p:txBody>
          <a:bodyPr>
            <a:noAutofit/>
          </a:bodyPr>
          <a:lstStyle/>
          <a:p>
            <a:r>
              <a:rPr lang="ru-RU" sz="1600" dirty="0"/>
              <a:t>→ Достаточное количество корма надлежащего качества; животным с однокамерным желудком обычно требуются разнообразные корма. </a:t>
            </a:r>
          </a:p>
          <a:p>
            <a:r>
              <a:rPr lang="ru-RU" sz="1600" dirty="0"/>
              <a:t>→ Доступ к достаточному объему чистой питьевой воды.</a:t>
            </a:r>
          </a:p>
          <a:p>
            <a:r>
              <a:rPr lang="ru-RU" sz="1600" dirty="0"/>
              <a:t> → Чистые, проветриваемые места содержания достаточного размера с соответствующим освещением. </a:t>
            </a:r>
          </a:p>
          <a:p>
            <a:r>
              <a:rPr lang="ru-RU" sz="1600" dirty="0"/>
              <a:t>→ Достаточно простора, чтобы животные могли двигаться и вести себя естественным образом.</a:t>
            </a:r>
          </a:p>
          <a:p>
            <a:r>
              <a:rPr lang="ru-RU" sz="1600" dirty="0"/>
              <a:t> → Здоровые условия содержания и, в случае необходимости, ветеринарная помощь.</a:t>
            </a:r>
          </a:p>
          <a:p>
            <a:r>
              <a:rPr lang="ru-RU" sz="1600" dirty="0"/>
              <a:t>→ Достаточное взаимодействие с другими животными, но без стресса, вызываемого избыточным количеством животных.</a:t>
            </a:r>
          </a:p>
          <a:p>
            <a:r>
              <a:rPr lang="ru-RU" sz="1600" dirty="0"/>
              <a:t> → Для стадных животных: надлежащее распределение по возрасту и полу внутри стада.</a:t>
            </a:r>
          </a:p>
        </p:txBody>
      </p:sp>
    </p:spTree>
    <p:extLst>
      <p:ext uri="{BB962C8B-B14F-4D97-AF65-F5344CB8AC3E}">
        <p14:creationId xmlns:p14="http://schemas.microsoft.com/office/powerpoint/2010/main" val="51229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FE2FB-41DE-43D3-A8B2-CB2B9E2E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ТАБЛИЦА ДЛЯ СРАВНЕНИЯ ЭКОНОМИЧЕСКИХ ПОКАЗАТЕЛЕЙ ДВУХ РАЗНЫХ ПОРОД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32A7234-CA74-4143-8C85-E0E0C87F1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32" t="46047" r="27725" b="14237"/>
          <a:stretch/>
        </p:blipFill>
        <p:spPr>
          <a:xfrm>
            <a:off x="2339752" y="2470982"/>
            <a:ext cx="4297740" cy="35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1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E03B5-ACDD-4770-A350-F39E3F6C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КОНКУРЕНТОСПОСОБНОСТЬ ОРГАНИЧЕСКОЙ ПРОДУКЦИИ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1F7DC04-9180-486A-BD55-5A40D6E9C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63" t="27053" r="28836" b="31141"/>
          <a:stretch/>
        </p:blipFill>
        <p:spPr>
          <a:xfrm>
            <a:off x="1616073" y="2420888"/>
            <a:ext cx="5911854" cy="35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1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499CA-9559-476A-846D-C2A95EE9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КОНКУРЕНТОСПОСОБНОСТЬ </a:t>
            </a:r>
            <a:br>
              <a:rPr lang="ru-RU" sz="2800" b="1" dirty="0"/>
            </a:br>
            <a:r>
              <a:rPr lang="ru-RU" sz="2800" b="1" dirty="0"/>
              <a:t>ОРГАНИЧЕСКОГО ЖИВОТНОВОДСТВА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241B5-9CAC-4130-B04D-E407C6409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Установлено, что основной объем потребления органической продукции сельского хозяйства приходится на экономически развитые страны Западной Европы и Северной Америки. </a:t>
            </a:r>
          </a:p>
          <a:p>
            <a:r>
              <a:rPr lang="ru-RU" dirty="0"/>
              <a:t>Общий рынок органических молочных продуктов оценивается в 18 млрд долл., при этом наибольший объем производства отмечен в США — 1,17 млрд долл. Производство органического молока в странах Европы за последние годы существенно возросло и достигло в 2017 г. 4,6 млн т. </a:t>
            </a:r>
          </a:p>
          <a:p>
            <a:r>
              <a:rPr lang="ru-RU" dirty="0"/>
              <a:t>Изучение международного опыта и тенденций функционирования органического животноводства позволило провести анализ конкурентных преимуществ и факторов развития отрасли в России. </a:t>
            </a:r>
          </a:p>
          <a:p>
            <a:r>
              <a:rPr lang="ru-RU" dirty="0"/>
              <a:t>Среди приоритетных направлений следует отметить оказание специальных мер государственной поддержки для отечественных производителей органической продукции, продвижение и защиту их интересов на международном рынке.</a:t>
            </a:r>
          </a:p>
        </p:txBody>
      </p:sp>
    </p:spTree>
    <p:extLst>
      <p:ext uri="{BB962C8B-B14F-4D97-AF65-F5344CB8AC3E}">
        <p14:creationId xmlns:p14="http://schemas.microsoft.com/office/powerpoint/2010/main" val="303251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7333D-148D-48FB-9669-3AADE4E9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Вывод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C0BE9-BED4-43E0-A738-4F10898C6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Очевидно, что развитие сельского хозяйства в РФ (как собственно и во всем мире) исключительно по органическому типу невозможно, прежде всего, по причине недостатка продовольствия. Тем не менее его развитие в ближайшей перспективе позволит приблизиться к решению целого ряда глобальных проблем человечества, связанных с рациональным природопользованием и устойчивым развитием.</a:t>
            </a:r>
          </a:p>
        </p:txBody>
      </p:sp>
    </p:spTree>
    <p:extLst>
      <p:ext uri="{BB962C8B-B14F-4D97-AF65-F5344CB8AC3E}">
        <p14:creationId xmlns:p14="http://schemas.microsoft.com/office/powerpoint/2010/main" val="337746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724C2-CFF9-447D-B7BE-FC3CBC23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Рекомендуемая 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EE6AB-23CC-44F9-A396-D70F2EA2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dirty="0"/>
              <a:t>Ильина, Г.В. Экология животноводства [Электронный ресурс] / С.А. Сашенкова, Д.Ю. Ильин, Г.В. Ильина .— Пенза : РИО ПГАУ, 2019 .— 155 с. Электронный ресурс, режим доступа: </a:t>
            </a:r>
            <a:r>
              <a:rPr lang="ru-RU" sz="3300" dirty="0">
                <a:hlinkClick r:id="rId2"/>
              </a:rPr>
              <a:t>https://rucont.ru/efd/705005</a:t>
            </a:r>
            <a:endParaRPr lang="ru-RU" sz="3300" dirty="0"/>
          </a:p>
          <a:p>
            <a:r>
              <a:rPr lang="ru-RU" sz="3300" dirty="0"/>
              <a:t>Экология животноводства : учебное пособие / составители Ф. С. </a:t>
            </a:r>
            <a:r>
              <a:rPr lang="ru-RU" sz="3300" dirty="0" err="1"/>
              <a:t>Сибагатуллин</a:t>
            </a:r>
            <a:r>
              <a:rPr lang="ru-RU" sz="3300" dirty="0"/>
              <a:t> [и др.] ; под редакцией Ф. С. </a:t>
            </a:r>
            <a:r>
              <a:rPr lang="ru-RU" sz="3300" dirty="0" err="1"/>
              <a:t>Сибагатуллина</a:t>
            </a:r>
            <a:r>
              <a:rPr lang="ru-RU" sz="3300" dirty="0"/>
              <a:t>. — Казань : КГАУ, 2018. — 220 с. — ISBN 978-5-905201-50-9. — Текст : электронный // Лань : электронно-библиотечная система. Электронный ресурс, режим доступа: </a:t>
            </a:r>
            <a:r>
              <a:rPr lang="ru-RU" sz="3300" dirty="0">
                <a:hlinkClick r:id="rId3"/>
              </a:rPr>
              <a:t>https://e.lanbook.com/book/138642</a:t>
            </a:r>
            <a:endParaRPr lang="ru-RU" sz="3300" dirty="0"/>
          </a:p>
          <a:p>
            <a:r>
              <a:rPr lang="ru-RU" sz="3300" dirty="0" err="1"/>
              <a:t>Насатуев</a:t>
            </a:r>
            <a:r>
              <a:rPr lang="ru-RU" sz="3300" dirty="0"/>
              <a:t>, Б. Д. Органическое животноводство : учебное пособие / Б. Д. </a:t>
            </a:r>
            <a:r>
              <a:rPr lang="ru-RU" sz="3300" dirty="0" err="1"/>
              <a:t>Насатуев</a:t>
            </a:r>
            <a:r>
              <a:rPr lang="ru-RU" sz="3300" dirty="0"/>
              <a:t>. — 2-е изд., доп. — Санкт-Петербург : Лань, 2016. — 192 с. — ISBN 978-5-8114-2151-0. — Текст : электронный // Лань : электронно-библиотечная система:</a:t>
            </a:r>
            <a:r>
              <a:rPr lang="en-US" sz="3300" dirty="0"/>
              <a:t> </a:t>
            </a:r>
            <a:r>
              <a:rPr lang="en-US" sz="3300" dirty="0">
                <a:solidFill>
                  <a:srgbClr val="92D050"/>
                </a:solidFill>
              </a:rPr>
              <a:t>https://</a:t>
            </a:r>
            <a:r>
              <a:rPr lang="ru-RU" sz="3300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e.lanbook.com </a:t>
            </a:r>
            <a:r>
              <a:rPr lang="en-US" sz="3300" dirty="0">
                <a:solidFill>
                  <a:srgbClr val="92D050"/>
                </a:solidFill>
              </a:rPr>
              <a:t>/book/7 5514</a:t>
            </a:r>
            <a:endParaRPr lang="ru-RU" sz="33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27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313C0-2F75-4EAC-A9F4-55C4D58D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915337"/>
            <a:ext cx="7632848" cy="130386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ОРГАНИЧЕСКОЕ СЕЛЬСКОЕ ХОЗЯЙСТВО</a:t>
            </a:r>
            <a:endParaRPr lang="ru-RU" sz="2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121EFD-6149-482C-8EA3-408E1A601B1F}"/>
              </a:ext>
            </a:extLst>
          </p:cNvPr>
          <p:cNvSpPr/>
          <p:nvPr/>
        </p:nvSpPr>
        <p:spPr>
          <a:xfrm>
            <a:off x="935596" y="2420888"/>
            <a:ext cx="7272808" cy="32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организации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Federation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«Органическое сельское хозяйство — производственная система, которая поддерживает здоровье почв, экосистем и людей. Зависит от экологических процессов, биологического разнообразия и природных циклов, характерных для местных условий, избегая использования неблагоприятных ресурсов. Органическое сельское хозяйство объединяет традиции, нововведения и науку, чтобы улучшить состояние окружающей среды и развивать справедливые взаимоотношения и достойный уровень жизни для всего вышеуказанного».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3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7EEAA-A455-4489-985D-15CC0C3F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ПРИНЦИПЫ ОРГАНИЧЕСКОГО ЗЕМЛЕДЕЛИЯ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E3BFE-37E7-4B5C-8A9D-B8867C56F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396" y="2708920"/>
            <a:ext cx="6931993" cy="3675169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i="1" dirty="0"/>
              <a:t>Принцип здоровья</a:t>
            </a:r>
            <a:r>
              <a:rPr lang="ru-RU" sz="4000" dirty="0"/>
              <a:t> – органическое сельское хозяйство должно поддерживать и улучшать здоровье почвы, растений, животных, людей и планеты как единого и неделимого целого.</a:t>
            </a:r>
          </a:p>
          <a:p>
            <a:r>
              <a:rPr lang="ru-RU" sz="4000" b="1" i="1" dirty="0"/>
              <a:t>Принцип экологии</a:t>
            </a:r>
            <a:r>
              <a:rPr lang="ru-RU" sz="4000" dirty="0"/>
              <a:t> – органическое сельское хозяйство должно основываться на принципах существования естественных экологических систем и циклов, работая, сосуществуя с ними и поддерживая их.</a:t>
            </a:r>
          </a:p>
          <a:p>
            <a:r>
              <a:rPr lang="ru-RU" sz="4000" b="1" i="1" dirty="0"/>
              <a:t>Принцип справедливости</a:t>
            </a:r>
            <a:r>
              <a:rPr lang="ru-RU" sz="4000" dirty="0"/>
              <a:t> – органическое сельское хозяйство должно строиться на отношениях, которые гарантируют справедливость с учётом общей окружающей среды и жизненных возможностей.</a:t>
            </a:r>
          </a:p>
          <a:p>
            <a:r>
              <a:rPr lang="ru-RU" sz="4000" b="1" i="1" dirty="0"/>
              <a:t>Принцип заботы</a:t>
            </a:r>
            <a:r>
              <a:rPr lang="ru-RU" sz="4000" dirty="0"/>
              <a:t> – управление органическим сельским хозяйством должно носить предупредительный и ответственный характер для защиты здоровья и благополучия нынешних и будущих поколений и окружающей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78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6447C-3E19-4205-B5A0-DAC7C849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4365104"/>
            <a:ext cx="4422470" cy="958673"/>
          </a:xfrm>
        </p:spPr>
        <p:txBody>
          <a:bodyPr>
            <a:noAutofit/>
          </a:bodyPr>
          <a:lstStyle/>
          <a:p>
            <a:r>
              <a:rPr lang="ru-RU" sz="2000" dirty="0"/>
              <a:t>Слабым местом органического сельского хозяйства, из-а чего большинство аграриев воздерживается от перехода на этот способ производства, является значительно более высокая себестоимость продукции в сравнении с промышленным сельским хозяйством.</a:t>
            </a:r>
          </a:p>
        </p:txBody>
      </p:sp>
      <p:pic>
        <p:nvPicPr>
          <p:cNvPr id="1026" name="Picture 2" descr="Органическое сельское хозяйство: рентабельность и основные принципы">
            <a:extLst>
              <a:ext uri="{FF2B5EF4-FFF2-40B4-BE49-F238E27FC236}">
                <a16:creationId xmlns:a16="http://schemas.microsoft.com/office/drawing/2014/main" id="{43B66473-3D2E-42C5-B8D8-20D64192A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08336"/>
            <a:ext cx="3651779" cy="246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64A49AC-8150-4CE5-A56A-3DE21A80D3A3}"/>
              </a:ext>
            </a:extLst>
          </p:cNvPr>
          <p:cNvSpPr/>
          <p:nvPr/>
        </p:nvSpPr>
        <p:spPr>
          <a:xfrm>
            <a:off x="806769" y="1389677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Все методы основаны на принципе биологической синергии:</a:t>
            </a:r>
          </a:p>
          <a:p>
            <a:r>
              <a:rPr lang="ru-RU" sz="1200" dirty="0"/>
              <a:t>отказ от синтетических средств защиты растений, использование существующих биологических аналогов;</a:t>
            </a:r>
          </a:p>
          <a:p>
            <a:r>
              <a:rPr lang="ru-RU" sz="1200" dirty="0"/>
              <a:t>применение органических соединений в сельском хозяйстве (навоза, растительных остатков и т.п.) в качестве удобрений;</a:t>
            </a:r>
          </a:p>
          <a:p>
            <a:r>
              <a:rPr lang="ru-RU" sz="1200" dirty="0"/>
              <a:t>строгое соблюдение севооборота для борьбы с сорняками, вредителями и с целью восстановления плодородности почвы;</a:t>
            </a:r>
          </a:p>
          <a:p>
            <a:r>
              <a:rPr lang="ru-RU" sz="1200" dirty="0"/>
              <a:t>предприятие работает по замкнутому циклу земледелие-животноводство (растениеводство обеспечивает животных кормами, животные дают удобрения для полей).</a:t>
            </a:r>
          </a:p>
          <a:p>
            <a:r>
              <a:rPr lang="ru-RU" sz="1200" dirty="0"/>
              <a:t>Хотя быстрорастворимые синтетические пестициды и удобрения запрещены к использованию, в редких случаях, когда имеется высокий риск потери урожая, а биологические методы не дают эффекта, допускается эпизодическое применение химии.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06E13A5-2382-4D6B-88F9-EA33E751B014}"/>
              </a:ext>
            </a:extLst>
          </p:cNvPr>
          <p:cNvSpPr txBox="1">
            <a:spLocks/>
          </p:cNvSpPr>
          <p:nvPr/>
        </p:nvSpPr>
        <p:spPr>
          <a:xfrm>
            <a:off x="818611" y="485883"/>
            <a:ext cx="7632848" cy="9586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ОРГАНИЧЕСКОЕ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РАСТЕНИЕВОДСТВО</a:t>
            </a:r>
          </a:p>
        </p:txBody>
      </p:sp>
    </p:spTree>
    <p:extLst>
      <p:ext uri="{BB962C8B-B14F-4D97-AF65-F5344CB8AC3E}">
        <p14:creationId xmlns:p14="http://schemas.microsoft.com/office/powerpoint/2010/main" val="331455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48CA7-2B11-451F-A3FA-EE966668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15337"/>
            <a:ext cx="7220024" cy="1303867"/>
          </a:xfrm>
        </p:spPr>
        <p:txBody>
          <a:bodyPr>
            <a:normAutofit/>
          </a:bodyPr>
          <a:lstStyle/>
          <a:p>
            <a:r>
              <a:rPr lang="ru-RU" sz="2800" b="1" dirty="0"/>
              <a:t>КОНЦЕПЦИЯ ОРГАНИЧЕСКОГО ЖИВОТНОВОДСТВА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B69686-7523-4194-B781-156EC8A4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2675055" cy="367516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Помимо отказа от синтетических пищевых добавок, стимуляторов и гормонов, органическое животноводство предусматривает также содержание животных в условиях, приближенных к их природному образу жизни. </a:t>
            </a:r>
          </a:p>
          <a:p>
            <a:r>
              <a:rPr lang="ru-RU" dirty="0"/>
              <a:t>Это, к примеру, значит, что крупный рогатый скот в летний период непременно должен выпасаться на природных пастбищах, а круглогодичное стойловое содержание не допускается.</a:t>
            </a:r>
          </a:p>
        </p:txBody>
      </p:sp>
      <p:pic>
        <p:nvPicPr>
          <p:cNvPr id="1026" name="Picture 2" descr="Применение органических соединений в сельском хозяйстве ">
            <a:extLst>
              <a:ext uri="{FF2B5EF4-FFF2-40B4-BE49-F238E27FC236}">
                <a16:creationId xmlns:a16="http://schemas.microsoft.com/office/drawing/2014/main" id="{3CF7E685-301E-4458-B37B-ED46AC23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42" y="2708920"/>
            <a:ext cx="413443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6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484784"/>
            <a:ext cx="61926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 1979 году Совет по благополучию сельскохозяйственных животных (</a:t>
            </a:r>
            <a:r>
              <a:rPr lang="ru-RU" sz="1200" b="1" dirty="0" err="1"/>
              <a:t>Farm</a:t>
            </a:r>
            <a:r>
              <a:rPr lang="ru-RU" sz="1200" b="1" dirty="0"/>
              <a:t> </a:t>
            </a:r>
            <a:r>
              <a:rPr lang="ru-RU" sz="1200" b="1" dirty="0" err="1"/>
              <a:t>Animal</a:t>
            </a:r>
            <a:r>
              <a:rPr lang="ru-RU" sz="1200" b="1" dirty="0"/>
              <a:t> </a:t>
            </a:r>
            <a:r>
              <a:rPr lang="ru-RU" sz="1200" b="1" dirty="0" err="1"/>
              <a:t>Welfare</a:t>
            </a:r>
            <a:r>
              <a:rPr lang="ru-RU" sz="1200" b="1" dirty="0"/>
              <a:t> </a:t>
            </a:r>
            <a:r>
              <a:rPr lang="ru-RU" sz="1200" b="1" dirty="0" err="1"/>
              <a:t>Council</a:t>
            </a:r>
            <a:r>
              <a:rPr lang="ru-RU" sz="1200" b="1" dirty="0"/>
              <a:t> - FAWC), действующий и по сей день, санкционировал «пять свобод», которые должны гарантироваться домашнему скоту:</a:t>
            </a:r>
          </a:p>
          <a:p>
            <a:endParaRPr lang="ru-RU" sz="1200" b="1" dirty="0"/>
          </a:p>
          <a:p>
            <a:r>
              <a:rPr lang="ru-RU" sz="1200" b="1" dirty="0"/>
              <a:t> 1. Свобода от жажды, голода и недоедания, путем предоставления доступа к воде и сбалансированного питания; </a:t>
            </a:r>
          </a:p>
          <a:p>
            <a:endParaRPr lang="ru-RU" sz="1200" b="1" dirty="0"/>
          </a:p>
          <a:p>
            <a:r>
              <a:rPr lang="ru-RU" sz="1200" b="1" dirty="0"/>
              <a:t>2. Свобода от дискомфорта, путем предоставления соответствующей среды для проживания, включая укрытие и удобное место для сна и отдыха; </a:t>
            </a:r>
          </a:p>
          <a:p>
            <a:endParaRPr lang="ru-RU" sz="1200" b="1" dirty="0"/>
          </a:p>
          <a:p>
            <a:r>
              <a:rPr lang="ru-RU" sz="1200" b="1" dirty="0"/>
              <a:t>3. Свобода от боли, травм и болезней, путем проведения профилактических мероприятий или своевременной диагностики и лечения;</a:t>
            </a:r>
          </a:p>
          <a:p>
            <a:endParaRPr lang="ru-RU" sz="1200" b="1" dirty="0"/>
          </a:p>
          <a:p>
            <a:r>
              <a:rPr lang="ru-RU" sz="1200" b="1" dirty="0"/>
              <a:t> 4. Свобода естественного поведения, путем предоставления достаточного места, а также компании животных того же вида;</a:t>
            </a:r>
          </a:p>
          <a:p>
            <a:endParaRPr lang="ru-RU" sz="1200" b="1" dirty="0"/>
          </a:p>
          <a:p>
            <a:r>
              <a:rPr lang="ru-RU" sz="1200" b="1" dirty="0"/>
              <a:t> 5. Свобода от страха, путем обеспечения условий, которые исключают ненужные страдания. При соблюдении этих условий животное будет находиться в состоянии оптимального благополучия.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6BF7C0-2BF7-49DD-B757-2FD3F7F06F44}"/>
              </a:ext>
            </a:extLst>
          </p:cNvPr>
          <p:cNvSpPr/>
          <p:nvPr/>
        </p:nvSpPr>
        <p:spPr>
          <a:xfrm>
            <a:off x="539552" y="54868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«ПЯТЬ СВОБОД» БЛАГОПОЛУЧИЯ ЖИВОТНЫХ</a:t>
            </a:r>
            <a:endParaRPr lang="ru-RU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F72AC-8D3F-44F2-8359-16180F1B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КОРМА И КОРМЛЕНИЕ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138B0-0FE6-4BA3-B99F-4A1C426FA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2531039" cy="374717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Все поголовье должно питаться на 100 % натуральными кормами.</a:t>
            </a:r>
          </a:p>
          <a:p>
            <a:r>
              <a:rPr lang="ru-RU" dirty="0"/>
              <a:t>Более 50 % кормов должно быть местного происхождения и производства.</a:t>
            </a:r>
          </a:p>
          <a:p>
            <a:r>
              <a:rPr lang="ru-RU" dirty="0"/>
              <a:t>Кормовой стол должен быть всегда полон.</a:t>
            </a:r>
          </a:p>
          <a:p>
            <a:r>
              <a:rPr lang="ru-RU" dirty="0"/>
              <a:t>Животные должны быть всегда обеспечены чистой питьевой водой.</a:t>
            </a:r>
          </a:p>
          <a:p>
            <a:r>
              <a:rPr lang="ru-RU" dirty="0"/>
              <a:t>Использование синтетических стимуляторов роста, красителей, аминокислот, эмульгаторов,  мочевины и т.д. полностью запрещено.</a:t>
            </a:r>
          </a:p>
          <a:p>
            <a:endParaRPr lang="ru-RU" dirty="0"/>
          </a:p>
        </p:txBody>
      </p:sp>
      <p:pic>
        <p:nvPicPr>
          <p:cNvPr id="2052" name="Picture 4" descr="https://obj.mosregtoday.ru/img/articles/items/inline_159974160348297328696.jpg">
            <a:extLst>
              <a:ext uri="{FF2B5EF4-FFF2-40B4-BE49-F238E27FC236}">
                <a16:creationId xmlns:a16="http://schemas.microsoft.com/office/drawing/2014/main" id="{AA5527F6-5EC2-4F44-9C88-240EA470F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66884"/>
            <a:ext cx="4307440" cy="28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1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6C5A0-B094-4211-87A9-109DB428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СОДЕРЖАНИЕ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7AC1DD-F2A6-4888-BAE0-39D79255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2747063" cy="344499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Животные не должны содержаться в клетках или на привязи.</a:t>
            </a:r>
          </a:p>
          <a:p>
            <a:r>
              <a:rPr lang="ru-RU" dirty="0"/>
              <a:t>У животных должно быть достаточно места для свободного передвижения внутри помещения.</a:t>
            </a:r>
          </a:p>
          <a:p>
            <a:r>
              <a:rPr lang="ru-RU" dirty="0"/>
              <a:t>В помещении должно быть светло, свежо и сухо.</a:t>
            </a:r>
          </a:p>
          <a:p>
            <a:r>
              <a:rPr lang="ru-RU" dirty="0"/>
              <a:t>Сухие подстилки должны быть всегда чистыми и свежими.</a:t>
            </a:r>
          </a:p>
          <a:p>
            <a:endParaRPr lang="ru-RU" dirty="0"/>
          </a:p>
        </p:txBody>
      </p:sp>
      <p:pic>
        <p:nvPicPr>
          <p:cNvPr id="3074" name="Picture 2" descr="https://avatars.mds.yandex.net/get-zen_doc/1936915/pub_5e26e253fe289100b1481335_5e26e332d4f07a00adc2168a/scale_1200">
            <a:extLst>
              <a:ext uri="{FF2B5EF4-FFF2-40B4-BE49-F238E27FC236}">
                <a16:creationId xmlns:a16="http://schemas.microsoft.com/office/drawing/2014/main" id="{9ED4859A-994F-47DC-8615-ECE347EA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0135"/>
            <a:ext cx="4683861" cy="29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5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00867-3502-49D1-BA12-6984E92C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1196752"/>
            <a:ext cx="6798734" cy="1008112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ПРОФИЛАКТИКА БОЛЕЗНЕЙ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F6A3F-EE6C-4954-9284-AF11F6D30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3827183" cy="344499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Максимальное внимание должно уделяться выбору породы. Приоритет всегда должен быть за локальными, местными породами, устойчивыми к большинству заболеваний по сравнению с экзотическими животными.</a:t>
            </a:r>
          </a:p>
          <a:p>
            <a:r>
              <a:rPr lang="ru-RU" dirty="0"/>
              <a:t>Животные должны быть выращены с сохранением собственного иммунитета, обеспечивающего хорошую устойчивость к болезням и инфекциям.</a:t>
            </a:r>
          </a:p>
          <a:p>
            <a:r>
              <a:rPr lang="ru-RU" dirty="0"/>
              <a:t>Наличие качественного корма на открытом воздухе укрепляет естественную иммунную систему.</a:t>
            </a:r>
          </a:p>
          <a:p>
            <a:r>
              <a:rPr lang="ru-RU" dirty="0"/>
              <a:t>Следует минимизировать использование ветеринарных препаратов без серьезных показаний.</a:t>
            </a:r>
          </a:p>
          <a:p>
            <a:endParaRPr lang="ru-RU" dirty="0"/>
          </a:p>
        </p:txBody>
      </p:sp>
      <p:pic>
        <p:nvPicPr>
          <p:cNvPr id="4098" name="Picture 2" descr="https://avatars.mds.yandex.net/get-zen_doc/3532529/pub_5f0460927b424f46898f7f48_5f0462584e7e4e2b1484f504/scale_1200">
            <a:extLst>
              <a:ext uri="{FF2B5EF4-FFF2-40B4-BE49-F238E27FC236}">
                <a16:creationId xmlns:a16="http://schemas.microsoft.com/office/drawing/2014/main" id="{E6085C84-2BF7-432F-89A2-FF2B6C5D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81600"/>
            <a:ext cx="2358008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77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1300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Натуральные материалы</vt:lpstr>
      <vt:lpstr>ОРГАНИЧЕСКОЕ  сельское хозяйство</vt:lpstr>
      <vt:lpstr>ОРГАНИЧЕСКОЕ СЕЛЬСКОЕ ХОЗЯЙСТВО</vt:lpstr>
      <vt:lpstr>ПРИНЦИПЫ ОРГАНИЧЕСКОГО ЗЕМЛЕДЕЛИЯ </vt:lpstr>
      <vt:lpstr>Слабым местом органического сельского хозяйства, из-а чего большинство аграриев воздерживается от перехода на этот способ производства, является значительно более высокая себестоимость продукции в сравнении с промышленным сельским хозяйством.</vt:lpstr>
      <vt:lpstr>КОНЦЕПЦИЯ ОРГАНИЧЕСКОГО ЖИВОТНОВОДСТВА</vt:lpstr>
      <vt:lpstr>Презентация PowerPoint</vt:lpstr>
      <vt:lpstr>КОРМА И КОРМЛЕНИЕ </vt:lpstr>
      <vt:lpstr>СОДЕРЖАНИЕ </vt:lpstr>
      <vt:lpstr>ПРОФИЛАКТИКА БОЛЕЗНЕЙ </vt:lpstr>
      <vt:lpstr>ЛЕЧЕНИЕ </vt:lpstr>
      <vt:lpstr>Температура, относительная влажность и концентрация загрязняющих веществ в воздухе подлежат контролю с целью создания комфортного для животных микроклимата, необходимого для максимальной продуктивности. </vt:lpstr>
      <vt:lpstr>СОДЕРЖАНИЕ ПОД НАВЕСОМ</vt:lpstr>
      <vt:lpstr>ЧТО НУЖНО ЖИВОТНЫМ? </vt:lpstr>
      <vt:lpstr>ПОТРЕБНОСТИ СЕЛЬСКОХОЗЯЙСТВЕННЫХ ЖИВОТНЫХ</vt:lpstr>
      <vt:lpstr>ТАБЛИЦА ДЛЯ СРАВНЕНИЯ ЭКОНОМИЧЕСКИХ ПОКАЗАТЕЛЕЙ ДВУХ РАЗНЫХ ПОРОД</vt:lpstr>
      <vt:lpstr>КОНКУРЕНТОСПОСОБНОСТЬ ОРГАНИЧЕСКОЙ ПРОДУКЦИИ</vt:lpstr>
      <vt:lpstr>КОНКУРЕНТОСПОСОБНОСТЬ  ОРГАНИЧЕСКОГО ЖИВОТНОВОДСТВА </vt:lpstr>
      <vt:lpstr>Вывод</vt:lpstr>
      <vt:lpstr>Рекомендуемая литература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PGAU</cp:lastModifiedBy>
  <cp:revision>20</cp:revision>
  <dcterms:created xsi:type="dcterms:W3CDTF">2021-06-15T19:09:43Z</dcterms:created>
  <dcterms:modified xsi:type="dcterms:W3CDTF">2022-05-16T12:22:08Z</dcterms:modified>
</cp:coreProperties>
</file>