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5" r:id="rId4"/>
    <p:sldId id="257" r:id="rId5"/>
    <p:sldId id="258" r:id="rId6"/>
    <p:sldId id="268" r:id="rId7"/>
    <p:sldId id="259" r:id="rId8"/>
    <p:sldId id="269" r:id="rId9"/>
    <p:sldId id="270" r:id="rId10"/>
    <p:sldId id="271" r:id="rId11"/>
    <p:sldId id="272" r:id="rId12"/>
    <p:sldId id="260" r:id="rId13"/>
    <p:sldId id="261" r:id="rId14"/>
    <p:sldId id="262" r:id="rId15"/>
    <p:sldId id="263" r:id="rId16"/>
    <p:sldId id="266" r:id="rId17"/>
    <p:sldId id="267" r:id="rId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120" y="6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E8E80B-7540-4C69-B3E2-3437FF8B63C8}"/>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54CA44B8-446E-4DA8-8F89-FCB68292F1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56452C7F-65F6-45BD-B8F7-6F5CA791AEE8}"/>
              </a:ext>
            </a:extLst>
          </p:cNvPr>
          <p:cNvSpPr>
            <a:spLocks noGrp="1"/>
          </p:cNvSpPr>
          <p:nvPr>
            <p:ph type="dt" sz="half" idx="10"/>
          </p:nvPr>
        </p:nvSpPr>
        <p:spPr/>
        <p:txBody>
          <a:bodyPr/>
          <a:lstStyle/>
          <a:p>
            <a:fld id="{E06120D8-F9D1-482B-90FE-2ACF467B672F}" type="datetimeFigureOut">
              <a:rPr lang="ru-RU" smtClean="0"/>
              <a:t>14.11.2022</a:t>
            </a:fld>
            <a:endParaRPr lang="ru-RU"/>
          </a:p>
        </p:txBody>
      </p:sp>
      <p:sp>
        <p:nvSpPr>
          <p:cNvPr id="5" name="Нижний колонтитул 4">
            <a:extLst>
              <a:ext uri="{FF2B5EF4-FFF2-40B4-BE49-F238E27FC236}">
                <a16:creationId xmlns:a16="http://schemas.microsoft.com/office/drawing/2014/main" id="{3C567C9E-D856-4340-BD82-9C15FE246EF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5D72262-C5D9-4A4A-82BA-6CEE9EE29B78}"/>
              </a:ext>
            </a:extLst>
          </p:cNvPr>
          <p:cNvSpPr>
            <a:spLocks noGrp="1"/>
          </p:cNvSpPr>
          <p:nvPr>
            <p:ph type="sldNum" sz="quarter" idx="12"/>
          </p:nvPr>
        </p:nvSpPr>
        <p:spPr/>
        <p:txBody>
          <a:bodyPr/>
          <a:lstStyle/>
          <a:p>
            <a:fld id="{11E3778A-11AD-4968-9BF1-BB722C6EEDC1}" type="slidenum">
              <a:rPr lang="ru-RU" smtClean="0"/>
              <a:t>‹#›</a:t>
            </a:fld>
            <a:endParaRPr lang="ru-RU"/>
          </a:p>
        </p:txBody>
      </p:sp>
    </p:spTree>
    <p:extLst>
      <p:ext uri="{BB962C8B-B14F-4D97-AF65-F5344CB8AC3E}">
        <p14:creationId xmlns:p14="http://schemas.microsoft.com/office/powerpoint/2010/main" val="3472855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E2E8F9-8A35-4E14-BB27-14034E09747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9B7850A9-8631-4B5F-B69B-E7A8722CEAE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1C920A2-D489-4935-A778-3E69A34D1734}"/>
              </a:ext>
            </a:extLst>
          </p:cNvPr>
          <p:cNvSpPr>
            <a:spLocks noGrp="1"/>
          </p:cNvSpPr>
          <p:nvPr>
            <p:ph type="dt" sz="half" idx="10"/>
          </p:nvPr>
        </p:nvSpPr>
        <p:spPr/>
        <p:txBody>
          <a:bodyPr/>
          <a:lstStyle/>
          <a:p>
            <a:fld id="{E06120D8-F9D1-482B-90FE-2ACF467B672F}" type="datetimeFigureOut">
              <a:rPr lang="ru-RU" smtClean="0"/>
              <a:t>14.11.2022</a:t>
            </a:fld>
            <a:endParaRPr lang="ru-RU"/>
          </a:p>
        </p:txBody>
      </p:sp>
      <p:sp>
        <p:nvSpPr>
          <p:cNvPr id="5" name="Нижний колонтитул 4">
            <a:extLst>
              <a:ext uri="{FF2B5EF4-FFF2-40B4-BE49-F238E27FC236}">
                <a16:creationId xmlns:a16="http://schemas.microsoft.com/office/drawing/2014/main" id="{1BCEDC1D-3DE5-4C62-9012-269E09C8821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C02FDA0-C122-4C22-BD26-5C2CBEBB4270}"/>
              </a:ext>
            </a:extLst>
          </p:cNvPr>
          <p:cNvSpPr>
            <a:spLocks noGrp="1"/>
          </p:cNvSpPr>
          <p:nvPr>
            <p:ph type="sldNum" sz="quarter" idx="12"/>
          </p:nvPr>
        </p:nvSpPr>
        <p:spPr/>
        <p:txBody>
          <a:bodyPr/>
          <a:lstStyle/>
          <a:p>
            <a:fld id="{11E3778A-11AD-4968-9BF1-BB722C6EEDC1}" type="slidenum">
              <a:rPr lang="ru-RU" smtClean="0"/>
              <a:t>‹#›</a:t>
            </a:fld>
            <a:endParaRPr lang="ru-RU"/>
          </a:p>
        </p:txBody>
      </p:sp>
    </p:spTree>
    <p:extLst>
      <p:ext uri="{BB962C8B-B14F-4D97-AF65-F5344CB8AC3E}">
        <p14:creationId xmlns:p14="http://schemas.microsoft.com/office/powerpoint/2010/main" val="2251239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8EBB80D2-3303-4417-A477-0A6F67647A1D}"/>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1889E70E-03A5-47FC-9969-044299876492}"/>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9A7B477-B90C-42F7-B75F-96EE8E22586A}"/>
              </a:ext>
            </a:extLst>
          </p:cNvPr>
          <p:cNvSpPr>
            <a:spLocks noGrp="1"/>
          </p:cNvSpPr>
          <p:nvPr>
            <p:ph type="dt" sz="half" idx="10"/>
          </p:nvPr>
        </p:nvSpPr>
        <p:spPr/>
        <p:txBody>
          <a:bodyPr/>
          <a:lstStyle/>
          <a:p>
            <a:fld id="{E06120D8-F9D1-482B-90FE-2ACF467B672F}" type="datetimeFigureOut">
              <a:rPr lang="ru-RU" smtClean="0"/>
              <a:t>14.11.2022</a:t>
            </a:fld>
            <a:endParaRPr lang="ru-RU"/>
          </a:p>
        </p:txBody>
      </p:sp>
      <p:sp>
        <p:nvSpPr>
          <p:cNvPr id="5" name="Нижний колонтитул 4">
            <a:extLst>
              <a:ext uri="{FF2B5EF4-FFF2-40B4-BE49-F238E27FC236}">
                <a16:creationId xmlns:a16="http://schemas.microsoft.com/office/drawing/2014/main" id="{82AE0EE1-F6C4-4535-B4F0-6AEFA14FCB6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87E5386-B55D-4032-9C5F-CBEE54DAD8FB}"/>
              </a:ext>
            </a:extLst>
          </p:cNvPr>
          <p:cNvSpPr>
            <a:spLocks noGrp="1"/>
          </p:cNvSpPr>
          <p:nvPr>
            <p:ph type="sldNum" sz="quarter" idx="12"/>
          </p:nvPr>
        </p:nvSpPr>
        <p:spPr/>
        <p:txBody>
          <a:bodyPr/>
          <a:lstStyle/>
          <a:p>
            <a:fld id="{11E3778A-11AD-4968-9BF1-BB722C6EEDC1}" type="slidenum">
              <a:rPr lang="ru-RU" smtClean="0"/>
              <a:t>‹#›</a:t>
            </a:fld>
            <a:endParaRPr lang="ru-RU"/>
          </a:p>
        </p:txBody>
      </p:sp>
    </p:spTree>
    <p:extLst>
      <p:ext uri="{BB962C8B-B14F-4D97-AF65-F5344CB8AC3E}">
        <p14:creationId xmlns:p14="http://schemas.microsoft.com/office/powerpoint/2010/main" val="2412087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0673F2-8562-49D7-84D6-8D50423E128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58AA7E7-1277-4050-B1B3-03F0C48AB21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D579FEF-0868-4116-983A-E60AF516EB29}"/>
              </a:ext>
            </a:extLst>
          </p:cNvPr>
          <p:cNvSpPr>
            <a:spLocks noGrp="1"/>
          </p:cNvSpPr>
          <p:nvPr>
            <p:ph type="dt" sz="half" idx="10"/>
          </p:nvPr>
        </p:nvSpPr>
        <p:spPr/>
        <p:txBody>
          <a:bodyPr/>
          <a:lstStyle/>
          <a:p>
            <a:fld id="{E06120D8-F9D1-482B-90FE-2ACF467B672F}" type="datetimeFigureOut">
              <a:rPr lang="ru-RU" smtClean="0"/>
              <a:t>14.11.2022</a:t>
            </a:fld>
            <a:endParaRPr lang="ru-RU"/>
          </a:p>
        </p:txBody>
      </p:sp>
      <p:sp>
        <p:nvSpPr>
          <p:cNvPr id="5" name="Нижний колонтитул 4">
            <a:extLst>
              <a:ext uri="{FF2B5EF4-FFF2-40B4-BE49-F238E27FC236}">
                <a16:creationId xmlns:a16="http://schemas.microsoft.com/office/drawing/2014/main" id="{7DC79407-FC78-4E21-8C0A-C81D1A4A956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F97142E-D325-4ACD-A664-674EF17491E6}"/>
              </a:ext>
            </a:extLst>
          </p:cNvPr>
          <p:cNvSpPr>
            <a:spLocks noGrp="1"/>
          </p:cNvSpPr>
          <p:nvPr>
            <p:ph type="sldNum" sz="quarter" idx="12"/>
          </p:nvPr>
        </p:nvSpPr>
        <p:spPr/>
        <p:txBody>
          <a:bodyPr/>
          <a:lstStyle/>
          <a:p>
            <a:fld id="{11E3778A-11AD-4968-9BF1-BB722C6EEDC1}" type="slidenum">
              <a:rPr lang="ru-RU" smtClean="0"/>
              <a:t>‹#›</a:t>
            </a:fld>
            <a:endParaRPr lang="ru-RU"/>
          </a:p>
        </p:txBody>
      </p:sp>
    </p:spTree>
    <p:extLst>
      <p:ext uri="{BB962C8B-B14F-4D97-AF65-F5344CB8AC3E}">
        <p14:creationId xmlns:p14="http://schemas.microsoft.com/office/powerpoint/2010/main" val="3932928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99927F-AD64-439D-AC18-475E5C2CD18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1E1078B8-8C4C-411C-B5D6-B827928714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C3A10AF-D1BD-4DB1-B1CC-548156183940}"/>
              </a:ext>
            </a:extLst>
          </p:cNvPr>
          <p:cNvSpPr>
            <a:spLocks noGrp="1"/>
          </p:cNvSpPr>
          <p:nvPr>
            <p:ph type="dt" sz="half" idx="10"/>
          </p:nvPr>
        </p:nvSpPr>
        <p:spPr/>
        <p:txBody>
          <a:bodyPr/>
          <a:lstStyle/>
          <a:p>
            <a:fld id="{E06120D8-F9D1-482B-90FE-2ACF467B672F}" type="datetimeFigureOut">
              <a:rPr lang="ru-RU" smtClean="0"/>
              <a:t>14.11.2022</a:t>
            </a:fld>
            <a:endParaRPr lang="ru-RU"/>
          </a:p>
        </p:txBody>
      </p:sp>
      <p:sp>
        <p:nvSpPr>
          <p:cNvPr id="5" name="Нижний колонтитул 4">
            <a:extLst>
              <a:ext uri="{FF2B5EF4-FFF2-40B4-BE49-F238E27FC236}">
                <a16:creationId xmlns:a16="http://schemas.microsoft.com/office/drawing/2014/main" id="{59F5E327-3AE8-4A04-811F-56ED5072DFB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144FBC5-05D1-4BDA-BB30-6C52655D6752}"/>
              </a:ext>
            </a:extLst>
          </p:cNvPr>
          <p:cNvSpPr>
            <a:spLocks noGrp="1"/>
          </p:cNvSpPr>
          <p:nvPr>
            <p:ph type="sldNum" sz="quarter" idx="12"/>
          </p:nvPr>
        </p:nvSpPr>
        <p:spPr/>
        <p:txBody>
          <a:bodyPr/>
          <a:lstStyle/>
          <a:p>
            <a:fld id="{11E3778A-11AD-4968-9BF1-BB722C6EEDC1}" type="slidenum">
              <a:rPr lang="ru-RU" smtClean="0"/>
              <a:t>‹#›</a:t>
            </a:fld>
            <a:endParaRPr lang="ru-RU"/>
          </a:p>
        </p:txBody>
      </p:sp>
    </p:spTree>
    <p:extLst>
      <p:ext uri="{BB962C8B-B14F-4D97-AF65-F5344CB8AC3E}">
        <p14:creationId xmlns:p14="http://schemas.microsoft.com/office/powerpoint/2010/main" val="3000425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A0F5F3-8662-4C91-893C-657D6E22A0D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0115404-8B7F-474A-9CC8-E863F2EEB3D1}"/>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60D2DF92-0E3E-4211-88DB-B06EDA8AAA5E}"/>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75197305-EA0A-42CE-B08A-77A1E6077BA2}"/>
              </a:ext>
            </a:extLst>
          </p:cNvPr>
          <p:cNvSpPr>
            <a:spLocks noGrp="1"/>
          </p:cNvSpPr>
          <p:nvPr>
            <p:ph type="dt" sz="half" idx="10"/>
          </p:nvPr>
        </p:nvSpPr>
        <p:spPr/>
        <p:txBody>
          <a:bodyPr/>
          <a:lstStyle/>
          <a:p>
            <a:fld id="{E06120D8-F9D1-482B-90FE-2ACF467B672F}" type="datetimeFigureOut">
              <a:rPr lang="ru-RU" smtClean="0"/>
              <a:t>14.11.2022</a:t>
            </a:fld>
            <a:endParaRPr lang="ru-RU"/>
          </a:p>
        </p:txBody>
      </p:sp>
      <p:sp>
        <p:nvSpPr>
          <p:cNvPr id="6" name="Нижний колонтитул 5">
            <a:extLst>
              <a:ext uri="{FF2B5EF4-FFF2-40B4-BE49-F238E27FC236}">
                <a16:creationId xmlns:a16="http://schemas.microsoft.com/office/drawing/2014/main" id="{E8F67D5E-DFC2-46FF-BE6F-99BB19390B2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97D9734-5A0B-47E3-8D0D-78558C4FC147}"/>
              </a:ext>
            </a:extLst>
          </p:cNvPr>
          <p:cNvSpPr>
            <a:spLocks noGrp="1"/>
          </p:cNvSpPr>
          <p:nvPr>
            <p:ph type="sldNum" sz="quarter" idx="12"/>
          </p:nvPr>
        </p:nvSpPr>
        <p:spPr/>
        <p:txBody>
          <a:bodyPr/>
          <a:lstStyle/>
          <a:p>
            <a:fld id="{11E3778A-11AD-4968-9BF1-BB722C6EEDC1}" type="slidenum">
              <a:rPr lang="ru-RU" smtClean="0"/>
              <a:t>‹#›</a:t>
            </a:fld>
            <a:endParaRPr lang="ru-RU"/>
          </a:p>
        </p:txBody>
      </p:sp>
    </p:spTree>
    <p:extLst>
      <p:ext uri="{BB962C8B-B14F-4D97-AF65-F5344CB8AC3E}">
        <p14:creationId xmlns:p14="http://schemas.microsoft.com/office/powerpoint/2010/main" val="1628058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0922EF-AF3C-496C-B58E-CF5704ACF362}"/>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8C0085EA-A638-4DD0-9A1A-66346FDACD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30CD9DE8-BEE4-4BAC-BDCA-1FB68CD388B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F636D22-6A7E-462F-8188-EE281E3943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209B352F-5027-4FD8-9C73-27DC91B8663A}"/>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1E86951A-9EAE-4A75-8E76-DB89FAEAD3D4}"/>
              </a:ext>
            </a:extLst>
          </p:cNvPr>
          <p:cNvSpPr>
            <a:spLocks noGrp="1"/>
          </p:cNvSpPr>
          <p:nvPr>
            <p:ph type="dt" sz="half" idx="10"/>
          </p:nvPr>
        </p:nvSpPr>
        <p:spPr/>
        <p:txBody>
          <a:bodyPr/>
          <a:lstStyle/>
          <a:p>
            <a:fld id="{E06120D8-F9D1-482B-90FE-2ACF467B672F}" type="datetimeFigureOut">
              <a:rPr lang="ru-RU" smtClean="0"/>
              <a:t>14.11.2022</a:t>
            </a:fld>
            <a:endParaRPr lang="ru-RU"/>
          </a:p>
        </p:txBody>
      </p:sp>
      <p:sp>
        <p:nvSpPr>
          <p:cNvPr id="8" name="Нижний колонтитул 7">
            <a:extLst>
              <a:ext uri="{FF2B5EF4-FFF2-40B4-BE49-F238E27FC236}">
                <a16:creationId xmlns:a16="http://schemas.microsoft.com/office/drawing/2014/main" id="{768E56A7-D218-4D66-8AED-561A0F462B99}"/>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7ACA02DB-3AFF-4A66-B7A9-40699131C644}"/>
              </a:ext>
            </a:extLst>
          </p:cNvPr>
          <p:cNvSpPr>
            <a:spLocks noGrp="1"/>
          </p:cNvSpPr>
          <p:nvPr>
            <p:ph type="sldNum" sz="quarter" idx="12"/>
          </p:nvPr>
        </p:nvSpPr>
        <p:spPr/>
        <p:txBody>
          <a:bodyPr/>
          <a:lstStyle/>
          <a:p>
            <a:fld id="{11E3778A-11AD-4968-9BF1-BB722C6EEDC1}" type="slidenum">
              <a:rPr lang="ru-RU" smtClean="0"/>
              <a:t>‹#›</a:t>
            </a:fld>
            <a:endParaRPr lang="ru-RU"/>
          </a:p>
        </p:txBody>
      </p:sp>
    </p:spTree>
    <p:extLst>
      <p:ext uri="{BB962C8B-B14F-4D97-AF65-F5344CB8AC3E}">
        <p14:creationId xmlns:p14="http://schemas.microsoft.com/office/powerpoint/2010/main" val="1724114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581B78-F879-4432-AE57-EE6E5A4EE00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5255D0A9-B7EF-4A48-A566-799053C6E091}"/>
              </a:ext>
            </a:extLst>
          </p:cNvPr>
          <p:cNvSpPr>
            <a:spLocks noGrp="1"/>
          </p:cNvSpPr>
          <p:nvPr>
            <p:ph type="dt" sz="half" idx="10"/>
          </p:nvPr>
        </p:nvSpPr>
        <p:spPr/>
        <p:txBody>
          <a:bodyPr/>
          <a:lstStyle/>
          <a:p>
            <a:fld id="{E06120D8-F9D1-482B-90FE-2ACF467B672F}" type="datetimeFigureOut">
              <a:rPr lang="ru-RU" smtClean="0"/>
              <a:t>14.11.2022</a:t>
            </a:fld>
            <a:endParaRPr lang="ru-RU"/>
          </a:p>
        </p:txBody>
      </p:sp>
      <p:sp>
        <p:nvSpPr>
          <p:cNvPr id="4" name="Нижний колонтитул 3">
            <a:extLst>
              <a:ext uri="{FF2B5EF4-FFF2-40B4-BE49-F238E27FC236}">
                <a16:creationId xmlns:a16="http://schemas.microsoft.com/office/drawing/2014/main" id="{BE3F5E70-46D6-40D0-AA36-A77C8C82970E}"/>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98411EC7-F05E-4AB0-89C6-E5FAB0786D53}"/>
              </a:ext>
            </a:extLst>
          </p:cNvPr>
          <p:cNvSpPr>
            <a:spLocks noGrp="1"/>
          </p:cNvSpPr>
          <p:nvPr>
            <p:ph type="sldNum" sz="quarter" idx="12"/>
          </p:nvPr>
        </p:nvSpPr>
        <p:spPr/>
        <p:txBody>
          <a:bodyPr/>
          <a:lstStyle/>
          <a:p>
            <a:fld id="{11E3778A-11AD-4968-9BF1-BB722C6EEDC1}" type="slidenum">
              <a:rPr lang="ru-RU" smtClean="0"/>
              <a:t>‹#›</a:t>
            </a:fld>
            <a:endParaRPr lang="ru-RU"/>
          </a:p>
        </p:txBody>
      </p:sp>
    </p:spTree>
    <p:extLst>
      <p:ext uri="{BB962C8B-B14F-4D97-AF65-F5344CB8AC3E}">
        <p14:creationId xmlns:p14="http://schemas.microsoft.com/office/powerpoint/2010/main" val="3445970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CB29344A-2F44-4CE0-A66D-7EA90670B713}"/>
              </a:ext>
            </a:extLst>
          </p:cNvPr>
          <p:cNvSpPr>
            <a:spLocks noGrp="1"/>
          </p:cNvSpPr>
          <p:nvPr>
            <p:ph type="dt" sz="half" idx="10"/>
          </p:nvPr>
        </p:nvSpPr>
        <p:spPr/>
        <p:txBody>
          <a:bodyPr/>
          <a:lstStyle/>
          <a:p>
            <a:fld id="{E06120D8-F9D1-482B-90FE-2ACF467B672F}" type="datetimeFigureOut">
              <a:rPr lang="ru-RU" smtClean="0"/>
              <a:t>14.11.2022</a:t>
            </a:fld>
            <a:endParaRPr lang="ru-RU"/>
          </a:p>
        </p:txBody>
      </p:sp>
      <p:sp>
        <p:nvSpPr>
          <p:cNvPr id="3" name="Нижний колонтитул 2">
            <a:extLst>
              <a:ext uri="{FF2B5EF4-FFF2-40B4-BE49-F238E27FC236}">
                <a16:creationId xmlns:a16="http://schemas.microsoft.com/office/drawing/2014/main" id="{B222DBD6-315B-4FAF-8B79-68BD880A2B38}"/>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22F0A752-D7A0-4B4C-BC61-2EA216898E1C}"/>
              </a:ext>
            </a:extLst>
          </p:cNvPr>
          <p:cNvSpPr>
            <a:spLocks noGrp="1"/>
          </p:cNvSpPr>
          <p:nvPr>
            <p:ph type="sldNum" sz="quarter" idx="12"/>
          </p:nvPr>
        </p:nvSpPr>
        <p:spPr/>
        <p:txBody>
          <a:bodyPr/>
          <a:lstStyle/>
          <a:p>
            <a:fld id="{11E3778A-11AD-4968-9BF1-BB722C6EEDC1}" type="slidenum">
              <a:rPr lang="ru-RU" smtClean="0"/>
              <a:t>‹#›</a:t>
            </a:fld>
            <a:endParaRPr lang="ru-RU"/>
          </a:p>
        </p:txBody>
      </p:sp>
    </p:spTree>
    <p:extLst>
      <p:ext uri="{BB962C8B-B14F-4D97-AF65-F5344CB8AC3E}">
        <p14:creationId xmlns:p14="http://schemas.microsoft.com/office/powerpoint/2010/main" val="3187092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F8EAA0-5A7C-40B5-BA34-7EA7BFF8B42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BA3CFB8-51B7-4B70-B320-80985732E2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D788B41-4E2C-4F60-A35B-F60E890857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9276051-BD53-4463-B0E3-D960FBABBA88}"/>
              </a:ext>
            </a:extLst>
          </p:cNvPr>
          <p:cNvSpPr>
            <a:spLocks noGrp="1"/>
          </p:cNvSpPr>
          <p:nvPr>
            <p:ph type="dt" sz="half" idx="10"/>
          </p:nvPr>
        </p:nvSpPr>
        <p:spPr/>
        <p:txBody>
          <a:bodyPr/>
          <a:lstStyle/>
          <a:p>
            <a:fld id="{E06120D8-F9D1-482B-90FE-2ACF467B672F}" type="datetimeFigureOut">
              <a:rPr lang="ru-RU" smtClean="0"/>
              <a:t>14.11.2022</a:t>
            </a:fld>
            <a:endParaRPr lang="ru-RU"/>
          </a:p>
        </p:txBody>
      </p:sp>
      <p:sp>
        <p:nvSpPr>
          <p:cNvPr id="6" name="Нижний колонтитул 5">
            <a:extLst>
              <a:ext uri="{FF2B5EF4-FFF2-40B4-BE49-F238E27FC236}">
                <a16:creationId xmlns:a16="http://schemas.microsoft.com/office/drawing/2014/main" id="{7018B508-E206-4B80-83CA-798C2F7CFD6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B84FE94-D405-4EF7-8096-EEF145250C73}"/>
              </a:ext>
            </a:extLst>
          </p:cNvPr>
          <p:cNvSpPr>
            <a:spLocks noGrp="1"/>
          </p:cNvSpPr>
          <p:nvPr>
            <p:ph type="sldNum" sz="quarter" idx="12"/>
          </p:nvPr>
        </p:nvSpPr>
        <p:spPr/>
        <p:txBody>
          <a:bodyPr/>
          <a:lstStyle/>
          <a:p>
            <a:fld id="{11E3778A-11AD-4968-9BF1-BB722C6EEDC1}" type="slidenum">
              <a:rPr lang="ru-RU" smtClean="0"/>
              <a:t>‹#›</a:t>
            </a:fld>
            <a:endParaRPr lang="ru-RU"/>
          </a:p>
        </p:txBody>
      </p:sp>
    </p:spTree>
    <p:extLst>
      <p:ext uri="{BB962C8B-B14F-4D97-AF65-F5344CB8AC3E}">
        <p14:creationId xmlns:p14="http://schemas.microsoft.com/office/powerpoint/2010/main" val="2250020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0DF3AC-39DD-475B-B529-7B67A85112D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60688CAC-52CB-4F60-BB3A-E76B77A44A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7CCBDD59-807E-476B-A815-477D34C3C0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1D7F9B0-D437-4487-A3AF-ED28D85E434A}"/>
              </a:ext>
            </a:extLst>
          </p:cNvPr>
          <p:cNvSpPr>
            <a:spLocks noGrp="1"/>
          </p:cNvSpPr>
          <p:nvPr>
            <p:ph type="dt" sz="half" idx="10"/>
          </p:nvPr>
        </p:nvSpPr>
        <p:spPr/>
        <p:txBody>
          <a:bodyPr/>
          <a:lstStyle/>
          <a:p>
            <a:fld id="{E06120D8-F9D1-482B-90FE-2ACF467B672F}" type="datetimeFigureOut">
              <a:rPr lang="ru-RU" smtClean="0"/>
              <a:t>14.11.2022</a:t>
            </a:fld>
            <a:endParaRPr lang="ru-RU"/>
          </a:p>
        </p:txBody>
      </p:sp>
      <p:sp>
        <p:nvSpPr>
          <p:cNvPr id="6" name="Нижний колонтитул 5">
            <a:extLst>
              <a:ext uri="{FF2B5EF4-FFF2-40B4-BE49-F238E27FC236}">
                <a16:creationId xmlns:a16="http://schemas.microsoft.com/office/drawing/2014/main" id="{852A48B0-1B5D-4EB4-B938-0D171EEA766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CF98924-F5A9-4459-ADA5-D6FE991E4A04}"/>
              </a:ext>
            </a:extLst>
          </p:cNvPr>
          <p:cNvSpPr>
            <a:spLocks noGrp="1"/>
          </p:cNvSpPr>
          <p:nvPr>
            <p:ph type="sldNum" sz="quarter" idx="12"/>
          </p:nvPr>
        </p:nvSpPr>
        <p:spPr/>
        <p:txBody>
          <a:bodyPr/>
          <a:lstStyle/>
          <a:p>
            <a:fld id="{11E3778A-11AD-4968-9BF1-BB722C6EEDC1}" type="slidenum">
              <a:rPr lang="ru-RU" smtClean="0"/>
              <a:t>‹#›</a:t>
            </a:fld>
            <a:endParaRPr lang="ru-RU"/>
          </a:p>
        </p:txBody>
      </p:sp>
    </p:spTree>
    <p:extLst>
      <p:ext uri="{BB962C8B-B14F-4D97-AF65-F5344CB8AC3E}">
        <p14:creationId xmlns:p14="http://schemas.microsoft.com/office/powerpoint/2010/main" val="1889763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F5B17D-76ED-43EA-9FD1-AD11DBB040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9FE1FD3B-82D5-4AA6-B239-52F0015F8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A9D8326-ED6B-43C4-A89B-CE491D1791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6120D8-F9D1-482B-90FE-2ACF467B672F}" type="datetimeFigureOut">
              <a:rPr lang="ru-RU" smtClean="0"/>
              <a:t>14.11.2022</a:t>
            </a:fld>
            <a:endParaRPr lang="ru-RU"/>
          </a:p>
        </p:txBody>
      </p:sp>
      <p:sp>
        <p:nvSpPr>
          <p:cNvPr id="5" name="Нижний колонтитул 4">
            <a:extLst>
              <a:ext uri="{FF2B5EF4-FFF2-40B4-BE49-F238E27FC236}">
                <a16:creationId xmlns:a16="http://schemas.microsoft.com/office/drawing/2014/main" id="{4E8A16DF-E994-47A3-AA81-EB52C0F96B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E5009624-E17B-4E77-A067-9F700B2511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E3778A-11AD-4968-9BF1-BB722C6EEDC1}" type="slidenum">
              <a:rPr lang="ru-RU" smtClean="0"/>
              <a:t>‹#›</a:t>
            </a:fld>
            <a:endParaRPr lang="ru-RU"/>
          </a:p>
        </p:txBody>
      </p:sp>
    </p:spTree>
    <p:extLst>
      <p:ext uri="{BB962C8B-B14F-4D97-AF65-F5344CB8AC3E}">
        <p14:creationId xmlns:p14="http://schemas.microsoft.com/office/powerpoint/2010/main" val="2419225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971146-A83D-4699-8182-FB1D63EEC8F6}"/>
              </a:ext>
            </a:extLst>
          </p:cNvPr>
          <p:cNvSpPr>
            <a:spLocks noGrp="1"/>
          </p:cNvSpPr>
          <p:nvPr>
            <p:ph type="ctrTitle"/>
          </p:nvPr>
        </p:nvSpPr>
        <p:spPr>
          <a:xfrm>
            <a:off x="1524000" y="199574"/>
            <a:ext cx="9144000" cy="2387600"/>
          </a:xfrm>
        </p:spPr>
        <p:txBody>
          <a:bodyPr>
            <a:normAutofit/>
          </a:bodyPr>
          <a:lstStyle/>
          <a:p>
            <a:r>
              <a:rPr lang="ru-RU" dirty="0"/>
              <a:t>АГРОЭКОСИСТЕМЫ</a:t>
            </a:r>
          </a:p>
        </p:txBody>
      </p:sp>
      <p:sp>
        <p:nvSpPr>
          <p:cNvPr id="3" name="Подзаголовок 2">
            <a:extLst>
              <a:ext uri="{FF2B5EF4-FFF2-40B4-BE49-F238E27FC236}">
                <a16:creationId xmlns:a16="http://schemas.microsoft.com/office/drawing/2014/main" id="{AE4570DF-3AD0-4A06-8D47-11752C30121F}"/>
              </a:ext>
            </a:extLst>
          </p:cNvPr>
          <p:cNvSpPr>
            <a:spLocks noGrp="1"/>
          </p:cNvSpPr>
          <p:nvPr>
            <p:ph type="subTitle" idx="1"/>
          </p:nvPr>
        </p:nvSpPr>
        <p:spPr/>
        <p:txBody>
          <a:bodyPr/>
          <a:lstStyle/>
          <a:p>
            <a:pPr marL="457200" indent="-457200">
              <a:buAutoNum type="arabicPeriod"/>
            </a:pPr>
            <a:r>
              <a:rPr lang="ru-RU" dirty="0"/>
              <a:t>Понятие «</a:t>
            </a:r>
            <a:r>
              <a:rPr lang="ru-RU" dirty="0" err="1"/>
              <a:t>агроэкосистема</a:t>
            </a:r>
            <a:r>
              <a:rPr lang="ru-RU" dirty="0"/>
              <a:t>» </a:t>
            </a:r>
          </a:p>
          <a:p>
            <a:r>
              <a:rPr lang="ru-RU" dirty="0"/>
              <a:t>2. Типы </a:t>
            </a:r>
            <a:r>
              <a:rPr lang="ru-RU" dirty="0" err="1"/>
              <a:t>агроэкосистем</a:t>
            </a:r>
            <a:r>
              <a:rPr lang="ru-RU" dirty="0"/>
              <a:t> </a:t>
            </a:r>
          </a:p>
          <a:p>
            <a:r>
              <a:rPr lang="ru-RU" dirty="0"/>
              <a:t>3. Основные принципы организации </a:t>
            </a:r>
            <a:r>
              <a:rPr lang="ru-RU" dirty="0" err="1"/>
              <a:t>агроландшафтов</a:t>
            </a:r>
            <a:endParaRPr lang="ru-RU" dirty="0"/>
          </a:p>
        </p:txBody>
      </p:sp>
    </p:spTree>
    <p:extLst>
      <p:ext uri="{BB962C8B-B14F-4D97-AF65-F5344CB8AC3E}">
        <p14:creationId xmlns:p14="http://schemas.microsoft.com/office/powerpoint/2010/main" val="2470703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3BCF2BB-0BFE-40F5-91D4-94BE8CB7628D}"/>
              </a:ext>
            </a:extLst>
          </p:cNvPr>
          <p:cNvSpPr>
            <a:spLocks noGrp="1"/>
          </p:cNvSpPr>
          <p:nvPr>
            <p:ph idx="1"/>
          </p:nvPr>
        </p:nvSpPr>
        <p:spPr>
          <a:xfrm>
            <a:off x="581025" y="406400"/>
            <a:ext cx="10515600" cy="1984375"/>
          </a:xfrm>
        </p:spPr>
        <p:txBody>
          <a:bodyPr>
            <a:normAutofit lnSpcReduction="10000"/>
          </a:bodyPr>
          <a:lstStyle/>
          <a:p>
            <a:r>
              <a:rPr lang="ru-RU" dirty="0"/>
              <a:t>4. </a:t>
            </a:r>
            <a:r>
              <a:rPr lang="ru-RU" dirty="0">
                <a:solidFill>
                  <a:srgbClr val="FF0000"/>
                </a:solidFill>
              </a:rPr>
              <a:t>Смешанное землепользование </a:t>
            </a:r>
            <a:r>
              <a:rPr lang="ru-RU" dirty="0"/>
              <a:t>— смешанные </a:t>
            </a:r>
            <a:r>
              <a:rPr lang="ru-RU" dirty="0" err="1"/>
              <a:t>агроэкосистемы</a:t>
            </a:r>
            <a:r>
              <a:rPr lang="ru-RU" dirty="0"/>
              <a:t>, характеризующиеся равнозначным соотношением и сочетанием нескольких видов землепользования, а также процессов получения как первичной, так и вторичной биологической продукции. </a:t>
            </a:r>
          </a:p>
          <a:p>
            <a:endParaRPr lang="ru-RU" dirty="0"/>
          </a:p>
        </p:txBody>
      </p:sp>
      <p:pic>
        <p:nvPicPr>
          <p:cNvPr id="7170" name="Picture 2" descr="https://s1.ibtimes.com/sites/www.ibtimes.com/files/styles/full/public/2013/11/26/cow-methane-gas.jpg">
            <a:extLst>
              <a:ext uri="{FF2B5EF4-FFF2-40B4-BE49-F238E27FC236}">
                <a16:creationId xmlns:a16="http://schemas.microsoft.com/office/drawing/2014/main" id="{3ACEDF40-0C66-4ED1-A4A6-3F4EA3191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7625" y="2390775"/>
            <a:ext cx="5356225" cy="369159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c.pxhere.com/photos/93/5b/gippsland_victoria_australia-953618.jpg!d">
            <a:extLst>
              <a:ext uri="{FF2B5EF4-FFF2-40B4-BE49-F238E27FC236}">
                <a16:creationId xmlns:a16="http://schemas.microsoft.com/office/drawing/2014/main" id="{99EA3BE3-D46A-4BD7-93A0-164126AF9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2390775"/>
            <a:ext cx="5505450" cy="367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781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77050AA-1B3E-4904-A40D-275036F2DED6}"/>
              </a:ext>
            </a:extLst>
          </p:cNvPr>
          <p:cNvSpPr>
            <a:spLocks noGrp="1"/>
          </p:cNvSpPr>
          <p:nvPr>
            <p:ph idx="1"/>
          </p:nvPr>
        </p:nvSpPr>
        <p:spPr>
          <a:xfrm>
            <a:off x="419100" y="283965"/>
            <a:ext cx="4791075" cy="3394075"/>
          </a:xfrm>
        </p:spPr>
        <p:txBody>
          <a:bodyPr>
            <a:normAutofit fontScale="85000" lnSpcReduction="10000"/>
          </a:bodyPr>
          <a:lstStyle/>
          <a:p>
            <a:r>
              <a:rPr lang="ru-RU" dirty="0"/>
              <a:t>5. </a:t>
            </a:r>
            <a:r>
              <a:rPr lang="ru-RU" dirty="0">
                <a:solidFill>
                  <a:srgbClr val="FF0000"/>
                </a:solidFill>
              </a:rPr>
              <a:t>Землепользование в целях производства вторичной биологической продукции </a:t>
            </a:r>
            <a:r>
              <a:rPr lang="ru-RU" dirty="0"/>
              <a:t>— агропромышленные экосистемы (территории интенсивного «индустриализированного» производства молока, мяса, яиц и другой продукции на основе преобладающих процессов снабжения системы веществом и энергией извне). </a:t>
            </a:r>
          </a:p>
          <a:p>
            <a:endParaRPr lang="ru-RU" dirty="0"/>
          </a:p>
        </p:txBody>
      </p:sp>
      <p:pic>
        <p:nvPicPr>
          <p:cNvPr id="8198" name="Picture 6" descr="https://brizfitness.ru/wp-content/uploads/2018/06/meat-chicken-fish-eggs.jpg">
            <a:extLst>
              <a:ext uri="{FF2B5EF4-FFF2-40B4-BE49-F238E27FC236}">
                <a16:creationId xmlns:a16="http://schemas.microsoft.com/office/drawing/2014/main" id="{A500B499-FBFB-465D-A960-DE2533118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298950"/>
            <a:ext cx="57150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s://7kun.kz/wp-content/uploads/2018/01/AutoRotorPerformerPlus_1_tcm11-6221.jpg">
            <a:extLst>
              <a:ext uri="{FF2B5EF4-FFF2-40B4-BE49-F238E27FC236}">
                <a16:creationId xmlns:a16="http://schemas.microsoft.com/office/drawing/2014/main" id="{1F5C1BFC-AC87-4371-811B-D610F89FD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49" y="174828"/>
            <a:ext cx="5905501" cy="361234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s://feedconsult.ru/news/chicken_intensive_feeding_118342585_1200.jpg">
            <a:extLst>
              <a:ext uri="{FF2B5EF4-FFF2-40B4-BE49-F238E27FC236}">
                <a16:creationId xmlns:a16="http://schemas.microsoft.com/office/drawing/2014/main" id="{38AB9A21-DBC5-4E50-8D2A-3A452FE57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4" y="3678040"/>
            <a:ext cx="5113867"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237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920A8B-3489-4906-A317-018066396C36}"/>
              </a:ext>
            </a:extLst>
          </p:cNvPr>
          <p:cNvSpPr>
            <a:spLocks noGrp="1"/>
          </p:cNvSpPr>
          <p:nvPr>
            <p:ph type="title"/>
          </p:nvPr>
        </p:nvSpPr>
        <p:spPr/>
        <p:txBody>
          <a:bodyPr/>
          <a:lstStyle/>
          <a:p>
            <a:pPr algn="ctr"/>
            <a:r>
              <a:rPr lang="ru-RU" dirty="0"/>
              <a:t>По энергетическим вложениям</a:t>
            </a:r>
          </a:p>
        </p:txBody>
      </p:sp>
      <p:sp>
        <p:nvSpPr>
          <p:cNvPr id="3" name="Объект 2">
            <a:extLst>
              <a:ext uri="{FF2B5EF4-FFF2-40B4-BE49-F238E27FC236}">
                <a16:creationId xmlns:a16="http://schemas.microsoft.com/office/drawing/2014/main" id="{2E30AE93-4457-4BE9-B01E-7BA37E760AE1}"/>
              </a:ext>
            </a:extLst>
          </p:cNvPr>
          <p:cNvSpPr>
            <a:spLocks noGrp="1"/>
          </p:cNvSpPr>
          <p:nvPr>
            <p:ph idx="1"/>
          </p:nvPr>
        </p:nvSpPr>
        <p:spPr/>
        <p:txBody>
          <a:bodyPr/>
          <a:lstStyle/>
          <a:p>
            <a:r>
              <a:rPr lang="ru-RU" dirty="0" err="1">
                <a:solidFill>
                  <a:srgbClr val="FF0000"/>
                </a:solidFill>
              </a:rPr>
              <a:t>Агроэкосистемы</a:t>
            </a:r>
            <a:r>
              <a:rPr lang="ru-RU" dirty="0">
                <a:solidFill>
                  <a:srgbClr val="FF0000"/>
                </a:solidFill>
              </a:rPr>
              <a:t> первого типа </a:t>
            </a:r>
            <a:r>
              <a:rPr lang="ru-RU" dirty="0"/>
              <a:t>- доиндустриальные с дополнительной энергией в виде мышечных усилий человека и животных. </a:t>
            </a:r>
            <a:r>
              <a:rPr lang="ru-RU" dirty="0" err="1"/>
              <a:t>Агроэкосистемы</a:t>
            </a:r>
            <a:r>
              <a:rPr lang="ru-RU" dirty="0"/>
              <a:t> этого типа, как правило, гармонирующие с природными экосистемами, занимают значительные площади пахотных земель в странах Азии, Африки и Южной Америки. </a:t>
            </a:r>
          </a:p>
          <a:p>
            <a:r>
              <a:rPr lang="ru-RU" dirty="0" err="1">
                <a:solidFill>
                  <a:srgbClr val="FF0000"/>
                </a:solidFill>
              </a:rPr>
              <a:t>Агроэкосистемы</a:t>
            </a:r>
            <a:r>
              <a:rPr lang="ru-RU" dirty="0">
                <a:solidFill>
                  <a:srgbClr val="FF0000"/>
                </a:solidFill>
              </a:rPr>
              <a:t> второго типа </a:t>
            </a:r>
            <a:r>
              <a:rPr lang="ru-RU" dirty="0"/>
              <a:t>- требуют постоянного дополнительного привнесения энергии. </a:t>
            </a:r>
          </a:p>
        </p:txBody>
      </p:sp>
    </p:spTree>
    <p:extLst>
      <p:ext uri="{BB962C8B-B14F-4D97-AF65-F5344CB8AC3E}">
        <p14:creationId xmlns:p14="http://schemas.microsoft.com/office/powerpoint/2010/main" val="3397407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43FF7D-D351-4661-AF49-3E94C6EE3A05}"/>
              </a:ext>
            </a:extLst>
          </p:cNvPr>
          <p:cNvSpPr>
            <a:spLocks noGrp="1"/>
          </p:cNvSpPr>
          <p:nvPr>
            <p:ph type="title"/>
          </p:nvPr>
        </p:nvSpPr>
        <p:spPr/>
        <p:txBody>
          <a:bodyPr/>
          <a:lstStyle/>
          <a:p>
            <a:pPr algn="ctr"/>
            <a:r>
              <a:rPr lang="ru-RU" dirty="0"/>
              <a:t>По отношению к сохранности почвенного плодородия </a:t>
            </a:r>
          </a:p>
        </p:txBody>
      </p:sp>
      <p:sp>
        <p:nvSpPr>
          <p:cNvPr id="3" name="Объект 2">
            <a:extLst>
              <a:ext uri="{FF2B5EF4-FFF2-40B4-BE49-F238E27FC236}">
                <a16:creationId xmlns:a16="http://schemas.microsoft.com/office/drawing/2014/main" id="{CB1ABE77-E92E-4B09-9FFD-393E59B8FE5E}"/>
              </a:ext>
            </a:extLst>
          </p:cNvPr>
          <p:cNvSpPr>
            <a:spLocks noGrp="1"/>
          </p:cNvSpPr>
          <p:nvPr>
            <p:ph idx="1"/>
          </p:nvPr>
        </p:nvSpPr>
        <p:spPr/>
        <p:txBody>
          <a:bodyPr>
            <a:normAutofit/>
          </a:bodyPr>
          <a:lstStyle/>
          <a:p>
            <a:r>
              <a:rPr lang="ru-RU" dirty="0"/>
              <a:t>1. </a:t>
            </a:r>
            <a:r>
              <a:rPr lang="ru-RU" dirty="0" err="1">
                <a:solidFill>
                  <a:srgbClr val="FF0000"/>
                </a:solidFill>
              </a:rPr>
              <a:t>Природоемкий</a:t>
            </a:r>
            <a:r>
              <a:rPr lang="ru-RU" dirty="0">
                <a:solidFill>
                  <a:srgbClr val="FF0000"/>
                </a:solidFill>
              </a:rPr>
              <a:t> тип </a:t>
            </a:r>
            <a:r>
              <a:rPr lang="ru-RU" dirty="0"/>
              <a:t>– </a:t>
            </a:r>
            <a:r>
              <a:rPr lang="ru-RU" dirty="0" err="1"/>
              <a:t>агроэкосистемы</a:t>
            </a:r>
            <a:r>
              <a:rPr lang="ru-RU" dirty="0"/>
              <a:t> характеризуются неполным воспроизводством естественного плодородия, что приводит к падению его уровня. </a:t>
            </a:r>
          </a:p>
          <a:p>
            <a:r>
              <a:rPr lang="ru-RU" dirty="0"/>
              <a:t> 2. </a:t>
            </a:r>
            <a:r>
              <a:rPr lang="ru-RU" dirty="0">
                <a:solidFill>
                  <a:srgbClr val="FF0000"/>
                </a:solidFill>
              </a:rPr>
              <a:t>Природоохранный тип </a:t>
            </a:r>
            <a:r>
              <a:rPr lang="ru-RU" dirty="0"/>
              <a:t>- характерны простое воспроизводство естественного плодородия и, как следствие, сохранение его уровня. </a:t>
            </a:r>
          </a:p>
          <a:p>
            <a:r>
              <a:rPr lang="ru-RU" dirty="0"/>
              <a:t>3. </a:t>
            </a:r>
            <a:r>
              <a:rPr lang="ru-RU" dirty="0" err="1">
                <a:solidFill>
                  <a:srgbClr val="FF0000"/>
                </a:solidFill>
              </a:rPr>
              <a:t>Природоулучшающий</a:t>
            </a:r>
            <a:r>
              <a:rPr lang="ru-RU" dirty="0">
                <a:solidFill>
                  <a:srgbClr val="FF0000"/>
                </a:solidFill>
              </a:rPr>
              <a:t> тип </a:t>
            </a:r>
            <a:r>
              <a:rPr lang="ru-RU" dirty="0"/>
              <a:t>- направлен на расширенное воспроизводство и повышение уровня естественного плодородия. </a:t>
            </a:r>
          </a:p>
          <a:p>
            <a:pPr algn="ctr"/>
            <a:r>
              <a:rPr lang="ru-RU" dirty="0"/>
              <a:t>В последнее время доминирует </a:t>
            </a:r>
            <a:r>
              <a:rPr lang="ru-RU" dirty="0" err="1"/>
              <a:t>природоемкий</a:t>
            </a:r>
            <a:r>
              <a:rPr lang="ru-RU" dirty="0"/>
              <a:t> тип. </a:t>
            </a:r>
          </a:p>
        </p:txBody>
      </p:sp>
      <p:pic>
        <p:nvPicPr>
          <p:cNvPr id="5" name="Рисунок 4" descr="Печальное лицо без заливки">
            <a:extLst>
              <a:ext uri="{FF2B5EF4-FFF2-40B4-BE49-F238E27FC236}">
                <a16:creationId xmlns:a16="http://schemas.microsoft.com/office/drawing/2014/main" id="{604F5761-B8E2-4948-B213-9EF82FCCBA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7578" y="5262563"/>
            <a:ext cx="914400" cy="914400"/>
          </a:xfrm>
          <a:prstGeom prst="rect">
            <a:avLst/>
          </a:prstGeom>
        </p:spPr>
      </p:pic>
    </p:spTree>
    <p:extLst>
      <p:ext uri="{BB962C8B-B14F-4D97-AF65-F5344CB8AC3E}">
        <p14:creationId xmlns:p14="http://schemas.microsoft.com/office/powerpoint/2010/main" val="2158815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F6153C-6F13-445C-B735-53EDD69A0984}"/>
              </a:ext>
            </a:extLst>
          </p:cNvPr>
          <p:cNvSpPr>
            <a:spLocks noGrp="1"/>
          </p:cNvSpPr>
          <p:nvPr>
            <p:ph type="title"/>
          </p:nvPr>
        </p:nvSpPr>
        <p:spPr/>
        <p:txBody>
          <a:bodyPr/>
          <a:lstStyle/>
          <a:p>
            <a:pPr algn="ctr"/>
            <a:r>
              <a:rPr lang="ru-RU" dirty="0"/>
              <a:t>Принципиальные отличия </a:t>
            </a:r>
            <a:r>
              <a:rPr lang="ru-RU" dirty="0" err="1"/>
              <a:t>агроэкосистем</a:t>
            </a:r>
            <a:r>
              <a:rPr lang="ru-RU" dirty="0"/>
              <a:t> от естественных</a:t>
            </a:r>
          </a:p>
        </p:txBody>
      </p:sp>
      <p:sp>
        <p:nvSpPr>
          <p:cNvPr id="3" name="Объект 2">
            <a:extLst>
              <a:ext uri="{FF2B5EF4-FFF2-40B4-BE49-F238E27FC236}">
                <a16:creationId xmlns:a16="http://schemas.microsoft.com/office/drawing/2014/main" id="{5873D50F-56B6-42F6-A91E-7E0B518709F2}"/>
              </a:ext>
            </a:extLst>
          </p:cNvPr>
          <p:cNvSpPr>
            <a:spLocks noGrp="1"/>
          </p:cNvSpPr>
          <p:nvPr>
            <p:ph idx="1"/>
          </p:nvPr>
        </p:nvSpPr>
        <p:spPr>
          <a:xfrm>
            <a:off x="578840" y="1825625"/>
            <a:ext cx="10774960" cy="4600342"/>
          </a:xfrm>
        </p:spPr>
        <p:txBody>
          <a:bodyPr>
            <a:normAutofit fontScale="70000" lnSpcReduction="20000"/>
          </a:bodyPr>
          <a:lstStyle/>
          <a:p>
            <a:r>
              <a:rPr lang="ru-RU" dirty="0">
                <a:solidFill>
                  <a:srgbClr val="FF0000"/>
                </a:solidFill>
              </a:rPr>
              <a:t>вынос </a:t>
            </a:r>
            <a:r>
              <a:rPr lang="ru-RU" dirty="0"/>
              <a:t>с урожаем </a:t>
            </a:r>
            <a:r>
              <a:rPr lang="ru-RU" dirty="0">
                <a:solidFill>
                  <a:srgbClr val="FF0000"/>
                </a:solidFill>
              </a:rPr>
              <a:t>питательных веществ</a:t>
            </a:r>
            <a:r>
              <a:rPr lang="ru-RU" dirty="0"/>
              <a:t>, аккумулируемых в выращенной продукции </a:t>
            </a:r>
            <a:r>
              <a:rPr lang="ru-RU" dirty="0" err="1"/>
              <a:t>агроэкосистемы</a:t>
            </a:r>
            <a:r>
              <a:rPr lang="ru-RU" dirty="0"/>
              <a:t>;</a:t>
            </a:r>
          </a:p>
          <a:p>
            <a:r>
              <a:rPr lang="ru-RU" dirty="0">
                <a:solidFill>
                  <a:srgbClr val="FF0000"/>
                </a:solidFill>
              </a:rPr>
              <a:t>уменьшение содержания гумуса </a:t>
            </a:r>
            <a:r>
              <a:rPr lang="ru-RU" dirty="0"/>
              <a:t>ухудшает условия развития полезной микрофлоры, приводит к утрате запасов внутрипочвенной энергии, элементов минерального питания, к усилению процессов смыва и вымывания, т. е. обусловливает деградацию базиса;</a:t>
            </a:r>
          </a:p>
          <a:p>
            <a:r>
              <a:rPr lang="ru-RU" dirty="0">
                <a:solidFill>
                  <a:srgbClr val="FF0000"/>
                </a:solidFill>
              </a:rPr>
              <a:t>скорость инфильтрации </a:t>
            </a:r>
            <a:r>
              <a:rPr lang="ru-RU" dirty="0"/>
              <a:t>воды в </a:t>
            </a:r>
            <a:r>
              <a:rPr lang="ru-RU" dirty="0" err="1"/>
              <a:t>агроэкосистемах</a:t>
            </a:r>
            <a:r>
              <a:rPr lang="ru-RU" dirty="0"/>
              <a:t> ниже, что существенно увеличивает и поверхностный сток, и вероятность развития </a:t>
            </a:r>
            <a:r>
              <a:rPr lang="ru-RU" dirty="0">
                <a:solidFill>
                  <a:srgbClr val="FF0000"/>
                </a:solidFill>
              </a:rPr>
              <a:t>эрозии</a:t>
            </a:r>
            <a:r>
              <a:rPr lang="ru-RU" dirty="0"/>
              <a:t> почвы;</a:t>
            </a:r>
          </a:p>
          <a:p>
            <a:r>
              <a:rPr lang="ru-RU" dirty="0"/>
              <a:t>в </a:t>
            </a:r>
            <a:r>
              <a:rPr lang="ru-RU" dirty="0" err="1"/>
              <a:t>агроэкосистемах</a:t>
            </a:r>
            <a:r>
              <a:rPr lang="ru-RU" dirty="0"/>
              <a:t> в </a:t>
            </a:r>
            <a:r>
              <a:rPr lang="ru-RU" dirty="0">
                <a:solidFill>
                  <a:srgbClr val="FF0000"/>
                </a:solidFill>
              </a:rPr>
              <a:t>меньших </a:t>
            </a:r>
            <a:r>
              <a:rPr lang="ru-RU" dirty="0"/>
              <a:t>количествах содержатся </a:t>
            </a:r>
            <a:r>
              <a:rPr lang="ru-RU" dirty="0">
                <a:solidFill>
                  <a:srgbClr val="FF0000"/>
                </a:solidFill>
              </a:rPr>
              <a:t>органические коллоиды</a:t>
            </a:r>
            <a:r>
              <a:rPr lang="ru-RU" dirty="0"/>
              <a:t>, которые обеспечивают ионообменную и водоудерживающую способность почвы;</a:t>
            </a:r>
          </a:p>
          <a:p>
            <a:r>
              <a:rPr lang="ru-RU" dirty="0"/>
              <a:t>в </a:t>
            </a:r>
            <a:r>
              <a:rPr lang="ru-RU" dirty="0" err="1"/>
              <a:t>агроэкосистемах</a:t>
            </a:r>
            <a:r>
              <a:rPr lang="ru-RU" dirty="0"/>
              <a:t> </a:t>
            </a:r>
            <a:r>
              <a:rPr lang="ru-RU" dirty="0">
                <a:solidFill>
                  <a:srgbClr val="FF0000"/>
                </a:solidFill>
              </a:rPr>
              <a:t>процессы окисления и минерализации усиливаются </a:t>
            </a:r>
            <a:r>
              <a:rPr lang="ru-RU" dirty="0"/>
              <a:t>вследствие снижения густоты растительного покрова и повышения температуры почвы;</a:t>
            </a:r>
          </a:p>
          <a:p>
            <a:r>
              <a:rPr lang="ru-RU" dirty="0"/>
              <a:t>растения </a:t>
            </a:r>
            <a:r>
              <a:rPr lang="ru-RU" dirty="0" err="1"/>
              <a:t>агроэкосистем</a:t>
            </a:r>
            <a:r>
              <a:rPr lang="ru-RU" dirty="0"/>
              <a:t> имеют </a:t>
            </a:r>
            <a:r>
              <a:rPr lang="ru-RU" dirty="0">
                <a:solidFill>
                  <a:srgbClr val="FF0000"/>
                </a:solidFill>
              </a:rPr>
              <a:t>менее разнообразную корневую систему</a:t>
            </a:r>
            <a:r>
              <a:rPr lang="ru-RU" dirty="0"/>
              <a:t>, что не позволяет полно использовать почвенный профиль; </a:t>
            </a:r>
          </a:p>
          <a:p>
            <a:r>
              <a:rPr lang="ru-RU" dirty="0"/>
              <a:t>агротехника не только </a:t>
            </a:r>
            <a:r>
              <a:rPr lang="ru-RU" dirty="0">
                <a:solidFill>
                  <a:srgbClr val="FF0000"/>
                </a:solidFill>
              </a:rPr>
              <a:t>снижает эффективность использования влаги</a:t>
            </a:r>
            <a:r>
              <a:rPr lang="ru-RU" dirty="0"/>
              <a:t>, но и увеличивает угрозу </a:t>
            </a:r>
            <a:r>
              <a:rPr lang="ru-RU" dirty="0">
                <a:solidFill>
                  <a:srgbClr val="FF0000"/>
                </a:solidFill>
              </a:rPr>
              <a:t>потери питательных веществ </a:t>
            </a:r>
            <a:r>
              <a:rPr lang="ru-RU" dirty="0"/>
              <a:t>при вымывании их за пределы корнеобитаемого слоя почвы.</a:t>
            </a:r>
          </a:p>
        </p:txBody>
      </p:sp>
    </p:spTree>
    <p:extLst>
      <p:ext uri="{BB962C8B-B14F-4D97-AF65-F5344CB8AC3E}">
        <p14:creationId xmlns:p14="http://schemas.microsoft.com/office/powerpoint/2010/main" val="1049068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287875-531F-412C-AE1B-B026444F3340}"/>
              </a:ext>
            </a:extLst>
          </p:cNvPr>
          <p:cNvSpPr>
            <a:spLocks noGrp="1"/>
          </p:cNvSpPr>
          <p:nvPr>
            <p:ph type="title"/>
          </p:nvPr>
        </p:nvSpPr>
        <p:spPr/>
        <p:txBody>
          <a:bodyPr/>
          <a:lstStyle/>
          <a:p>
            <a:pPr algn="ctr"/>
            <a:r>
              <a:rPr lang="ru-RU" dirty="0"/>
              <a:t>Основные принципы организации </a:t>
            </a:r>
            <a:r>
              <a:rPr lang="ru-RU" dirty="0" err="1"/>
              <a:t>агроландшафтов</a:t>
            </a:r>
            <a:endParaRPr lang="ru-RU" dirty="0"/>
          </a:p>
        </p:txBody>
      </p:sp>
      <p:sp>
        <p:nvSpPr>
          <p:cNvPr id="3" name="Объект 2">
            <a:extLst>
              <a:ext uri="{FF2B5EF4-FFF2-40B4-BE49-F238E27FC236}">
                <a16:creationId xmlns:a16="http://schemas.microsoft.com/office/drawing/2014/main" id="{C44EE958-C897-41F3-9288-7FB25086978A}"/>
              </a:ext>
            </a:extLst>
          </p:cNvPr>
          <p:cNvSpPr>
            <a:spLocks noGrp="1"/>
          </p:cNvSpPr>
          <p:nvPr>
            <p:ph idx="1"/>
          </p:nvPr>
        </p:nvSpPr>
        <p:spPr/>
        <p:txBody>
          <a:bodyPr>
            <a:normAutofit lnSpcReduction="10000"/>
          </a:bodyPr>
          <a:lstStyle/>
          <a:p>
            <a:r>
              <a:rPr lang="ru-RU" dirty="0">
                <a:solidFill>
                  <a:srgbClr val="FF0000"/>
                </a:solidFill>
              </a:rPr>
              <a:t>Современный </a:t>
            </a:r>
            <a:r>
              <a:rPr lang="ru-RU" dirty="0" err="1">
                <a:solidFill>
                  <a:srgbClr val="FF0000"/>
                </a:solidFill>
              </a:rPr>
              <a:t>агроландшафт</a:t>
            </a:r>
            <a:r>
              <a:rPr lang="ru-RU" dirty="0">
                <a:solidFill>
                  <a:srgbClr val="FF0000"/>
                </a:solidFill>
              </a:rPr>
              <a:t> </a:t>
            </a:r>
            <a:r>
              <a:rPr lang="ru-RU" dirty="0"/>
              <a:t>— это не просто преобразованный (модифицированный) природно-территориальный комплекс, а многокомпонентное образование со специфическими природно-хозяйственным генезисом, </a:t>
            </a:r>
            <a:r>
              <a:rPr lang="ru-RU" dirty="0" err="1"/>
              <a:t>фитоценотическим</a:t>
            </a:r>
            <a:r>
              <a:rPr lang="ru-RU" dirty="0"/>
              <a:t> обликом, экологической ситуацией.</a:t>
            </a:r>
          </a:p>
          <a:p>
            <a:r>
              <a:rPr lang="ru-RU" dirty="0"/>
              <a:t>Будущее </a:t>
            </a:r>
            <a:r>
              <a:rPr lang="ru-RU" dirty="0" err="1"/>
              <a:t>агроландшафтов</a:t>
            </a:r>
            <a:r>
              <a:rPr lang="ru-RU" dirty="0"/>
              <a:t> в основном определяется хозяйственной деятельностью человека, оно во многом зависит от территориальной и организационной согласованности природных и антропогенных структур. Еще </a:t>
            </a:r>
            <a:r>
              <a:rPr lang="ru-RU" dirty="0">
                <a:solidFill>
                  <a:srgbClr val="FF0000"/>
                </a:solidFill>
              </a:rPr>
              <a:t>В. В. Докучаев </a:t>
            </a:r>
            <a:r>
              <a:rPr lang="ru-RU" dirty="0"/>
              <a:t>указывал на необходимость территориальной дифференциации и </a:t>
            </a:r>
            <a:r>
              <a:rPr lang="ru-RU" dirty="0">
                <a:solidFill>
                  <a:srgbClr val="FF0000"/>
                </a:solidFill>
              </a:rPr>
              <a:t>адаптации землепользования по ландшафтным зонам</a:t>
            </a:r>
            <a:r>
              <a:rPr lang="ru-RU" dirty="0"/>
              <a:t>.</a:t>
            </a:r>
          </a:p>
        </p:txBody>
      </p:sp>
    </p:spTree>
    <p:extLst>
      <p:ext uri="{BB962C8B-B14F-4D97-AF65-F5344CB8AC3E}">
        <p14:creationId xmlns:p14="http://schemas.microsoft.com/office/powerpoint/2010/main" val="1322708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B8BA66-8512-40DE-B66D-0BBA1827EBC2}"/>
              </a:ext>
            </a:extLst>
          </p:cNvPr>
          <p:cNvSpPr>
            <a:spLocks noGrp="1"/>
          </p:cNvSpPr>
          <p:nvPr>
            <p:ph type="title"/>
          </p:nvPr>
        </p:nvSpPr>
        <p:spPr/>
        <p:txBody>
          <a:bodyPr/>
          <a:lstStyle/>
          <a:p>
            <a:pPr algn="ctr"/>
            <a:r>
              <a:rPr lang="ru-RU" dirty="0"/>
              <a:t>Принципы организации </a:t>
            </a:r>
            <a:r>
              <a:rPr lang="ru-RU" dirty="0" err="1"/>
              <a:t>агроландшафтов</a:t>
            </a:r>
            <a:endParaRPr lang="ru-RU" dirty="0"/>
          </a:p>
        </p:txBody>
      </p:sp>
      <p:sp>
        <p:nvSpPr>
          <p:cNvPr id="3" name="Объект 2">
            <a:extLst>
              <a:ext uri="{FF2B5EF4-FFF2-40B4-BE49-F238E27FC236}">
                <a16:creationId xmlns:a16="http://schemas.microsoft.com/office/drawing/2014/main" id="{6C3245AA-257C-4F59-A2A9-C05E2AB40C3B}"/>
              </a:ext>
            </a:extLst>
          </p:cNvPr>
          <p:cNvSpPr>
            <a:spLocks noGrp="1"/>
          </p:cNvSpPr>
          <p:nvPr>
            <p:ph idx="1"/>
          </p:nvPr>
        </p:nvSpPr>
        <p:spPr/>
        <p:txBody>
          <a:bodyPr>
            <a:normAutofit fontScale="77500" lnSpcReduction="20000"/>
          </a:bodyPr>
          <a:lstStyle/>
          <a:p>
            <a:r>
              <a:rPr lang="ru-RU" dirty="0">
                <a:solidFill>
                  <a:srgbClr val="FF0000"/>
                </a:solidFill>
              </a:rPr>
              <a:t>1. Принцип адекватности. </a:t>
            </a:r>
            <a:r>
              <a:rPr lang="ru-RU" dirty="0"/>
              <a:t>Производственная деятельность в </a:t>
            </a:r>
            <a:r>
              <a:rPr lang="ru-RU" dirty="0" err="1"/>
              <a:t>агроландшафтах</a:t>
            </a:r>
            <a:r>
              <a:rPr lang="ru-RU" dirty="0"/>
              <a:t> должна функционально </a:t>
            </a:r>
            <a:r>
              <a:rPr lang="ru-RU" dirty="0">
                <a:solidFill>
                  <a:srgbClr val="FF0000"/>
                </a:solidFill>
              </a:rPr>
              <a:t>соответствовать функциям биосферы</a:t>
            </a:r>
            <a:r>
              <a:rPr lang="ru-RU" dirty="0"/>
              <a:t>, т. е. быть </a:t>
            </a:r>
            <a:r>
              <a:rPr lang="ru-RU" dirty="0">
                <a:solidFill>
                  <a:srgbClr val="FF0000"/>
                </a:solidFill>
              </a:rPr>
              <a:t>адекватной</a:t>
            </a:r>
            <a:r>
              <a:rPr lang="ru-RU" dirty="0"/>
              <a:t> природным закономерностям окружающей среды. Этого можно достичь применением </a:t>
            </a:r>
            <a:r>
              <a:rPr lang="ru-RU" dirty="0">
                <a:solidFill>
                  <a:srgbClr val="FF0000"/>
                </a:solidFill>
              </a:rPr>
              <a:t>прогрессивных систем земледелия </a:t>
            </a:r>
            <a:r>
              <a:rPr lang="ru-RU" dirty="0"/>
              <a:t>(выделение севооборотов с многолетними травами на склонах, замена вспашки </a:t>
            </a:r>
            <a:r>
              <a:rPr lang="ru-RU" dirty="0" err="1"/>
              <a:t>бесплужной</a:t>
            </a:r>
            <a:r>
              <a:rPr lang="ru-RU" dirty="0"/>
              <a:t> обработкой и другие агротехнические приемы) с учетом экологических особенностей структуры сложившихся естественных ландшафтов. В результате образуются новые природно-хозяйственные комплексы, обеспечивающие более эффективное использование биоэнергетических ресурсов, с устойчивыми </a:t>
            </a:r>
            <a:r>
              <a:rPr lang="ru-RU" dirty="0" err="1"/>
              <a:t>агроэкосистемами</a:t>
            </a:r>
            <a:r>
              <a:rPr lang="ru-RU" dirty="0"/>
              <a:t>, имитирующими функции биосферы. </a:t>
            </a:r>
          </a:p>
          <a:p>
            <a:r>
              <a:rPr lang="ru-RU" dirty="0"/>
              <a:t>2. </a:t>
            </a:r>
            <a:r>
              <a:rPr lang="ru-RU" dirty="0">
                <a:solidFill>
                  <a:srgbClr val="FF0000"/>
                </a:solidFill>
              </a:rPr>
              <a:t>Принцип совместимости.</a:t>
            </a:r>
            <a:r>
              <a:rPr lang="ru-RU" dirty="0"/>
              <a:t> Компоненты (элементы) территории </a:t>
            </a:r>
            <a:r>
              <a:rPr lang="ru-RU" dirty="0" err="1"/>
              <a:t>агроландшафтов</a:t>
            </a:r>
            <a:r>
              <a:rPr lang="ru-RU" dirty="0"/>
              <a:t> проектируют и создают с учетом природно-антропогенной совместимости. Суть в том, чтобы элементы территории </a:t>
            </a:r>
            <a:r>
              <a:rPr lang="ru-RU" dirty="0" err="1"/>
              <a:t>агроландшафтов</a:t>
            </a:r>
            <a:r>
              <a:rPr lang="ru-RU" dirty="0"/>
              <a:t> были органически взаимосвязаны и представляли единую систему, согласованную со строением природных комплексов и хозяйственной деятельностью. </a:t>
            </a:r>
          </a:p>
        </p:txBody>
      </p:sp>
    </p:spTree>
    <p:extLst>
      <p:ext uri="{BB962C8B-B14F-4D97-AF65-F5344CB8AC3E}">
        <p14:creationId xmlns:p14="http://schemas.microsoft.com/office/powerpoint/2010/main" val="3228385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101BDC-84FC-4B23-AF9F-E45ECF3325DD}"/>
              </a:ext>
            </a:extLst>
          </p:cNvPr>
          <p:cNvSpPr>
            <a:spLocks noGrp="1"/>
          </p:cNvSpPr>
          <p:nvPr>
            <p:ph type="title"/>
          </p:nvPr>
        </p:nvSpPr>
        <p:spPr/>
        <p:txBody>
          <a:bodyPr/>
          <a:lstStyle/>
          <a:p>
            <a:pPr algn="ctr"/>
            <a:r>
              <a:rPr lang="ru-RU" dirty="0"/>
              <a:t>Принципы организации </a:t>
            </a:r>
            <a:r>
              <a:rPr lang="ru-RU" dirty="0" err="1"/>
              <a:t>агроландшафтов</a:t>
            </a:r>
            <a:endParaRPr lang="ru-RU" dirty="0"/>
          </a:p>
        </p:txBody>
      </p:sp>
      <p:sp>
        <p:nvSpPr>
          <p:cNvPr id="3" name="Объект 2">
            <a:extLst>
              <a:ext uri="{FF2B5EF4-FFF2-40B4-BE49-F238E27FC236}">
                <a16:creationId xmlns:a16="http://schemas.microsoft.com/office/drawing/2014/main" id="{343EFFB4-C51E-4CA2-821E-52767249BD7B}"/>
              </a:ext>
            </a:extLst>
          </p:cNvPr>
          <p:cNvSpPr>
            <a:spLocks noGrp="1"/>
          </p:cNvSpPr>
          <p:nvPr>
            <p:ph idx="1"/>
          </p:nvPr>
        </p:nvSpPr>
        <p:spPr/>
        <p:txBody>
          <a:bodyPr>
            <a:normAutofit fontScale="62500" lnSpcReduction="20000"/>
          </a:bodyPr>
          <a:lstStyle/>
          <a:p>
            <a:r>
              <a:rPr lang="ru-RU" dirty="0"/>
              <a:t>3. </a:t>
            </a:r>
            <a:r>
              <a:rPr lang="ru-RU" dirty="0">
                <a:solidFill>
                  <a:srgbClr val="FF0000"/>
                </a:solidFill>
              </a:rPr>
              <a:t>Принцип соответствия фитоценозов местообитанию</a:t>
            </a:r>
            <a:r>
              <a:rPr lang="ru-RU" dirty="0"/>
              <a:t>. При структурировании </a:t>
            </a:r>
            <a:r>
              <a:rPr lang="ru-RU" dirty="0" err="1"/>
              <a:t>агроландшафта</a:t>
            </a:r>
            <a:r>
              <a:rPr lang="ru-RU" dirty="0"/>
              <a:t> важно грамотно выбрать место размещения посевов и посадок различных групп сельскохозяйственных растений на неоднородных по экологическим свойствам и расположению участках возделываемых земель. Требуется также учитывать биологические особенности имеющегося набора культур, чтобы обеспечить повышение их урожайности при одновременном сохранении плодородия почв. Практическую реализацию этого принципа следует рассматривать как необходимое условие формирования устойчивых </a:t>
            </a:r>
            <a:r>
              <a:rPr lang="ru-RU" dirty="0" err="1"/>
              <a:t>агроэкосистем</a:t>
            </a:r>
            <a:r>
              <a:rPr lang="ru-RU" dirty="0"/>
              <a:t>. </a:t>
            </a:r>
          </a:p>
          <a:p>
            <a:r>
              <a:rPr lang="ru-RU" dirty="0"/>
              <a:t>4. </a:t>
            </a:r>
            <a:r>
              <a:rPr lang="ru-RU" dirty="0">
                <a:solidFill>
                  <a:srgbClr val="FF0000"/>
                </a:solidFill>
              </a:rPr>
              <a:t>Принцип пространственного и видового разнообразия</a:t>
            </a:r>
            <a:r>
              <a:rPr lang="ru-RU" dirty="0"/>
              <a:t>. Чем разнообразнее и сложнее структура </a:t>
            </a:r>
            <a:r>
              <a:rPr lang="ru-RU" dirty="0" err="1"/>
              <a:t>агроландшафта</a:t>
            </a:r>
            <a:r>
              <a:rPr lang="ru-RU" dirty="0"/>
              <a:t>, тем выше его устойчивость, способность противостоять различным внешним воздействиям. Например, сохранение естественных компонентов улучшает микроклимат, способствует увеличению численности животных, в частности птиц, питающихся насекомыми. Ландшафты, характеризующиеся большим видовым разнообразием, лучше самовосстанавливаются и самоочищаются, поскольку сложная мозаичность их строения способствует поддержанию их устойчивости. </a:t>
            </a:r>
          </a:p>
          <a:p>
            <a:r>
              <a:rPr lang="ru-RU" dirty="0"/>
              <a:t>5. </a:t>
            </a:r>
            <a:r>
              <a:rPr lang="ru-RU" dirty="0">
                <a:solidFill>
                  <a:srgbClr val="FF0000"/>
                </a:solidFill>
              </a:rPr>
              <a:t>Принципы оптимизации структуры и соотношения земельных угодий</a:t>
            </a:r>
            <a:r>
              <a:rPr lang="ru-RU" dirty="0"/>
              <a:t>. При землеустройстве </a:t>
            </a:r>
            <a:r>
              <a:rPr lang="ru-RU" dirty="0" err="1"/>
              <a:t>агроландшафтов</a:t>
            </a:r>
            <a:r>
              <a:rPr lang="ru-RU" dirty="0"/>
              <a:t> для определенного сельскохозяйственного региона землепользования в соответствии с местными природными условиями устанавливают экологически и экономически обоснованные структуру и соотношение размеров площадей пашни, лугов, леса и вод</a:t>
            </a:r>
          </a:p>
          <a:p>
            <a:endParaRPr lang="ru-RU" dirty="0"/>
          </a:p>
        </p:txBody>
      </p:sp>
    </p:spTree>
    <p:extLst>
      <p:ext uri="{BB962C8B-B14F-4D97-AF65-F5344CB8AC3E}">
        <p14:creationId xmlns:p14="http://schemas.microsoft.com/office/powerpoint/2010/main" val="984107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CEC831-315B-4808-8196-37F8A9F93B58}"/>
              </a:ext>
            </a:extLst>
          </p:cNvPr>
          <p:cNvSpPr>
            <a:spLocks noGrp="1"/>
          </p:cNvSpPr>
          <p:nvPr>
            <p:ph type="title"/>
          </p:nvPr>
        </p:nvSpPr>
        <p:spPr>
          <a:xfrm>
            <a:off x="752475" y="146050"/>
            <a:ext cx="10515600" cy="1325563"/>
          </a:xfrm>
        </p:spPr>
        <p:txBody>
          <a:bodyPr/>
          <a:lstStyle/>
          <a:p>
            <a:pPr algn="ctr"/>
            <a:r>
              <a:rPr lang="ru-RU" dirty="0"/>
              <a:t>Антропогенные сельскохозяйственные образования</a:t>
            </a:r>
          </a:p>
        </p:txBody>
      </p:sp>
      <p:sp>
        <p:nvSpPr>
          <p:cNvPr id="3" name="Объект 2">
            <a:extLst>
              <a:ext uri="{FF2B5EF4-FFF2-40B4-BE49-F238E27FC236}">
                <a16:creationId xmlns:a16="http://schemas.microsoft.com/office/drawing/2014/main" id="{9B0F4DCC-F0EA-4873-881A-E873FDE7E369}"/>
              </a:ext>
            </a:extLst>
          </p:cNvPr>
          <p:cNvSpPr>
            <a:spLocks noGrp="1"/>
          </p:cNvSpPr>
          <p:nvPr>
            <p:ph idx="1"/>
          </p:nvPr>
        </p:nvSpPr>
        <p:spPr>
          <a:xfrm>
            <a:off x="295275" y="1539555"/>
            <a:ext cx="11734800" cy="2368870"/>
          </a:xfrm>
        </p:spPr>
        <p:txBody>
          <a:bodyPr>
            <a:normAutofit/>
          </a:bodyPr>
          <a:lstStyle/>
          <a:p>
            <a:pPr marL="0" indent="0" algn="just">
              <a:buNone/>
            </a:pPr>
            <a:r>
              <a:rPr lang="ru-RU" dirty="0"/>
              <a:t>Сельскохозяйственное производство существенно трансформирует природные комплексы, в результате чего сформировались разнообразные антропогенные сельскохозяйственные образования (пашни, садовые насаждения, луга, пастбища и т.д.), занимающие </a:t>
            </a:r>
            <a:r>
              <a:rPr lang="ru-RU" dirty="0">
                <a:solidFill>
                  <a:srgbClr val="FF0000"/>
                </a:solidFill>
              </a:rPr>
              <a:t>около трети суши</a:t>
            </a:r>
            <a:r>
              <a:rPr lang="ru-RU" dirty="0"/>
              <a:t>, в том числе почти </a:t>
            </a:r>
            <a:r>
              <a:rPr lang="ru-RU" dirty="0">
                <a:solidFill>
                  <a:srgbClr val="FF0000"/>
                </a:solidFill>
              </a:rPr>
              <a:t>1,5 млрд га </a:t>
            </a:r>
            <a:r>
              <a:rPr lang="ru-RU" dirty="0"/>
              <a:t>пашни. </a:t>
            </a:r>
          </a:p>
        </p:txBody>
      </p:sp>
      <p:pic>
        <p:nvPicPr>
          <p:cNvPr id="3076" name="Picture 4" descr="https://avatars.dzeninfra.ru/get-zen_doc/3958762/pub_6046e170b8613c1dbbebf96a_6046e20658285736dd7660ef/scale_1200">
            <a:extLst>
              <a:ext uri="{FF2B5EF4-FFF2-40B4-BE49-F238E27FC236}">
                <a16:creationId xmlns:a16="http://schemas.microsoft.com/office/drawing/2014/main" id="{C3AA0598-A4A9-46E0-87AE-59F857154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5985" y="3965895"/>
            <a:ext cx="405765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urtmag.ru/upload/iblock/4bc/4.jpg">
            <a:extLst>
              <a:ext uri="{FF2B5EF4-FFF2-40B4-BE49-F238E27FC236}">
                <a16:creationId xmlns:a16="http://schemas.microsoft.com/office/drawing/2014/main" id="{8C54155F-C46E-42CB-AE30-DA957AE98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5" y="3957382"/>
            <a:ext cx="4160838" cy="277946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investments.academic.ru/pictures/investments/img1992120_razrabotka_zemel_dlya_nuzhd_selskogo_hozyaystva_v_Antalii.jpg">
            <a:extLst>
              <a:ext uri="{FF2B5EF4-FFF2-40B4-BE49-F238E27FC236}">
                <a16:creationId xmlns:a16="http://schemas.microsoft.com/office/drawing/2014/main" id="{A09A8FD5-C413-4760-B1E3-5513A4A30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919" y="3957382"/>
            <a:ext cx="3689350" cy="2730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691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4ADA79-A5B0-485E-A578-3D20A2810D5B}"/>
              </a:ext>
            </a:extLst>
          </p:cNvPr>
          <p:cNvSpPr>
            <a:spLocks noGrp="1"/>
          </p:cNvSpPr>
          <p:nvPr>
            <p:ph type="title"/>
          </p:nvPr>
        </p:nvSpPr>
        <p:spPr>
          <a:xfrm>
            <a:off x="838200" y="-62714"/>
            <a:ext cx="10515600" cy="1325563"/>
          </a:xfrm>
        </p:spPr>
        <p:txBody>
          <a:bodyPr/>
          <a:lstStyle/>
          <a:p>
            <a:pPr algn="ctr"/>
            <a:r>
              <a:rPr lang="ru-RU" dirty="0"/>
              <a:t>Структура земельного фонда планеты</a:t>
            </a:r>
          </a:p>
        </p:txBody>
      </p:sp>
      <p:pic>
        <p:nvPicPr>
          <p:cNvPr id="6" name="Объект 5">
            <a:extLst>
              <a:ext uri="{FF2B5EF4-FFF2-40B4-BE49-F238E27FC236}">
                <a16:creationId xmlns:a16="http://schemas.microsoft.com/office/drawing/2014/main" id="{3EA2E96D-D030-48D5-910D-E085AD23B99D}"/>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075" y="989901"/>
            <a:ext cx="8783274" cy="5805182"/>
          </a:xfrm>
          <a:prstGeom prst="rect">
            <a:avLst/>
          </a:prstGeom>
          <a:noFill/>
        </p:spPr>
      </p:pic>
    </p:spTree>
    <p:extLst>
      <p:ext uri="{BB962C8B-B14F-4D97-AF65-F5344CB8AC3E}">
        <p14:creationId xmlns:p14="http://schemas.microsoft.com/office/powerpoint/2010/main" val="1093239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3BB159-8666-4467-9145-B506CC5CA0AD}"/>
              </a:ext>
            </a:extLst>
          </p:cNvPr>
          <p:cNvSpPr>
            <a:spLocks noGrp="1"/>
          </p:cNvSpPr>
          <p:nvPr>
            <p:ph type="title"/>
          </p:nvPr>
        </p:nvSpPr>
        <p:spPr/>
        <p:txBody>
          <a:bodyPr/>
          <a:lstStyle/>
          <a:p>
            <a:pPr algn="ctr"/>
            <a:r>
              <a:rPr lang="ru-RU" dirty="0" err="1"/>
              <a:t>Агроэкосистемы</a:t>
            </a:r>
            <a:r>
              <a:rPr lang="ru-RU" dirty="0"/>
              <a:t> (</a:t>
            </a:r>
            <a:r>
              <a:rPr lang="ru-RU" dirty="0" err="1"/>
              <a:t>агробиогеоценозы</a:t>
            </a:r>
            <a:r>
              <a:rPr lang="ru-RU" dirty="0"/>
              <a:t>)</a:t>
            </a:r>
          </a:p>
        </p:txBody>
      </p:sp>
      <p:sp>
        <p:nvSpPr>
          <p:cNvPr id="3" name="Объект 2">
            <a:extLst>
              <a:ext uri="{FF2B5EF4-FFF2-40B4-BE49-F238E27FC236}">
                <a16:creationId xmlns:a16="http://schemas.microsoft.com/office/drawing/2014/main" id="{5F2F3ABD-D03D-49CD-828D-2F652D3A23CA}"/>
              </a:ext>
            </a:extLst>
          </p:cNvPr>
          <p:cNvSpPr>
            <a:spLocks noGrp="1"/>
          </p:cNvSpPr>
          <p:nvPr>
            <p:ph idx="1"/>
          </p:nvPr>
        </p:nvSpPr>
        <p:spPr/>
        <p:txBody>
          <a:bodyPr/>
          <a:lstStyle/>
          <a:p>
            <a:pPr>
              <a:spcBef>
                <a:spcPts val="0"/>
              </a:spcBef>
            </a:pPr>
            <a:r>
              <a:rPr lang="ru-RU" dirty="0"/>
              <a:t>Понятие «</a:t>
            </a:r>
            <a:r>
              <a:rPr lang="ru-RU" dirty="0" err="1"/>
              <a:t>агроэкосистема</a:t>
            </a:r>
            <a:r>
              <a:rPr lang="ru-RU" dirty="0"/>
              <a:t>» воспринимается экологами неоднозначно. По мнению </a:t>
            </a:r>
            <a:r>
              <a:rPr lang="ru-RU" dirty="0">
                <a:solidFill>
                  <a:srgbClr val="7030A0"/>
                </a:solidFill>
              </a:rPr>
              <a:t>Ю. </a:t>
            </a:r>
            <a:r>
              <a:rPr lang="ru-RU" dirty="0" err="1">
                <a:solidFill>
                  <a:srgbClr val="7030A0"/>
                </a:solidFill>
              </a:rPr>
              <a:t>Одума</a:t>
            </a:r>
            <a:r>
              <a:rPr lang="ru-RU" dirty="0">
                <a:solidFill>
                  <a:srgbClr val="7030A0"/>
                </a:solidFill>
              </a:rPr>
              <a:t> </a:t>
            </a:r>
            <a:r>
              <a:rPr lang="ru-RU" dirty="0"/>
              <a:t>(1987),</a:t>
            </a:r>
          </a:p>
          <a:p>
            <a:pPr marL="0" indent="0">
              <a:spcBef>
                <a:spcPts val="0"/>
              </a:spcBef>
              <a:buNone/>
            </a:pPr>
            <a:r>
              <a:rPr lang="ru-RU" dirty="0"/>
              <a:t> </a:t>
            </a:r>
            <a:r>
              <a:rPr lang="ru-RU" dirty="0" err="1">
                <a:solidFill>
                  <a:srgbClr val="FF0000"/>
                </a:solidFill>
              </a:rPr>
              <a:t>агроэкосистемы</a:t>
            </a:r>
            <a:r>
              <a:rPr lang="ru-RU" dirty="0"/>
              <a:t> — это экосистемы, которые занимают промежуточное положение между природными экосистемами (луга, леса) и искусственными (города). </a:t>
            </a:r>
          </a:p>
          <a:p>
            <a:pPr marL="0" indent="0">
              <a:buNone/>
            </a:pPr>
            <a:endParaRPr lang="ru-RU" dirty="0"/>
          </a:p>
          <a:p>
            <a:pPr marL="0" indent="0">
              <a:buNone/>
            </a:pPr>
            <a:r>
              <a:rPr lang="ru-RU" dirty="0"/>
              <a:t>В то время как </a:t>
            </a:r>
            <a:r>
              <a:rPr lang="ru-RU" dirty="0">
                <a:solidFill>
                  <a:srgbClr val="7030A0"/>
                </a:solidFill>
              </a:rPr>
              <a:t>Р. Митчелл </a:t>
            </a:r>
            <a:r>
              <a:rPr lang="ru-RU" dirty="0"/>
              <a:t>считает, что </a:t>
            </a:r>
            <a:r>
              <a:rPr lang="ru-RU" dirty="0" err="1"/>
              <a:t>агроэкосистемы</a:t>
            </a:r>
            <a:r>
              <a:rPr lang="ru-RU" dirty="0"/>
              <a:t> - это не настоящие экосистемы, т.к. структура посевов и набор культур определяется экономическими соображениями.</a:t>
            </a:r>
          </a:p>
        </p:txBody>
      </p:sp>
    </p:spTree>
    <p:extLst>
      <p:ext uri="{BB962C8B-B14F-4D97-AF65-F5344CB8AC3E}">
        <p14:creationId xmlns:p14="http://schemas.microsoft.com/office/powerpoint/2010/main" val="2934320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B5C845-2A91-4ED3-BF70-A44E6F024E80}"/>
              </a:ext>
            </a:extLst>
          </p:cNvPr>
          <p:cNvSpPr>
            <a:spLocks noGrp="1"/>
          </p:cNvSpPr>
          <p:nvPr>
            <p:ph type="title"/>
          </p:nvPr>
        </p:nvSpPr>
        <p:spPr/>
        <p:txBody>
          <a:bodyPr/>
          <a:lstStyle/>
          <a:p>
            <a:pPr algn="ctr"/>
            <a:r>
              <a:rPr lang="ru-RU" dirty="0"/>
              <a:t>Современный подход</a:t>
            </a:r>
          </a:p>
        </p:txBody>
      </p:sp>
      <p:sp>
        <p:nvSpPr>
          <p:cNvPr id="3" name="Объект 2">
            <a:extLst>
              <a:ext uri="{FF2B5EF4-FFF2-40B4-BE49-F238E27FC236}">
                <a16:creationId xmlns:a16="http://schemas.microsoft.com/office/drawing/2014/main" id="{3BFDD1F7-88AC-4741-9529-096066851EFB}"/>
              </a:ext>
            </a:extLst>
          </p:cNvPr>
          <p:cNvSpPr>
            <a:spLocks noGrp="1"/>
          </p:cNvSpPr>
          <p:nvPr>
            <p:ph idx="1"/>
          </p:nvPr>
        </p:nvSpPr>
        <p:spPr>
          <a:xfrm>
            <a:off x="112202" y="1330518"/>
            <a:ext cx="11811000" cy="2701289"/>
          </a:xfrm>
        </p:spPr>
        <p:txBody>
          <a:bodyPr/>
          <a:lstStyle/>
          <a:p>
            <a:r>
              <a:rPr lang="ru-RU" dirty="0" err="1">
                <a:solidFill>
                  <a:srgbClr val="FF0000"/>
                </a:solidFill>
              </a:rPr>
              <a:t>агроэкосистемы</a:t>
            </a:r>
            <a:r>
              <a:rPr lang="ru-RU" dirty="0">
                <a:solidFill>
                  <a:srgbClr val="FF0000"/>
                </a:solidFill>
              </a:rPr>
              <a:t> (</a:t>
            </a:r>
            <a:r>
              <a:rPr lang="ru-RU" dirty="0" err="1">
                <a:solidFill>
                  <a:srgbClr val="FF0000"/>
                </a:solidFill>
              </a:rPr>
              <a:t>агробиогеоценозы</a:t>
            </a:r>
            <a:r>
              <a:rPr lang="ru-RU" dirty="0">
                <a:solidFill>
                  <a:srgbClr val="FF0000"/>
                </a:solidFill>
              </a:rPr>
              <a:t>) </a:t>
            </a:r>
            <a:r>
              <a:rPr lang="ru-RU" dirty="0"/>
              <a:t>– это вторичные, измененные человеком биогеоценозы, основу которых составляют искусственно созданные, как правило, обедненные видами живых организмов биотические сообщества.</a:t>
            </a:r>
          </a:p>
        </p:txBody>
      </p:sp>
      <p:pic>
        <p:nvPicPr>
          <p:cNvPr id="1026" name="Picture 2" descr="https://s0.slide-share.ru/s_slide/3ac3c46a6a6b6aad0e5c41fcae2e44fe/97242d0c-b77d-48f1-818e-8d6e4a3f7ccc.jpeg">
            <a:extLst>
              <a:ext uri="{FF2B5EF4-FFF2-40B4-BE49-F238E27FC236}">
                <a16:creationId xmlns:a16="http://schemas.microsoft.com/office/drawing/2014/main" id="{52B179E7-D765-457D-8058-5A57F7BCEA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37732" r="-866" b="15258"/>
          <a:stretch/>
        </p:blipFill>
        <p:spPr bwMode="auto">
          <a:xfrm>
            <a:off x="1044718" y="2959892"/>
            <a:ext cx="9851882" cy="3443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239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0DF188-4909-449A-A857-7F70BC99A2AF}"/>
              </a:ext>
            </a:extLst>
          </p:cNvPr>
          <p:cNvSpPr>
            <a:spLocks noGrp="1"/>
          </p:cNvSpPr>
          <p:nvPr>
            <p:ph type="title"/>
          </p:nvPr>
        </p:nvSpPr>
        <p:spPr/>
        <p:txBody>
          <a:bodyPr/>
          <a:lstStyle/>
          <a:p>
            <a:pPr algn="ctr"/>
            <a:r>
              <a:rPr lang="ru-RU" dirty="0"/>
              <a:t>Понятия </a:t>
            </a:r>
            <a:r>
              <a:rPr lang="ru-RU" dirty="0" err="1"/>
              <a:t>агроценологии</a:t>
            </a:r>
            <a:endParaRPr lang="ru-RU" dirty="0"/>
          </a:p>
        </p:txBody>
      </p:sp>
      <p:sp>
        <p:nvSpPr>
          <p:cNvPr id="3" name="Объект 2">
            <a:extLst>
              <a:ext uri="{FF2B5EF4-FFF2-40B4-BE49-F238E27FC236}">
                <a16:creationId xmlns:a16="http://schemas.microsoft.com/office/drawing/2014/main" id="{B10FE5A8-28B2-4F85-A05A-ABCA76A3DF92}"/>
              </a:ext>
            </a:extLst>
          </p:cNvPr>
          <p:cNvSpPr>
            <a:spLocks noGrp="1"/>
          </p:cNvSpPr>
          <p:nvPr>
            <p:ph idx="1"/>
          </p:nvPr>
        </p:nvSpPr>
        <p:spPr/>
        <p:txBody>
          <a:bodyPr>
            <a:normAutofit fontScale="92500" lnSpcReduction="20000"/>
          </a:bodyPr>
          <a:lstStyle/>
          <a:p>
            <a:pPr fontAlgn="base"/>
            <a:r>
              <a:rPr lang="ru-RU" dirty="0"/>
              <a:t>1. </a:t>
            </a:r>
            <a:r>
              <a:rPr lang="ru-RU" dirty="0" err="1">
                <a:solidFill>
                  <a:srgbClr val="FF0000"/>
                </a:solidFill>
              </a:rPr>
              <a:t>агросфера</a:t>
            </a:r>
            <a:r>
              <a:rPr lang="ru-RU" dirty="0">
                <a:solidFill>
                  <a:srgbClr val="FF0000"/>
                </a:solidFill>
              </a:rPr>
              <a:t> </a:t>
            </a:r>
            <a:r>
              <a:rPr lang="ru-RU" dirty="0"/>
              <a:t>— глобальная экосистема, объединяющая всю территорию Земли, преобразованную сельскохозяйствен­ной деятельностью человека;</a:t>
            </a:r>
          </a:p>
          <a:p>
            <a:pPr fontAlgn="base"/>
            <a:r>
              <a:rPr lang="ru-RU" dirty="0"/>
              <a:t>2. </a:t>
            </a:r>
            <a:r>
              <a:rPr lang="ru-RU" dirty="0">
                <a:solidFill>
                  <a:srgbClr val="FF0000"/>
                </a:solidFill>
              </a:rPr>
              <a:t>аграрный ландшафт </a:t>
            </a:r>
            <a:r>
              <a:rPr lang="ru-RU" dirty="0"/>
              <a:t>— экосистема, сформировав­шаяся в результате сельскохозяйствен­ного преобразования ландшафта (степ­ного, таежного и т.д.);</a:t>
            </a:r>
          </a:p>
          <a:p>
            <a:pPr fontAlgn="base"/>
            <a:r>
              <a:rPr lang="ru-RU" dirty="0"/>
              <a:t>3. </a:t>
            </a:r>
            <a:r>
              <a:rPr lang="ru-RU" dirty="0">
                <a:solidFill>
                  <a:srgbClr val="FF0000"/>
                </a:solidFill>
              </a:rPr>
              <a:t>сельскохозяй­ственная экологическая система </a:t>
            </a:r>
            <a:r>
              <a:rPr lang="ru-RU" dirty="0"/>
              <a:t>(или сельскохозяйственная экосистема) — экосистема на уровне хозяйства;</a:t>
            </a:r>
          </a:p>
          <a:p>
            <a:pPr fontAlgn="base"/>
            <a:r>
              <a:rPr lang="ru-RU" dirty="0"/>
              <a:t>4. </a:t>
            </a:r>
            <a:r>
              <a:rPr lang="ru-RU" dirty="0" err="1">
                <a:solidFill>
                  <a:srgbClr val="FF0000"/>
                </a:solidFill>
              </a:rPr>
              <a:t>агробиогеоценоз</a:t>
            </a:r>
            <a:r>
              <a:rPr lang="ru-RU" dirty="0"/>
              <a:t> —поле, сад, бахча, тепли­ца, оранжерея; пастбищный биогеоце­ноз — природное или культурное паст­бище, используемое для выпаса сельскохозяйственных животных;</a:t>
            </a:r>
          </a:p>
          <a:p>
            <a:r>
              <a:rPr lang="ru-RU" dirty="0"/>
              <a:t>5. </a:t>
            </a:r>
            <a:r>
              <a:rPr lang="ru-RU" dirty="0">
                <a:solidFill>
                  <a:srgbClr val="FF0000"/>
                </a:solidFill>
              </a:rPr>
              <a:t>ферменный биогеоценоз </a:t>
            </a:r>
            <a:r>
              <a:rPr lang="ru-RU" dirty="0"/>
              <a:t>— конюшня, ко­ровник, свинарник, кошара, птичник, животноводческий комплекс, зоопарк, виварий.</a:t>
            </a:r>
          </a:p>
        </p:txBody>
      </p:sp>
    </p:spTree>
    <p:extLst>
      <p:ext uri="{BB962C8B-B14F-4D97-AF65-F5344CB8AC3E}">
        <p14:creationId xmlns:p14="http://schemas.microsoft.com/office/powerpoint/2010/main" val="3063408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D04282-17EF-42D3-A6E5-B6FCCC0A0624}"/>
              </a:ext>
            </a:extLst>
          </p:cNvPr>
          <p:cNvSpPr>
            <a:spLocks noGrp="1"/>
          </p:cNvSpPr>
          <p:nvPr>
            <p:ph type="title"/>
          </p:nvPr>
        </p:nvSpPr>
        <p:spPr/>
        <p:txBody>
          <a:bodyPr/>
          <a:lstStyle/>
          <a:p>
            <a:pPr algn="ctr"/>
            <a:r>
              <a:rPr lang="ru-RU" dirty="0"/>
              <a:t>Типы </a:t>
            </a:r>
            <a:r>
              <a:rPr lang="ru-RU" dirty="0" err="1"/>
              <a:t>агроэкосистем</a:t>
            </a:r>
            <a:endParaRPr lang="ru-RU" dirty="0"/>
          </a:p>
        </p:txBody>
      </p:sp>
      <p:sp>
        <p:nvSpPr>
          <p:cNvPr id="3" name="Объект 2">
            <a:extLst>
              <a:ext uri="{FF2B5EF4-FFF2-40B4-BE49-F238E27FC236}">
                <a16:creationId xmlns:a16="http://schemas.microsoft.com/office/drawing/2014/main" id="{612A2D3E-99A4-4D73-95C9-4F7F693F7EC6}"/>
              </a:ext>
            </a:extLst>
          </p:cNvPr>
          <p:cNvSpPr>
            <a:spLocks noGrp="1"/>
          </p:cNvSpPr>
          <p:nvPr>
            <p:ph idx="1"/>
          </p:nvPr>
        </p:nvSpPr>
        <p:spPr>
          <a:xfrm>
            <a:off x="609600" y="2853214"/>
            <a:ext cx="4361142" cy="5161589"/>
          </a:xfrm>
        </p:spPr>
        <p:txBody>
          <a:bodyPr>
            <a:normAutofit/>
          </a:bodyPr>
          <a:lstStyle/>
          <a:p>
            <a:pPr marL="0" indent="0" algn="ctr">
              <a:buNone/>
            </a:pPr>
            <a:r>
              <a:rPr lang="ru-RU" dirty="0"/>
              <a:t>1. </a:t>
            </a:r>
            <a:r>
              <a:rPr lang="ru-RU" dirty="0">
                <a:solidFill>
                  <a:srgbClr val="FF0000"/>
                </a:solidFill>
              </a:rPr>
              <a:t>Земледельческое, или полевое, землепользование </a:t>
            </a:r>
            <a:r>
              <a:rPr lang="ru-RU" dirty="0"/>
              <a:t>- богарные, орошаемые </a:t>
            </a:r>
            <a:r>
              <a:rPr lang="ru-RU" dirty="0" err="1"/>
              <a:t>агроэкосистемы</a:t>
            </a:r>
            <a:r>
              <a:rPr lang="ru-RU" dirty="0"/>
              <a:t> (ротации зерновых, бобовых, кормовых, овощных, бахчевых, технических и лекарственных культур). </a:t>
            </a:r>
          </a:p>
        </p:txBody>
      </p:sp>
      <p:pic>
        <p:nvPicPr>
          <p:cNvPr id="4098" name="Picture 2" descr="https://ic.pics.livejournal.com/tim5000/66331768/226340/226340_original.jpg">
            <a:extLst>
              <a:ext uri="{FF2B5EF4-FFF2-40B4-BE49-F238E27FC236}">
                <a16:creationId xmlns:a16="http://schemas.microsoft.com/office/drawing/2014/main" id="{C32BAEB6-CB8B-4769-9AFA-66E58ACC03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988636"/>
            <a:ext cx="5347996" cy="356711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559E922D-B30F-421B-AB8F-521DD5BA3D25}"/>
              </a:ext>
            </a:extLst>
          </p:cNvPr>
          <p:cNvSpPr/>
          <p:nvPr/>
        </p:nvSpPr>
        <p:spPr>
          <a:xfrm>
            <a:off x="2933700" y="1375886"/>
            <a:ext cx="6096000" cy="1477328"/>
          </a:xfrm>
          <a:prstGeom prst="rect">
            <a:avLst/>
          </a:prstGeom>
        </p:spPr>
        <p:txBody>
          <a:bodyPr>
            <a:spAutoFit/>
          </a:bodyPr>
          <a:lstStyle/>
          <a:p>
            <a:pPr algn="ctr"/>
            <a:r>
              <a:rPr lang="ru-RU" dirty="0"/>
              <a:t>Отсутствие общепринятой классификации </a:t>
            </a:r>
            <a:r>
              <a:rPr lang="ru-RU" dirty="0" err="1"/>
              <a:t>агроэкосистем</a:t>
            </a:r>
            <a:r>
              <a:rPr lang="ru-RU" dirty="0"/>
              <a:t> восполняется в известной мере типизацией структур земледелия. Согласно этой типизации, выделено пять видов землепользования, по каждому из которых классифицированы </a:t>
            </a:r>
            <a:r>
              <a:rPr lang="ru-RU" dirty="0" err="1"/>
              <a:t>агроэкосистемы</a:t>
            </a:r>
            <a:r>
              <a:rPr lang="ru-RU" dirty="0"/>
              <a:t>:</a:t>
            </a:r>
          </a:p>
        </p:txBody>
      </p:sp>
    </p:spTree>
    <p:extLst>
      <p:ext uri="{BB962C8B-B14F-4D97-AF65-F5344CB8AC3E}">
        <p14:creationId xmlns:p14="http://schemas.microsoft.com/office/powerpoint/2010/main" val="4062376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9811EB4-D176-436E-A766-214FD2BAAE7F}"/>
              </a:ext>
            </a:extLst>
          </p:cNvPr>
          <p:cNvSpPr>
            <a:spLocks noGrp="1"/>
          </p:cNvSpPr>
          <p:nvPr>
            <p:ph idx="1"/>
          </p:nvPr>
        </p:nvSpPr>
        <p:spPr>
          <a:xfrm>
            <a:off x="838200" y="520700"/>
            <a:ext cx="5972175" cy="2594201"/>
          </a:xfrm>
        </p:spPr>
        <p:txBody>
          <a:bodyPr>
            <a:normAutofit lnSpcReduction="10000"/>
          </a:bodyPr>
          <a:lstStyle/>
          <a:p>
            <a:r>
              <a:rPr lang="ru-RU" dirty="0"/>
              <a:t>2. </a:t>
            </a:r>
            <a:r>
              <a:rPr lang="ru-RU" dirty="0" err="1">
                <a:solidFill>
                  <a:srgbClr val="FF0000"/>
                </a:solidFill>
              </a:rPr>
              <a:t>Плантационно</a:t>
            </a:r>
            <a:r>
              <a:rPr lang="ru-RU" dirty="0">
                <a:solidFill>
                  <a:srgbClr val="FF0000"/>
                </a:solidFill>
              </a:rPr>
              <a:t>-садовое землепользование </a:t>
            </a:r>
            <a:r>
              <a:rPr lang="ru-RU" dirty="0"/>
              <a:t>- плантационные </a:t>
            </a:r>
            <a:r>
              <a:rPr lang="ru-RU" dirty="0" err="1"/>
              <a:t>агроэкосистемы</a:t>
            </a:r>
            <a:r>
              <a:rPr lang="ru-RU" dirty="0"/>
              <a:t> (чайный куст, дерево какао, кофейное дерево, сахарный тростник), садовые </a:t>
            </a:r>
            <a:r>
              <a:rPr lang="ru-RU" dirty="0" err="1"/>
              <a:t>агроэкосистемы</a:t>
            </a:r>
            <a:r>
              <a:rPr lang="ru-RU" dirty="0"/>
              <a:t> (плодовые сады, ягодники, виноградники).</a:t>
            </a:r>
          </a:p>
          <a:p>
            <a:endParaRPr lang="ru-RU" dirty="0"/>
          </a:p>
        </p:txBody>
      </p:sp>
      <p:pic>
        <p:nvPicPr>
          <p:cNvPr id="7" name="Рисунок 6">
            <a:extLst>
              <a:ext uri="{FF2B5EF4-FFF2-40B4-BE49-F238E27FC236}">
                <a16:creationId xmlns:a16="http://schemas.microsoft.com/office/drawing/2014/main" id="{BC66F10F-B019-4998-A010-0C26523A8555}"/>
              </a:ext>
            </a:extLst>
          </p:cNvPr>
          <p:cNvPicPr>
            <a:picLocks noChangeAspect="1"/>
          </p:cNvPicPr>
          <p:nvPr/>
        </p:nvPicPr>
        <p:blipFill>
          <a:blip r:embed="rId2"/>
          <a:stretch>
            <a:fillRect/>
          </a:stretch>
        </p:blipFill>
        <p:spPr>
          <a:xfrm>
            <a:off x="1035759" y="3114901"/>
            <a:ext cx="5393616" cy="3590699"/>
          </a:xfrm>
          <a:prstGeom prst="rect">
            <a:avLst/>
          </a:prstGeom>
        </p:spPr>
      </p:pic>
      <p:pic>
        <p:nvPicPr>
          <p:cNvPr id="5122" name="Picture 2" descr="https://www.cyclecentralcoast.com/wp-content/uploads/2019/09/tablas-creek-min.jpg">
            <a:extLst>
              <a:ext uri="{FF2B5EF4-FFF2-40B4-BE49-F238E27FC236}">
                <a16:creationId xmlns:a16="http://schemas.microsoft.com/office/drawing/2014/main" id="{6B68CBC7-4878-4AB3-8B86-5FE7CED50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100" y="67093"/>
            <a:ext cx="4259221" cy="342705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cdnstatic.rg.ru/uploads/attachments/article/174/51/84/1646.jpg">
            <a:extLst>
              <a:ext uri="{FF2B5EF4-FFF2-40B4-BE49-F238E27FC236}">
                <a16:creationId xmlns:a16="http://schemas.microsoft.com/office/drawing/2014/main" id="{7BE3C5FA-EAE2-4F1A-96B3-84A65CD6A9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8798" y="3573486"/>
            <a:ext cx="4695824" cy="3132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095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46F18FF-3E05-4FB2-B87A-3BAF69BA0D44}"/>
              </a:ext>
            </a:extLst>
          </p:cNvPr>
          <p:cNvSpPr>
            <a:spLocks noGrp="1"/>
          </p:cNvSpPr>
          <p:nvPr>
            <p:ph idx="1"/>
          </p:nvPr>
        </p:nvSpPr>
        <p:spPr>
          <a:xfrm>
            <a:off x="542925" y="434975"/>
            <a:ext cx="10515600" cy="1270000"/>
          </a:xfrm>
        </p:spPr>
        <p:txBody>
          <a:bodyPr>
            <a:normAutofit/>
          </a:bodyPr>
          <a:lstStyle/>
          <a:p>
            <a:r>
              <a:rPr lang="ru-RU" dirty="0"/>
              <a:t>3. </a:t>
            </a:r>
            <a:r>
              <a:rPr lang="ru-RU" dirty="0">
                <a:solidFill>
                  <a:srgbClr val="FF0000"/>
                </a:solidFill>
              </a:rPr>
              <a:t>Пастбищное землепользование </a:t>
            </a:r>
            <a:r>
              <a:rPr lang="ru-RU" dirty="0"/>
              <a:t>- пастбищные </a:t>
            </a:r>
            <a:r>
              <a:rPr lang="ru-RU" dirty="0" err="1"/>
              <a:t>агроэкосистемы</a:t>
            </a:r>
            <a:r>
              <a:rPr lang="ru-RU" dirty="0"/>
              <a:t> (отгонные пастбища: тундровые, пустынные, горные; лесные пастбища; улучшенные пастбища; сенокосы; окультуренные луга). </a:t>
            </a:r>
          </a:p>
          <a:p>
            <a:endParaRPr lang="ru-RU" dirty="0"/>
          </a:p>
        </p:txBody>
      </p:sp>
      <p:pic>
        <p:nvPicPr>
          <p:cNvPr id="6146" name="Picture 2" descr="https://get.pxhere.com/photo/cow-green-grazing-pasture-herd-grassland-bovine-grass-natural-environment-natural-landscape-meadow-rural-area-field-herding-livestock-farm-sky-landscape-highland-plain-wildlife-ranch-cow-goat-family-fodder-dairy-cow-plant-prairie-hill-1582929.jpg">
            <a:extLst>
              <a:ext uri="{FF2B5EF4-FFF2-40B4-BE49-F238E27FC236}">
                <a16:creationId xmlns:a16="http://schemas.microsoft.com/office/drawing/2014/main" id="{A5BAF539-F2C7-4E7D-BF62-68AEA8096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4" y="2101848"/>
            <a:ext cx="5534026" cy="36893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mcx.gov.ru/upload/iblock/24d/24d2d0f7b02c2038182e2294fd2a0ffe.JPG">
            <a:extLst>
              <a:ext uri="{FF2B5EF4-FFF2-40B4-BE49-F238E27FC236}">
                <a16:creationId xmlns:a16="http://schemas.microsoft.com/office/drawing/2014/main" id="{D7AC5623-A7E8-4E3F-ADEA-386030271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101848"/>
            <a:ext cx="5534027" cy="368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96809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1126</Words>
  <Application>Microsoft Office PowerPoint</Application>
  <PresentationFormat>Широкоэкранный</PresentationFormat>
  <Paragraphs>53</Paragraphs>
  <Slides>17</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17</vt:i4>
      </vt:variant>
    </vt:vector>
  </HeadingPairs>
  <TitlesOfParts>
    <vt:vector size="21" baseType="lpstr">
      <vt:lpstr>Arial</vt:lpstr>
      <vt:lpstr>Calibri</vt:lpstr>
      <vt:lpstr>Calibri Light</vt:lpstr>
      <vt:lpstr>Тема Office</vt:lpstr>
      <vt:lpstr>АГРОЭКОСИСТЕМЫ</vt:lpstr>
      <vt:lpstr>Антропогенные сельскохозяйственные образования</vt:lpstr>
      <vt:lpstr>Структура земельного фонда планеты</vt:lpstr>
      <vt:lpstr>Агроэкосистемы (агробиогеоценозы)</vt:lpstr>
      <vt:lpstr>Современный подход</vt:lpstr>
      <vt:lpstr>Понятия агроценологии</vt:lpstr>
      <vt:lpstr>Типы агроэкосистем</vt:lpstr>
      <vt:lpstr>Презентация PowerPoint</vt:lpstr>
      <vt:lpstr>Презентация PowerPoint</vt:lpstr>
      <vt:lpstr>Презентация PowerPoint</vt:lpstr>
      <vt:lpstr>Презентация PowerPoint</vt:lpstr>
      <vt:lpstr>По энергетическим вложениям</vt:lpstr>
      <vt:lpstr>По отношению к сохранности почвенного плодородия </vt:lpstr>
      <vt:lpstr>Принципиальные отличия агроэкосистем от естественных</vt:lpstr>
      <vt:lpstr>Основные принципы организации агроландшафтов</vt:lpstr>
      <vt:lpstr>Принципы организации агроландшафтов</vt:lpstr>
      <vt:lpstr>Принципы организации агроландшафтов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АГРОЭКОСИСТЕМЫ</dc:title>
  <dc:creator>PGAU</dc:creator>
  <cp:lastModifiedBy>PGAU</cp:lastModifiedBy>
  <cp:revision>11</cp:revision>
  <dcterms:created xsi:type="dcterms:W3CDTF">2022-11-14T09:17:29Z</dcterms:created>
  <dcterms:modified xsi:type="dcterms:W3CDTF">2022-11-14T10:52:52Z</dcterms:modified>
</cp:coreProperties>
</file>