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77" r:id="rId4"/>
    <p:sldId id="257" r:id="rId5"/>
    <p:sldId id="273" r:id="rId6"/>
    <p:sldId id="274" r:id="rId7"/>
    <p:sldId id="275" r:id="rId8"/>
    <p:sldId id="278" r:id="rId9"/>
    <p:sldId id="280" r:id="rId10"/>
    <p:sldId id="281" r:id="rId11"/>
    <p:sldId id="282" r:id="rId12"/>
    <p:sldId id="279" r:id="rId13"/>
    <p:sldId id="283" r:id="rId14"/>
    <p:sldId id="284" r:id="rId15"/>
    <p:sldId id="285" r:id="rId16"/>
    <p:sldId id="286" r:id="rId17"/>
    <p:sldId id="296" r:id="rId18"/>
    <p:sldId id="287" r:id="rId19"/>
    <p:sldId id="263" r:id="rId20"/>
    <p:sldId id="264" r:id="rId21"/>
    <p:sldId id="288" r:id="rId22"/>
    <p:sldId id="265" r:id="rId23"/>
    <p:sldId id="289" r:id="rId24"/>
    <p:sldId id="290" r:id="rId25"/>
    <p:sldId id="291" r:id="rId26"/>
    <p:sldId id="266" r:id="rId27"/>
    <p:sldId id="267" r:id="rId28"/>
    <p:sldId id="292" r:id="rId29"/>
    <p:sldId id="293" r:id="rId30"/>
    <p:sldId id="294" r:id="rId31"/>
    <p:sldId id="297" r:id="rId32"/>
    <p:sldId id="271" r:id="rId33"/>
    <p:sldId id="295" r:id="rId34"/>
    <p:sldId id="27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8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61" y="5560409"/>
            <a:ext cx="11767277" cy="1514475"/>
          </a:xfrm>
        </p:spPr>
        <p:txBody>
          <a:bodyPr/>
          <a:lstStyle/>
          <a:p>
            <a:r>
              <a:rPr lang="ru-RU" dirty="0"/>
              <a:t>СИНЭКОЛОГИЯ. </a:t>
            </a:r>
            <a:br>
              <a:rPr lang="ru-RU" dirty="0"/>
            </a:br>
            <a:r>
              <a:rPr lang="ru-RU" dirty="0"/>
              <a:t>ЭКОСИСТЕМЫ ЗЕМЛИ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3" descr="http://www.power-eng.com/content/dam/Pennenergy/online-articles/2013/July/BiomassSourc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7461" y="433020"/>
            <a:ext cx="4253111" cy="374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819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14EC3-BDD8-5B3E-47F9-5F91A19F2859}"/>
              </a:ext>
            </a:extLst>
          </p:cNvPr>
          <p:cNvSpPr txBox="1"/>
          <p:nvPr/>
        </p:nvSpPr>
        <p:spPr>
          <a:xfrm>
            <a:off x="381000" y="215223"/>
            <a:ext cx="1143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Пространственная структура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. Распределение организмов разных видов в пространстве (по вертикали и по горизонтали). Различают ярусность (вертикальная структура биоценоза) и мозаичность (структура биоценоза по горизонтали). </a:t>
            </a:r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198F7819-5163-E96C-1744-2E65A03A8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8296" r="6790" b="10667"/>
          <a:stretch/>
        </p:blipFill>
        <p:spPr bwMode="auto">
          <a:xfrm>
            <a:off x="1259840" y="1510563"/>
            <a:ext cx="10048240" cy="52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0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B78413-ED49-7BD8-F08D-10839BC4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649" y="240452"/>
            <a:ext cx="9601196" cy="96858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000" b="1" i="0" dirty="0">
                <a:solidFill>
                  <a:srgbClr val="333333"/>
                </a:solidFill>
                <a:effectLst/>
                <a:latin typeface="YS Text"/>
              </a:rPr>
              <a:t>Экологическая структура</a:t>
            </a:r>
            <a:r>
              <a:rPr lang="ru-RU" sz="3000" b="0" i="0" dirty="0">
                <a:solidFill>
                  <a:srgbClr val="333333"/>
                </a:solidFill>
                <a:effectLst/>
                <a:latin typeface="YS Text"/>
              </a:rPr>
              <a:t>. </a:t>
            </a:r>
          </a:p>
          <a:p>
            <a:pPr marL="0" indent="0" algn="ctr">
              <a:buNone/>
            </a:pPr>
            <a:r>
              <a:rPr lang="ru-RU" sz="3000" b="0" i="0" dirty="0">
                <a:solidFill>
                  <a:srgbClr val="333333"/>
                </a:solidFill>
                <a:effectLst/>
                <a:latin typeface="YS Text"/>
              </a:rPr>
              <a:t>Соотношение организмов разных экологических групп. </a:t>
            </a:r>
          </a:p>
          <a:p>
            <a:pPr algn="ctr"/>
            <a:endParaRPr lang="ru-RU" dirty="0"/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65CD56C-E491-8AC1-1C42-D06F88B02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/>
          <a:stretch/>
        </p:blipFill>
        <p:spPr bwMode="auto">
          <a:xfrm>
            <a:off x="1384875" y="1315054"/>
            <a:ext cx="10065445" cy="46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0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CD87F9-98EA-BF21-D340-DC22D664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69" y="355600"/>
            <a:ext cx="5226051" cy="643128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В биоценозе существуют следующие виды связей между видами: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Трофические связи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 один вид питается другим: живыми особями, мертвыми остатками, продуктами жизнедеятельности.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Топические связи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 любое физическое или химическое изменение условий обитания одного вида в результате жизнедеятельности другого.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Форические связи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 участие одного вида в распространении другого. В роли транспортировщиков выступают животные.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Фабрические связи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 вид использует для своих сооружений (фабрикаций) продукты выделения, мертвые остатки или даже живых особей другого вида.</a:t>
            </a:r>
          </a:p>
          <a:p>
            <a:endParaRPr lang="ru-RU" dirty="0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AA304CF2-6938-1F35-346D-AA85E063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" y="986520"/>
            <a:ext cx="5685790" cy="425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36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4EBA2-A154-1DFC-2C93-6CF5D158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2" y="0"/>
            <a:ext cx="9601196" cy="1303867"/>
          </a:xfrm>
        </p:spPr>
        <p:txBody>
          <a:bodyPr/>
          <a:lstStyle/>
          <a:p>
            <a:r>
              <a:rPr lang="ru-RU" dirty="0"/>
              <a:t>Трофические связи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A0EB5B95-435B-0649-9F56-DF2CB31222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2" b="19457"/>
          <a:stretch/>
        </p:blipFill>
        <p:spPr bwMode="auto">
          <a:xfrm>
            <a:off x="568627" y="1442720"/>
            <a:ext cx="11054745" cy="34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6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1660E-D12A-F045-AD2D-EE1533B7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2" y="0"/>
            <a:ext cx="9601196" cy="1303867"/>
          </a:xfrm>
        </p:spPr>
        <p:txBody>
          <a:bodyPr/>
          <a:lstStyle/>
          <a:p>
            <a:r>
              <a:rPr lang="ru-RU" dirty="0"/>
              <a:t>Топические связи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2D96346B-DFEB-2C81-F448-9067D3BD5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/>
          <a:stretch/>
        </p:blipFill>
        <p:spPr bwMode="auto">
          <a:xfrm>
            <a:off x="1820453" y="1303867"/>
            <a:ext cx="8551094" cy="53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3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408CB-9A10-1B3C-1DD0-1FBA76D7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2" y="0"/>
            <a:ext cx="9601196" cy="1303867"/>
          </a:xfrm>
        </p:spPr>
        <p:txBody>
          <a:bodyPr/>
          <a:lstStyle/>
          <a:p>
            <a:r>
              <a:rPr lang="ru-RU" dirty="0"/>
              <a:t>Форические связи</a:t>
            </a:r>
          </a:p>
        </p:txBody>
      </p:sp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7A20AE7E-5228-53BD-CC4F-EB8B727B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48" y="1117601"/>
            <a:ext cx="8927830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8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37CA5-8AE4-EC1B-CF86-A7E279F5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99812"/>
            <a:ext cx="9601196" cy="1303867"/>
          </a:xfrm>
        </p:spPr>
        <p:txBody>
          <a:bodyPr/>
          <a:lstStyle/>
          <a:p>
            <a:r>
              <a:rPr lang="ru-RU" dirty="0"/>
              <a:t>Фабрические связи</a:t>
            </a:r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CD817581-6DD2-7C1D-C0B4-1B9D7BA32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/>
          <a:stretch/>
        </p:blipFill>
        <p:spPr bwMode="auto">
          <a:xfrm>
            <a:off x="1703705" y="1311890"/>
            <a:ext cx="8784590" cy="55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01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990CE5-2F62-463B-B1A0-D55D73F7A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3. Цепи и сети питания, экологические пирамиды, правило 10%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43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7CC373-1604-C6E8-A531-29B0B734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64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ЦЕПЬ ПИТАНИЯ - </a:t>
            </a:r>
            <a:r>
              <a:rPr lang="ru-RU" sz="2200" dirty="0"/>
              <a:t> ряд взаимоотношений между группами организмов (растений, животных, грибов и микроорганизмов), при котором происходит перенос вещества и энергии путем поедания одних особей другими</a:t>
            </a:r>
          </a:p>
        </p:txBody>
      </p:sp>
      <p:pic>
        <p:nvPicPr>
          <p:cNvPr id="8194" name="Picture 2" descr="http://2.bp.blogspot.com/-Qhx7rjblStE/VlIZG8Cy4WI/AAAAAAAAAKE/6QcaLAFc7Oo/s1600/food-chain-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712" y="2486177"/>
            <a:ext cx="7644791" cy="370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705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337F-1202-DF4B-9DAE-DD62E2D0D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5E9CF-0B75-31C1-FA42-C95F74DBD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Основные понятия синэкологии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Структура экосистемы и связи видов в биоценозе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Цепи и сети питания, экологические пирамиды, правило 10%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Агроэкосистемы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564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07D98A-1F3A-4628-C46D-509597F1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22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001C2-7B6D-BD43-9557-8BBD51C3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34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81716"/>
            <a:ext cx="9601196" cy="1573177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ЭКОЛОГИЧЕСКАЯ ПИРАМИДА - </a:t>
            </a:r>
            <a:r>
              <a:rPr lang="ru-RU" sz="2200" dirty="0"/>
              <a:t>графическое изображение соотношения между продуцентами и </a:t>
            </a:r>
            <a:r>
              <a:rPr lang="ru-RU" sz="2200" dirty="0" err="1"/>
              <a:t>консументами</a:t>
            </a:r>
            <a:r>
              <a:rPr lang="ru-RU" sz="2200" dirty="0"/>
              <a:t> всех уровней (травоядных, хищников, видов, питающихся другими хищниками) в экосистеме</a:t>
            </a:r>
          </a:p>
        </p:txBody>
      </p:sp>
      <p:pic>
        <p:nvPicPr>
          <p:cNvPr id="9218" name="Picture 2" descr="http://files.school-collection.edu.ru/dlrstore/8058ffd6-bb7a-46bd-a562-b1a1be622ddb/%5bBI9ZD_8-03%5d_%5bIL_02%5d-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666" y="2544937"/>
            <a:ext cx="5255405" cy="359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ocktail.lv/uploads/articles/3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748" y="2733107"/>
            <a:ext cx="4877809" cy="34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67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ADD2EE-06A5-4679-6803-52DA46C6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4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06756-FA19-BACC-BB97-55DE1D7D6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3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E00FA-46E6-8E81-4651-DFB42A6B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0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4434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БИОМАССА -  </a:t>
            </a:r>
            <a:r>
              <a:rPr lang="ru-RU" sz="2700" dirty="0"/>
              <a:t>совокупная масса растительных и животных организмов, присутствующих в биогеоценозе, определённого размера или уровня.</a:t>
            </a:r>
          </a:p>
        </p:txBody>
      </p:sp>
      <p:pic>
        <p:nvPicPr>
          <p:cNvPr id="10245" name="Picture 5" descr="http://wastetoenergysystems.com/wp-content/uploads/2015/05/Biomass_Mai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970" y="2487958"/>
            <a:ext cx="7001805" cy="36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379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31820"/>
            <a:ext cx="9601196" cy="1303867"/>
          </a:xfrm>
        </p:spPr>
        <p:txBody>
          <a:bodyPr>
            <a:normAutofit/>
          </a:bodyPr>
          <a:lstStyle/>
          <a:p>
            <a:r>
              <a:rPr lang="ru-RU" dirty="0"/>
              <a:t>САМОРАЗВИТИЕ ЭКОСИСТЕМ</a:t>
            </a:r>
          </a:p>
        </p:txBody>
      </p:sp>
      <p:pic>
        <p:nvPicPr>
          <p:cNvPr id="11266" name="Picture 2" descr="http://ilovedomain.ru/wp-content/uploads/media/%D0%BE%D0%B1%D0%BE%D0%B1%D1%89%D0%B5%D0%BD%D0%B8%D0%B5-%D0%B8-%D0%B7%D0%B0%D0%BA%D1%80%D0%B5%D0%BF%D0%BB%D0%B5%D0%BD%D0%B8%D0%B5-%D0%B7%D0%BD%D0%B0%D0%BD%D0%B8%D0%B8%CC%86-%D0%BF%D0%BE-%D1%82%D0%B5%D0%BC%D0%B5-%D1%81%D0%BC%D0%B5%D0%BD%D0%B0-%D0%B1%D0%B8%D0%BE%D1%86%D0%B5%D0%BD%D0%BE%D0%B7%D0%BE%D0%B2/image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13" y="2532411"/>
            <a:ext cx="8737574" cy="369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22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AECAA-44E4-9CA5-D6B3-A79337A6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74686-40DD-32AC-1216-7F1F4702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3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4F398-8102-0888-3EE6-0BB5C41E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277706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 Основные понятия синэкологии</a:t>
            </a:r>
            <a:br>
              <a:rPr lang="ru-RU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9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8056D7-C287-3F6B-FB36-A524045F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715"/>
            <a:ext cx="9115425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8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BD0C-6043-40BF-ACD9-B88C403C4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Агроэкосистемы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057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АГРОЦЕНОЗ - </a:t>
            </a:r>
            <a:r>
              <a:rPr lang="ru-RU" sz="2200" dirty="0"/>
              <a:t>биогеоценоз, созданный человеком (искусственная экосистема). Обладает определённым видовым составом и определёнными взаимоотношениями между компонентами окружающей среды</a:t>
            </a:r>
          </a:p>
        </p:txBody>
      </p:sp>
      <p:pic>
        <p:nvPicPr>
          <p:cNvPr id="16386" name="Picture 2" descr="http://900igr.net/datai/biologija/Agrotsenoz/0001-001-Agrotseno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513" y="2595041"/>
            <a:ext cx="4423833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arhivurokov.ru/kopilka/uploads/user_file_569e817ec949c/img_user_file_569e817ec949c_4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3" t="12644" r="3922" b="7790"/>
          <a:stretch/>
        </p:blipFill>
        <p:spPr bwMode="auto">
          <a:xfrm>
            <a:off x="6221456" y="2681472"/>
            <a:ext cx="4984884" cy="32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742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887024-9381-072F-B5D4-AF60468A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167" t="9187" r="35833" b="12888"/>
          <a:stretch/>
        </p:blipFill>
        <p:spPr>
          <a:xfrm>
            <a:off x="2814320" y="566062"/>
            <a:ext cx="6250794" cy="60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8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://images.myshared.ru/5/445731/slid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61"/>
          <a:stretch/>
        </p:blipFill>
        <p:spPr bwMode="auto">
          <a:xfrm>
            <a:off x="312792" y="1"/>
            <a:ext cx="11356157" cy="678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66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640" y="142134"/>
            <a:ext cx="10840720" cy="1634646"/>
          </a:xfrm>
        </p:spPr>
        <p:txBody>
          <a:bodyPr>
            <a:normAutofit fontScale="90000"/>
          </a:bodyPr>
          <a:lstStyle/>
          <a:p>
            <a:r>
              <a:rPr lang="ru-RU" dirty="0"/>
              <a:t>СООБЩЕСТВО (БИОЦЕНОЗ) –</a:t>
            </a:r>
            <a:br>
              <a:rPr lang="ru-RU" dirty="0"/>
            </a:br>
            <a:r>
              <a:rPr lang="ru-RU" sz="3200" dirty="0"/>
              <a:t>это совокупность организмов разных видов, населяющих общую территорию и связанных между собой</a:t>
            </a:r>
          </a:p>
        </p:txBody>
      </p:sp>
      <p:pic>
        <p:nvPicPr>
          <p:cNvPr id="2050" name="Picture 2" descr="http://fb.ru/misc/i/gallery/19142/450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1893443"/>
            <a:ext cx="4780279" cy="34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604872-36BF-CE56-FE07-494B82F53C6D}"/>
              </a:ext>
            </a:extLst>
          </p:cNvPr>
          <p:cNvSpPr txBox="1"/>
          <p:nvPr/>
        </p:nvSpPr>
        <p:spPr>
          <a:xfrm>
            <a:off x="365760" y="5488680"/>
            <a:ext cx="116281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Биоценоз — это совокупность популяций организмов, связанных друг с другом различными взаимоотношениями и занимающих пространство, которое отличается однообразными условиями обитания. 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7EACC-DECB-8AB7-E2DD-A37E097C4B2A}"/>
              </a:ext>
            </a:extLst>
          </p:cNvPr>
          <p:cNvSpPr txBox="1"/>
          <p:nvPr/>
        </p:nvSpPr>
        <p:spPr>
          <a:xfrm>
            <a:off x="5598160" y="2908040"/>
            <a:ext cx="3048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Термин и определение биоценоза был введен в науку в 1877 году. Сделал это немецкий гидробиолог К. Мебиус. 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80F579-D151-5D29-611C-00691A4B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1" y="1363110"/>
            <a:ext cx="2413953" cy="308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937B0D-3A19-8107-DB99-CFF1F5CBB38E}"/>
              </a:ext>
            </a:extLst>
          </p:cNvPr>
          <p:cNvSpPr txBox="1"/>
          <p:nvPr/>
        </p:nvSpPr>
        <p:spPr>
          <a:xfrm>
            <a:off x="8796497" y="4433104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Карл Август Мебиус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</a:p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(1825-1908)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54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41786-B871-F9D5-1998-BFD76065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774612"/>
            <a:ext cx="8260080" cy="1303867"/>
          </a:xfrm>
        </p:spPr>
        <p:txBody>
          <a:bodyPr>
            <a:noAutofit/>
          </a:bodyPr>
          <a:lstStyle/>
          <a:p>
            <a:r>
              <a:rPr lang="ru-R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Экосистема 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(А.Д. Тенсли, 1936 г.) –любая совокупность организмов и неорганических компонентов, между которыми происходит обмен веществом, энергией, информацией (круговорот веществ). </a:t>
            </a:r>
            <a:b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Безразмерное понятие (грядка в теплице, луг, лес, космический корабль, биосфера в целом).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AEE30D-826B-1778-2BCD-728F8964A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1" y="4883572"/>
            <a:ext cx="9601196" cy="3318936"/>
          </a:xfrm>
        </p:spPr>
        <p:txBody>
          <a:bodyPr/>
          <a:lstStyle/>
          <a:p>
            <a:r>
              <a:rPr lang="ru-RU" dirty="0"/>
              <a:t>Совокупность биотопа с сообществом живых организмов (биоценозом) и образует экосистему: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ЭКОСИСТЕМА= БИОЦЕНОЗ+ БИОТОП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6B0203-17FB-B18E-EE2C-B111F1CB2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33" t="11704" r="61667" b="31259"/>
          <a:stretch/>
        </p:blipFill>
        <p:spPr>
          <a:xfrm>
            <a:off x="9154160" y="264160"/>
            <a:ext cx="2438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68C61-86AC-37E8-C134-4189FF34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0F43C9-E02D-53FB-68AF-3DE3192C2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718" t="55512" r="14689" b="5190"/>
          <a:stretch/>
        </p:blipFill>
        <p:spPr>
          <a:xfrm>
            <a:off x="4160719" y="3781229"/>
            <a:ext cx="7817921" cy="2675467"/>
          </a:xfrm>
        </p:spPr>
      </p:pic>
      <p:pic>
        <p:nvPicPr>
          <p:cNvPr id="1026" name="Picture 2" descr="http://900igr.net/up/datas/72283/0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09" y="0"/>
            <a:ext cx="6300672" cy="443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85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FCBA2A-A281-7C60-DA9A-EB90B2A24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80" y="71806"/>
            <a:ext cx="9077493" cy="67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1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8CD7E-80DA-37D4-ED65-7C0B89C4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2" y="277706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 Структура экосистемы и связи видов в биоценозе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53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08C88F-3AC9-F4E2-6FC2-0D16B17DF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213360"/>
            <a:ext cx="10154919" cy="955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i="0" dirty="0">
                <a:solidFill>
                  <a:srgbClr val="333333"/>
                </a:solidFill>
                <a:effectLst/>
                <a:latin typeface="YS Text"/>
              </a:rPr>
              <a:t>Видовая структура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YS Text"/>
              </a:rPr>
              <a:t>. Число видов, образующих данный биоценоз, и соотношение их численности или массы. 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0F10C6BF-8E82-7731-570E-9DFD25457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 r="5618" b="10370"/>
          <a:stretch/>
        </p:blipFill>
        <p:spPr bwMode="auto">
          <a:xfrm>
            <a:off x="0" y="1727200"/>
            <a:ext cx="864235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020EC1F9-33C9-1FEC-A680-14233E621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22963" r="64667" b="17926"/>
          <a:stretch/>
        </p:blipFill>
        <p:spPr bwMode="auto">
          <a:xfrm>
            <a:off x="8818880" y="2113280"/>
            <a:ext cx="3027680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906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180</TotalTime>
  <Words>461</Words>
  <Application>Microsoft Office PowerPoint</Application>
  <PresentationFormat>Широкоэкранный</PresentationFormat>
  <Paragraphs>36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Garamond</vt:lpstr>
      <vt:lpstr>Open Sans</vt:lpstr>
      <vt:lpstr>Times New Roman</vt:lpstr>
      <vt:lpstr>YS Text</vt:lpstr>
      <vt:lpstr>Натуральные материалы</vt:lpstr>
      <vt:lpstr>СИНЭКОЛОГИЯ.  ЭКОСИСТЕМЫ ЗЕМЛИ </vt:lpstr>
      <vt:lpstr>План</vt:lpstr>
      <vt:lpstr>1. Основные понятия синэкологии </vt:lpstr>
      <vt:lpstr>СООБЩЕСТВО (БИОЦЕНОЗ) – это совокупность организмов разных видов, населяющих общую территорию и связанных между собой</vt:lpstr>
      <vt:lpstr>Экосистема (А.Д. Тенсли, 1936 г.) –любая совокупность организмов и неорганических компонентов, между которыми происходит обмен веществом, энергией, информацией (круговорот веществ).   Безразмерное понятие (грядка в теплице, луг, лес, космический корабль, биосфера в целом).</vt:lpstr>
      <vt:lpstr>Презентация PowerPoint</vt:lpstr>
      <vt:lpstr>Презентация PowerPoint</vt:lpstr>
      <vt:lpstr>2. Структура экосистемы и связи видов в биоценозе </vt:lpstr>
      <vt:lpstr>Презентация PowerPoint</vt:lpstr>
      <vt:lpstr>Презентация PowerPoint</vt:lpstr>
      <vt:lpstr>Презентация PowerPoint</vt:lpstr>
      <vt:lpstr>Презентация PowerPoint</vt:lpstr>
      <vt:lpstr>Трофические связи</vt:lpstr>
      <vt:lpstr>Топические связи</vt:lpstr>
      <vt:lpstr>Форические связи</vt:lpstr>
      <vt:lpstr>Фабрические связи</vt:lpstr>
      <vt:lpstr>Презентация PowerPoint</vt:lpstr>
      <vt:lpstr>Презентация PowerPoint</vt:lpstr>
      <vt:lpstr>ЦЕПЬ ПИТАНИЯ -  ряд взаимоотношений между группами организмов (растений, животных, грибов и микроорганизмов), при котором происходит перенос вещества и энергии путем поедания одних особей другими</vt:lpstr>
      <vt:lpstr>Презентация PowerPoint</vt:lpstr>
      <vt:lpstr>Презентация PowerPoint</vt:lpstr>
      <vt:lpstr>ЭКОЛОГИЧЕСКАЯ ПИРАМИДА - графическое изображение соотношения между продуцентами и консументами всех уровней (травоядных, хищников, видов, питающихся другими хищниками) в экосистеме</vt:lpstr>
      <vt:lpstr>Презентация PowerPoint</vt:lpstr>
      <vt:lpstr>Презентация PowerPoint</vt:lpstr>
      <vt:lpstr>Презентация PowerPoint</vt:lpstr>
      <vt:lpstr>БИОМАССА -  совокупная масса растительных и животных организмов, присутствующих в биогеоценозе, определённого размера или уровня.</vt:lpstr>
      <vt:lpstr>САМОРАЗВИТИЕ ЭКОСИСТЕМ</vt:lpstr>
      <vt:lpstr>Презентация PowerPoint</vt:lpstr>
      <vt:lpstr>Презентация PowerPoint</vt:lpstr>
      <vt:lpstr>Презентация PowerPoint</vt:lpstr>
      <vt:lpstr>Презентация PowerPoint</vt:lpstr>
      <vt:lpstr>АГРОЦЕНОЗ - биогеоценоз, созданный человеком (искусственная экосистема). Обладает определённым видовым составом и определёнными взаимоотношениями между компонентами окружающей среды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ЭКОСИСТЕМЫ</dc:title>
  <dc:creator>misha</dc:creator>
  <cp:lastModifiedBy>PGAU</cp:lastModifiedBy>
  <cp:revision>14</cp:revision>
  <dcterms:created xsi:type="dcterms:W3CDTF">2017-04-02T14:12:04Z</dcterms:created>
  <dcterms:modified xsi:type="dcterms:W3CDTF">2024-11-06T14:03:08Z</dcterms:modified>
</cp:coreProperties>
</file>