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0"/>
  </p:notesMasterIdLst>
  <p:sldIdLst>
    <p:sldId id="257" r:id="rId2"/>
    <p:sldId id="262" r:id="rId3"/>
    <p:sldId id="288" r:id="rId4"/>
    <p:sldId id="290" r:id="rId5"/>
    <p:sldId id="291" r:id="rId6"/>
    <p:sldId id="293" r:id="rId7"/>
    <p:sldId id="295" r:id="rId8"/>
    <p:sldId id="296" r:id="rId9"/>
    <p:sldId id="297" r:id="rId10"/>
    <p:sldId id="285" r:id="rId11"/>
    <p:sldId id="298" r:id="rId12"/>
    <p:sldId id="307" r:id="rId13"/>
    <p:sldId id="305" r:id="rId14"/>
    <p:sldId id="308" r:id="rId15"/>
    <p:sldId id="312" r:id="rId16"/>
    <p:sldId id="309" r:id="rId17"/>
    <p:sldId id="311" r:id="rId18"/>
    <p:sldId id="31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2DE1"/>
    <a:srgbClr val="0B8319"/>
    <a:srgbClr val="CC66FF"/>
    <a:srgbClr val="DB13A2"/>
    <a:srgbClr val="00FF99"/>
    <a:srgbClr val="0DA3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64" autoAdjust="0"/>
    <p:restoredTop sz="86408" autoAdjust="0"/>
  </p:normalViewPr>
  <p:slideViewPr>
    <p:cSldViewPr>
      <p:cViewPr varScale="1">
        <p:scale>
          <a:sx n="80" d="100"/>
          <a:sy n="80" d="100"/>
        </p:scale>
        <p:origin x="11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5"/>
    </p:cViewPr>
  </p:sorterViewPr>
  <p:notesViewPr>
    <p:cSldViewPr>
      <p:cViewPr varScale="1">
        <p:scale>
          <a:sx n="41" d="100"/>
          <a:sy n="41" d="100"/>
        </p:scale>
        <p:origin x="-2381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B3BC1-84FD-4173-A3C2-E8324269334D}" type="datetimeFigureOut">
              <a:rPr lang="ru-RU" smtClean="0"/>
              <a:pPr/>
              <a:t>25.10.2024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513BED-3954-4948-8334-91889884AF1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180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13BED-3954-4948-8334-91889884AF12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13BED-3954-4948-8334-91889884AF12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0389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E35C9-2779-41A9-9C23-65B67A9DB9F4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339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7F2807-0D5A-4564-83F9-DEAE0F4AB7DD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984492"/>
      </p:ext>
    </p:extLst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7F2807-0D5A-4564-83F9-DEAE0F4AB7DD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6818861"/>
      </p:ext>
    </p:extLst>
  </p:cSld>
  <p:clrMapOvr>
    <a:masterClrMapping/>
  </p:clrMapOvr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7F2807-0D5A-4564-83F9-DEAE0F4AB7DD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002290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7F2807-0D5A-4564-83F9-DEAE0F4AB7DD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2242265"/>
      </p:ext>
    </p:extLst>
  </p:cSld>
  <p:clrMapOvr>
    <a:masterClrMapping/>
  </p:clrMapOvr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7F2807-0D5A-4564-83F9-DEAE0F4AB7DD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431787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87DBE1-77FB-47A9-AC49-FD9FC1366110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810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99717-A3B7-4F7A-BF18-E15F1A403EE5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816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60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05D63-70CC-4499-9A9F-17804034BF9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161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BD446-ADD8-4C4C-9E20-D0842950DB5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2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24874F-D5AC-41EC-B1FB-B327A9FEE01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34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28C840-102D-4175-BD58-DFCED74B2FE0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633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0DEF32-752C-4EA4-85AA-EEF4A0BC4057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047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ADDC8-77DB-4DC6-880D-3FCD819A3794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943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97F07-B2EC-400C-8641-943247A89733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130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7F2807-0D5A-4564-83F9-DEAE0F4AB7DD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422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svfk.mcx.ru" TargetMode="External"/><Relationship Id="rId2" Type="http://schemas.openxmlformats.org/officeDocument/2006/relationships/hyperlink" Target="mailto:admin@fsvps.r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sn-perm.ru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fsvps.gov.ru/news/rosselhoznadzor-zapuskaet-avtomaticheskij-kontrol-nalichija-syrja-pri-oformlenii-proizvodstvennyh-tranzakcij-v-komponente-merkurij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help.vetrf.ru/wiki/%D0%A4%D0%B0%D0%B9%D0%BB:Mercury2.0.p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help.vetrf.ru/wiki/%D0%9F%D0%BE%D0%B4%D1%81%D0%B8%D1%81%D1%82%D0%B5%D0%BC%D0%B0_%D0%93%D0%BE%D1%81%D1%83%D0%B4%D0%B0%D1%80%D1%81%D1%82%D0%B2%D0%B5%D0%BD%D0%BD%D0%BE%D0%B9_%D0%B2%D0%B5%D1%82%D0%B5%D1%80%D0%B8%D0%BD%D0%B0%D1%80%D0%BD%D0%BE%D0%B9_%D1%8D%D0%BA%D1%81%D0%BF%D0%B5%D1%80%D1%82%D0%B8%D0%B7%D1%8B_(%D0%9C%D0%B5%D1%80%D0%BA%D1%83%D1%80%D0%B8%D0%B9.%D0%93%D0%92%D0%AD)" TargetMode="External"/><Relationship Id="rId7" Type="http://schemas.openxmlformats.org/officeDocument/2006/relationships/hyperlink" Target="http://help.vetrf.ru/wiki/%D0%92%D0%B5%D1%82%D0%B8%D1%81.API" TargetMode="External"/><Relationship Id="rId2" Type="http://schemas.openxmlformats.org/officeDocument/2006/relationships/hyperlink" Target="http://help.vetrf.ru/wiki/%D0%9F%D0%BE%D0%B4%D1%81%D0%B8%D1%81%D1%82%D0%B5%D0%BC%D0%B0_%D0%A1%D0%BA%D0%BB%D0%B0%D0%B4%D0%B0_%D0%B2%D1%80%D0%B5%D0%BC%D0%B5%D0%BD%D0%BD%D0%BE%D0%B3%D0%BE_%D1%85%D1%80%D0%B0%D0%BD%D0%B5%D0%BD%D0%B8%D1%8F_(%D0%9C%D0%B5%D1%80%D0%BA%D1%83%D1%80%D0%B8%D0%B9.%D0%A1%D0%92%D0%A5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elp.vetrf.ru/wiki/%D0%9F%D1%80%D0%BE%D0%B2%D0%B5%D1%80%D0%BA%D0%B0_%D0%BF%D0%BE%D0%B4%D0%BB%D0%B8%D0%BD%D0%BD%D0%BE%D1%81%D1%82%D0%B8_%D1%8D%D0%BB%D0%B5%D0%BA%D1%82%D1%80%D0%BE%D0%BD%D0%BD%D1%8B%D1%85_%D0%92%D0%A1%D0%94" TargetMode="External"/><Relationship Id="rId5" Type="http://schemas.openxmlformats.org/officeDocument/2006/relationships/hyperlink" Target="http://help.vetrf.ru/wiki/%D0%9F%D0%BE%D0%B4%D1%81%D0%B8%D1%81%D1%82%D0%B5%D0%BC%D0%B0_%D0%A2%D0%B5%D1%80%D1%80%D0%B8%D1%82%D0%BE%D1%80%D0%B8%D0%B0%D0%BB%D1%8C%D0%BD%D0%BE%D0%B3%D0%BE_%D1%83%D0%BF%D1%80%D0%B0%D0%B2%D0%BB%D0%B5%D0%BD%D0%B8%D1%8F_(%D0%9C%D0%B5%D1%80%D0%BA%D1%83%D1%80%D0%B8%D0%B9.%D0%A2%D0%A3)" TargetMode="External"/><Relationship Id="rId4" Type="http://schemas.openxmlformats.org/officeDocument/2006/relationships/hyperlink" Target="http://help.vetrf.ru/wiki/%D0%9F%D0%BE%D0%B4%D1%81%D0%B8%D1%81%D1%82%D0%B5%D0%BC%D0%B0_%D0%A5%D0%BE%D0%B7%D1%8F%D0%B9%D1%81%D1%82%D0%B2%D1%83%D1%8E%D1%89%D0%B5%D0%B3%D0%BE_%D1%81%D1%83%D0%B1%D1%8A%D0%B5%D0%BA%D1%82%D0%B0_(%D0%9C%D0%B5%D1%80%D0%BA%D1%83%D1%80%D0%B8%D0%B9.%D0%A5%D0%A1)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mercury.vtnrf.ru/pub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722313" y="692697"/>
            <a:ext cx="7772400" cy="4392488"/>
          </a:xfrm>
        </p:spPr>
        <p:txBody>
          <a:bodyPr anchor="t" anchorCtr="0"/>
          <a:lstStyle/>
          <a:p>
            <a:pPr algn="ctr">
              <a:spcBef>
                <a:spcPts val="0"/>
              </a:spcBef>
            </a:pPr>
            <a:endParaRPr lang="ru-RU" sz="3200" b="1" dirty="0">
              <a:ln>
                <a:solidFill>
                  <a:srgbClr val="002060"/>
                </a:solidFill>
              </a:ln>
              <a:solidFill>
                <a:srgbClr val="008000"/>
              </a:solidFill>
            </a:endParaRPr>
          </a:p>
          <a:p>
            <a:pPr algn="ctr">
              <a:spcBef>
                <a:spcPts val="0"/>
              </a:spcBef>
            </a:pPr>
            <a:endParaRPr lang="ru-RU" sz="2400" b="1" dirty="0">
              <a:ln>
                <a:solidFill>
                  <a:srgbClr val="00B0F0"/>
                </a:solidFill>
              </a:ln>
              <a:solidFill>
                <a:srgbClr val="002060"/>
              </a:solidFill>
            </a:endParaRPr>
          </a:p>
          <a:p>
            <a:pPr algn="ctr">
              <a:spcBef>
                <a:spcPts val="0"/>
              </a:spcBef>
            </a:pPr>
            <a:r>
              <a:rPr lang="ru-RU" sz="5400" b="1" dirty="0">
                <a:ln>
                  <a:solidFill>
                    <a:srgbClr val="00B0F0"/>
                  </a:solidFill>
                </a:ln>
                <a:solidFill>
                  <a:srgbClr val="002060"/>
                </a:solidFill>
              </a:rPr>
              <a:t>ФГИС  «Меркурий»</a:t>
            </a:r>
          </a:p>
          <a:p>
            <a:pPr algn="ctr">
              <a:spcBef>
                <a:spcPts val="0"/>
              </a:spcBef>
            </a:pPr>
            <a:r>
              <a:rPr lang="ru-RU" sz="5400" b="1" dirty="0">
                <a:ln>
                  <a:solidFill>
                    <a:srgbClr val="00B0F0"/>
                  </a:solidFill>
                </a:ln>
                <a:solidFill>
                  <a:srgbClr val="002060"/>
                </a:solidFill>
              </a:rPr>
              <a:t>Понятие. </a:t>
            </a:r>
          </a:p>
          <a:p>
            <a:r>
              <a:rPr lang="ru-RU" dirty="0"/>
              <a:t> 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0DEF32-752C-4EA4-85AA-EEF4A0BC4057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585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-33590" y="620688"/>
            <a:ext cx="8572559" cy="950900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n>
                  <a:solidFill>
                    <a:srgbClr val="002060"/>
                  </a:solidFill>
                </a:ln>
                <a:solidFill>
                  <a:srgbClr val="0B8319"/>
                </a:solidFill>
              </a:rPr>
              <a:t>Использование информационных систем Россельхознадзора при работе с третьими странами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2844" y="1785926"/>
            <a:ext cx="8786874" cy="4340237"/>
          </a:xfrm>
        </p:spPr>
        <p:txBody>
          <a:bodyPr>
            <a:normAutofit fontScale="92500" lnSpcReduction="20000"/>
          </a:bodyPr>
          <a:lstStyle/>
          <a:p>
            <a:r>
              <a:rPr lang="ru-RU" sz="2000" b="1" dirty="0">
                <a:solidFill>
                  <a:schemeClr val="tx2"/>
                </a:solidFill>
              </a:rPr>
              <a:t>направлены запросы в ветслужбы 47 стран о наличии информационных систем, обеспечивающих оформление ветеринарных сопроводительных документов в электронном виде, для их последующей интеграции с информационными системами России. </a:t>
            </a:r>
          </a:p>
          <a:p>
            <a:r>
              <a:rPr lang="ru-RU" sz="2000" b="1" dirty="0">
                <a:solidFill>
                  <a:schemeClr val="tx2"/>
                </a:solidFill>
              </a:rPr>
              <a:t>22 страны согласились осуществлять электронную сертификацию подконтрольных ветеринарному надзору грузов, направляемых в адрес импортеров РФ, </a:t>
            </a:r>
          </a:p>
          <a:p>
            <a:r>
              <a:rPr lang="ru-RU" sz="2000" b="1" dirty="0">
                <a:solidFill>
                  <a:schemeClr val="tx2"/>
                </a:solidFill>
              </a:rPr>
              <a:t>12 стран предлагают интегрировать имеющиеся национальные системы с информационными системами Россельхознадзора (Аргентина, Бельгия, Испания, Латвия, Нидерланды, Новая Зеландия, Норвегия, Перу, Турция, Чили, Эквадор, Китай), </a:t>
            </a:r>
          </a:p>
          <a:p>
            <a:r>
              <a:rPr lang="ru-RU" sz="2000" b="1" dirty="0">
                <a:solidFill>
                  <a:schemeClr val="tx2"/>
                </a:solidFill>
              </a:rPr>
              <a:t>с 3-мя странами (Новой Зеландией, Чили и Нидерландами) проводятся технические работы по переходу на электронную сертификацию.</a:t>
            </a: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0DEF32-752C-4EA4-85AA-EEF4A0BC4057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ru-RU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692151"/>
            <a:ext cx="8229600" cy="432593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0B8319"/>
                </a:solidFill>
              </a:rPr>
              <a:t>Как получить доступ в АИС Меркурий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4968552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  <a:buNone/>
            </a:pPr>
            <a:r>
              <a:rPr lang="ru-RU" sz="1800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ru-RU" sz="1800" b="1" dirty="0">
                <a:solidFill>
                  <a:srgbClr val="002060"/>
                </a:solidFill>
              </a:rPr>
              <a:t>Индивидуальный предприниматель</a:t>
            </a:r>
            <a:endParaRPr lang="ru-RU" sz="1800" dirty="0">
              <a:solidFill>
                <a:srgbClr val="002060"/>
              </a:solidFill>
            </a:endParaRPr>
          </a:p>
          <a:p>
            <a:pPr>
              <a:spcAft>
                <a:spcPts val="600"/>
              </a:spcAft>
            </a:pPr>
            <a:r>
              <a:rPr lang="ru-RU" sz="1600" dirty="0"/>
              <a:t>вправе направить заявление на бумажном носителе по почте в адрес  нашего Управления: 614513, Пермский край, Пермский район, дер. Песьянка, ул. Строителей, 1Б, или факсом: 8(342)297-93-47.</a:t>
            </a:r>
          </a:p>
          <a:p>
            <a:pPr>
              <a:spcAft>
                <a:spcPts val="600"/>
              </a:spcAft>
            </a:pPr>
            <a:r>
              <a:rPr lang="ru-RU" sz="1600" dirty="0"/>
              <a:t>Либо в форме электронного документа, подписанного электронной цифровой подписью руководителя (заместителя руководителя) на адрес </a:t>
            </a:r>
            <a:r>
              <a:rPr lang="ru-RU" sz="1600" dirty="0">
                <a:hlinkClick r:id="rId2"/>
              </a:rPr>
              <a:t>admin@fsvps.ru</a:t>
            </a:r>
            <a:r>
              <a:rPr lang="ru-RU" sz="1600" dirty="0"/>
              <a:t>)</a:t>
            </a:r>
          </a:p>
          <a:p>
            <a:pPr>
              <a:spcAft>
                <a:spcPts val="600"/>
              </a:spcAft>
              <a:buNone/>
            </a:pPr>
            <a:r>
              <a:rPr lang="ru-RU" sz="1800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ru-RU" sz="1800" b="1" dirty="0">
                <a:solidFill>
                  <a:srgbClr val="002060"/>
                </a:solidFill>
              </a:rPr>
              <a:t>Организация </a:t>
            </a:r>
            <a:r>
              <a:rPr lang="ru-RU" sz="1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ru-RU" sz="18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Aft>
                <a:spcPts val="600"/>
              </a:spcAft>
            </a:pPr>
            <a:r>
              <a:rPr lang="ru-RU" sz="1600" dirty="0"/>
              <a:t>заявление предоставляется лицом, уполномоченным на эти цели данной организацией, в письменном виде на бланке организации за подписью ее руководителя (заместителя руководителя) почтой  в адрес Управления указанного выше.</a:t>
            </a:r>
          </a:p>
          <a:p>
            <a:pPr>
              <a:spcAft>
                <a:spcPts val="600"/>
              </a:spcAft>
            </a:pPr>
            <a:r>
              <a:rPr lang="ru-RU" sz="1600" dirty="0"/>
              <a:t>в форме электронного документа, подписанного электронной цифровой подписью   на </a:t>
            </a:r>
            <a:r>
              <a:rPr lang="ru-RU" sz="1600" dirty="0" err="1"/>
              <a:t>адресс</a:t>
            </a:r>
            <a:r>
              <a:rPr lang="ru-RU" sz="1600" dirty="0"/>
              <a:t> </a:t>
            </a:r>
            <a:r>
              <a:rPr lang="ru-RU" sz="1600" dirty="0">
                <a:hlinkClick r:id="rId3"/>
              </a:rPr>
              <a:t>info@svfk.mcx.ru</a:t>
            </a:r>
            <a:r>
              <a:rPr lang="ru-RU" sz="1600" dirty="0"/>
              <a:t>)</a:t>
            </a:r>
          </a:p>
          <a:p>
            <a:pPr>
              <a:spcAft>
                <a:spcPts val="600"/>
              </a:spcAft>
            </a:pPr>
            <a:r>
              <a:rPr lang="ru-RU" sz="1600" b="1" dirty="0">
                <a:solidFill>
                  <a:srgbClr val="C00000"/>
                </a:solidFill>
              </a:rPr>
              <a:t>Образец заявки </a:t>
            </a:r>
            <a:r>
              <a:rPr lang="ru-RU" sz="1600" dirty="0"/>
              <a:t>находится на главной странице сайта Управления Россельхознадзора по Пермскому краю. </a:t>
            </a:r>
            <a:r>
              <a:rPr lang="ru-RU" sz="1600" u="sng" dirty="0">
                <a:hlinkClick r:id="rId4"/>
              </a:rPr>
              <a:t>http://www.rsn-perm.ru/</a:t>
            </a:r>
            <a:r>
              <a:rPr lang="ru-RU" sz="1600" dirty="0"/>
              <a:t> </a:t>
            </a:r>
          </a:p>
          <a:p>
            <a:pPr>
              <a:spcAft>
                <a:spcPts val="600"/>
              </a:spcAft>
            </a:pPr>
            <a:r>
              <a:rPr lang="ru-RU" sz="1600" dirty="0"/>
              <a:t>По всем вопросам можно обращаться в отдел ветеринарного надзора по тел. 297-93-47.</a:t>
            </a:r>
          </a:p>
          <a:p>
            <a:pPr>
              <a:spcAft>
                <a:spcPts val="600"/>
              </a:spcAft>
            </a:pPr>
            <a:endParaRPr lang="ru-RU" sz="1600" dirty="0"/>
          </a:p>
          <a:p>
            <a:endParaRPr lang="ru-RU" sz="1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ru-RU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0B8319"/>
                </a:solidFill>
              </a:rPr>
              <a:t>Административная ответственность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/>
              <a:t>За оборот подконтрольных товаров без ВСД предусмотрена ответственность по ч. 1 ст. 10.6 и по ч. 1 ст. 10.8 КоАП РФ: штрафы на граждан 500-1000 рублей, ИП и должностные лица – 3000-5000 рублей, юридические лица – 10000-20000 рублей. При перевозке с/х животных и продуктов животноводства – по ч. 2 ст. 10.8 КоАП РФ: на граждан 3000-5000 рублей, ИП и должностные лица – 30000-40000 рублей, юридические лица – 300000-500000 рублей. За нарушения </a:t>
            </a:r>
            <a:r>
              <a:rPr lang="ru-RU" sz="2400"/>
              <a:t>Технических регламентов  </a:t>
            </a:r>
            <a:r>
              <a:rPr lang="ru-RU" sz="2400" dirty="0"/>
              <a:t>– по ч. 1 ст. 14.43 КоАП РФ: на граждан 1000-2000 рублей, должностные лица – 10000-20000 рублей, ИП – 20000-30000 рублей, юридические лица – 100000-300000 рублей.   </a:t>
            </a:r>
          </a:p>
          <a:p>
            <a:pPr marL="0" indent="0">
              <a:buNone/>
            </a:pPr>
            <a:endParaRPr lang="ru-RU" sz="2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1812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0198"/>
            <a:ext cx="8229600" cy="792633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0B8319"/>
                </a:solidFill>
              </a:rPr>
              <a:t>Новое в ветеринарном законодательстве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00479F-3DD8-4B0D-BDEF-A12256970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1" y="451512"/>
            <a:ext cx="8686800" cy="5544616"/>
          </a:xfrm>
        </p:spPr>
        <p:txBody>
          <a:bodyPr>
            <a:noAutofit/>
          </a:bodyPr>
          <a:lstStyle/>
          <a:p>
            <a:r>
              <a:rPr lang="ru-RU" sz="1000" b="1" dirty="0"/>
              <a:t>Федеральный закон от 10 июля 2023 года № 306-ФЗ «О внесении изменений в статью 15-2 Федерального закона «О безопасном обращении</a:t>
            </a:r>
            <a:br>
              <a:rPr lang="ru-RU" sz="1000" b="1" dirty="0"/>
            </a:br>
            <a:r>
              <a:rPr lang="ru-RU" sz="1000" b="1" dirty="0"/>
              <a:t>с пестицидами и </a:t>
            </a:r>
            <a:r>
              <a:rPr lang="ru-RU" sz="1000" b="1" dirty="0" err="1"/>
              <a:t>агрохимикатами</a:t>
            </a:r>
            <a:r>
              <a:rPr lang="ru-RU" sz="1000" b="1" dirty="0"/>
              <a:t>» и статью 16 Федерального закона</a:t>
            </a:r>
            <a:br>
              <a:rPr lang="ru-RU" sz="1000" b="1" dirty="0"/>
            </a:br>
            <a:r>
              <a:rPr lang="ru-RU" sz="1000" b="1" dirty="0"/>
              <a:t>«О пчеловодстве в Российской Федерации»</a:t>
            </a:r>
            <a:r>
              <a:rPr lang="ru-RU" sz="1000" dirty="0"/>
              <a:t> </a:t>
            </a:r>
            <a:r>
              <a:rPr lang="ru-RU" sz="1000" b="1" dirty="0"/>
              <a:t>(вступает в силу с 1 сентября 2024 года)</a:t>
            </a:r>
            <a:endParaRPr lang="ru-RU" sz="1000" dirty="0"/>
          </a:p>
          <a:p>
            <a:r>
              <a:rPr lang="ru-RU" sz="1000" dirty="0"/>
              <a:t>уведомлять население о применении пестицидов нужно будет не ранее чем за 10 дней и не позднее чем за 5 дней до проведения таких работ. Это необходимо для предотвращения отравления пчел.</a:t>
            </a:r>
          </a:p>
          <a:p>
            <a:r>
              <a:rPr lang="ru-RU" sz="1000" dirty="0"/>
              <a:t>В федеральной </a:t>
            </a:r>
            <a:r>
              <a:rPr lang="ru-RU" sz="1000" dirty="0" err="1"/>
              <a:t>госинформсистеме</a:t>
            </a:r>
            <a:r>
              <a:rPr lang="ru-RU" sz="1000" dirty="0"/>
              <a:t> прослеживаемости пестицидов</a:t>
            </a:r>
            <a:br>
              <a:rPr lang="ru-RU" sz="1000" dirty="0"/>
            </a:br>
            <a:r>
              <a:rPr lang="ru-RU" sz="1000" dirty="0"/>
              <a:t>и </a:t>
            </a:r>
            <a:r>
              <a:rPr lang="ru-RU" sz="1000" dirty="0" err="1"/>
              <a:t>агрохимикатов</a:t>
            </a:r>
            <a:r>
              <a:rPr lang="ru-RU" sz="1000" dirty="0"/>
              <a:t> будут указываться рекомендуемые сроки изоляции пчел в ульях, а также наименования запланированных к применению пестицидов</a:t>
            </a:r>
            <a:br>
              <a:rPr lang="ru-RU" sz="1000" dirty="0"/>
            </a:br>
            <a:r>
              <a:rPr lang="ru-RU" sz="1000" dirty="0"/>
              <a:t>и </a:t>
            </a:r>
            <a:r>
              <a:rPr lang="ru-RU" sz="1000" dirty="0" err="1"/>
              <a:t>агрохимикатов</a:t>
            </a:r>
            <a:r>
              <a:rPr lang="ru-RU" sz="1000" dirty="0"/>
              <a:t>.</a:t>
            </a:r>
          </a:p>
          <a:p>
            <a:r>
              <a:rPr lang="ru-RU" sz="1000" b="1" dirty="0"/>
              <a:t>Федеральный закон от 10 июля 2023 года № 314-ФЗ «О внесении изменений в Федеральный закон «О рыболовстве и сохранении водных биологических ресурсов» (вступает в силу с 1 сентября 2024 года)</a:t>
            </a:r>
            <a:endParaRPr lang="ru-RU" sz="1000" dirty="0"/>
          </a:p>
          <a:p>
            <a:r>
              <a:rPr lang="ru-RU" sz="1000" dirty="0"/>
              <a:t>Вводится запрет на добычу морских млекопитающих в учебных и культурно-просветительских целях.</a:t>
            </a:r>
          </a:p>
          <a:p>
            <a:r>
              <a:rPr lang="ru-RU" sz="1000" dirty="0"/>
              <a:t>Исключение - решение о предоставлении морских млекопитающих</a:t>
            </a:r>
            <a:br>
              <a:rPr lang="ru-RU" sz="1000" dirty="0"/>
            </a:br>
            <a:r>
              <a:rPr lang="ru-RU" sz="1000" dirty="0"/>
              <a:t>в пользование для рыболовства в указанных целях, принимаемое в соответствии</a:t>
            </a:r>
            <a:br>
              <a:rPr lang="ru-RU" sz="1000" dirty="0"/>
            </a:br>
            <a:r>
              <a:rPr lang="ru-RU" sz="1000" dirty="0"/>
              <a:t>с решением комиссии, создаваемой Правительством Российской Федерации.</a:t>
            </a:r>
          </a:p>
          <a:p>
            <a:r>
              <a:rPr lang="ru-RU" sz="1000" b="1" dirty="0"/>
              <a:t>Федеральный закон от 24 июля 2023 года № 367-ФЗ «О внесении изменения в статью 7 Федерального закона «Об органической продукции</a:t>
            </a:r>
            <a:br>
              <a:rPr lang="ru-RU" sz="1000" b="1" dirty="0"/>
            </a:br>
            <a:r>
              <a:rPr lang="ru-RU" sz="1000" b="1" dirty="0"/>
              <a:t>и о внесении изменений в отдельные законодательные акты Российской Федерации» (вступает в силу с 1 сентября 2024 года)</a:t>
            </a:r>
            <a:endParaRPr lang="ru-RU" sz="1000" dirty="0"/>
          </a:p>
          <a:p>
            <a:r>
              <a:rPr lang="ru-RU" sz="1000" dirty="0"/>
              <a:t>С 1 сентября 2024 года надписи для маркировки органической продукции смогут содержать слово «органический», его сокращения или производные, указание на то, что продукция получена методом органического производства, а также слова «биодинамический», «биологический», «экологический», «экологически чистый», «зеленый» или сходные слова, их сокращения либо обозначения «эко», «</a:t>
            </a:r>
            <a:r>
              <a:rPr lang="ru-RU" sz="1000" dirty="0" err="1"/>
              <a:t>био</a:t>
            </a:r>
            <a:r>
              <a:rPr lang="ru-RU" sz="1000" dirty="0"/>
              <a:t>».</a:t>
            </a:r>
          </a:p>
          <a:p>
            <a:r>
              <a:rPr lang="ru-RU" sz="1000" dirty="0"/>
              <a:t>Эти требования не будут распространяться на маркировку отдельных видов продукции в следующих случаях:</a:t>
            </a:r>
          </a:p>
          <a:p>
            <a:r>
              <a:rPr lang="ru-RU" sz="1000" dirty="0"/>
              <a:t>- если техрегламенты разрешают использовать обозначение «</a:t>
            </a:r>
            <a:r>
              <a:rPr lang="ru-RU" sz="1000" dirty="0" err="1"/>
              <a:t>био</a:t>
            </a:r>
            <a:r>
              <a:rPr lang="ru-RU" sz="1000" dirty="0"/>
              <a:t>»;</a:t>
            </a:r>
          </a:p>
          <a:p>
            <a:r>
              <a:rPr lang="ru-RU" sz="1000" dirty="0"/>
              <a:t>- если слово «зеленый» в маркировке обозначает цвет продукции или степень ее созревания;</a:t>
            </a:r>
          </a:p>
          <a:p>
            <a:r>
              <a:rPr lang="ru-RU" sz="1000" dirty="0"/>
              <a:t>- если словосочетание «зеленый эталон» используется для маркировки сельскохозяйственной продукции, сельскохозяйственного сырья и продовольствия с улучшенными характеристиками.</a:t>
            </a:r>
          </a:p>
          <a:p>
            <a:r>
              <a:rPr lang="ru-RU" sz="1000" dirty="0"/>
              <a:t>Продукция, которая выпущена до вступления в силу этих изменений, сможет обращаться до истечения срока годности.</a:t>
            </a:r>
          </a:p>
          <a:p>
            <a:r>
              <a:rPr lang="ru-RU" sz="1000" dirty="0"/>
              <a:t>Изменения позволят снизить долю продукции, вводящей потребителей</a:t>
            </a:r>
            <a:br>
              <a:rPr lang="ru-RU" sz="1000" dirty="0"/>
            </a:br>
            <a:r>
              <a:rPr lang="ru-RU" sz="1000" dirty="0"/>
              <a:t>в заблуждение.</a:t>
            </a: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42836080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720625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0B8319"/>
                </a:solidFill>
              </a:rPr>
              <a:t>Новое в ветеринарном законодательстве</a:t>
            </a:r>
            <a:endParaRPr lang="ru-RU" sz="32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A93E3533-68C4-4CF6-9694-6E517CF94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480656"/>
            <a:ext cx="8928992" cy="6377344"/>
          </a:xfrm>
        </p:spPr>
        <p:txBody>
          <a:bodyPr>
            <a:normAutofit/>
          </a:bodyPr>
          <a:lstStyle/>
          <a:p>
            <a:r>
              <a:rPr lang="ru-RU" sz="1000" b="1" dirty="0"/>
              <a:t>Федеральный закон от 27 ноября 2023 года № 556-ФЗ «О внесении изменений в статьи 2 и 14 Федерального закона «О пчеловодстве в Российской Федерации» (вступает в силу с 1 сентября 2024 года)</a:t>
            </a:r>
            <a:endParaRPr lang="ru-RU" sz="1000" dirty="0"/>
          </a:p>
          <a:p>
            <a:r>
              <a:rPr lang="ru-RU" sz="1000" dirty="0"/>
              <a:t>Уточнено, что продукция пчеловодства определяется в соответствии</a:t>
            </a:r>
            <a:br>
              <a:rPr lang="ru-RU" sz="1000" dirty="0"/>
            </a:br>
            <a:r>
              <a:rPr lang="ru-RU" sz="1000" dirty="0"/>
              <a:t>не только с Общероссийским классификатором продукции, но и с техническими регламентами и документами по стандартизации.</a:t>
            </a:r>
          </a:p>
          <a:p>
            <a:r>
              <a:rPr lang="ru-RU" sz="1000" dirty="0"/>
              <a:t>Качество и безопасность продукции пчеловодства обеспечиваются</a:t>
            </a:r>
            <a:br>
              <a:rPr lang="ru-RU" sz="1000" dirty="0"/>
            </a:br>
            <a:r>
              <a:rPr lang="ru-RU" sz="1000" dirty="0"/>
              <a:t>в соответствии с законодательством Российской Федерации и актами, составляющими право ЕАЭС.</a:t>
            </a:r>
          </a:p>
          <a:p>
            <a:r>
              <a:rPr lang="ru-RU" sz="1000" b="1" dirty="0"/>
              <a:t>Федеральный закон от 25 декабря 2023 года № 660-ФЗ «О внесении изменений в Федеральный закон «О племенном животноводстве» и статью 5 Федерального закона «О внесении изменений в Федеральный закон</a:t>
            </a:r>
            <a:br>
              <a:rPr lang="ru-RU" sz="1000" b="1" dirty="0"/>
            </a:br>
            <a:r>
              <a:rPr lang="ru-RU" sz="1000" b="1" dirty="0"/>
              <a:t>«О племенном животноводстве» и отдельные законодательные акты Российской Федерации»</a:t>
            </a:r>
            <a:r>
              <a:rPr lang="ru-RU" sz="1000" dirty="0"/>
              <a:t> </a:t>
            </a:r>
            <a:r>
              <a:rPr lang="ru-RU" sz="1000" b="1" dirty="0"/>
              <a:t>(вступает в силу с 1 сентября 2024 года, за исключением пункта 3 статьи 1, который вступает в силу с 1 марта 2026 года)</a:t>
            </a:r>
            <a:endParaRPr lang="ru-RU" sz="1000" dirty="0"/>
          </a:p>
          <a:p>
            <a:r>
              <a:rPr lang="ru-RU" sz="1000" dirty="0"/>
              <a:t>Ужесточаются правила импорта племенной продукции, а также условия использования семени и эмбрионов племенных животных для разведения.</a:t>
            </a:r>
          </a:p>
          <a:p>
            <a:r>
              <a:rPr lang="ru-RU" sz="1000" dirty="0"/>
              <a:t>Импорт племенной продукции (материала) из стран, не входящих в ЕАЭС, будет возможен при наличии заключения Минсельхоза РФ об отнесении к племенной продукции (материалу). Заключение будут выдавать на каждую партию, ввозимую в Российскую Федерацию, при соблюдении ряда условий:</a:t>
            </a:r>
          </a:p>
          <a:p>
            <a:r>
              <a:rPr lang="ru-RU" sz="1000" dirty="0"/>
              <a:t>- животные должны иметь идентификационные номера;</a:t>
            </a:r>
          </a:p>
          <a:p>
            <a:r>
              <a:rPr lang="ru-RU" sz="1000" dirty="0"/>
              <a:t>- должно быть оформлено племенное свидетельство;</a:t>
            </a:r>
          </a:p>
          <a:p>
            <a:r>
              <a:rPr lang="ru-RU" sz="1000" dirty="0"/>
              <a:t>- продукция (материал) должна соответствовать критериям отнесения к племенной продукции (материалу);</a:t>
            </a:r>
          </a:p>
          <a:p>
            <a:r>
              <a:rPr lang="ru-RU" sz="1000" dirty="0"/>
              <a:t>- племенные производители (крупный рогатый скот, лошади, овцы, козы, свиньи, северные олени, верблюды) и доноры не должны быть носителями генетически детерминированных заболеваний, что должно быть подтверждено молекулярно-генетической экспертизой.</a:t>
            </a:r>
          </a:p>
          <a:p>
            <a:r>
              <a:rPr lang="ru-RU" sz="1000" dirty="0"/>
              <a:t>Чтобы использовать семя и эмбрионы племенных животных для разведения, потребуются обозначения в целях идентификации, племенные свидетельства, результаты молекулярно-генетической экспертизы. Для импортированных семян и эмбрионов нужно будет заключение об отнесении к племенной продукции (материалу).</a:t>
            </a:r>
          </a:p>
          <a:p>
            <a:r>
              <a:rPr lang="ru-RU" sz="1000" dirty="0"/>
              <a:t>Реализовывать или передавать другим лицам семя племенных животных смогут только организации по искусственному осеменению с/х животных, а эмбрионы - исключительно организации по трансплантации эмбрионов.</a:t>
            </a:r>
          </a:p>
          <a:p>
            <a:r>
              <a:rPr lang="ru-RU" sz="1000" dirty="0"/>
              <a:t>В Федеральной государственной информационно-аналитической системе племенных ресурсов (ФГИАС ПР) вместо разрешений на импорт будут регистрировать заключения об отнесении к племенной продукции (материалу).</a:t>
            </a:r>
          </a:p>
          <a:p>
            <a:r>
              <a:rPr lang="ru-RU" sz="1000" dirty="0"/>
              <a:t>С 1 марта 2026 года заключения будут выдавать в виде электронной выписки из ФГИАС ПР.</a:t>
            </a: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417664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720625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0B8319"/>
                </a:solidFill>
              </a:rPr>
              <a:t>Новое в ветеринарном законодательстве</a:t>
            </a:r>
            <a:endParaRPr lang="ru-RU" sz="32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A93E3533-68C4-4CF6-9694-6E517CF94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4536504"/>
          </a:xfrm>
        </p:spPr>
        <p:txBody>
          <a:bodyPr>
            <a:normAutofit/>
          </a:bodyPr>
          <a:lstStyle/>
          <a:p>
            <a:r>
              <a:rPr lang="ru-RU" sz="1000" b="1" dirty="0"/>
              <a:t>Федеральный закон от 25 декабря 2023 года № 674-ФЗ «О внесении изменений в отдельные законодательные акты Российской Федерации» (вступает в силу с 1 марта 2024 года)</a:t>
            </a:r>
            <a:endParaRPr lang="ru-RU" sz="1000" dirty="0"/>
          </a:p>
          <a:p>
            <a:r>
              <a:rPr lang="ru-RU" sz="1000" dirty="0"/>
              <a:t>Для новых субъектов Российской Федерации на переходный период введены особенности регулирования отношений в сфере сельского хозяйства.</a:t>
            </a:r>
          </a:p>
          <a:p>
            <a:r>
              <a:rPr lang="ru-RU" sz="1000" dirty="0"/>
              <a:t>До 1 марта 2025 года новые субъекты Российской Федерации могут устанавливать правила оформления ветеринарных сопроводительных документов, правила маркирования и учета животных.</a:t>
            </a:r>
          </a:p>
          <a:p>
            <a:r>
              <a:rPr lang="ru-RU" sz="1000" dirty="0"/>
              <a:t>До 1 января 2026 года новые субъектов Российской Федерации могут определять правила убоя, порядок формирования и ведения перечня племенных хозяйств, требования к видам племенных хозяйств.</a:t>
            </a:r>
          </a:p>
          <a:p>
            <a:r>
              <a:rPr lang="ru-RU" sz="1000" b="1" dirty="0"/>
              <a:t>Федеральный закон от 25 декабря 2023 года № 680-ФЗ «О внесении изменений в Закон Российской Федерации «О ветеринарии» и статью 2 Федерального закона «О внесении изменений в Федеральный закон</a:t>
            </a:r>
            <a:br>
              <a:rPr lang="ru-RU" sz="1000" b="1" dirty="0"/>
            </a:br>
            <a:r>
              <a:rPr lang="ru-RU" sz="1000" b="1" dirty="0"/>
              <a:t>«О развитии сельского хозяйства» (вступает в силу с 1 сентября 2024 года)</a:t>
            </a:r>
            <a:endParaRPr lang="ru-RU" sz="1000" dirty="0"/>
          </a:p>
          <a:p>
            <a:r>
              <a:rPr lang="ru-RU" sz="1000" dirty="0"/>
              <a:t>Уточнен порядок оформления ветеринарных сопроводительных документов.</a:t>
            </a:r>
          </a:p>
          <a:p>
            <a:r>
              <a:rPr lang="ru-RU" sz="1000" dirty="0"/>
              <a:t>Ветеринарные сопроводительные документы оформляются при производстве и перевозке подконтрольного товара, а также при переходе права собственности на него. Уточняются полномочия Минсельхоза Российской Федерации</a:t>
            </a:r>
            <a:r>
              <a:rPr lang="ru-RU" sz="1000" b="1" dirty="0"/>
              <a:t> </a:t>
            </a:r>
            <a:r>
              <a:rPr lang="ru-RU" sz="1000" dirty="0"/>
              <a:t>по установлению форм и правил оформления ветеринарных сопроводительных документов в электронной форме и на бумаге.</a:t>
            </a:r>
          </a:p>
          <a:p>
            <a:r>
              <a:rPr lang="ru-RU" sz="1000" dirty="0"/>
              <a:t>Если результаты мониторинга безопасности районов добычи водных биоресурсов свидетельствуют о соответствии водных биоресурсов требованиям их безопасности, ветеринарные сопроводительные документы на такие уловы оформляются без лабораторных исследований.</a:t>
            </a:r>
          </a:p>
          <a:p>
            <a:r>
              <a:rPr lang="ru-RU" sz="1000" dirty="0"/>
              <a:t>Оператор ФГИС в области ветеринарии определяется Правительством Российской Федерации.</a:t>
            </a:r>
          </a:p>
          <a:p>
            <a:r>
              <a:rPr lang="ru-RU" sz="1000" dirty="0"/>
              <a:t>Информационная система цифровых сервисов АПК заработает</a:t>
            </a:r>
            <a:br>
              <a:rPr lang="ru-RU" sz="1000" dirty="0"/>
            </a:br>
            <a:r>
              <a:rPr lang="ru-RU" sz="1000" dirty="0"/>
              <a:t>с 1 марта 2026 года.</a:t>
            </a:r>
          </a:p>
          <a:p>
            <a:endParaRPr lang="ru-RU" sz="1000" dirty="0"/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711043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202" y="96012"/>
            <a:ext cx="8229600" cy="720625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0B8319"/>
                </a:solidFill>
              </a:rPr>
              <a:t>Новое в ветеринарном законодательстве</a:t>
            </a:r>
            <a:endParaRPr lang="ru-RU" sz="32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065FF7A7-3608-4B9A-9A85-322909AAB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63" y="692696"/>
            <a:ext cx="8802835" cy="5713792"/>
          </a:xfrm>
        </p:spPr>
        <p:txBody>
          <a:bodyPr>
            <a:noAutofit/>
          </a:bodyPr>
          <a:lstStyle/>
          <a:p>
            <a:r>
              <a:rPr lang="ru-RU" sz="1000" b="1" dirty="0"/>
              <a:t>Постановление Правительства Российской Федерации от 06.06.2023</a:t>
            </a:r>
            <a:br>
              <a:rPr lang="ru-RU" sz="1000" b="1" dirty="0"/>
            </a:br>
            <a:r>
              <a:rPr lang="ru-RU" sz="1000" b="1" dirty="0"/>
              <a:t>№ 934 «Об утверждении требований к содержанию животных в местах, используемых для торговли животными»</a:t>
            </a:r>
            <a:r>
              <a:rPr lang="ru-RU" sz="1000" dirty="0"/>
              <a:t> </a:t>
            </a:r>
            <a:r>
              <a:rPr lang="ru-RU" sz="1000" b="1" dirty="0"/>
              <a:t>(вступает в силу с 1 марта 2024 года и действует до 1 сентября 2029 года)</a:t>
            </a:r>
            <a:endParaRPr lang="ru-RU" sz="1000" dirty="0"/>
          </a:p>
          <a:p>
            <a:r>
              <a:rPr lang="ru-RU" sz="1000" dirty="0"/>
              <a:t>Установлены требования к содержанию животных в зоомагазинах</a:t>
            </a:r>
            <a:br>
              <a:rPr lang="ru-RU" sz="1000" dirty="0"/>
            </a:br>
            <a:r>
              <a:rPr lang="ru-RU" sz="1000" dirty="0"/>
              <a:t>и на птичьих рынках.</a:t>
            </a:r>
          </a:p>
          <a:p>
            <a:r>
              <a:rPr lang="ru-RU" sz="1000" dirty="0"/>
              <a:t>Требования к содержанию животных в местах торговли дифференцированы в зависимости от вида животных (приматы, кошки и собаки, кролики и грызуны, птицы, рептилии, амфибии, насекомые и пауки, аквариумные рыбы, еноты, ежи</a:t>
            </a:r>
            <a:br>
              <a:rPr lang="ru-RU" sz="1000" dirty="0"/>
            </a:br>
            <a:r>
              <a:rPr lang="ru-RU" sz="1000" dirty="0"/>
              <a:t>и др.). Определены размеры клеток, вольеров, аквариумов.</a:t>
            </a:r>
          </a:p>
          <a:p>
            <a:r>
              <a:rPr lang="ru-RU" sz="1000" dirty="0"/>
              <a:t>В местах для торговли могут содержаться здоровые животные при наличии ветеринарного сопроводительного документа. В помещениях нужно поддерживать чистоту. Режим освещения должен быть приближен к естественному циклу жизни (день – ночь). Заболевшее животное нужно изолировать и лечить.</a:t>
            </a:r>
          </a:p>
          <a:p>
            <a:r>
              <a:rPr lang="ru-RU" sz="1000" dirty="0"/>
              <a:t>Требования не распространяются на торговлю животными в рамках:</a:t>
            </a:r>
          </a:p>
          <a:p>
            <a:r>
              <a:rPr lang="ru-RU" sz="1000" dirty="0"/>
              <a:t>- охраны и использования животного мира;</a:t>
            </a:r>
          </a:p>
          <a:p>
            <a:r>
              <a:rPr lang="ru-RU" sz="1000" dirty="0"/>
              <a:t>- рыболовства и сохранения водных биоресурсов;</a:t>
            </a:r>
          </a:p>
          <a:p>
            <a:r>
              <a:rPr lang="ru-RU" sz="1000" dirty="0"/>
              <a:t>- аквакультуры (рыбоводства);</a:t>
            </a:r>
          </a:p>
          <a:p>
            <a:r>
              <a:rPr lang="ru-RU" sz="1000" dirty="0"/>
              <a:t>- охоты и сохранения охотничьих ресурсов.</a:t>
            </a:r>
          </a:p>
          <a:p>
            <a:r>
              <a:rPr lang="ru-RU" sz="1000" dirty="0"/>
              <a:t>Требования не применяются в отношении сельскохозяйственных</a:t>
            </a:r>
            <a:br>
              <a:rPr lang="ru-RU" sz="1000" dirty="0"/>
            </a:br>
            <a:r>
              <a:rPr lang="ru-RU" sz="1000" dirty="0"/>
              <a:t>и лабораторных животных, а также торговую деятельность, связанную с продажей животных, осуществляемую физическими лицами, применяющими специальный налоговый режим (самозанятыми лицами).</a:t>
            </a: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1861482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4940"/>
            <a:ext cx="8229600" cy="720625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0B8319"/>
                </a:solidFill>
              </a:rPr>
              <a:t>Новое в ветеринарном законодательстве</a:t>
            </a:r>
            <a:endParaRPr lang="ru-RU" sz="32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065FF7A7-3608-4B9A-9A85-322909AAB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568785"/>
            <a:ext cx="8352928" cy="5720430"/>
          </a:xfrm>
        </p:spPr>
        <p:txBody>
          <a:bodyPr>
            <a:noAutofit/>
          </a:bodyPr>
          <a:lstStyle/>
          <a:p>
            <a:r>
              <a:rPr lang="ru-RU" sz="1000" b="1" dirty="0"/>
              <a:t>Постановление Правительства Российской Федерации от 29.11.2023</a:t>
            </a:r>
            <a:br>
              <a:rPr lang="ru-RU" sz="1000" b="1" dirty="0"/>
            </a:br>
            <a:r>
              <a:rPr lang="ru-RU" sz="1000" b="1" dirty="0"/>
              <a:t>№ 2028 «Об утверждении Правил маркировки икры осетровых и икры лососевых (красной икры) средствами идентификации и особенностях внедрения государственной информационной системы мониторинга за оборотом товаров, подлежащих обязательной маркировке средствами идентификации, в отношении икры осетровых и икры лососевых (красной икры)» (вступает в силу с 1 марта 2024 года)</a:t>
            </a:r>
            <a:endParaRPr lang="ru-RU" sz="1000" dirty="0"/>
          </a:p>
          <a:p>
            <a:r>
              <a:rPr lang="ru-RU" sz="1000" dirty="0"/>
              <a:t>В Российской Федерации вводится обязательная маркировка икры.</a:t>
            </a:r>
          </a:p>
          <a:p>
            <a:r>
              <a:rPr lang="ru-RU" sz="1000" dirty="0"/>
              <a:t>Участники оборота икры осетровых и лососевых (красной икры) должны зарегистрироваться в информационной системе мониторинга за оборотом товаров начиная с 1 апреля 2024 года.</a:t>
            </a:r>
          </a:p>
          <a:p>
            <a:r>
              <a:rPr lang="ru-RU" sz="1000" dirty="0"/>
              <a:t>С 1 мая 2024 года маркировка станет обязательной для производителей икры, а для торговых сетей – с 1 апреля 2025 года. Определен порядок маркировки.</a:t>
            </a:r>
          </a:p>
          <a:p>
            <a:r>
              <a:rPr lang="ru-RU" sz="1000" dirty="0"/>
              <a:t>Немаркированную продукцию, поступившую в оборот до 1 мая 2024 года, можно будет реализовать до истечения срока годности.</a:t>
            </a:r>
          </a:p>
          <a:p>
            <a:r>
              <a:rPr lang="ru-RU" sz="1000" dirty="0"/>
              <a:t>До 31 мая 2024 года допускается выпуск таможенными органами для внутреннего потребления или реимпорта немаркированной икры, приобретенной ранее 1 мая 2024 года.</a:t>
            </a:r>
          </a:p>
          <a:p>
            <a:r>
              <a:rPr lang="ru-RU" sz="1000" b="1" dirty="0"/>
              <a:t>Приказ Министерства сельского хозяйства Российской Федерации от 31.10.2023 № 826 «Об утверждении Ветеринарных правил осуществления профилактических, диагностических, лечебных, ограничительных и иных мероприятий, установления и отмены карантина и иных ограничений, направленных на предотвращение распространения и ликвидацию очагов контагиозного пустулезного дерматита (</a:t>
            </a:r>
            <a:r>
              <a:rPr lang="ru-RU" sz="1000" b="1" dirty="0" err="1"/>
              <a:t>эктимы</a:t>
            </a:r>
            <a:r>
              <a:rPr lang="ru-RU" sz="1000" b="1" dirty="0"/>
              <a:t>)»</a:t>
            </a:r>
            <a:r>
              <a:rPr lang="ru-RU" sz="1000" dirty="0"/>
              <a:t> </a:t>
            </a:r>
            <a:r>
              <a:rPr lang="ru-RU" sz="1000" b="1" dirty="0"/>
              <a:t>(вступает в силу с 1 сентября 2024 года и действует до 1 сентября 2030 года)</a:t>
            </a:r>
            <a:endParaRPr lang="ru-RU" sz="1000" dirty="0"/>
          </a:p>
          <a:p>
            <a:r>
              <a:rPr lang="ru-RU" sz="1000" dirty="0"/>
              <a:t>На период с 1 сентября 2024 года до 1 сентября 2030 года установлены ветеринарные правила в части контагиозного пустулезного дерматита (</a:t>
            </a:r>
            <a:r>
              <a:rPr lang="ru-RU" sz="1000" dirty="0" err="1"/>
              <a:t>эктимы</a:t>
            </a:r>
            <a:r>
              <a:rPr lang="ru-RU" sz="1000" dirty="0"/>
              <a:t>) овец и коз.</a:t>
            </a:r>
          </a:p>
          <a:p>
            <a:r>
              <a:rPr lang="ru-RU" sz="1000" dirty="0"/>
              <a:t>Правила касаются профилактических, диагностических, лечебных, ограничительных и иных мероприятий, установления и отмены карантина и иных ограничений, направленных на предотвращение распространения и ликвидацию очагов болезни.</a:t>
            </a:r>
          </a:p>
          <a:p>
            <a:r>
              <a:rPr lang="ru-RU" sz="1000" b="1" dirty="0"/>
              <a:t>Приказ Министерства сельского хозяйства Российской Федерации</a:t>
            </a:r>
            <a:br>
              <a:rPr lang="ru-RU" sz="1000" b="1" dirty="0"/>
            </a:br>
            <a:r>
              <a:rPr lang="ru-RU" sz="1000" b="1" dirty="0"/>
              <a:t>от 29.09.2023 № 777 «Об утверждении Ветеринарных правил содержания кроликов в целях их разведения, выращивания, реализации» (вступает в силу с 1 сентября 2024 года и действует до 1 сентября 2030 года)</a:t>
            </a:r>
            <a:endParaRPr lang="ru-RU" sz="1000" dirty="0"/>
          </a:p>
          <a:p>
            <a:r>
              <a:rPr lang="ru-RU" sz="1000" dirty="0"/>
              <a:t>На период с 1 сентября 2024 года до 1 сентября 2030 года установлены ветеринарные правила содержания кроликов в целях разведения, выращивания и реализации.</a:t>
            </a:r>
          </a:p>
          <a:p>
            <a:r>
              <a:rPr lang="ru-RU" sz="1000" dirty="0"/>
              <a:t>Оговорены условия содержания, </a:t>
            </a:r>
            <a:r>
              <a:rPr lang="ru-RU" sz="1000" dirty="0" err="1"/>
              <a:t>карантинирование</a:t>
            </a:r>
            <a:r>
              <a:rPr lang="ru-RU" sz="1000" dirty="0"/>
              <a:t>, проведение профилактических мероприятий и диагностических исследований.</a:t>
            </a: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262988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B908B2-0AA7-400E-A349-1EFC09217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8210873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Обновление компонента 26.09.2024: Версия 6.89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F26EBE-9F9B-4A71-AF5A-74297EC4B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/>
              <a:t>Основные изменения:</a:t>
            </a:r>
            <a:endParaRPr lang="ru-RU" dirty="0"/>
          </a:p>
          <a:p>
            <a:r>
              <a:rPr lang="ru-RU" dirty="0"/>
              <a:t>В веб-интерфейсе компонента Меркурий при просмотре информации о производственном или транспортном ВСД, помимо номенклатуры сертифицируемого товара (четвертый уровень продукции), будет выводиться информация о первых трех уровнях продукции из иерархического справочника продукции Россельхознадзора (Тип продукции / Продукция / Вид продукции). Изменение касается в том числе публичной системы проверки подлинности ВСД. Также указанная информация будет отображаться в печатных формах </a:t>
            </a:r>
            <a:r>
              <a:rPr lang="ru-RU" dirty="0" err="1"/>
              <a:t>эВСД</a:t>
            </a:r>
            <a:r>
              <a:rPr lang="ru-RU" dirty="0"/>
              <a:t>.</a:t>
            </a:r>
          </a:p>
          <a:p>
            <a:r>
              <a:rPr lang="ru-RU" dirty="0"/>
              <a:t>В компоненте Меркурий в </a:t>
            </a:r>
            <a:r>
              <a:rPr lang="ru-RU" dirty="0">
                <a:hlinkClick r:id="rId2"/>
              </a:rPr>
              <a:t>ранее</a:t>
            </a:r>
            <a:r>
              <a:rPr lang="ru-RU" dirty="0"/>
              <a:t> реализованный механизм проверки сырья при производстве подконтрольных товаров были внесены изменения. Если производственная транзакция в качестве сырья содержит только неподконтрольную продукцию, при этом для указанной вырабатываемой продукции внесение сведений о сырье является обязательным, то при оформлении такой транзакции пользователь получит ошибку о том, что для производства такой продукции необходимо указать сведения о подконтрольном сырье. Указанное изменение касается как обычных производственных транзакций, так и транзакций незавершенного производства в -веб и -API интерфейсах.</a:t>
            </a:r>
          </a:p>
          <a:p>
            <a:r>
              <a:rPr lang="ru-RU" dirty="0"/>
              <a:t>В компоненте Меркурий для пользователей территориальных управлений Россельхознадзора реализована возможность аннулировать запись складского журнала продукции при наличии акта отбора проб. При этом, акт отбора проб не аннулируется, а остается действующим, но ссылается на аннулированную запись журнала.</a:t>
            </a:r>
          </a:p>
          <a:p>
            <a:r>
              <a:rPr lang="ru-RU" dirty="0"/>
              <a:t>В компоненте Меркурий (подсистемы ТУ, СВХ, ГВЭ) реализовано улучшение, сокращающее время открытия списка проб в разделе «Пробы» и перехода по соответствующим подразделам – «Пробы ГВЭ» / «Пробы СВХ» / «Пробы ПВКП».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CB193F-8B76-4DF2-9074-AFBA47C6F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22</a:t>
            </a:r>
            <a:r>
              <a:rPr lang="ru-RU">
                <a:solidFill>
                  <a:srgbClr val="000000"/>
                </a:solidFill>
              </a:rPr>
              <a:t>.03.201</a:t>
            </a:r>
            <a:r>
              <a:rPr lang="en-US">
                <a:solidFill>
                  <a:srgbClr val="000000"/>
                </a:solidFill>
              </a:rPr>
              <a:t>2</a:t>
            </a:r>
            <a:endParaRPr lang="ru-RU">
              <a:solidFill>
                <a:srgbClr val="000000"/>
              </a:solidFill>
            </a:endParaRPr>
          </a:p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6D31D2D-CD66-46E3-B897-08E361B73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336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6047903" cy="1071570"/>
          </a:xfrm>
        </p:spPr>
        <p:txBody>
          <a:bodyPr/>
          <a:lstStyle/>
          <a:p>
            <a:pPr lvl="0"/>
            <a:r>
              <a:rPr lang="ru-RU" sz="4000" b="1" dirty="0">
                <a:ln>
                  <a:solidFill>
                    <a:srgbClr val="002060"/>
                  </a:solidFill>
                </a:ln>
                <a:solidFill>
                  <a:srgbClr val="0B8319"/>
                </a:solidFill>
              </a:rPr>
              <a:t>ФГИС  «Меркурий»</a:t>
            </a:r>
            <a:endParaRPr lang="ru-RU" sz="4000" dirty="0">
              <a:solidFill>
                <a:srgbClr val="0B831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2204864"/>
            <a:ext cx="7200800" cy="392129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800" b="1" dirty="0">
                <a:solidFill>
                  <a:srgbClr val="002060"/>
                </a:solidFill>
              </a:rPr>
              <a:t>	</a:t>
            </a:r>
            <a:r>
              <a:rPr lang="ru-RU" sz="2800" b="1" dirty="0"/>
              <a:t>Федеральная система электронной ветеринарной сертификации поднадзорных госветнадзору грузов, отслеживания пути их перемещения по территории Российской Федерации в целях создания единой информационной среды для ветеринарии, повышения биологической и пищевой безопасности. 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7" name="Рисунок 6" descr="Mercury2.0.pn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92696"/>
            <a:ext cx="1800200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95451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92151"/>
            <a:ext cx="8496943" cy="936650"/>
          </a:xfrm>
        </p:spPr>
        <p:txBody>
          <a:bodyPr/>
          <a:lstStyle/>
          <a:p>
            <a:r>
              <a:rPr lang="ru-RU" sz="2700" b="1" dirty="0">
                <a:solidFill>
                  <a:srgbClr val="0B8319"/>
                </a:solidFill>
              </a:rPr>
              <a:t>Система Меркурий</a:t>
            </a:r>
            <a:r>
              <a:rPr lang="ru-RU" sz="2700" dirty="0">
                <a:solidFill>
                  <a:srgbClr val="0B8319"/>
                </a:solidFill>
              </a:rPr>
              <a:t> состоит из следующих подсистем: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363272" cy="4425355"/>
          </a:xfrm>
        </p:spPr>
        <p:txBody>
          <a:bodyPr>
            <a:normAutofit fontScale="92500"/>
          </a:bodyPr>
          <a:lstStyle/>
          <a:p>
            <a:pPr lvl="0">
              <a:spcAft>
                <a:spcPts val="600"/>
              </a:spcAft>
            </a:pPr>
            <a:r>
              <a:rPr lang="ru-RU" sz="2400" b="1" dirty="0">
                <a:hlinkClick r:id="rId2" tooltip="Подсистема Склада временного хранения (Меркурий.СВХ)"/>
              </a:rPr>
              <a:t>Подсистема Склада временного хранения (</a:t>
            </a:r>
            <a:r>
              <a:rPr lang="ru-RU" sz="2400" b="1" dirty="0" err="1">
                <a:hlinkClick r:id="rId2" tooltip="Подсистема Склада временного хранения (Меркурий.СВХ)"/>
              </a:rPr>
              <a:t>Меркурий.СВХ</a:t>
            </a:r>
            <a:r>
              <a:rPr lang="ru-RU" sz="2400" b="1" dirty="0">
                <a:hlinkClick r:id="rId2" tooltip="Подсистема Склада временного хранения (Меркурий.СВХ)"/>
              </a:rPr>
              <a:t>)</a:t>
            </a:r>
            <a:endParaRPr lang="ru-RU" sz="2400" b="1" dirty="0"/>
          </a:p>
          <a:p>
            <a:pPr lvl="0">
              <a:spcAft>
                <a:spcPts val="600"/>
              </a:spcAft>
            </a:pPr>
            <a:r>
              <a:rPr lang="ru-RU" sz="2400" b="1" dirty="0">
                <a:hlinkClick r:id="rId3" tooltip="Подсистема Государственной ветеринарной экспертизы (Меркурий.ГВЭ)"/>
              </a:rPr>
              <a:t>Подсистема Государственной ветеринарной экспертизы (</a:t>
            </a:r>
            <a:r>
              <a:rPr lang="ru-RU" sz="2400" b="1" dirty="0" err="1">
                <a:hlinkClick r:id="rId3" tooltip="Подсистема Государственной ветеринарной экспертизы (Меркурий.ГВЭ)"/>
              </a:rPr>
              <a:t>Меркурий.ГВЭ</a:t>
            </a:r>
            <a:r>
              <a:rPr lang="ru-RU" sz="2400" b="1" dirty="0">
                <a:hlinkClick r:id="rId3" tooltip="Подсистема Государственной ветеринарной экспертизы (Меркурий.ГВЭ)"/>
              </a:rPr>
              <a:t>)</a:t>
            </a:r>
            <a:endParaRPr lang="ru-RU" sz="2400" b="1" dirty="0"/>
          </a:p>
          <a:p>
            <a:pPr lvl="0">
              <a:spcAft>
                <a:spcPts val="600"/>
              </a:spcAft>
            </a:pPr>
            <a:r>
              <a:rPr lang="ru-RU" sz="2400" b="1" dirty="0">
                <a:hlinkClick r:id="rId4" tooltip="Подсистема Хозяйствующего субъекта (Меркурий.ХС)"/>
              </a:rPr>
              <a:t>Подсистема Хозяйствующего субъекта     (</a:t>
            </a:r>
            <a:r>
              <a:rPr lang="ru-RU" sz="2400" b="1" dirty="0" err="1">
                <a:hlinkClick r:id="rId4" tooltip="Подсистема Хозяйствующего субъекта (Меркурий.ХС)"/>
              </a:rPr>
              <a:t>Меркурий.ХС</a:t>
            </a:r>
            <a:r>
              <a:rPr lang="ru-RU" sz="2400" b="1" dirty="0">
                <a:hlinkClick r:id="rId4" tooltip="Подсистема Хозяйствующего субъекта (Меркурий.ХС)"/>
              </a:rPr>
              <a:t>)</a:t>
            </a:r>
            <a:endParaRPr lang="ru-RU" sz="2400" b="1" dirty="0"/>
          </a:p>
          <a:p>
            <a:pPr lvl="0">
              <a:spcAft>
                <a:spcPts val="600"/>
              </a:spcAft>
            </a:pPr>
            <a:r>
              <a:rPr lang="ru-RU" sz="2400" b="1" dirty="0">
                <a:hlinkClick r:id="rId5" tooltip="Подсистема Территориального управления (Меркурий.ТУ)"/>
              </a:rPr>
              <a:t>Подсистема Территориального управления (</a:t>
            </a:r>
            <a:r>
              <a:rPr lang="ru-RU" sz="2400" b="1" dirty="0" err="1">
                <a:hlinkClick r:id="rId5" tooltip="Подсистема Территориального управления (Меркурий.ТУ)"/>
              </a:rPr>
              <a:t>Меркурий.ТУ</a:t>
            </a:r>
            <a:r>
              <a:rPr lang="ru-RU" sz="2400" b="1" dirty="0">
                <a:hlinkClick r:id="rId5" tooltip="Подсистема Территориального управления (Меркурий.ТУ)"/>
              </a:rPr>
              <a:t>)</a:t>
            </a:r>
            <a:endParaRPr lang="ru-RU" sz="2400" b="1" dirty="0"/>
          </a:p>
          <a:p>
            <a:pPr lvl="0">
              <a:spcAft>
                <a:spcPts val="600"/>
              </a:spcAft>
            </a:pPr>
            <a:r>
              <a:rPr lang="ru-RU" sz="2400" b="1" dirty="0">
                <a:hlinkClick r:id="rId6" tooltip="Проверка подлинности электронных ВСД"/>
              </a:rPr>
              <a:t>Подсистема проверки подлинности выданных ВСД</a:t>
            </a:r>
            <a:endParaRPr lang="ru-RU" sz="2400" b="1" dirty="0"/>
          </a:p>
          <a:p>
            <a:pPr lvl="0">
              <a:spcAft>
                <a:spcPts val="600"/>
              </a:spcAft>
            </a:pPr>
            <a:r>
              <a:rPr lang="ru-RU" sz="2400" b="1" dirty="0">
                <a:hlinkClick r:id="rId7" tooltip="Ветис.API"/>
              </a:rPr>
              <a:t>Универсальный шлюз (</a:t>
            </a:r>
            <a:r>
              <a:rPr lang="ru-RU" sz="2400" b="1" dirty="0" err="1">
                <a:hlinkClick r:id="rId7" tooltip="Ветис.API"/>
              </a:rPr>
              <a:t>Ветис.API</a:t>
            </a:r>
            <a:r>
              <a:rPr lang="ru-RU" sz="2400" b="1" dirty="0">
                <a:hlinkClick r:id="rId7" tooltip="Ветис.API"/>
              </a:rPr>
              <a:t>)</a:t>
            </a:r>
            <a:endParaRPr lang="ru-RU" sz="2400" b="1" dirty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ru-RU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692151"/>
            <a:ext cx="8229600" cy="648617"/>
          </a:xfrm>
        </p:spPr>
        <p:txBody>
          <a:bodyPr/>
          <a:lstStyle/>
          <a:p>
            <a:r>
              <a:rPr lang="ru-RU" sz="2800" b="1" dirty="0">
                <a:solidFill>
                  <a:srgbClr val="0B8319"/>
                </a:solidFill>
              </a:rPr>
              <a:t>Общая схема системы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4968552"/>
          </a:xfrm>
        </p:spPr>
        <p:txBody>
          <a:bodyPr>
            <a:normAutofit fontScale="92500"/>
          </a:bodyPr>
          <a:lstStyle/>
          <a:p>
            <a:r>
              <a:rPr lang="ru-RU" sz="2000" b="1" dirty="0"/>
              <a:t>Система "Меркурий"</a:t>
            </a:r>
            <a:r>
              <a:rPr lang="ru-RU" sz="2000" dirty="0"/>
              <a:t> реализована в виде веб - приложения, т.е. пользователи взаимодействуют с системой через Интернет. Благодаря этому все пользователи всегда имеют доступ к актуальной информации. Работа осуществляется с помощью обычного веб - обозревателя (браузера), например  </a:t>
            </a:r>
            <a:r>
              <a:rPr lang="ru-RU" sz="2000" dirty="0" err="1"/>
              <a:t>Google</a:t>
            </a:r>
            <a:r>
              <a:rPr lang="ru-RU" sz="2000" dirty="0"/>
              <a:t> </a:t>
            </a:r>
            <a:r>
              <a:rPr lang="ru-RU" sz="2000" dirty="0" err="1"/>
              <a:t>Chrome</a:t>
            </a:r>
            <a:r>
              <a:rPr lang="ru-RU" sz="2000" dirty="0"/>
              <a:t>, </a:t>
            </a:r>
            <a:r>
              <a:rPr lang="ru-RU" sz="2000" dirty="0" err="1"/>
              <a:t>Mozilla</a:t>
            </a:r>
            <a:r>
              <a:rPr lang="ru-RU" sz="2000" dirty="0"/>
              <a:t> </a:t>
            </a:r>
            <a:r>
              <a:rPr lang="ru-RU" sz="2000" dirty="0" err="1"/>
              <a:t>Firefox</a:t>
            </a:r>
            <a:r>
              <a:rPr lang="ru-RU" sz="2000" dirty="0"/>
              <a:t>, </a:t>
            </a:r>
            <a:r>
              <a:rPr lang="ru-RU" sz="2000" dirty="0" err="1"/>
              <a:t>Internet</a:t>
            </a:r>
            <a:r>
              <a:rPr lang="ru-RU" sz="2000" dirty="0"/>
              <a:t> </a:t>
            </a:r>
            <a:r>
              <a:rPr lang="ru-RU" sz="2000" dirty="0" err="1"/>
              <a:t>Explorer</a:t>
            </a:r>
            <a:r>
              <a:rPr lang="ru-RU" sz="2000" dirty="0"/>
              <a:t> и др. Таким образом, пользователю ничего не нужно устанавливать на своем рабочем месте.</a:t>
            </a:r>
          </a:p>
          <a:p>
            <a:r>
              <a:rPr lang="ru-RU" sz="2000" b="1" dirty="0"/>
              <a:t>Система "Меркурий"</a:t>
            </a:r>
            <a:r>
              <a:rPr lang="ru-RU" sz="2000" dirty="0"/>
              <a:t> располагается на центральном сервере, который также подключен к сети Интернет, и занимается обработкой получаемых от пользователей запросов и формирует ответы. Поскольку центральный сервер может быть недоступен (например, в случае отключения его от Интернета или отсутствии электропитания), то предусмотрен территориально удаленный резервный сервер, который автоматически реплицируется с центральным и, в случае его отключения, начинает обрабатывать запросы пользователей до восстановления работы основного сервера.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ru-RU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692151"/>
            <a:ext cx="8229600" cy="576610"/>
          </a:xfrm>
        </p:spPr>
        <p:txBody>
          <a:bodyPr/>
          <a:lstStyle/>
          <a:p>
            <a:r>
              <a:rPr lang="ru-RU" sz="2800" b="1" dirty="0">
                <a:solidFill>
                  <a:srgbClr val="0B8319"/>
                </a:solidFill>
              </a:rPr>
              <a:t>Схема работы системы (ввоз продукции в РФ)</a:t>
            </a:r>
          </a:p>
        </p:txBody>
      </p:sp>
      <p:pic>
        <p:nvPicPr>
          <p:cNvPr id="1026" name="Picture 2" descr="C:\Users\ппп\Desktop\Меркурий картинка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6"/>
            <a:ext cx="8352928" cy="4824536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ru-RU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692151"/>
            <a:ext cx="8229600" cy="720626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0B8319"/>
                </a:solidFill>
              </a:rPr>
              <a:t>Подсистема "Государственная ветеринарная экспертиза" (Меркурий. ГВЭ) </a:t>
            </a:r>
            <a:endParaRPr lang="ru-RU" sz="2400" dirty="0">
              <a:solidFill>
                <a:srgbClr val="0B831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ru-RU" sz="2200" dirty="0"/>
              <a:t>Основная задача – оформление в электронном виде ВСД (ветеринарных справок формы № 4, ветеринарных свидетельств формы № 1, № 2, № 3) на поднадзорные, перемещаемые внутри страны между субъектами или внутри одного субъекта РФ.</a:t>
            </a:r>
          </a:p>
          <a:p>
            <a:pPr>
              <a:spcAft>
                <a:spcPts val="600"/>
              </a:spcAft>
            </a:pPr>
            <a:r>
              <a:rPr lang="ru-RU" sz="2200" dirty="0"/>
              <a:t>Другой особенностью подсистемы является то, что она позволяет регистрировать отбор проб и результаты исследований груза на безопасность. Эта информация, сохраненная в базе данных будет доступна всей цепочке потребителей. Использование системы позволяет исключить возможные злоупотребления – такие как возможность требования безосновательной и неправомерной сертификации, а также многократные проверки по одному и тому же показателю безопасности.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ru-RU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548681"/>
            <a:ext cx="8229600" cy="576064"/>
          </a:xfrm>
        </p:spPr>
        <p:txBody>
          <a:bodyPr/>
          <a:lstStyle/>
          <a:p>
            <a:r>
              <a:rPr lang="ru-RU" sz="2800" b="1" dirty="0">
                <a:solidFill>
                  <a:srgbClr val="0B8319"/>
                </a:solidFill>
              </a:rPr>
              <a:t>Преимущества АИС «Меркурий»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568952" cy="5184576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800" b="1" dirty="0"/>
              <a:t>Оформление ВСД в электронном  виде;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800" b="1" dirty="0"/>
              <a:t>Сокращение времени оформления поднадзорной продукции;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800" b="1" dirty="0"/>
              <a:t>Снижение трудовых и финансовых затрат на оформление документов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800" b="1" dirty="0"/>
              <a:t>Учет фактически ввезенного количества продукции на территорию РФ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800" b="1" dirty="0"/>
              <a:t>Исключение возможности оформления поднадзорной продукции и, поступающей из неблагополучных в эпизоотическом отношении территорий или с предприятий, на которые наложены временные ограничения.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800" b="1" dirty="0"/>
              <a:t>Исключение возможности ввоза продукции более количества, указанного в разрешении Россельхознадзора на ввоз.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800" b="1" dirty="0"/>
              <a:t>Создание электронного архива документов для быстрого поиска и анализа информации и уменьшение бумажного документооборота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800" b="1" dirty="0"/>
              <a:t> Устранить возможность использования поддельных ВСД, которые печатаются на утерянных или украденных бланках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800" b="1" dirty="0"/>
              <a:t>Возможность автоматического учета объема входной и выходной продукции на предприятии.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2843808" y="6237312"/>
            <a:ext cx="2133600" cy="476250"/>
          </a:xfrm>
        </p:spPr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ru-RU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692151"/>
            <a:ext cx="8229600" cy="576610"/>
          </a:xfrm>
        </p:spPr>
        <p:txBody>
          <a:bodyPr/>
          <a:lstStyle/>
          <a:p>
            <a:r>
              <a:rPr lang="ru-RU" sz="2800" b="1" dirty="0">
                <a:solidFill>
                  <a:srgbClr val="0B8319"/>
                </a:solidFill>
              </a:rPr>
              <a:t>Проверка подлинности электронных ВСД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4785395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ru-RU" dirty="0"/>
              <a:t> </a:t>
            </a:r>
            <a:r>
              <a:rPr lang="ru-RU" sz="2600" dirty="0"/>
              <a:t>Каждому электронному ВСД присваивается уникальный идентификатор (код – 32-разрядный цифробуквенный ряд), позволяющий однозначно идентифицировать партию груза, на которую оформлен ВСД:</a:t>
            </a:r>
          </a:p>
          <a:p>
            <a:pPr>
              <a:spcAft>
                <a:spcPts val="600"/>
              </a:spcAft>
              <a:buNone/>
            </a:pPr>
            <a:r>
              <a:rPr lang="ru-RU" sz="2600" dirty="0"/>
              <a:t>	</a:t>
            </a:r>
            <a:r>
              <a:rPr lang="en-US" sz="2600" b="1" dirty="0">
                <a:solidFill>
                  <a:srgbClr val="C00000"/>
                </a:solidFill>
              </a:rPr>
              <a:t>FB95-E52A-6712-49CC-8FB0-4C8A-7E44-6456 </a:t>
            </a:r>
            <a:endParaRPr lang="ru-RU" sz="2600" b="1" dirty="0">
              <a:solidFill>
                <a:srgbClr val="C00000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sz="2600" dirty="0"/>
              <a:t>В любой момент ответственное лицо может проверить подлинность ВСД по его коду, используя форму с публичным доступом в системе Меркурий </a:t>
            </a:r>
          </a:p>
          <a:p>
            <a:pPr algn="ctr">
              <a:spcAft>
                <a:spcPts val="600"/>
              </a:spcAft>
              <a:buNone/>
            </a:pPr>
            <a:r>
              <a:rPr lang="en-US" u="sng" dirty="0">
                <a:solidFill>
                  <a:srgbClr val="0B8319"/>
                </a:solidFill>
                <a:hlinkClick r:id="rId2"/>
              </a:rPr>
              <a:t>http</a:t>
            </a:r>
            <a:r>
              <a:rPr lang="ru-RU" u="sng" dirty="0">
                <a:solidFill>
                  <a:srgbClr val="0B8319"/>
                </a:solidFill>
                <a:hlinkClick r:id="rId2"/>
              </a:rPr>
              <a:t>://</a:t>
            </a:r>
            <a:r>
              <a:rPr lang="en-US" u="sng" dirty="0">
                <a:solidFill>
                  <a:srgbClr val="0B8319"/>
                </a:solidFill>
                <a:hlinkClick r:id="rId2"/>
              </a:rPr>
              <a:t>mercury.vtnrf.ru</a:t>
            </a:r>
            <a:r>
              <a:rPr lang="ru-RU" u="sng" dirty="0">
                <a:solidFill>
                  <a:srgbClr val="0B8319"/>
                </a:solidFill>
                <a:hlinkClick r:id="rId2"/>
              </a:rPr>
              <a:t>/</a:t>
            </a:r>
            <a:r>
              <a:rPr lang="en-US" u="sng" dirty="0">
                <a:solidFill>
                  <a:srgbClr val="0B8319"/>
                </a:solidFill>
                <a:hlinkClick r:id="rId2"/>
              </a:rPr>
              <a:t>pub</a:t>
            </a:r>
            <a:r>
              <a:rPr lang="en-US" dirty="0">
                <a:solidFill>
                  <a:srgbClr val="0B8319"/>
                </a:solidFill>
              </a:rPr>
              <a:t> </a:t>
            </a:r>
            <a:endParaRPr lang="ru-RU" dirty="0">
              <a:solidFill>
                <a:srgbClr val="0B8319"/>
              </a:solidFill>
            </a:endParaRPr>
          </a:p>
          <a:p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ru-RU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692151"/>
            <a:ext cx="8229600" cy="648618"/>
          </a:xfrm>
        </p:spPr>
        <p:txBody>
          <a:bodyPr/>
          <a:lstStyle/>
          <a:p>
            <a:r>
              <a:rPr lang="ru-RU" sz="2800" b="1" dirty="0">
                <a:solidFill>
                  <a:srgbClr val="0B8319"/>
                </a:solidFill>
              </a:rPr>
              <a:t>Проверка подлинности электронных ВСД</a:t>
            </a:r>
            <a:endParaRPr lang="ru-RU" sz="2800" dirty="0">
              <a:solidFill>
                <a:srgbClr val="0B8319"/>
              </a:solidFill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1944215"/>
          </a:xfrm>
        </p:spPr>
        <p:txBody>
          <a:bodyPr>
            <a:normAutofit fontScale="92500"/>
          </a:bodyPr>
          <a:lstStyle/>
          <a:p>
            <a:r>
              <a:rPr lang="ru-RU" sz="2100" dirty="0"/>
              <a:t>Для упрощения проверки ВСД на форму его печати наносится специальный дот-матрикс-код, позволяющий проверить подлинность ВСД (получить доступ к базам данных, содержащих информацию по его безопасности и соответствию) без необходимости ручного ввода кода. Для этого нужно лишь устройство, способное считывать информацию с бар-кода.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2771775" y="6309320"/>
            <a:ext cx="2133600" cy="404218"/>
          </a:xfrm>
        </p:spPr>
        <p:txBody>
          <a:bodyPr/>
          <a:lstStyle/>
          <a:p>
            <a:pPr>
              <a:defRPr/>
            </a:pPr>
            <a:fld id="{D2FACDCA-FA26-44C2-B343-9F6C177F22C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2055" name="Picture 7" descr="C:\Users\ппп\Desktop\картинка свидетельств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501008"/>
            <a:ext cx="6486525" cy="2827784"/>
          </a:xfrm>
          <a:prstGeom prst="rect">
            <a:avLst/>
          </a:prstGeom>
          <a:noFill/>
        </p:spPr>
      </p:pic>
      <p:cxnSp>
        <p:nvCxnSpPr>
          <p:cNvPr id="14" name="Прямая со стрелкой 13"/>
          <p:cNvCxnSpPr/>
          <p:nvPr/>
        </p:nvCxnSpPr>
        <p:spPr bwMode="auto">
          <a:xfrm flipV="1">
            <a:off x="971600" y="5157192"/>
            <a:ext cx="1224136" cy="64807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1876</TotalTime>
  <Words>2902</Words>
  <Application>Microsoft Office PowerPoint</Application>
  <PresentationFormat>Экран (4:3)</PresentationFormat>
  <Paragraphs>146</Paragraphs>
  <Slides>18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Trebuchet MS</vt:lpstr>
      <vt:lpstr>Wingdings</vt:lpstr>
      <vt:lpstr>Wingdings 3</vt:lpstr>
      <vt:lpstr>Аспект</vt:lpstr>
      <vt:lpstr>Презентация PowerPoint</vt:lpstr>
      <vt:lpstr>ФГИС  «Меркурий»</vt:lpstr>
      <vt:lpstr>Система Меркурий состоит из следующих подсистем:</vt:lpstr>
      <vt:lpstr>Общая схема системы</vt:lpstr>
      <vt:lpstr>Схема работы системы (ввоз продукции в РФ)</vt:lpstr>
      <vt:lpstr>Подсистема "Государственная ветеринарная экспертиза" (Меркурий. ГВЭ) </vt:lpstr>
      <vt:lpstr>Преимущества АИС «Меркурий» </vt:lpstr>
      <vt:lpstr>Проверка подлинности электронных ВСД</vt:lpstr>
      <vt:lpstr>Проверка подлинности электронных ВСД</vt:lpstr>
      <vt:lpstr>Использование информационных систем Россельхознадзора при работе с третьими странами</vt:lpstr>
      <vt:lpstr>Как получить доступ в АИС Меркурий</vt:lpstr>
      <vt:lpstr>Административная ответственность</vt:lpstr>
      <vt:lpstr>Новое в ветеринарном законодательстве</vt:lpstr>
      <vt:lpstr>Новое в ветеринарном законодательстве</vt:lpstr>
      <vt:lpstr>Новое в ветеринарном законодательстве</vt:lpstr>
      <vt:lpstr>Новое в ветеринарном законодательстве</vt:lpstr>
      <vt:lpstr>Новое в ветеринарном законодательстве</vt:lpstr>
      <vt:lpstr>Обновление компонента 26.09.2024: Версия 6.89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 пищевой цепочки Принцип «от поля до стола»</dc:title>
  <dc:creator>Дарова Ольга  Эльдаровна</dc:creator>
  <cp:lastModifiedBy>PGAU</cp:lastModifiedBy>
  <cp:revision>183</cp:revision>
  <dcterms:created xsi:type="dcterms:W3CDTF">2014-04-01T07:10:37Z</dcterms:created>
  <dcterms:modified xsi:type="dcterms:W3CDTF">2024-10-25T10:00:57Z</dcterms:modified>
</cp:coreProperties>
</file>