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DB66198-1B1A-4DB6-9FE0-25BDA669011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2E2F12-3AD2-4CBD-B2F0-81F17C35EB8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4EC1A9-DAFB-4B5F-90E3-22023DAB3DD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060C7E-1A51-4232-A4EE-3EC47069494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39E8302-EAF2-4938-A3E8-E110C31EE24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1B4ACF-9F8C-44FE-B6A1-AA67FA5C96E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293F7E7-EDCA-4543-8E4C-7B3DCB39962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33A6BB4-4ED4-4580-BC32-D53CA7A761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BC926E4-7006-4F31-BD08-06078BBF98C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0461EE2-1129-436F-AA73-E117A827B6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BEA013-C6CC-44A6-91C3-093E0ABE5E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CCD2ED-6D7E-4445-BD81-E1F82A5D443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C6CAC2-4427-445F-AFC8-BBA074CE4C8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C3728AB-1CE7-4D3E-B8C2-4ED033B5C14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651A9E-33B5-40DF-B57C-4A157AFD8EB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C98ED3E-C284-4776-83D6-AAE018B695F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D9116E5-5EBA-4445-AF6F-D5298E1FCA8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6630A8A-D178-49C8-A3A7-2AE419F97B7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79901E2-4D44-4B23-82F5-FC4A0423BD8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1603563-8F9A-4A99-A82E-B05A5522FFB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63E6C5A-F0FE-4159-8EAE-49E7C74F36E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00D875-EBB4-4A2F-9A0A-AAC47784402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A2706B9-D1BD-4955-B954-51BC99439A9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7CA3495-F408-44D5-9857-4442176013A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68423BE-EC1E-497F-A06C-A8FC2A0E21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3E684F4-1C2E-443F-9924-D9FC6E6504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AAEC105-6E8B-45E8-BEFC-A5E9426DC3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87F7115-BC4B-4030-98D7-2A6E5F4A576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9CE00CE-4C9E-4804-9194-1BA5017BB6B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51FC0A8-5A8D-4957-B3E3-640DAC5138A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62A62D-46D2-44B2-9A6A-9C623D75891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DA3C947-DB92-4F56-8D72-3434B0DE0EF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8117F21-3016-49DC-825F-5FC29C8F7D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339D8D-2927-4768-A8A8-578A36BEDBA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2C5501E-0591-4AA2-897A-83E8628DFFC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B624F87-9157-44DE-B369-4ADA3D1038E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4847A62-F352-478E-A546-463F64A027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FC5D1ED-90D3-4A12-A221-437861C2E78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C32E89-D48A-4EEC-9BF1-1357B1A6B1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B3F1642-60F1-42A1-88CA-DA7838B3FEC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9A07D6-7E01-4025-A2D1-0D4E42B7E26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B04041A-1A3B-46A6-ADC4-4412AE3D11A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813DC10-2BCF-4CC2-B937-0D7CEE98FBC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4A9D561-B38B-44D8-B1CA-F78BF4B3FA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C3BF50D-9EA1-4659-B625-FCDEE049EA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D1919943-3F77-439E-B894-6AEEFFED59C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7FA8886-2629-43CD-9E93-A3107D1384F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B175C07-487C-4BBE-A688-0AEBB34C11E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54B04AA-A37D-4AF3-92C4-B32AEC803F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13E675B-E40C-4A9F-9970-109E4C004EA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4FD4C5F-800B-43F5-989F-EEAAD4EA0E5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360C85CF-2395-45BE-A197-0F31763E75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CDD330E9-DABA-469B-BCEB-39E67D4FF80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BEADA49D-C871-44F7-9B05-71FCCC9B5E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F210DD8-7912-4079-88DE-B513F57040D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84360" y="4487400"/>
            <a:ext cx="8534160" cy="698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7F5767-BDE1-4E68-8DA2-C1E0961844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33039A1-195B-4814-BCD6-05A0BD01A8F9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D8C232-0D18-455E-A01F-4F611840437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629B3A4-3D13-49C9-B8A9-98E2A96FD6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B3B052C-35CC-4D1D-AA49-EAC47BCA152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7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48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48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68370F"/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32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420811-8C41-4212-BB8B-02067C0EE8B7}" type="slidenum">
              <a:rPr lang="en-US" sz="3200" b="0" strike="noStrike" spc="-1">
                <a:solidFill>
                  <a:srgbClr val="68370F"/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10" name="Straight Connector 15"/>
          <p:cNvCxnSpPr/>
          <p:nvPr/>
        </p:nvCxnSpPr>
        <p:spPr>
          <a:xfrm flipH="1">
            <a:off x="8227800" y="8280"/>
            <a:ext cx="3810240" cy="381024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1" name="Straight Connector 16"/>
          <p:cNvCxnSpPr/>
          <p:nvPr/>
        </p:nvCxnSpPr>
        <p:spPr>
          <a:xfrm flipH="1">
            <a:off x="6108120" y="91440"/>
            <a:ext cx="6080760" cy="608112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2" name="Straight Connector 18"/>
          <p:cNvCxnSpPr/>
          <p:nvPr/>
        </p:nvCxnSpPr>
        <p:spPr>
          <a:xfrm flipH="1">
            <a:off x="7235640" y="228600"/>
            <a:ext cx="4953240" cy="4953240"/>
          </a:xfrm>
          <a:prstGeom prst="straightConnector1">
            <a:avLst/>
          </a:prstGeom>
          <a:ln w="12700" cap="rnd">
            <a:solidFill>
              <a:srgbClr val="FFFFFF"/>
            </a:solidFill>
            <a:round/>
          </a:ln>
        </p:spPr>
      </p:cxnSp>
      <p:cxnSp>
        <p:nvCxnSpPr>
          <p:cNvPr id="13" name="Straight Connector 20"/>
          <p:cNvCxnSpPr/>
          <p:nvPr/>
        </p:nvCxnSpPr>
        <p:spPr>
          <a:xfrm flipH="1">
            <a:off x="7335720" y="32040"/>
            <a:ext cx="4853160" cy="4853520"/>
          </a:xfrm>
          <a:prstGeom prst="straightConnector1">
            <a:avLst/>
          </a:prstGeom>
          <a:ln w="31750" cap="rnd">
            <a:solidFill>
              <a:srgbClr val="FFFFFF"/>
            </a:solidFill>
            <a:round/>
          </a:ln>
        </p:spPr>
      </p:cxnSp>
      <p:cxnSp>
        <p:nvCxnSpPr>
          <p:cNvPr id="14" name="Straight Connector 22"/>
          <p:cNvCxnSpPr/>
          <p:nvPr/>
        </p:nvCxnSpPr>
        <p:spPr>
          <a:xfrm flipH="1">
            <a:off x="7845120" y="609480"/>
            <a:ext cx="4343760" cy="4343760"/>
          </a:xfrm>
          <a:prstGeom prst="straightConnector1">
            <a:avLst/>
          </a:prstGeom>
          <a:ln w="31750" cap="rnd">
            <a:solidFill>
              <a:srgbClr val="FFFFFF"/>
            </a:solidFill>
            <a:round/>
          </a:ln>
        </p:spPr>
      </p:cxn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8370F"/>
                </a:solid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68370F"/>
                </a:solid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68370F"/>
                </a:solid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68370F"/>
                </a:solid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8370F"/>
                </a:solid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8370F"/>
                </a:solid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68370F"/>
                </a:solid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53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4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5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56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57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085160" y="68580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4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5943240" cy="530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58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2000" b="0" strike="noStrike" spc="-1">
                <a:solidFill>
                  <a:srgbClr val="68370F"/>
                </a:solidFill>
                <a:latin typeface="Century Gothic"/>
              </a:rPr>
              <a:t>Образец текста</a:t>
            </a: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800" b="0" strike="noStrike" spc="-1">
                <a:solidFill>
                  <a:srgbClr val="68370F"/>
                </a:solidFill>
                <a:latin typeface="Century Gothic"/>
              </a:rPr>
              <a:t>Второй уровень</a:t>
            </a:r>
            <a:endParaRPr lang="en-US" sz="1800" b="0" strike="noStrike" spc="-1">
              <a:solidFill>
                <a:srgbClr val="68370F"/>
              </a:solidFill>
              <a:latin typeface="Century Gothic"/>
            </a:endParaRPr>
          </a:p>
          <a:p>
            <a:pPr marL="1200240" lvl="2" indent="-285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600" b="0" strike="noStrike" spc="-1">
                <a:solidFill>
                  <a:srgbClr val="68370F"/>
                </a:solidFill>
                <a:latin typeface="Century Gothic"/>
              </a:rPr>
              <a:t>Третий уровень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  <a:p>
            <a:pPr marL="1542960" lvl="3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rgbClr val="68370F"/>
                </a:solidFill>
                <a:latin typeface="Century Gothic"/>
              </a:rPr>
              <a:t>Четвертый уровень</a:t>
            </a:r>
            <a:endParaRPr lang="en-US" sz="1400" b="0" strike="noStrike" spc="-1">
              <a:solidFill>
                <a:srgbClr val="68370F"/>
              </a:solidFill>
              <a:latin typeface="Century Gothic"/>
            </a:endParaRPr>
          </a:p>
          <a:p>
            <a:pPr marL="2114640" lvl="4" indent="-2858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rgbClr val="68370F"/>
                </a:solidFill>
                <a:latin typeface="Century Gothic"/>
              </a:rPr>
              <a:t>Пятый уровень</a:t>
            </a:r>
            <a:endParaRPr lang="en-US" sz="14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7085160" y="2209680"/>
            <a:ext cx="3657240" cy="209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68370F"/>
                </a:solidFill>
                <a:latin typeface="Century Gothic"/>
              </a:rPr>
              <a:t>Образец текста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dt" idx="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68370F"/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ftr" idx="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3" name="PlaceHolder 6"/>
          <p:cNvSpPr>
            <a:spLocks noGrp="1"/>
          </p:cNvSpPr>
          <p:nvPr>
            <p:ph type="sldNum" idx="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32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E427336-D855-4CA1-9915-D9FD316D3152}" type="slidenum">
              <a:rPr lang="en-US" sz="3200" b="0" strike="noStrike" spc="-1">
                <a:solidFill>
                  <a:srgbClr val="68370F"/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01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02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03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04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105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4360" y="2006640"/>
            <a:ext cx="8534160" cy="2281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4360" y="4495680"/>
            <a:ext cx="8534160" cy="149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68370F"/>
                </a:solidFill>
                <a:latin typeface="Century Gothic"/>
              </a:rPr>
              <a:t>Образец текста</a:t>
            </a:r>
            <a:endParaRPr lang="en-US" sz="18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7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68370F"/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ftr" idx="8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0" name="PlaceHolder 5"/>
          <p:cNvSpPr>
            <a:spLocks noGrp="1"/>
          </p:cNvSpPr>
          <p:nvPr>
            <p:ph type="sldNum" idx="9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32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A22CBE5-E450-4CC0-A3C6-AE092F00D8D2}" type="slidenum">
              <a:rPr lang="en-US" sz="3200" b="0" strike="noStrike" spc="-1">
                <a:solidFill>
                  <a:srgbClr val="68370F"/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48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49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50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51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152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10058040" cy="2742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3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4360" y="4114800"/>
            <a:ext cx="8535600" cy="1879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68370F"/>
                </a:solidFill>
                <a:latin typeface="Century Gothic"/>
              </a:rPr>
              <a:t>Образец текста</a:t>
            </a: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dt" idx="10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68370F"/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ftr" idx="11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7" name="PlaceHolder 5"/>
          <p:cNvSpPr>
            <a:spLocks noGrp="1"/>
          </p:cNvSpPr>
          <p:nvPr>
            <p:ph type="sldNum" idx="12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32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6F3B9CC-6325-409C-9C0A-885C04ED8678}" type="slidenum">
              <a:rPr lang="en-US" sz="3200" b="0" strike="noStrike" spc="-1">
                <a:solidFill>
                  <a:srgbClr val="68370F"/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">
              <a:srgbClr val="FFBE4F"/>
            </a:gs>
            <a:gs pos="100000">
              <a:srgbClr val="BF4D00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cxnSp>
          <p:nvCxnSpPr>
            <p:cNvPr id="195" name="Straight Connector 7"/>
            <p:cNvCxnSpPr/>
            <p:nvPr/>
          </p:nvCxnSpPr>
          <p:spPr>
            <a:xfrm flipH="1">
              <a:off x="11275920" y="2963160"/>
              <a:ext cx="912960" cy="91332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96" name="Straight Connector 8"/>
            <p:cNvCxnSpPr/>
            <p:nvPr/>
          </p:nvCxnSpPr>
          <p:spPr>
            <a:xfrm flipH="1">
              <a:off x="9206640" y="3190320"/>
              <a:ext cx="2982240" cy="29822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97" name="Straight Connector 9"/>
            <p:cNvCxnSpPr/>
            <p:nvPr/>
          </p:nvCxnSpPr>
          <p:spPr>
            <a:xfrm flipH="1">
              <a:off x="10292040" y="3285000"/>
              <a:ext cx="1896840" cy="1896840"/>
            </a:xfrm>
            <a:prstGeom prst="straightConnector1">
              <a:avLst/>
            </a:prstGeom>
            <a:ln w="9525" cap="rnd">
              <a:solidFill>
                <a:srgbClr val="FFFFFF"/>
              </a:solidFill>
              <a:round/>
            </a:ln>
          </p:spPr>
        </p:cxnSp>
        <p:cxnSp>
          <p:nvCxnSpPr>
            <p:cNvPr id="198" name="Straight Connector 10"/>
            <p:cNvCxnSpPr/>
            <p:nvPr/>
          </p:nvCxnSpPr>
          <p:spPr>
            <a:xfrm flipH="1">
              <a:off x="10442880" y="3130920"/>
              <a:ext cx="1746000" cy="174600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  <p:cxnSp>
          <p:nvCxnSpPr>
            <p:cNvPr id="199" name="Straight Connector 11"/>
            <p:cNvCxnSpPr/>
            <p:nvPr/>
          </p:nvCxnSpPr>
          <p:spPr>
            <a:xfrm flipH="1">
              <a:off x="10918800" y="3682800"/>
              <a:ext cx="1270080" cy="1270440"/>
            </a:xfrm>
            <a:prstGeom prst="straightConnector1">
              <a:avLst/>
            </a:prstGeom>
            <a:ln w="28575" cap="rnd">
              <a:solidFill>
                <a:srgbClr val="FFFFFF"/>
              </a:solidFill>
              <a:round/>
            </a:ln>
          </p:spPr>
        </p:cxnSp>
      </p:grp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4360" y="4487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4360" y="685800"/>
            <a:ext cx="4937400" cy="3614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58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2000" b="0" strike="noStrike" spc="-1">
                <a:solidFill>
                  <a:srgbClr val="68370F"/>
                </a:solidFill>
                <a:latin typeface="Century Gothic"/>
              </a:rPr>
              <a:t>Образец текста</a:t>
            </a: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800" b="0" strike="noStrike" spc="-1">
                <a:solidFill>
                  <a:srgbClr val="68370F"/>
                </a:solidFill>
                <a:latin typeface="Century Gothic"/>
              </a:rPr>
              <a:t>Второй уровень</a:t>
            </a:r>
            <a:endParaRPr lang="en-US" sz="1800" b="0" strike="noStrike" spc="-1">
              <a:solidFill>
                <a:srgbClr val="68370F"/>
              </a:solidFill>
              <a:latin typeface="Century Gothic"/>
            </a:endParaRPr>
          </a:p>
          <a:p>
            <a:pPr marL="1200240" lvl="2" indent="-285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600" b="0" strike="noStrike" spc="-1">
                <a:solidFill>
                  <a:srgbClr val="68370F"/>
                </a:solidFill>
                <a:latin typeface="Century Gothic"/>
              </a:rPr>
              <a:t>Третий уровень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  <a:p>
            <a:pPr marL="1542960" lvl="3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rgbClr val="68370F"/>
                </a:solidFill>
                <a:latin typeface="Century Gothic"/>
              </a:rPr>
              <a:t>Четвертый уровень</a:t>
            </a:r>
            <a:endParaRPr lang="en-US" sz="1400" b="0" strike="noStrike" spc="-1">
              <a:solidFill>
                <a:srgbClr val="68370F"/>
              </a:solidFill>
              <a:latin typeface="Century Gothic"/>
            </a:endParaRPr>
          </a:p>
          <a:p>
            <a:pPr marL="2114640" lvl="4" indent="-2858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rgbClr val="68370F"/>
                </a:solidFill>
                <a:latin typeface="Century Gothic"/>
              </a:rPr>
              <a:t>Пятый уровень</a:t>
            </a:r>
            <a:endParaRPr lang="en-US" sz="14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808240" y="685800"/>
            <a:ext cx="4934160" cy="3614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285840" indent="-28584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2000" b="0" strike="noStrike" spc="-1">
                <a:solidFill>
                  <a:srgbClr val="68370F"/>
                </a:solidFill>
                <a:latin typeface="Century Gothic"/>
              </a:rPr>
              <a:t>Образец текста</a:t>
            </a:r>
            <a:endParaRPr lang="en-US" sz="2000" b="0" strike="noStrike" spc="-1">
              <a:solidFill>
                <a:srgbClr val="68370F"/>
              </a:solidFill>
              <a:latin typeface="Century Gothic"/>
            </a:endParaRPr>
          </a:p>
          <a:p>
            <a:pPr marL="743040" lvl="1" indent="-285840">
              <a:lnSpc>
                <a:spcPct val="100000"/>
              </a:lnSpc>
              <a:spcBef>
                <a:spcPts val="36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800" b="0" strike="noStrike" spc="-1">
                <a:solidFill>
                  <a:srgbClr val="68370F"/>
                </a:solidFill>
                <a:latin typeface="Century Gothic"/>
              </a:rPr>
              <a:t>Второй уровень</a:t>
            </a:r>
            <a:endParaRPr lang="en-US" sz="1800" b="0" strike="noStrike" spc="-1">
              <a:solidFill>
                <a:srgbClr val="68370F"/>
              </a:solidFill>
              <a:latin typeface="Century Gothic"/>
            </a:endParaRPr>
          </a:p>
          <a:p>
            <a:pPr marL="1200240" lvl="2" indent="-28584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600" b="0" strike="noStrike" spc="-1">
                <a:solidFill>
                  <a:srgbClr val="68370F"/>
                </a:solidFill>
                <a:latin typeface="Century Gothic"/>
              </a:rPr>
              <a:t>Третий уровень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  <a:p>
            <a:pPr marL="1542960" lvl="3" indent="-17136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rgbClr val="68370F"/>
                </a:solidFill>
                <a:latin typeface="Century Gothic"/>
              </a:rPr>
              <a:t>Четвертый уровень</a:t>
            </a:r>
            <a:endParaRPr lang="en-US" sz="1400" b="0" strike="noStrike" spc="-1">
              <a:solidFill>
                <a:srgbClr val="68370F"/>
              </a:solidFill>
              <a:latin typeface="Century Gothic"/>
            </a:endParaRPr>
          </a:p>
          <a:p>
            <a:pPr marL="2114640" lvl="4" indent="-28584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lang="ru-RU" sz="1400" b="0" strike="noStrike" spc="-1">
                <a:solidFill>
                  <a:srgbClr val="68370F"/>
                </a:solidFill>
                <a:latin typeface="Century Gothic"/>
              </a:rPr>
              <a:t>Пятый уровень</a:t>
            </a:r>
            <a:endParaRPr lang="en-US" sz="1400" b="0" strike="noStrike" spc="-1">
              <a:solidFill>
                <a:srgbClr val="68370F"/>
              </a:solid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dt" idx="13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r">
              <a:lnSpc>
                <a:spcPct val="100000"/>
              </a:lnSpc>
              <a:buNone/>
              <a:defRPr lang="en-US" sz="10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en-US" sz="1000" b="0" strike="noStrike" spc="-1">
                <a:solidFill>
                  <a:srgbClr val="68370F"/>
                </a:solidFill>
                <a:latin typeface="Century Gothic"/>
              </a:rPr>
              <a:t>&lt;дата/время&gt;</a:t>
            </a:r>
            <a:endParaRPr lang="ru-RU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ftr" idx="14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05" name="PlaceHolder 6"/>
          <p:cNvSpPr>
            <a:spLocks noGrp="1"/>
          </p:cNvSpPr>
          <p:nvPr>
            <p:ph type="sldNum" idx="15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3200" b="0" strike="noStrike" spc="-1">
                <a:solidFill>
                  <a:srgbClr val="68370F"/>
                </a:solidFill>
                <a:latin typeface="Century Goth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15F47B-60B5-4CA8-8EEF-C22DF9768378}" type="slidenum">
              <a:rPr lang="en-US" sz="3200" b="0" strike="noStrike" spc="-1">
                <a:solidFill>
                  <a:srgbClr val="68370F"/>
                </a:solidFill>
                <a:latin typeface="Century Gothic"/>
              </a:rPr>
              <a:t>‹#›</a:t>
            </a:fld>
            <a:endParaRPr lang="ru-RU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279520" y="685800"/>
            <a:ext cx="640548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100" b="0" strike="noStrike" cap="all" spc="-1" dirty="0">
                <a:solidFill>
                  <a:srgbClr val="0D0D0D"/>
                </a:solidFill>
                <a:latin typeface="Century Gothic"/>
              </a:rPr>
              <a:t>Категории Убойных животных.</a:t>
            </a:r>
            <a:br>
              <a:rPr lang="ru-RU" sz="3100" b="0" strike="noStrike" cap="all" spc="-1" dirty="0">
                <a:solidFill>
                  <a:srgbClr val="0D0D0D"/>
                </a:solidFill>
                <a:latin typeface="Century Gothic"/>
              </a:rPr>
            </a:br>
            <a:r>
              <a:rPr lang="ru-RU" sz="3100" b="0" strike="noStrike" cap="all" spc="-1" dirty="0">
                <a:solidFill>
                  <a:srgbClr val="0D0D0D"/>
                </a:solidFill>
                <a:latin typeface="Century Gothic"/>
              </a:rPr>
              <a:t>ТРЕБОВАНИЯ ПРЕДЬЯВЛЯЕМЫЕ К УБОЙНЫМ ЖИВОТНЫМ </a:t>
            </a:r>
            <a:br>
              <a:rPr sz="4800" dirty="0"/>
            </a:br>
            <a:endParaRPr lang="en-US" sz="3100" b="0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ubTitle"/>
          </p:nvPr>
        </p:nvSpPr>
        <p:spPr>
          <a:xfrm>
            <a:off x="256680" y="4359960"/>
            <a:ext cx="6400440" cy="223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ctr"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840360" y="-556560"/>
            <a:ext cx="4460760" cy="13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0" strike="noStrike" cap="all" spc="-1">
                <a:solidFill>
                  <a:srgbClr val="0D0D0D"/>
                </a:solidFill>
                <a:latin typeface="Century Gothic"/>
              </a:rPr>
              <a:t>крс</a:t>
            </a:r>
            <a:endParaRPr lang="en-US" sz="5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11" name="Объект 4"/>
          <p:cNvPicPr/>
          <p:nvPr/>
        </p:nvPicPr>
        <p:blipFill>
          <a:blip r:embed="rId2"/>
          <a:stretch/>
        </p:blipFill>
        <p:spPr>
          <a:xfrm>
            <a:off x="6470280" y="1717200"/>
            <a:ext cx="5615640" cy="368928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92880" y="129240"/>
            <a:ext cx="6108840" cy="6589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 algn="just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Крупный рогатый скот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. У взрослых животных имеется на нижней челюсти 8 резцов. На каждой стороне челюсти расположено по 6 коренных зубов.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  <a:p>
            <a:pPr indent="0" algn="just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Молочные резцы значительно меньше постоянных, по форме отличаются мало. При рождении в зависимости от породы у телят имеется 6-8 молочных резцов, через 12-14 дней все они прорезаются и располагаются прямо, появляется по 3 молочных коренных зуба. В 6 мес. прорезается четвертый коренной зуб, в 16 мес. - пятый коренной зуб, в 18 мес. выпадают молочные зацепы и прорезаются постоянные, в 2 года вырастают постоянные зацепы и прорезается шестой коренной зуб, в 2 года 6 мес. выпадают внутренние средние резцы, в 3 года вырастают внутренние средние резцы, выпадают наружные резцы и три первых коренных молочных, в 3 года 6 мес. развиваются постоянные наружные резцы, выпадают окрайки, в 4 года окрайки развиты полностью. В 5 лет заметны следы стирания окрайков, в 6 лет до половины стерта поверхность зацепов, в 7 лет - внутренних средних, в 8 лет - наружных средних, в 9 лет - окрайков, в 10 лет появляется щель между зацепами.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  <a:p>
            <a:pPr indent="0" algn="just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1600" b="0" i="1" strike="noStrike" spc="-1">
                <a:solidFill>
                  <a:srgbClr val="000000"/>
                </a:solidFill>
                <a:latin typeface="Arial"/>
              </a:rPr>
              <a:t>Возраст крупного рогатого скота можно определять и по рогам.</a:t>
            </a: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8534520" y="-533520"/>
            <a:ext cx="3657240" cy="1371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0D0D0D"/>
                </a:solidFill>
                <a:latin typeface="Century Gothic"/>
              </a:rPr>
              <a:t>овцы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14" name="Объект 4"/>
          <p:cNvPicPr/>
          <p:nvPr/>
        </p:nvPicPr>
        <p:blipFill>
          <a:blip r:embed="rId2"/>
          <a:stretch/>
        </p:blipFill>
        <p:spPr>
          <a:xfrm>
            <a:off x="6817320" y="1861200"/>
            <a:ext cx="5254200" cy="367776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127440" y="228600"/>
            <a:ext cx="6577560" cy="6244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Зубная система у овец такая же, как и у крупного рогатого скота, и резцы имеют те же названия. В возрасте до 15-ти дней у ягненка имеются все молочные резцы, 30-ти дней - 3 молочных коренных зуба, в 3 мес. прорезается четвертый коренной зуб, в 4-6 мес. молочные резцы не стерты, в 9 мес. прорезается пятый коренной зуб, в 10-12 мес. молочные резцы сильно стерты, шатаются, в 1 год меняются зацепы, в 1,5 года прорезается шестой постоянный зуб, в 2 года сменяются внутренние молочные резцы, 3 года - наружные резцы, 4 года - окрайки, в 5 лет стираются постоянные резцы, появляется щель между зацепами, в 6 лет резцы сильно стерты.</a:t>
            </a:r>
            <a:endParaRPr lang="en-US" sz="24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8290800" y="-201960"/>
            <a:ext cx="2151360" cy="108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0D0D0D"/>
                </a:solidFill>
                <a:latin typeface="Century Gothic"/>
              </a:rPr>
              <a:t>Свиньи 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17" name="Объект 4"/>
          <p:cNvPicPr/>
          <p:nvPr/>
        </p:nvPicPr>
        <p:blipFill>
          <a:blip r:embed="rId2"/>
          <a:stretch/>
        </p:blipFill>
        <p:spPr>
          <a:xfrm>
            <a:off x="6770880" y="1933560"/>
            <a:ext cx="5191920" cy="416196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145800" y="105840"/>
            <a:ext cx="6294600" cy="6453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На каждой челюсти расположено по 6 резцов (зацепы, средние и окрайки), 2 клыка и 14 коренных зубов.</a:t>
            </a: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  <a:p>
            <a:pPr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 возрасте 2-х нед. у поросенка имеются молочные окрайки и клыки на нижней челюсти, 2-4-х нед. - зацепы, 8-ми нед. - средние резцы, в 12 нед. появляются молочные средние на верхней челюсти, в 7 мес. идет смена молочных окрайков и клыков на нижней челюсти, 9 мес. - то же на верхней челюсти, в 12 мес. сменяются зацепы, в 17 мес. - средние резцы.</a:t>
            </a: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  <a:p>
            <a:pPr indent="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28520" y="344520"/>
            <a:ext cx="3499920" cy="635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400" b="0" strike="noStrike" cap="all" spc="-1">
                <a:solidFill>
                  <a:srgbClr val="FFFFFF"/>
                </a:solidFill>
                <a:latin typeface="Century Gothic"/>
              </a:rPr>
              <a:t>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92" name="Объект 4"/>
          <p:cNvPicPr/>
          <p:nvPr/>
        </p:nvPicPr>
        <p:blipFill>
          <a:blip r:embed="rId2"/>
          <a:stretch/>
        </p:blipFill>
        <p:spPr>
          <a:xfrm>
            <a:off x="225360" y="1418040"/>
            <a:ext cx="6402240" cy="462456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852960" y="980640"/>
            <a:ext cx="4901040" cy="4757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К категории </a:t>
            </a: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убойных сельскохозяйственных животных 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относят крупный рогатый скот (в том числе яков и буйволов), овец, коз, свиней, северных оленей, лошадей (ослов и мулов), верблюдов, кроликов, домашнюю птицу (кур, уток, гусей, индеек, цесарок).</a:t>
            </a: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354480" y="509040"/>
            <a:ext cx="4624560" cy="5508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2000"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0D0D0D"/>
                </a:solidFill>
                <a:latin typeface="Century Gothic"/>
              </a:rPr>
              <a:t>При сдаче-приемке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741960" y="1378080"/>
            <a:ext cx="10892880" cy="532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В зависимости от живой массы и упитанности крупный и мелкий рогатый скот, оленей, верблюдов, лошадей (мулов, ослов) </a:t>
            </a:r>
            <a:r>
              <a:rPr lang="ru-RU" sz="2400" b="0" i="1" strike="noStrike" spc="-1">
                <a:solidFill>
                  <a:srgbClr val="000000"/>
                </a:solidFill>
                <a:latin typeface="Arial"/>
              </a:rPr>
              <a:t>выдерживают на предубойной площадке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 не менее 24-х час, свиней - 12 час, телят и поросят - 6 час без корма, но при неограниченном водопое, который прекращают за 3 час до убоя. При предубойной выдержке в хозяйстве или кратковременной транспортировке прекращают кормить поголовье крупного и мелкого рогатого скота, верблюдов, оленей за 15 час, свиней за 5 час, кроликов за 12 час, сухопутную птицу за 8-12 час, водоплавающую - за 4-8 час (учитывают и время нахождения их в пути, а при транспортировке автотранспортом – и приемки-сдачи). Время прекращения кормления животных в хозяйстве указывают в товарно-транспортной накладной. При приемке-сдаче по живой массе и качеству мяса скот выдерживают не более 5-ти час.</a:t>
            </a:r>
            <a:endParaRPr lang="en-US" sz="24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58880" y="129240"/>
            <a:ext cx="5375160" cy="1341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rgbClr val="0D0D0D"/>
                </a:solidFill>
                <a:latin typeface="Century Gothic"/>
              </a:rPr>
              <a:t>Каких животных допускают на убой</a:t>
            </a:r>
            <a:endParaRPr lang="en-US" sz="3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874800" y="1669680"/>
            <a:ext cx="9912240" cy="482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К убою на мясо </a:t>
            </a: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допускают 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здоровых животных </a:t>
            </a: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не моложе 14-дневного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, а птицу - </a:t>
            </a: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30-дневного 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возраста. Убой животных и птицы, больных или находящихся под угрозой гибели (незаразные болезни, тяжелые травмы, отравления, ожоги и т. д.), может быть разрешен только в случаях, если мясо допускается в пищу людям и это предусматривается соответствующими инструкциями и Правилами ветеринарного осмотра убойных животных и ветеринарно-санитарной экспертизы мяса и мясных продуктов.</a:t>
            </a: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525120" y="235080"/>
            <a:ext cx="4712400" cy="172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rgbClr val="0D0D0D"/>
                </a:solidFill>
                <a:latin typeface="Century Gothic"/>
              </a:rPr>
              <a:t>Какие животные запрещены на убой</a:t>
            </a:r>
            <a:endParaRPr lang="en-US" sz="3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84360" y="1961280"/>
            <a:ext cx="10261800" cy="435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Запрещен убой 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на мясо животных, больных и подозреваемых в заражении сибирской язвой, бешенством, столбняком, злокачественным отеком, туляремией, ботулизмом, эмфизематозным карбункулом, чумой крупного рогатого скота, катаральной лихорадкой крупного рогатого скота и овец (синий язык), а также животных, находящихся в состоянии агонии (что устанавливается ветеринарным врачом или фельдшером), лошадей (мулов и ослов), не подвергнутых маллеинизации на мясоперерабатывающем предприятии.</a:t>
            </a: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379320" y="301320"/>
            <a:ext cx="5414760" cy="1632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200" b="0" strike="noStrike" cap="all" spc="-1">
                <a:solidFill>
                  <a:srgbClr val="0D0D0D"/>
                </a:solidFill>
                <a:latin typeface="Century Gothic"/>
              </a:rPr>
              <a:t>Правила перед отправкой животного на убой</a:t>
            </a:r>
            <a:endParaRPr lang="en-US" sz="32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71040" y="2173320"/>
            <a:ext cx="9731520" cy="4191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Перед отправкой на убой животных в хозяйстве </a:t>
            </a: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осматривают 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и </a:t>
            </a:r>
            <a:r>
              <a:rPr lang="ru-RU" sz="2800" b="1" strike="noStrike" spc="-1">
                <a:solidFill>
                  <a:srgbClr val="0D0D0D"/>
                </a:solidFill>
                <a:latin typeface="Century Gothic"/>
              </a:rPr>
              <a:t>выборочно измеряют температуру тела</a:t>
            </a:r>
            <a:r>
              <a:rPr lang="ru-RU" sz="2800" b="0" strike="noStrike" spc="-1">
                <a:solidFill>
                  <a:srgbClr val="0D0D0D"/>
                </a:solidFill>
                <a:latin typeface="Century Gothic"/>
              </a:rPr>
              <a:t>. Крупный рогатый скот и лошадей биркуют. Не разрешается направлять для убоя на мясоперерабатывающие предприятия животных с клиническими признаками бруцеллеза и туберкулеза, а также с незаразными болезнями при условии, если повышена или понижена температура тела, и в случаях, если не установлен диагноз болезни.</a:t>
            </a:r>
            <a:endParaRPr lang="en-US" sz="28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810800" y="869400"/>
            <a:ext cx="8534160" cy="1506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3600" b="0" strike="noStrike" cap="all" spc="-1">
                <a:solidFill>
                  <a:srgbClr val="0D0D0D"/>
                </a:solidFill>
                <a:latin typeface="Century Gothic"/>
              </a:rPr>
              <a:t>Бирки на животных </a:t>
            </a:r>
            <a:endParaRPr lang="en-US" sz="36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03" name="Объект 5"/>
          <p:cNvPicPr/>
          <p:nvPr/>
        </p:nvPicPr>
        <p:blipFill>
          <a:blip r:embed="rId2"/>
          <a:stretch/>
        </p:blipFill>
        <p:spPr>
          <a:xfrm>
            <a:off x="406080" y="2860920"/>
            <a:ext cx="4936680" cy="329256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4" name="Объект 4"/>
          <p:cNvPicPr/>
          <p:nvPr/>
        </p:nvPicPr>
        <p:blipFill>
          <a:blip r:embed="rId3"/>
          <a:stretch/>
        </p:blipFill>
        <p:spPr>
          <a:xfrm>
            <a:off x="5967720" y="2860920"/>
            <a:ext cx="4933440" cy="328896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917880" y="119160"/>
            <a:ext cx="4364640" cy="137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2400" b="0" strike="noStrike" cap="all" spc="-1">
                <a:solidFill>
                  <a:srgbClr val="0D0D0D"/>
                </a:solidFill>
                <a:latin typeface="Century Gothic"/>
              </a:rPr>
              <a:t>Животные не подлежащие отправке на убой 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1101600" y="1947960"/>
            <a:ext cx="9996840" cy="4637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подлежат отправке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 для убоя на мясо животные, привитые инактивированной вакциной против ящура в неблагополучных пунктах, в течение 21-го дня, вакциной против сибирской язвы или в случаях лечения животных противосибиреязвенной сывороткой - в течение 14-ти дней; птица, больная орнитозом, гриппом, ньюкаслской болезнью, в случаях применения антибиотиков с лечебной или профилактической целью - в течение срока, указанного в наставлениях; животные, обработанные пестицидами, - до истечения срока, указанного в списке химических препаратов, рекомендованных для обработки против насекомых и клещей, а также скот в течение 30-ти дней и птица в течение 10-ти дней после последнего случая скармливания им рыбы, рыбных продуктов.</a:t>
            </a:r>
            <a:endParaRPr lang="en-US" sz="2400" b="0" strike="noStrike" spc="-1">
              <a:solidFill>
                <a:srgbClr val="68370F"/>
              </a:solidFill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233640" y="4254120"/>
            <a:ext cx="8984520" cy="199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2400" b="1" strike="noStrike" cap="all" spc="-1">
                <a:solidFill>
                  <a:srgbClr val="000000"/>
                </a:solidFill>
                <a:latin typeface="Arial"/>
              </a:rPr>
              <a:t>определение возраста животных. </a:t>
            </a:r>
            <a:br>
              <a:rPr sz="2400"/>
            </a:br>
            <a:br>
              <a:rPr sz="2400"/>
            </a:br>
            <a:r>
              <a:rPr lang="ru-RU" sz="2400" b="0" strike="noStrike" cap="all" spc="-1">
                <a:solidFill>
                  <a:srgbClr val="000000"/>
                </a:solidFill>
                <a:latin typeface="Arial"/>
              </a:rPr>
              <a:t>При приемке-сдаче убойных животных разделяют по возрастным группам. </a:t>
            </a:r>
            <a:r>
              <a:rPr lang="ru-RU" sz="2400" b="0" i="1" strike="noStrike" cap="all" spc="-1">
                <a:solidFill>
                  <a:srgbClr val="000000"/>
                </a:solidFill>
                <a:latin typeface="Arial"/>
              </a:rPr>
              <a:t>Возраст их определяют по состоянию зубов </a:t>
            </a:r>
            <a:r>
              <a:rPr lang="ru-RU" sz="2400" b="0" strike="noStrike" cap="all" spc="-1">
                <a:solidFill>
                  <a:srgbClr val="000000"/>
                </a:solidFill>
                <a:latin typeface="Arial"/>
              </a:rPr>
              <a:t>- времени появления молочных и постоянных резцов и степени их стирания.</a:t>
            </a:r>
            <a:endParaRPr lang="en-US" sz="2400" b="0" strike="noStrike" spc="-1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308" name="Объект 4"/>
          <p:cNvPicPr/>
          <p:nvPr/>
        </p:nvPicPr>
        <p:blipFill>
          <a:blip r:embed="rId2"/>
          <a:stretch/>
        </p:blipFill>
        <p:spPr>
          <a:xfrm>
            <a:off x="233640" y="401760"/>
            <a:ext cx="5106600" cy="342144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9" name="Объект 5"/>
          <p:cNvPicPr/>
          <p:nvPr/>
        </p:nvPicPr>
        <p:blipFill>
          <a:blip r:embed="rId3"/>
          <a:stretch/>
        </p:blipFill>
        <p:spPr>
          <a:xfrm>
            <a:off x="5914440" y="378000"/>
            <a:ext cx="3303720" cy="3444840"/>
          </a:xfrm>
          <a:prstGeom prst="rect">
            <a:avLst/>
          </a:prstGeom>
          <a:ln w="190500" cap="sq">
            <a:solidFill>
              <a:srgbClr val="C8C6BD"/>
            </a:solidFill>
            <a:miter/>
          </a:ln>
          <a:effectLst>
            <a:outerShdw blurRad="25416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156</TotalTime>
  <Words>1056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</vt:lpstr>
      <vt:lpstr>Century Gothic</vt:lpstr>
      <vt:lpstr>DejaVu Sans</vt:lpstr>
      <vt:lpstr>Symbol</vt:lpstr>
      <vt:lpstr>Times New Roman</vt:lpstr>
      <vt:lpstr>Wingdings</vt:lpstr>
      <vt:lpstr>Wingdings 3</vt:lpstr>
      <vt:lpstr>Сектор</vt:lpstr>
      <vt:lpstr>Сектор</vt:lpstr>
      <vt:lpstr>Сектор</vt:lpstr>
      <vt:lpstr>Сектор</vt:lpstr>
      <vt:lpstr>Сектор</vt:lpstr>
      <vt:lpstr>Категории Убойных животных. ТРЕБОВАНИЯ ПРЕДЬЯВЛЯЕМЫЕ К УБОЙНЫМ ЖИВОТНЫМ  </vt:lpstr>
      <vt:lpstr> </vt:lpstr>
      <vt:lpstr>При сдаче-приемке</vt:lpstr>
      <vt:lpstr>Каких животных допускают на убой</vt:lpstr>
      <vt:lpstr>Какие животные запрещены на убой</vt:lpstr>
      <vt:lpstr>Правила перед отправкой животного на убой</vt:lpstr>
      <vt:lpstr>Бирки на животных </vt:lpstr>
      <vt:lpstr>Животные не подлежащие отправке на убой </vt:lpstr>
      <vt:lpstr>определение возраста животных.   При приемке-сдаче убойных животных разделяют по возрастным группам. Возраст их определяют по состоянию зубов - времени появления молочных и постоянных резцов и степени их стирания.</vt:lpstr>
      <vt:lpstr>крс</vt:lpstr>
      <vt:lpstr>овцы</vt:lpstr>
      <vt:lpstr>Свиньи </vt:lpstr>
    </vt:vector>
  </TitlesOfParts>
  <Company>Windows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 ТРЕБОВАНИЯ ПРЕДЬЯВЛЯЕМЫЕ К УБОЙНЫМ ЖИВОТНЫМ</dc:title>
  <dc:subject/>
  <dc:creator>Юля Дудина</dc:creator>
  <dc:description/>
  <cp:lastModifiedBy>PGAU</cp:lastModifiedBy>
  <cp:revision>17</cp:revision>
  <dcterms:created xsi:type="dcterms:W3CDTF">2020-04-16T12:55:29Z</dcterms:created>
  <dcterms:modified xsi:type="dcterms:W3CDTF">2024-09-10T12:03:37Z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