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0" r:id="rId35"/>
    <p:sldId id="289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337" r:id="rId45"/>
    <p:sldId id="299" r:id="rId46"/>
    <p:sldId id="300" r:id="rId47"/>
    <p:sldId id="301" r:id="rId48"/>
    <p:sldId id="302" r:id="rId49"/>
    <p:sldId id="331" r:id="rId50"/>
    <p:sldId id="332" r:id="rId51"/>
    <p:sldId id="333" r:id="rId52"/>
    <p:sldId id="334" r:id="rId53"/>
    <p:sldId id="335" r:id="rId54"/>
    <p:sldId id="336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5" r:id="rId77"/>
    <p:sldId id="326" r:id="rId78"/>
    <p:sldId id="327" r:id="rId79"/>
    <p:sldId id="328" r:id="rId80"/>
    <p:sldId id="329" r:id="rId81"/>
    <p:sldId id="324" r:id="rId82"/>
    <p:sldId id="330" r:id="rId83"/>
    <p:sldId id="339" r:id="rId84"/>
    <p:sldId id="340" r:id="rId85"/>
    <p:sldId id="338" r:id="rId86"/>
    <p:sldId id="341" r:id="rId87"/>
    <p:sldId id="342" r:id="rId88"/>
    <p:sldId id="343" r:id="rId89"/>
    <p:sldId id="344" r:id="rId90"/>
    <p:sldId id="345" r:id="rId9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EF462-1EE2-4639-A4A2-FD6FAA549B76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A9C9F-E950-4965-979E-DEB8D668FD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245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445ED-0939-43E0-A58B-B56F1D09272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A1567-42BE-4266-8A5A-C40B91B9166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445ED-0939-43E0-A58B-B56F1D09272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A1567-42BE-4266-8A5A-C40B91B91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445ED-0939-43E0-A58B-B56F1D09272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A1567-42BE-4266-8A5A-C40B91B91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445ED-0939-43E0-A58B-B56F1D09272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A1567-42BE-4266-8A5A-C40B91B91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445ED-0939-43E0-A58B-B56F1D09272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A1567-42BE-4266-8A5A-C40B91B9166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445ED-0939-43E0-A58B-B56F1D09272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A1567-42BE-4266-8A5A-C40B91B91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445ED-0939-43E0-A58B-B56F1D09272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A1567-42BE-4266-8A5A-C40B91B91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445ED-0939-43E0-A58B-B56F1D09272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A1567-42BE-4266-8A5A-C40B91B91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445ED-0939-43E0-A58B-B56F1D09272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A1567-42BE-4266-8A5A-C40B91B91662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445ED-0939-43E0-A58B-B56F1D09272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A1567-42BE-4266-8A5A-C40B91B916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445ED-0939-43E0-A58B-B56F1D09272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A1567-42BE-4266-8A5A-C40B91B9166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31445ED-0939-43E0-A58B-B56F1D09272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AFA1567-42BE-4266-8A5A-C40B91B91662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slide" Target="slide7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620688"/>
            <a:ext cx="7416824" cy="893961"/>
          </a:xfrm>
        </p:spPr>
        <p:txBody>
          <a:bodyPr>
            <a:normAutofit/>
          </a:bodyPr>
          <a:lstStyle/>
          <a:p>
            <a:r>
              <a:rPr lang="ru-RU" b="1" dirty="0">
                <a:effectLst/>
              </a:rPr>
              <a:t>Распределительная модель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8460432" cy="2232248"/>
          </a:xfrm>
        </p:spPr>
        <p:txBody>
          <a:bodyPr>
            <a:normAutofit fontScale="92500"/>
          </a:bodyPr>
          <a:lstStyle/>
          <a:p>
            <a:pPr algn="l"/>
            <a:r>
              <a:rPr lang="ru-RU" sz="3500" dirty="0">
                <a:solidFill>
                  <a:schemeClr val="tx1"/>
                </a:solidFill>
              </a:rPr>
              <a:t>1. </a:t>
            </a:r>
            <a:r>
              <a:rPr lang="ru-RU" dirty="0"/>
              <a:t>	</a:t>
            </a:r>
            <a:r>
              <a:rPr lang="ru-RU" sz="3600" dirty="0">
                <a:solidFill>
                  <a:schemeClr val="tx1"/>
                </a:solidFill>
              </a:rPr>
              <a:t>Постановка распределительных задач.</a:t>
            </a:r>
          </a:p>
          <a:p>
            <a:pPr algn="l"/>
            <a:r>
              <a:rPr lang="ru-RU" sz="3600" dirty="0">
                <a:solidFill>
                  <a:schemeClr val="tx1"/>
                </a:solidFill>
              </a:rPr>
              <a:t>2.	Методы определения опорного плана.</a:t>
            </a:r>
          </a:p>
          <a:p>
            <a:pPr algn="l"/>
            <a:r>
              <a:rPr lang="ru-RU" sz="3600" dirty="0">
                <a:solidFill>
                  <a:schemeClr val="tx1"/>
                </a:solidFill>
              </a:rPr>
              <a:t>3.	Метод потенциалов.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9806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Условие </a:t>
            </a:r>
            <a:r>
              <a:rPr lang="ru-RU" dirty="0" err="1">
                <a:effectLst/>
              </a:rPr>
              <a:t>неотрицательности</a:t>
            </a:r>
            <a:r>
              <a:rPr lang="ru-RU" dirty="0">
                <a:effectLst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988840"/>
            <a:ext cx="6438048" cy="1512168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sz="4800" dirty="0"/>
              <a:t>x</a:t>
            </a:r>
            <a:r>
              <a:rPr lang="en-US" sz="4800" baseline="-25000" dirty="0"/>
              <a:t>ij</a:t>
            </a:r>
            <a:r>
              <a:rPr lang="en-US" sz="4800" dirty="0">
                <a:latin typeface="Cambria Math"/>
                <a:ea typeface="Cambria Math"/>
              </a:rPr>
              <a:t>≥0</a:t>
            </a:r>
            <a:r>
              <a:rPr lang="ru-RU" sz="4800" dirty="0">
                <a:latin typeface="Cambria Math"/>
                <a:ea typeface="Cambria Math"/>
              </a:rPr>
              <a:t>, </a:t>
            </a:r>
            <a:r>
              <a:rPr lang="en-US" sz="4800" dirty="0" err="1"/>
              <a:t>i</a:t>
            </a:r>
            <a:r>
              <a:rPr lang="ru-RU" sz="4800" dirty="0"/>
              <a:t>=1</a:t>
            </a:r>
            <a:r>
              <a:rPr lang="en-US" sz="4800" dirty="0"/>
              <a:t>,…,m</a:t>
            </a:r>
            <a:r>
              <a:rPr lang="ru-RU" sz="4800" dirty="0"/>
              <a:t>, </a:t>
            </a:r>
            <a:r>
              <a:rPr lang="en-US" sz="4800" dirty="0"/>
              <a:t>j</a:t>
            </a:r>
            <a:r>
              <a:rPr lang="ru-RU" sz="4800" dirty="0"/>
              <a:t>=1,…,</a:t>
            </a:r>
            <a:r>
              <a:rPr lang="en-US" sz="4800" dirty="0"/>
              <a:t>n</a:t>
            </a:r>
            <a:endParaRPr lang="ru-RU" sz="4800" dirty="0"/>
          </a:p>
          <a:p>
            <a:pPr marL="82296" indent="0">
              <a:buNone/>
            </a:pPr>
            <a:r>
              <a:rPr lang="ru-RU" sz="4800" dirty="0">
                <a:latin typeface="Cambria Math"/>
                <a:ea typeface="Cambria Math"/>
              </a:rPr>
              <a:t> </a:t>
            </a:r>
            <a:endParaRPr lang="en-US" sz="4800" dirty="0">
              <a:latin typeface="Cambria Math"/>
              <a:ea typeface="Cambria Math"/>
            </a:endParaRPr>
          </a:p>
          <a:p>
            <a:pPr marL="82296" indent="0">
              <a:buNone/>
            </a:pP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315403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8028384" cy="171420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Из данной модели видны особенности распределительных задач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060848"/>
            <a:ext cx="8178112" cy="46805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dirty="0"/>
              <a:t>условия задачи описываются только уравнениями;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dirty="0"/>
              <a:t>все переменные выражаются в одних и тех же единицах измерения;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dirty="0"/>
              <a:t>во всех ограничениях коэффициенты при переменных равны единице.</a:t>
            </a:r>
          </a:p>
        </p:txBody>
      </p:sp>
    </p:spTree>
    <p:extLst>
      <p:ext uri="{BB962C8B-B14F-4D97-AF65-F5344CB8AC3E}">
        <p14:creationId xmlns:p14="http://schemas.microsoft.com/office/powerpoint/2010/main" val="77229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548680"/>
            <a:ext cx="7920880" cy="5616624"/>
          </a:xfrm>
        </p:spPr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Целевая функция </a:t>
            </a:r>
            <a:r>
              <a:rPr lang="en-US" dirty="0"/>
              <a:t>Z</a:t>
            </a:r>
            <a:r>
              <a:rPr lang="ru-RU" dirty="0"/>
              <a:t> выражает суммарные расходы на транспортировку груза.</a:t>
            </a:r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Величина </a:t>
            </a:r>
            <a:r>
              <a:rPr lang="en-US" dirty="0" err="1"/>
              <a:t>C</a:t>
            </a:r>
            <a:r>
              <a:rPr lang="en-US" baseline="-25000" dirty="0" err="1"/>
              <a:t>ij</a:t>
            </a:r>
            <a:r>
              <a:rPr lang="ru-RU" dirty="0"/>
              <a:t> могла бы отражать не затраты на транспортировку, а, например, прибыль от транспортных операций, в таком случае постановка задачи осуществлялась бы с максимизацией целевой функции.</a:t>
            </a:r>
          </a:p>
        </p:txBody>
      </p:sp>
    </p:spTree>
    <p:extLst>
      <p:ext uri="{BB962C8B-B14F-4D97-AF65-F5344CB8AC3E}">
        <p14:creationId xmlns:p14="http://schemas.microsoft.com/office/powerpoint/2010/main" val="402868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404664"/>
            <a:ext cx="7560840" cy="5843736"/>
          </a:xfrm>
        </p:spPr>
        <p:txBody>
          <a:bodyPr/>
          <a:lstStyle/>
          <a:p>
            <a:pPr marL="82296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Специфический вид транспортной модели (ограничения только типа «=», все коэффициенты в левых частях ограничений при переменных равны 1) позволил разработать для транспортных моделей более быстродействующую модификацию симплекс-метода.</a:t>
            </a:r>
          </a:p>
        </p:txBody>
      </p:sp>
    </p:spTree>
    <p:extLst>
      <p:ext uri="{BB962C8B-B14F-4D97-AF65-F5344CB8AC3E}">
        <p14:creationId xmlns:p14="http://schemas.microsoft.com/office/powerpoint/2010/main" val="2748215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1660" y="116632"/>
            <a:ext cx="615668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Табличное представление транспортной модели: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6715963"/>
              </p:ext>
            </p:extLst>
          </p:nvPr>
        </p:nvGraphicFramePr>
        <p:xfrm>
          <a:off x="179511" y="1447800"/>
          <a:ext cx="8754942" cy="5151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07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07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/>
                        <a:t>Потребители ресурсов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  <a:p>
                      <a:pPr algn="ctr"/>
                      <a:r>
                        <a:rPr lang="ru-RU" sz="32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  <a:p>
                      <a:pPr algn="ctr"/>
                      <a:r>
                        <a:rPr lang="ru-RU" sz="3200" dirty="0"/>
                        <a:t>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  <a:p>
                      <a:pPr algn="ctr"/>
                      <a:r>
                        <a:rPr lang="ru-RU" sz="3200" dirty="0"/>
                        <a:t>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  <a:p>
                      <a:pPr algn="ctr"/>
                      <a:r>
                        <a:rPr lang="ru-RU" sz="3200" dirty="0"/>
                        <a:t>…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3200" i="0" dirty="0"/>
                    </a:p>
                    <a:p>
                      <a:pPr algn="ctr"/>
                      <a:r>
                        <a:rPr lang="en-US" sz="3200" i="0" dirty="0"/>
                        <a:t>n</a:t>
                      </a:r>
                      <a:endParaRPr lang="ru-RU" sz="3200" i="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Наличие ресурсов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Источники ресурсов</a:t>
                      </a:r>
                    </a:p>
                  </a:txBody>
                  <a:tcPr>
                    <a:lnT w="12700" cmpd="sng">
                      <a:noFill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С11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С12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С13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…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С1</a:t>
                      </a:r>
                      <a:r>
                        <a:rPr lang="en-US" sz="2000" b="1" dirty="0"/>
                        <a:t>n</a:t>
                      </a:r>
                      <a:endParaRPr lang="ru-RU" sz="2000" b="1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А1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Х11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Х12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Х13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…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Х1</a:t>
                      </a:r>
                      <a:r>
                        <a:rPr lang="en-US" sz="2000" b="1" dirty="0"/>
                        <a:t>n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С21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С22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С23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…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С2</a:t>
                      </a:r>
                      <a:r>
                        <a:rPr lang="en-US" sz="2000" b="1" dirty="0"/>
                        <a:t>n</a:t>
                      </a:r>
                      <a:endParaRPr lang="ru-RU" sz="2000" b="1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А2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Х21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Х22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Х23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…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Х2</a:t>
                      </a:r>
                      <a:r>
                        <a:rPr lang="en-US" sz="2000" b="1" dirty="0"/>
                        <a:t>n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/>
                        <a:t>…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m</a:t>
                      </a:r>
                      <a:endParaRPr lang="ru-RU" sz="3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С</a:t>
                      </a:r>
                      <a:r>
                        <a:rPr lang="en-US" sz="2000" b="1" dirty="0"/>
                        <a:t>m</a:t>
                      </a:r>
                      <a:r>
                        <a:rPr lang="ru-RU" sz="2000" b="1" dirty="0"/>
                        <a:t>1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С</a:t>
                      </a:r>
                      <a:r>
                        <a:rPr lang="en-US" sz="2000" b="1" dirty="0"/>
                        <a:t>m</a:t>
                      </a:r>
                      <a:r>
                        <a:rPr lang="ru-RU" sz="2000" b="1" dirty="0"/>
                        <a:t>2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С</a:t>
                      </a:r>
                      <a:r>
                        <a:rPr lang="en-US" sz="2000" b="1" dirty="0"/>
                        <a:t>m</a:t>
                      </a:r>
                      <a:r>
                        <a:rPr lang="ru-RU" sz="2000" b="1" dirty="0"/>
                        <a:t>3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…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/>
                        <a:t>С</a:t>
                      </a:r>
                      <a:r>
                        <a:rPr lang="en-US" sz="2000" b="1" dirty="0" err="1"/>
                        <a:t>mn</a:t>
                      </a:r>
                      <a:endParaRPr lang="ru-RU" sz="2000" b="1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А</a:t>
                      </a:r>
                      <a:r>
                        <a:rPr lang="en-US" sz="2800" dirty="0"/>
                        <a:t>m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Х</a:t>
                      </a:r>
                      <a:r>
                        <a:rPr lang="en-US" sz="2000" b="1" dirty="0"/>
                        <a:t>m</a:t>
                      </a:r>
                      <a:r>
                        <a:rPr lang="ru-RU" sz="2000" b="1" dirty="0"/>
                        <a:t>1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Х</a:t>
                      </a:r>
                      <a:r>
                        <a:rPr lang="en-US" sz="2000" b="1" dirty="0"/>
                        <a:t>m</a:t>
                      </a:r>
                      <a:r>
                        <a:rPr lang="ru-RU" sz="2000" b="1" dirty="0"/>
                        <a:t>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Х</a:t>
                      </a:r>
                      <a:r>
                        <a:rPr lang="en-US" sz="2000" b="1" dirty="0"/>
                        <a:t>m</a:t>
                      </a:r>
                      <a:r>
                        <a:rPr lang="ru-RU" sz="2000" b="1" dirty="0"/>
                        <a:t>3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…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Х</a:t>
                      </a:r>
                      <a:r>
                        <a:rPr lang="en-US" sz="2000" b="1" dirty="0" err="1"/>
                        <a:t>mn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b="1" dirty="0"/>
                        <a:t>Потребности в ресурсах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В1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В2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В3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…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В</a:t>
                      </a:r>
                      <a:r>
                        <a:rPr lang="en-US" sz="2800" dirty="0"/>
                        <a:t>n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atin typeface="Cambria Math"/>
                          <a:ea typeface="Cambria Math"/>
                        </a:rPr>
                        <a:t>Ʃ</a:t>
                      </a:r>
                      <a:r>
                        <a:rPr lang="ru-RU" sz="2400" dirty="0">
                          <a:latin typeface="Cambria Math"/>
                          <a:ea typeface="Cambria Math"/>
                        </a:rPr>
                        <a:t> </a:t>
                      </a:r>
                      <a:r>
                        <a:rPr lang="en-US" sz="2400" dirty="0">
                          <a:latin typeface="Cambria Math"/>
                          <a:ea typeface="Cambria Math"/>
                        </a:rPr>
                        <a:t>A</a:t>
                      </a:r>
                      <a:r>
                        <a:rPr lang="en-US" sz="2400" baseline="-25000" dirty="0">
                          <a:latin typeface="Cambria Math"/>
                          <a:ea typeface="Cambria Math"/>
                        </a:rPr>
                        <a:t>i</a:t>
                      </a:r>
                      <a:endParaRPr lang="ru-RU" sz="2400" baseline="-250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Cambria Math"/>
                          <a:ea typeface="Cambria Math"/>
                        </a:rPr>
                        <a:t>ƩB</a:t>
                      </a:r>
                      <a:r>
                        <a:rPr lang="en-US" sz="2400" baseline="-25000" dirty="0" err="1">
                          <a:latin typeface="Cambria Math"/>
                          <a:ea typeface="Cambria Math"/>
                        </a:rPr>
                        <a:t>j</a:t>
                      </a:r>
                      <a:endParaRPr lang="ru-RU" sz="2400" baseline="-250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79512" y="1700808"/>
            <a:ext cx="1800200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7668344" y="5733256"/>
            <a:ext cx="1152128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1618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16632"/>
            <a:ext cx="58326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Допустимым решением транспортной 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/>
              <a:t>называется </a:t>
            </a:r>
            <a:r>
              <a:rPr lang="ru-RU" dirty="0"/>
              <a:t>такая совокупность значений величин </a:t>
            </a:r>
            <a:r>
              <a:rPr lang="en-US" sz="4400" dirty="0" err="1"/>
              <a:t>x</a:t>
            </a:r>
            <a:r>
              <a:rPr lang="en-US" sz="4400" baseline="-25000" dirty="0" err="1"/>
              <a:t>i</a:t>
            </a:r>
            <a:r>
              <a:rPr lang="en-US" baseline="-25000" dirty="0" err="1"/>
              <a:t>j</a:t>
            </a:r>
            <a:r>
              <a:rPr lang="ru-RU" dirty="0"/>
              <a:t>, </a:t>
            </a:r>
            <a:r>
              <a:rPr lang="en-US" dirty="0" err="1"/>
              <a:t>i</a:t>
            </a:r>
            <a:r>
              <a:rPr lang="ru-RU" dirty="0"/>
              <a:t>=1,…,</a:t>
            </a:r>
            <a:r>
              <a:rPr lang="en-US" dirty="0"/>
              <a:t>m</a:t>
            </a:r>
            <a:r>
              <a:rPr lang="ru-RU" dirty="0"/>
              <a:t>, </a:t>
            </a:r>
            <a:r>
              <a:rPr lang="en-US" dirty="0"/>
              <a:t>j</a:t>
            </a:r>
            <a:r>
              <a:rPr lang="ru-RU" dirty="0"/>
              <a:t>=1,…,</a:t>
            </a:r>
            <a:r>
              <a:rPr lang="en-US" dirty="0"/>
              <a:t>n</a:t>
            </a:r>
            <a:r>
              <a:rPr lang="ru-RU" dirty="0"/>
              <a:t>, для которой выполняются все ограничения.</a:t>
            </a:r>
          </a:p>
        </p:txBody>
      </p:sp>
    </p:spTree>
    <p:extLst>
      <p:ext uri="{BB962C8B-B14F-4D97-AF65-F5344CB8AC3E}">
        <p14:creationId xmlns:p14="http://schemas.microsoft.com/office/powerpoint/2010/main" val="9718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Допустимое решение, при котором целевая функция достигает экстремума, называется </a:t>
            </a:r>
            <a:r>
              <a:rPr lang="ru-RU" dirty="0">
                <a:solidFill>
                  <a:srgbClr val="FF0000"/>
                </a:solidFill>
              </a:rPr>
              <a:t>оптимальным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445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Среди допустимых решений выделяют базисные, в которых не более (</a:t>
            </a:r>
            <a:r>
              <a:rPr lang="en-US" dirty="0"/>
              <a:t>m</a:t>
            </a:r>
            <a:r>
              <a:rPr lang="ru-RU" dirty="0"/>
              <a:t>+</a:t>
            </a:r>
            <a:r>
              <a:rPr lang="en-US" dirty="0"/>
              <a:t>n</a:t>
            </a:r>
            <a:r>
              <a:rPr lang="ru-RU" dirty="0"/>
              <a:t>-1) величин </a:t>
            </a:r>
            <a:r>
              <a:rPr lang="en-US" sz="3600" dirty="0" err="1"/>
              <a:t>x</a:t>
            </a:r>
            <a:r>
              <a:rPr lang="en-US" sz="3600" baseline="-25000" dirty="0" err="1"/>
              <a:t>ij</a:t>
            </a:r>
            <a:r>
              <a:rPr lang="ru-RU" dirty="0"/>
              <a:t> отличаются от нуля, а остальные строго равны нулю.</a:t>
            </a:r>
          </a:p>
        </p:txBody>
      </p:sp>
    </p:spTree>
    <p:extLst>
      <p:ext uri="{BB962C8B-B14F-4D97-AF65-F5344CB8AC3E}">
        <p14:creationId xmlns:p14="http://schemas.microsoft.com/office/powerpoint/2010/main" val="171570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В матричном представлении задачи клетки, в которых величины </a:t>
            </a:r>
            <a:r>
              <a:rPr lang="en-US" dirty="0" err="1"/>
              <a:t>x</a:t>
            </a:r>
            <a:r>
              <a:rPr lang="en-US" baseline="-25000" dirty="0" err="1"/>
              <a:t>ij</a:t>
            </a:r>
            <a:r>
              <a:rPr lang="ru-RU" dirty="0"/>
              <a:t> отличны от нуля, называют </a:t>
            </a:r>
            <a:r>
              <a:rPr lang="ru-RU" dirty="0">
                <a:solidFill>
                  <a:srgbClr val="FF0000"/>
                </a:solidFill>
              </a:rPr>
              <a:t>занятыми</a:t>
            </a:r>
            <a:r>
              <a:rPr lang="ru-RU" dirty="0"/>
              <a:t>, а все остальные – </a:t>
            </a:r>
            <a:r>
              <a:rPr lang="ru-RU" dirty="0">
                <a:solidFill>
                  <a:srgbClr val="FF0000"/>
                </a:solidFill>
              </a:rPr>
              <a:t>свободными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632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836712"/>
            <a:ext cx="7786112" cy="4800600"/>
          </a:xfrm>
        </p:spPr>
        <p:txBody>
          <a:bodyPr/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Любое базисное решение содержит не более (</a:t>
            </a:r>
            <a:r>
              <a:rPr lang="en-US" dirty="0"/>
              <a:t>m</a:t>
            </a:r>
            <a:r>
              <a:rPr lang="ru-RU" dirty="0"/>
              <a:t>+</a:t>
            </a:r>
            <a:r>
              <a:rPr lang="en-US" dirty="0"/>
              <a:t>n</a:t>
            </a:r>
            <a:r>
              <a:rPr lang="ru-RU" dirty="0"/>
              <a:t>-1) занятых клеток.</a:t>
            </a:r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Если число занятых клеток (</a:t>
            </a:r>
            <a:r>
              <a:rPr lang="ru-RU" dirty="0" err="1"/>
              <a:t>Кзан</a:t>
            </a:r>
            <a:r>
              <a:rPr lang="ru-RU" dirty="0"/>
              <a:t>) в точности равно </a:t>
            </a:r>
            <a:r>
              <a:rPr lang="en-US" dirty="0"/>
              <a:t>(</a:t>
            </a:r>
            <a:r>
              <a:rPr lang="en-US" dirty="0" err="1"/>
              <a:t>m+n</a:t>
            </a:r>
            <a:r>
              <a:rPr lang="en-US" dirty="0"/>
              <a:t>-</a:t>
            </a:r>
            <a:r>
              <a:rPr lang="ru-RU" dirty="0"/>
              <a:t>1</a:t>
            </a:r>
            <a:r>
              <a:rPr lang="en-US" dirty="0"/>
              <a:t>) </a:t>
            </a:r>
            <a:r>
              <a:rPr lang="ru-RU" dirty="0"/>
              <a:t>,решение называется </a:t>
            </a:r>
            <a:r>
              <a:rPr lang="ru-RU" dirty="0">
                <a:solidFill>
                  <a:srgbClr val="FF0000"/>
                </a:solidFill>
              </a:rPr>
              <a:t>невырожденным</a:t>
            </a:r>
            <a:r>
              <a:rPr lang="ru-RU" dirty="0"/>
              <a:t>, в противном случае – </a:t>
            </a:r>
            <a:r>
              <a:rPr lang="ru-RU" dirty="0">
                <a:solidFill>
                  <a:srgbClr val="FF0000"/>
                </a:solidFill>
              </a:rPr>
              <a:t>вырожденным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407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88640"/>
            <a:ext cx="8034096" cy="6669360"/>
          </a:xfrm>
        </p:spPr>
        <p:txBody>
          <a:bodyPr>
            <a:normAutofit lnSpcReduction="10000"/>
          </a:bodyPr>
          <a:lstStyle/>
          <a:p>
            <a:pPr marL="82296" indent="0" algn="just">
              <a:lnSpc>
                <a:spcPct val="150000"/>
              </a:lnSpc>
              <a:buNone/>
            </a:pPr>
            <a:r>
              <a:rPr lang="ru-RU" dirty="0"/>
              <a:t>Некоторые методы линейного программирования приспособлены для решения </a:t>
            </a:r>
            <a:r>
              <a:rPr lang="ru-RU" i="1" dirty="0">
                <a:solidFill>
                  <a:schemeClr val="accent3">
                    <a:lumMod val="50000"/>
                  </a:schemeClr>
                </a:solidFill>
              </a:rPr>
              <a:t>определенного</a:t>
            </a:r>
            <a:r>
              <a:rPr lang="ru-RU" dirty="0"/>
              <a:t> класса задач. Их использование дает больше преимуществ по сравнению с симплекс-методом (применимым для </a:t>
            </a:r>
            <a:r>
              <a:rPr lang="ru-RU" i="1" dirty="0">
                <a:solidFill>
                  <a:schemeClr val="accent3">
                    <a:lumMod val="50000"/>
                  </a:schemeClr>
                </a:solidFill>
              </a:rPr>
              <a:t>любых</a:t>
            </a:r>
            <a:r>
              <a:rPr lang="ru-RU" dirty="0"/>
              <a:t> задач линейного программирования).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dirty="0"/>
              <a:t>Наиболее распространенным из них является </a:t>
            </a:r>
            <a:r>
              <a:rPr lang="ru-RU" dirty="0">
                <a:solidFill>
                  <a:srgbClr val="FF0000"/>
                </a:solidFill>
              </a:rPr>
              <a:t>распределительный</a:t>
            </a:r>
            <a:r>
              <a:rPr lang="ru-RU" dirty="0"/>
              <a:t> метод.</a:t>
            </a:r>
          </a:p>
        </p:txBody>
      </p:sp>
    </p:spTree>
    <p:extLst>
      <p:ext uri="{BB962C8B-B14F-4D97-AF65-F5344CB8AC3E}">
        <p14:creationId xmlns:p14="http://schemas.microsoft.com/office/powerpoint/2010/main" val="133845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240848" cy="4800600"/>
          </a:xfrm>
        </p:spPr>
        <p:txBody>
          <a:bodyPr/>
          <a:lstStyle/>
          <a:p>
            <a:pPr marL="82296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Так как при нахождении опорного плана оперируют базисными решениями, </a:t>
            </a:r>
            <a:r>
              <a:rPr lang="ru-RU"/>
              <a:t>то для </a:t>
            </a:r>
            <a:r>
              <a:rPr lang="ru-RU" dirty="0"/>
              <a:t>контроля необходимо рассчитывать величину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Кзан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569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620688"/>
            <a:ext cx="7746064" cy="5976664"/>
          </a:xfrm>
        </p:spPr>
        <p:txBody>
          <a:bodyPr>
            <a:normAutofit/>
          </a:bodyPr>
          <a:lstStyle/>
          <a:p>
            <a:pPr marL="82296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Если  </a:t>
            </a:r>
            <a:r>
              <a:rPr lang="ru-RU" dirty="0" err="1"/>
              <a:t>Кзан</a:t>
            </a:r>
            <a:r>
              <a:rPr lang="ru-RU" dirty="0"/>
              <a:t> &gt; (</a:t>
            </a:r>
            <a:r>
              <a:rPr lang="en-US" dirty="0"/>
              <a:t>m</a:t>
            </a:r>
            <a:r>
              <a:rPr lang="ru-RU" dirty="0"/>
              <a:t>+</a:t>
            </a:r>
            <a:r>
              <a:rPr lang="en-US" dirty="0"/>
              <a:t>n</a:t>
            </a:r>
            <a:r>
              <a:rPr lang="ru-RU" dirty="0"/>
              <a:t>-1), то решение на очередной итерации найдено неверно и необходимо искать ошибку.</a:t>
            </a:r>
          </a:p>
          <a:p>
            <a:pPr marL="82296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В вырожденном решении некоторые базисные переменные равны нулю, соответствующие им клетки заполняются нулями и считаются условно занятыми. </a:t>
            </a:r>
          </a:p>
        </p:txBody>
      </p:sp>
    </p:spTree>
    <p:extLst>
      <p:ext uri="{BB962C8B-B14F-4D97-AF65-F5344CB8AC3E}">
        <p14:creationId xmlns:p14="http://schemas.microsoft.com/office/powerpoint/2010/main" val="260555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r>
              <a:rPr lang="ru-RU" dirty="0"/>
              <a:t>Вопрос 2.</a:t>
            </a:r>
          </a:p>
          <a:p>
            <a:pPr marL="82296" indent="0" algn="ctr">
              <a:buNone/>
            </a:pPr>
            <a:r>
              <a:rPr lang="ru-RU" dirty="0"/>
              <a:t>Методы нахождения опорного плана.</a:t>
            </a:r>
          </a:p>
        </p:txBody>
      </p:sp>
    </p:spTree>
    <p:extLst>
      <p:ext uri="{BB962C8B-B14F-4D97-AF65-F5344CB8AC3E}">
        <p14:creationId xmlns:p14="http://schemas.microsoft.com/office/powerpoint/2010/main" val="1777044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Метод минимального (максимального) элемента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5149552"/>
          </a:xfrm>
        </p:spPr>
        <p:txBody>
          <a:bodyPr/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Рассмотрим случай минимизации целевой функции и соответственно метод минимального элемента (при максимизации целевой функции говорят о методе максимального элемента).</a:t>
            </a:r>
          </a:p>
        </p:txBody>
      </p:sp>
    </p:spTree>
    <p:extLst>
      <p:ext uri="{BB962C8B-B14F-4D97-AF65-F5344CB8AC3E}">
        <p14:creationId xmlns:p14="http://schemas.microsoft.com/office/powerpoint/2010/main" val="147231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24744"/>
            <a:ext cx="7776864" cy="5112568"/>
          </a:xfrm>
        </p:spPr>
        <p:txBody>
          <a:bodyPr>
            <a:normAutofit/>
          </a:bodyPr>
          <a:lstStyle/>
          <a:p>
            <a:pPr marL="82296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Суть его заключается в том, что на каждом шаге алгоритма поиска опорного решения стараются занять максимально возможным ресурсом прежде всего те клетки транспортной таблицы, в которых лежат наименьшие величины С</a:t>
            </a:r>
            <a:r>
              <a:rPr lang="en-US" baseline="-25000" dirty="0" err="1"/>
              <a:t>ij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057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/>
          <a:lstStyle/>
          <a:p>
            <a:pPr marL="82296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Алгоритм метода:</a:t>
            </a:r>
          </a:p>
          <a:p>
            <a:pPr marL="596646" indent="-51435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dirty="0"/>
              <a:t>Из всех значений С</a:t>
            </a:r>
            <a:r>
              <a:rPr lang="en-US" baseline="-25000" dirty="0" err="1"/>
              <a:t>ij</a:t>
            </a:r>
            <a:r>
              <a:rPr lang="ru-RU" baseline="-25000" dirty="0"/>
              <a:t> </a:t>
            </a:r>
            <a:r>
              <a:rPr lang="ru-RU" dirty="0"/>
              <a:t>в матрице выбирают наименьшее.</a:t>
            </a:r>
          </a:p>
          <a:p>
            <a:pPr marL="596646" indent="-51435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dirty="0"/>
              <a:t>В выбранную клетку записывают значение </a:t>
            </a:r>
            <a:r>
              <a:rPr lang="en-US" dirty="0" err="1"/>
              <a:t>x</a:t>
            </a:r>
            <a:r>
              <a:rPr lang="en-US" baseline="-25000" dirty="0" err="1"/>
              <a:t>ij</a:t>
            </a:r>
            <a:r>
              <a:rPr lang="ru-RU" dirty="0"/>
              <a:t>, равное наименьшей из соответствующих величин </a:t>
            </a:r>
            <a:r>
              <a:rPr lang="en-US" dirty="0"/>
              <a:t>A</a:t>
            </a:r>
            <a:r>
              <a:rPr lang="en-US" baseline="-25000" dirty="0"/>
              <a:t>i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 err="1"/>
              <a:t>B</a:t>
            </a:r>
            <a:r>
              <a:rPr lang="en-US" baseline="-25000" dirty="0" err="1"/>
              <a:t>j</a:t>
            </a:r>
            <a:endParaRPr lang="ru-RU" baseline="-25000" dirty="0"/>
          </a:p>
          <a:p>
            <a:pPr marL="82296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err="1"/>
              <a:t>X</a:t>
            </a:r>
            <a:r>
              <a:rPr lang="en-US" baseline="-25000" dirty="0" err="1"/>
              <a:t>ij</a:t>
            </a:r>
            <a:r>
              <a:rPr lang="ru-RU" dirty="0"/>
              <a:t> =</a:t>
            </a:r>
            <a:r>
              <a:rPr lang="en-US" dirty="0"/>
              <a:t> min</a:t>
            </a:r>
            <a:r>
              <a:rPr lang="ru-RU" dirty="0"/>
              <a:t>(</a:t>
            </a:r>
            <a:r>
              <a:rPr lang="en-US" dirty="0"/>
              <a:t> A</a:t>
            </a:r>
            <a:r>
              <a:rPr lang="en-US" baseline="-25000" dirty="0"/>
              <a:t>i</a:t>
            </a:r>
            <a:r>
              <a:rPr lang="ru-RU" dirty="0"/>
              <a:t>, </a:t>
            </a:r>
            <a:r>
              <a:rPr lang="en-US" dirty="0" err="1"/>
              <a:t>B</a:t>
            </a:r>
            <a:r>
              <a:rPr lang="en-US" baseline="-25000" dirty="0" err="1"/>
              <a:t>j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846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12776"/>
            <a:ext cx="7498080" cy="4835624"/>
          </a:xfrm>
        </p:spPr>
        <p:txBody>
          <a:bodyPr/>
          <a:lstStyle/>
          <a:p>
            <a:pPr marL="596646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 startAt="3"/>
            </a:pPr>
            <a:r>
              <a:rPr lang="ru-RU" dirty="0"/>
              <a:t>Определяют новые значения величин </a:t>
            </a:r>
            <a:r>
              <a:rPr lang="en-US" dirty="0"/>
              <a:t>A</a:t>
            </a:r>
            <a:r>
              <a:rPr lang="en-US" baseline="-25000" dirty="0"/>
              <a:t>i</a:t>
            </a:r>
            <a:r>
              <a:rPr lang="ru-RU" dirty="0"/>
              <a:t> и</a:t>
            </a:r>
            <a:r>
              <a:rPr lang="en-US" dirty="0"/>
              <a:t> </a:t>
            </a:r>
            <a:r>
              <a:rPr lang="en-US" dirty="0" err="1"/>
              <a:t>B</a:t>
            </a:r>
            <a:r>
              <a:rPr lang="en-US" baseline="-25000" dirty="0" err="1"/>
              <a:t>j</a:t>
            </a:r>
            <a:r>
              <a:rPr lang="ru-RU" dirty="0"/>
              <a:t>:</a:t>
            </a:r>
          </a:p>
          <a:p>
            <a:pPr marL="82296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err="1"/>
              <a:t>A‘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ru-RU" dirty="0"/>
              <a:t> = </a:t>
            </a:r>
            <a:r>
              <a:rPr lang="en-US" dirty="0"/>
              <a:t>A</a:t>
            </a:r>
            <a:r>
              <a:rPr lang="en-US" baseline="-25000" dirty="0"/>
              <a:t>i</a:t>
            </a:r>
            <a:r>
              <a:rPr lang="ru-RU" dirty="0"/>
              <a:t> -</a:t>
            </a:r>
            <a:r>
              <a:rPr lang="en-US" dirty="0"/>
              <a:t> </a:t>
            </a:r>
            <a:r>
              <a:rPr lang="en-US" dirty="0" err="1"/>
              <a:t>x</a:t>
            </a:r>
            <a:r>
              <a:rPr lang="en-US" baseline="-25000" dirty="0" err="1"/>
              <a:t>ij</a:t>
            </a:r>
            <a:r>
              <a:rPr lang="en-US" dirty="0"/>
              <a:t>  </a:t>
            </a:r>
          </a:p>
          <a:p>
            <a:pPr marL="82296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err="1"/>
              <a:t>B‘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r>
              <a:rPr lang="ru-RU" dirty="0"/>
              <a:t>= </a:t>
            </a:r>
            <a:r>
              <a:rPr lang="en-US" dirty="0" err="1"/>
              <a:t>B</a:t>
            </a:r>
            <a:r>
              <a:rPr lang="en-US" baseline="-25000" dirty="0" err="1"/>
              <a:t>j</a:t>
            </a:r>
            <a:r>
              <a:rPr lang="ru-RU" dirty="0"/>
              <a:t> –</a:t>
            </a:r>
            <a:r>
              <a:rPr lang="en-US" dirty="0"/>
              <a:t> </a:t>
            </a:r>
            <a:r>
              <a:rPr lang="en-US" dirty="0" err="1"/>
              <a:t>x</a:t>
            </a:r>
            <a:r>
              <a:rPr lang="en-US" baseline="-25000" dirty="0" err="1"/>
              <a:t>ij</a:t>
            </a:r>
            <a:endParaRPr lang="ru-RU" baseline="-25000" dirty="0"/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endParaRPr lang="ru-RU" baseline="-25000" dirty="0"/>
          </a:p>
        </p:txBody>
      </p:sp>
    </p:spTree>
    <p:extLst>
      <p:ext uri="{BB962C8B-B14F-4D97-AF65-F5344CB8AC3E}">
        <p14:creationId xmlns:p14="http://schemas.microsoft.com/office/powerpoint/2010/main" val="2431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 startAt="4"/>
            </a:pPr>
            <a:r>
              <a:rPr lang="ru-RU" dirty="0"/>
              <a:t>Если </a:t>
            </a:r>
            <a:r>
              <a:rPr lang="it-IT" dirty="0"/>
              <a:t>A‘</a:t>
            </a:r>
            <a:r>
              <a:rPr lang="it-IT" baseline="-25000" dirty="0"/>
              <a:t>i</a:t>
            </a:r>
            <a:r>
              <a:rPr lang="it-IT" dirty="0"/>
              <a:t> =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0 и </a:t>
            </a:r>
            <a:r>
              <a:rPr lang="it-IT" dirty="0"/>
              <a:t>B‘</a:t>
            </a:r>
            <a:r>
              <a:rPr lang="it-IT" baseline="-25000" dirty="0"/>
              <a:t>j</a:t>
            </a:r>
            <a:r>
              <a:rPr lang="it-IT" dirty="0"/>
              <a:t> &gt;</a:t>
            </a:r>
            <a:r>
              <a:rPr lang="ru-RU" dirty="0"/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0, </a:t>
            </a:r>
            <a:r>
              <a:rPr lang="ru-RU" dirty="0"/>
              <a:t>то из таблицы вычеркивают соответствующую строку и больше с ней не работают.</a:t>
            </a:r>
          </a:p>
          <a:p>
            <a:pPr marL="625475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Если </a:t>
            </a:r>
            <a:r>
              <a:rPr lang="it-IT" dirty="0">
                <a:solidFill>
                  <a:prstClr val="black"/>
                </a:solidFill>
              </a:rPr>
              <a:t>A‘</a:t>
            </a:r>
            <a:r>
              <a:rPr lang="it-IT" baseline="-25000" dirty="0">
                <a:solidFill>
                  <a:prstClr val="black"/>
                </a:solidFill>
              </a:rPr>
              <a:t>i</a:t>
            </a:r>
            <a:r>
              <a:rPr lang="it-IT" dirty="0">
                <a:solidFill>
                  <a:prstClr val="black"/>
                </a:solidFill>
              </a:rPr>
              <a:t> &gt;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и </a:t>
            </a:r>
            <a:r>
              <a:rPr lang="it-IT" dirty="0">
                <a:solidFill>
                  <a:prstClr val="black"/>
                </a:solidFill>
              </a:rPr>
              <a:t>B‘</a:t>
            </a:r>
            <a:r>
              <a:rPr lang="it-IT" baseline="-25000" dirty="0">
                <a:solidFill>
                  <a:prstClr val="black"/>
                </a:solidFill>
              </a:rPr>
              <a:t>j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=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 </a:t>
            </a:r>
            <a:r>
              <a:rPr lang="ru-RU" dirty="0"/>
              <a:t>то вычеркивают соответствующий столбец.</a:t>
            </a:r>
            <a:endParaRPr lang="it-IT" dirty="0"/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169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332656"/>
            <a:ext cx="8106104" cy="6192688"/>
          </a:xfrm>
        </p:spPr>
        <p:txBody>
          <a:bodyPr>
            <a:normAutofit/>
          </a:bodyPr>
          <a:lstStyle/>
          <a:p>
            <a:pPr marL="596646" indent="-51435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ru-RU" dirty="0"/>
              <a:t>Операции повторяют до тех пор, пока в таблице все строки, кроме одной (или все столбцы, кроме одного), не окажутся вычеркнутыми. Оставшиеся ресурсы </a:t>
            </a:r>
            <a:r>
              <a:rPr lang="en-US" dirty="0" err="1"/>
              <a:t>A</a:t>
            </a:r>
            <a:r>
              <a:rPr lang="en-US" dirty="0" err="1">
                <a:latin typeface="Vani"/>
                <a:cs typeface="Vani"/>
              </a:rPr>
              <a:t>'</a:t>
            </a:r>
            <a:r>
              <a:rPr lang="en-US" baseline="-25000" dirty="0" err="1"/>
              <a:t>i</a:t>
            </a:r>
            <a:r>
              <a:rPr lang="ru-RU" dirty="0"/>
              <a:t>(</a:t>
            </a:r>
            <a:r>
              <a:rPr lang="en-US" dirty="0" err="1"/>
              <a:t>B</a:t>
            </a:r>
            <a:r>
              <a:rPr lang="en-US" dirty="0" err="1">
                <a:latin typeface="Vani"/>
                <a:cs typeface="Vani"/>
              </a:rPr>
              <a:t>'</a:t>
            </a:r>
            <a:r>
              <a:rPr lang="en-US" baseline="-25000" dirty="0" err="1"/>
              <a:t>j</a:t>
            </a:r>
            <a:r>
              <a:rPr lang="ru-RU" dirty="0"/>
              <a:t>) заносят в соответствующие клетки последней </a:t>
            </a:r>
            <a:r>
              <a:rPr lang="ru-RU" dirty="0" err="1"/>
              <a:t>невычеркнутой</a:t>
            </a:r>
            <a:r>
              <a:rPr lang="ru-RU" dirty="0"/>
              <a:t> строки (</a:t>
            </a:r>
            <a:r>
              <a:rPr lang="ru-RU" dirty="0" err="1"/>
              <a:t>невычеркнутого</a:t>
            </a:r>
            <a:r>
              <a:rPr lang="ru-RU" dirty="0"/>
              <a:t> столбца).</a:t>
            </a:r>
          </a:p>
        </p:txBody>
      </p:sp>
    </p:spTree>
    <p:extLst>
      <p:ext uri="{BB962C8B-B14F-4D97-AF65-F5344CB8AC3E}">
        <p14:creationId xmlns:p14="http://schemas.microsoft.com/office/powerpoint/2010/main" val="11158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836712"/>
            <a:ext cx="7240848" cy="5411688"/>
          </a:xfrm>
        </p:spPr>
        <p:txBody>
          <a:bodyPr/>
          <a:lstStyle/>
          <a:p>
            <a:pPr marL="82296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Если в ходе реализации указанного алгоритма на одном из шагов окажется, что </a:t>
            </a:r>
            <a:r>
              <a:rPr lang="en-US" dirty="0" err="1"/>
              <a:t>A</a:t>
            </a:r>
            <a:r>
              <a:rPr lang="en-US" dirty="0" err="1">
                <a:latin typeface="Vani"/>
                <a:cs typeface="Vani"/>
              </a:rPr>
              <a:t>'</a:t>
            </a:r>
            <a:r>
              <a:rPr lang="en-US" baseline="-25000" dirty="0" err="1"/>
              <a:t>i</a:t>
            </a:r>
            <a:r>
              <a:rPr lang="ru-RU" dirty="0"/>
              <a:t> =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ru-RU" dirty="0"/>
              <a:t>и</a:t>
            </a:r>
            <a:r>
              <a:rPr lang="en-US" dirty="0"/>
              <a:t> </a:t>
            </a:r>
            <a:r>
              <a:rPr lang="en-US" dirty="0" err="1"/>
              <a:t>B</a:t>
            </a:r>
            <a:r>
              <a:rPr lang="en-US" dirty="0" err="1">
                <a:latin typeface="Vani"/>
                <a:cs typeface="Vani"/>
              </a:rPr>
              <a:t>'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r>
              <a:rPr lang="ru-RU" dirty="0"/>
              <a:t>=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dirty="0"/>
              <a:t>, полученное базисное решение будет вырожденным (некоторые из клеток будут условно занятыми).</a:t>
            </a:r>
          </a:p>
        </p:txBody>
      </p:sp>
    </p:spTree>
    <p:extLst>
      <p:ext uri="{BB962C8B-B14F-4D97-AF65-F5344CB8AC3E}">
        <p14:creationId xmlns:p14="http://schemas.microsoft.com/office/powerpoint/2010/main" val="83046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332656"/>
            <a:ext cx="6912768" cy="5987752"/>
          </a:xfrm>
        </p:spPr>
        <p:txBody>
          <a:bodyPr/>
          <a:lstStyle/>
          <a:p>
            <a:pPr marL="82296" indent="0" algn="just">
              <a:lnSpc>
                <a:spcPct val="150000"/>
              </a:lnSpc>
              <a:buNone/>
            </a:pPr>
            <a:r>
              <a:rPr lang="ru-RU" dirty="0"/>
              <a:t>Первоначально распределительный метод применялся в задачах, связанных с транспортировкой грузов, их распределением между несколькими пунктами отправления и приема. Поэтому он известен также как </a:t>
            </a:r>
            <a:r>
              <a:rPr lang="ru-RU" dirty="0">
                <a:solidFill>
                  <a:srgbClr val="FF0000"/>
                </a:solidFill>
              </a:rPr>
              <a:t>«транспортная задача»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0826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96752"/>
            <a:ext cx="7746064" cy="5051648"/>
          </a:xfrm>
        </p:spPr>
        <p:txBody>
          <a:bodyPr/>
          <a:lstStyle/>
          <a:p>
            <a:pPr marL="82296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При решении задачи на максимум приведенный алгоритм поменяется только на первом шаге: вместо минимального значения </a:t>
            </a:r>
            <a:r>
              <a:rPr lang="en-US" dirty="0" err="1"/>
              <a:t>C</a:t>
            </a:r>
            <a:r>
              <a:rPr lang="en-US" baseline="-25000" dirty="0" err="1"/>
              <a:t>ij</a:t>
            </a:r>
            <a:r>
              <a:rPr lang="ru-RU" dirty="0"/>
              <a:t> находят максимальное и дальше работают с соответствующей клеткой.</a:t>
            </a:r>
          </a:p>
        </p:txBody>
      </p:sp>
    </p:spTree>
    <p:extLst>
      <p:ext uri="{BB962C8B-B14F-4D97-AF65-F5344CB8AC3E}">
        <p14:creationId xmlns:p14="http://schemas.microsoft.com/office/powerpoint/2010/main" val="175539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792088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Пример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836712"/>
            <a:ext cx="7818072" cy="5760640"/>
          </a:xfrm>
        </p:spPr>
        <p:txBody>
          <a:bodyPr>
            <a:normAutofit lnSpcReduction="10000"/>
          </a:bodyPr>
          <a:lstStyle/>
          <a:p>
            <a:pPr marL="82296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В хозяйстве для обеспечения грубыми и сочными кормами 5 животноводческих ферм имеется 3 источника: 2 полевых и 1 кормовой севооборот. Требуется составить оптимальный план закрепления источников кормов за фермами, </a:t>
            </a:r>
            <a:r>
              <a:rPr lang="ru-RU" dirty="0" err="1"/>
              <a:t>минимизирующий</a:t>
            </a:r>
            <a:r>
              <a:rPr lang="ru-RU" dirty="0"/>
              <a:t> стоимость перевозки кормов.</a:t>
            </a:r>
          </a:p>
        </p:txBody>
      </p:sp>
    </p:spTree>
    <p:extLst>
      <p:ext uri="{BB962C8B-B14F-4D97-AF65-F5344CB8AC3E}">
        <p14:creationId xmlns:p14="http://schemas.microsoft.com/office/powerpoint/2010/main" val="23866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Таблица – исходные данные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9756824"/>
              </p:ext>
            </p:extLst>
          </p:nvPr>
        </p:nvGraphicFramePr>
        <p:xfrm>
          <a:off x="971602" y="1447800"/>
          <a:ext cx="7962852" cy="50775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61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25363">
                <a:tc rowSpan="2">
                  <a:txBody>
                    <a:bodyPr/>
                    <a:lstStyle/>
                    <a:p>
                      <a:r>
                        <a:rPr lang="ru-RU" sz="2000" b="1" dirty="0"/>
                        <a:t>севообороты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ru-RU" sz="2000" b="1" dirty="0"/>
                        <a:t>Затраты на перевозку кормов, </a:t>
                      </a:r>
                      <a:r>
                        <a:rPr lang="ru-RU" sz="2000" b="1" dirty="0" err="1"/>
                        <a:t>руб</a:t>
                      </a:r>
                      <a:r>
                        <a:rPr lang="ru-RU" sz="2000" b="1" dirty="0"/>
                        <a:t>/т </a:t>
                      </a:r>
                    </a:p>
                    <a:p>
                      <a:pPr algn="ctr"/>
                      <a:r>
                        <a:rPr lang="ru-RU" sz="2000" b="1" dirty="0"/>
                        <a:t>на ферму: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2000" b="1" dirty="0"/>
                        <a:t>Ресурсы </a:t>
                      </a:r>
                      <a:r>
                        <a:rPr lang="ru-RU" sz="2000" b="1" dirty="0" err="1"/>
                        <a:t>севообо-ротов</a:t>
                      </a:r>
                      <a:r>
                        <a:rPr lang="ru-RU" sz="2000" b="1" dirty="0"/>
                        <a:t>, 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36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№1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№2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№3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№4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№5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363">
                <a:tc>
                  <a:txBody>
                    <a:bodyPr/>
                    <a:lstStyle/>
                    <a:p>
                      <a:r>
                        <a:rPr lang="ru-RU" sz="2000" b="1" dirty="0"/>
                        <a:t>Полевой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5363">
                <a:tc>
                  <a:txBody>
                    <a:bodyPr/>
                    <a:lstStyle/>
                    <a:p>
                      <a:r>
                        <a:rPr lang="ru-RU" sz="2000" b="1" dirty="0"/>
                        <a:t>Полевой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5363">
                <a:tc>
                  <a:txBody>
                    <a:bodyPr/>
                    <a:lstStyle/>
                    <a:p>
                      <a:r>
                        <a:rPr lang="ru-RU" sz="2000" b="1" dirty="0"/>
                        <a:t>Кормовой</a:t>
                      </a:r>
                    </a:p>
                    <a:p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5363">
                <a:tc rowSpan="2">
                  <a:txBody>
                    <a:bodyPr/>
                    <a:lstStyle/>
                    <a:p>
                      <a:r>
                        <a:rPr lang="ru-RU" sz="2000" b="1" dirty="0"/>
                        <a:t>Потребности ферм в кормах, т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536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7668344" y="5085184"/>
            <a:ext cx="1296144" cy="1440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21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55"/>
          <p:cNvSpPr/>
          <p:nvPr/>
        </p:nvSpPr>
        <p:spPr>
          <a:xfrm>
            <a:off x="4211960" y="2548528"/>
            <a:ext cx="1008112" cy="8217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1787980" y="4315776"/>
            <a:ext cx="1080120" cy="8414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787980" y="3489136"/>
            <a:ext cx="1080120" cy="7200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987824" y="3501008"/>
            <a:ext cx="1008112" cy="7200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570280" y="2548528"/>
            <a:ext cx="1152128" cy="7200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Нахождение опорного плана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07970"/>
              </p:ext>
            </p:extLst>
          </p:nvPr>
        </p:nvGraphicFramePr>
        <p:xfrm>
          <a:off x="440552" y="1426030"/>
          <a:ext cx="8466906" cy="49420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9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5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9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5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95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95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95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2222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j</a:t>
                      </a:r>
                      <a:endParaRPr lang="ru-RU" sz="2400" b="1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  <a:p>
                      <a:pPr algn="ctr"/>
                      <a:r>
                        <a:rPr lang="ru-RU" sz="2400" b="1" dirty="0"/>
                        <a:t>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  <a:p>
                      <a:pPr algn="ctr"/>
                      <a:r>
                        <a:rPr lang="ru-RU" sz="2400" b="1" dirty="0"/>
                        <a:t>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  <a:p>
                      <a:pPr algn="ctr"/>
                      <a:r>
                        <a:rPr lang="ru-RU" sz="2400" b="1" dirty="0"/>
                        <a:t>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  <a:p>
                      <a:pPr algn="ctr"/>
                      <a:r>
                        <a:rPr lang="ru-RU" sz="2400" b="1" dirty="0"/>
                        <a:t>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  <a:p>
                      <a:pPr algn="ctr"/>
                      <a:r>
                        <a:rPr lang="ru-RU" sz="2400" b="1" dirty="0"/>
                        <a:t>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  <a:p>
                      <a:pPr algn="ctr"/>
                      <a:r>
                        <a:rPr lang="en-US" sz="2400" b="1" dirty="0"/>
                        <a:t>Ai</a:t>
                      </a:r>
                      <a:endParaRPr lang="ru-RU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469"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i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469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50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15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469">
                <a:tc vMerge="1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469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35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100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45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7469">
                <a:tc vMerge="1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7469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95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25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7469">
                <a:tc vMerge="1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2222">
                <a:tc rowSpan="2">
                  <a:txBody>
                    <a:bodyPr/>
                    <a:lstStyle/>
                    <a:p>
                      <a:endParaRPr lang="en-US" sz="2400" b="1" dirty="0"/>
                    </a:p>
                    <a:p>
                      <a:pPr algn="ctr"/>
                      <a:r>
                        <a:rPr lang="en-US" sz="2400" b="1" dirty="0" err="1"/>
                        <a:t>Bj</a:t>
                      </a:r>
                      <a:endParaRPr lang="ru-RU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40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40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30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170</a:t>
                      </a:r>
                      <a:endParaRPr lang="ru-RU" sz="2400" b="1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278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170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467544" y="1484784"/>
            <a:ext cx="1152128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740352" y="5301208"/>
            <a:ext cx="1152128" cy="1080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51200" y="2806943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40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839232" y="5301208"/>
            <a:ext cx="54108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570280" y="5841268"/>
            <a:ext cx="539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0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8028384" y="2548528"/>
            <a:ext cx="432048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2360" y="290856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987824" y="3759423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40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7109772" y="1124744"/>
            <a:ext cx="36572" cy="55446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948264" y="6381328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1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239852" y="5301208"/>
            <a:ext cx="396044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933818" y="583170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0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8028384" y="3501008"/>
            <a:ext cx="576064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740352" y="3812703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23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437874" y="1124744"/>
            <a:ext cx="0" cy="55181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185846" y="6412105"/>
            <a:ext cx="396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787980" y="3759423"/>
            <a:ext cx="540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23</a:t>
            </a: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2058010" y="5301208"/>
            <a:ext cx="35375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787980" y="5841268"/>
            <a:ext cx="623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17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7812360" y="3897052"/>
            <a:ext cx="432048" cy="3773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325504" y="3854111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0</a:t>
            </a: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179512" y="3812703"/>
            <a:ext cx="8964488" cy="41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5496" y="3691411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3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803349" y="4695527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17</a:t>
            </a:r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1787980" y="5831708"/>
            <a:ext cx="540060" cy="4616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8028384" y="4437112"/>
            <a:ext cx="513144" cy="2993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776356" y="473648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41</a:t>
            </a: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2234885" y="1268760"/>
            <a:ext cx="0" cy="537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907704" y="6377393"/>
            <a:ext cx="42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4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11960" y="2908567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9</a:t>
            </a: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7812360" y="2959380"/>
            <a:ext cx="325800" cy="4108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4463988" y="5301208"/>
            <a:ext cx="396044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211960" y="5831708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11</a:t>
            </a:r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>
            <a:off x="179512" y="2936151"/>
            <a:ext cx="8856984" cy="23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52520" y="2396090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5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111156" y="4736484"/>
            <a:ext cx="604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11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299876" y="4733327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103134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45" grpId="0" animBg="1"/>
      <p:bldP spid="34" grpId="0" animBg="1"/>
      <p:bldP spid="20" grpId="0" animBg="1"/>
      <p:bldP spid="12" grpId="0" animBg="1"/>
      <p:bldP spid="13" grpId="0"/>
      <p:bldP spid="16" grpId="0"/>
      <p:bldP spid="19" grpId="0"/>
      <p:bldP spid="21" grpId="0"/>
      <p:bldP spid="24" grpId="0"/>
      <p:bldP spid="27" grpId="0"/>
      <p:bldP spid="30" grpId="0"/>
      <p:bldP spid="33" grpId="0"/>
      <p:bldP spid="35" grpId="0"/>
      <p:bldP spid="38" grpId="0"/>
      <p:bldP spid="41" grpId="0"/>
      <p:bldP spid="44" grpId="0"/>
      <p:bldP spid="46" grpId="0"/>
      <p:bldP spid="51" grpId="0"/>
      <p:bldP spid="55" grpId="0"/>
      <p:bldP spid="57" grpId="0"/>
      <p:bldP spid="63" grpId="0"/>
      <p:bldP spid="66" grpId="0"/>
      <p:bldP spid="68" grpId="0"/>
      <p:bldP spid="6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Проверка полученного плана по числу занятых клеток.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4800600"/>
          </a:xfrm>
        </p:spPr>
        <p:txBody>
          <a:bodyPr/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Так как количество занятых клеток </a:t>
            </a:r>
            <a:r>
              <a:rPr lang="ru-RU" dirty="0" err="1"/>
              <a:t>Кзан</a:t>
            </a:r>
            <a:r>
              <a:rPr lang="ru-RU" dirty="0"/>
              <a:t>=7=(</a:t>
            </a:r>
            <a:r>
              <a:rPr lang="en-US" dirty="0"/>
              <a:t>m</a:t>
            </a:r>
            <a:r>
              <a:rPr lang="ru-RU" dirty="0"/>
              <a:t>+</a:t>
            </a:r>
            <a:r>
              <a:rPr lang="en-US" dirty="0"/>
              <a:t>n</a:t>
            </a:r>
            <a:r>
              <a:rPr lang="ru-RU" dirty="0"/>
              <a:t>-1)=(3+5-1) делаем вывод о том, что решение является базисным невырожденным.</a:t>
            </a:r>
          </a:p>
        </p:txBody>
      </p:sp>
    </p:spTree>
    <p:extLst>
      <p:ext uri="{BB962C8B-B14F-4D97-AF65-F5344CB8AC3E}">
        <p14:creationId xmlns:p14="http://schemas.microsoft.com/office/powerpoint/2010/main" val="3993329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568"/>
            <a:ext cx="7818072" cy="979160"/>
          </a:xfrm>
        </p:spPr>
        <p:txBody>
          <a:bodyPr>
            <a:normAutofit fontScale="90000"/>
          </a:bodyPr>
          <a:lstStyle/>
          <a:p>
            <a:r>
              <a:rPr lang="ru-RU" dirty="0"/>
              <a:t>Результаты опорного плана задачи: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908720"/>
            <a:ext cx="7818072" cy="5688632"/>
          </a:xfrm>
        </p:spPr>
        <p:txBody>
          <a:bodyPr/>
          <a:lstStyle/>
          <a:p>
            <a:pPr marL="82296" indent="0">
              <a:buNone/>
            </a:pPr>
            <a:r>
              <a:rPr lang="ru-RU" dirty="0"/>
              <a:t>По результатам решения задачи был получен следующий план закрепления севооборотов за фермами:</a:t>
            </a:r>
          </a:p>
          <a:p>
            <a:pPr marL="82296" indent="0">
              <a:buNone/>
            </a:pPr>
            <a:r>
              <a:rPr lang="ru-RU" dirty="0"/>
              <a:t>С первого полевого севооборота 9 тонн на третью ферму и 40 т на 5 ферму;</a:t>
            </a:r>
          </a:p>
          <a:p>
            <a:pPr marL="82296" indent="0">
              <a:buNone/>
            </a:pPr>
            <a:r>
              <a:rPr lang="ru-RU" dirty="0"/>
              <a:t>Со второго полевого севооборота 23 т на 1 ферму и 40 т на 2 ферму;</a:t>
            </a:r>
          </a:p>
          <a:p>
            <a:pPr marL="82296" indent="0">
              <a:buNone/>
            </a:pPr>
            <a:r>
              <a:rPr lang="ru-RU" dirty="0"/>
              <a:t>С кормового севооборота 17 т на 1 ферму, 11 т на 3 ферму и 30 т на 4 ферму.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310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52432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Рассчитаем значение целевой функции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916832"/>
            <a:ext cx="7498080" cy="4331568"/>
          </a:xfrm>
        </p:spPr>
        <p:txBody>
          <a:bodyPr/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/>
              <a:t>Z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= 9 </a:t>
            </a:r>
            <a:r>
              <a:rPr lang="ru-RU" dirty="0">
                <a:latin typeface="Arial" panose="020B0604020202020204" pitchFamily="34" charset="0"/>
                <a:cs typeface="Vani"/>
              </a:rPr>
              <a:t>•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40 + 40</a:t>
            </a:r>
            <a:r>
              <a:rPr lang="ru-RU" dirty="0">
                <a:latin typeface="Arial" panose="020B0604020202020204" pitchFamily="34" charset="0"/>
                <a:cs typeface="Vani"/>
              </a:rPr>
              <a:t> •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15 + 23 </a:t>
            </a:r>
            <a:r>
              <a:rPr lang="ru-RU" dirty="0">
                <a:latin typeface="Arial" panose="020B0604020202020204" pitchFamily="34" charset="0"/>
                <a:cs typeface="Vani"/>
              </a:rPr>
              <a:t>• 35 +30 • 40 +</a:t>
            </a:r>
          </a:p>
          <a:p>
            <a:pPr marL="533400" indent="-92075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>
                <a:latin typeface="Arial" panose="020B0604020202020204" pitchFamily="34" charset="0"/>
                <a:cs typeface="Vani"/>
              </a:rPr>
              <a:t> + 17 • 40 + 11 • 95 + 30 • 55 = 360 + 600 + 805 + 1200 + 680 + 1045 + 1650 = 6340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978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856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Метод аппроксимации</a:t>
            </a:r>
            <a:br>
              <a:rPr lang="ru-RU" dirty="0"/>
            </a:br>
            <a:r>
              <a:rPr lang="ru-RU" dirty="0"/>
              <a:t> (метод Фогеля)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124744"/>
            <a:ext cx="8244408" cy="5733256"/>
          </a:xfrm>
        </p:spPr>
        <p:txBody>
          <a:bodyPr>
            <a:normAutofit/>
          </a:bodyPr>
          <a:lstStyle/>
          <a:p>
            <a:pPr marL="82296" indent="0" algn="just">
              <a:lnSpc>
                <a:spcPct val="114000"/>
              </a:lnSpc>
              <a:buNone/>
            </a:pPr>
            <a:r>
              <a:rPr lang="ru-RU" dirty="0"/>
              <a:t>Суть метода заключается в том, что на каждом шаге выбор очередной клетки, заполняемой ресурсом, осуществляется не на основании оценки строго локальных оценок стоимостей </a:t>
            </a:r>
            <a:r>
              <a:rPr lang="en-US" dirty="0" err="1"/>
              <a:t>C</a:t>
            </a:r>
            <a:r>
              <a:rPr lang="en-US" baseline="-25000" dirty="0" err="1"/>
              <a:t>ij</a:t>
            </a:r>
            <a:r>
              <a:rPr lang="ru-RU" dirty="0"/>
              <a:t>, а на основе расчетов штрафов, позволяющих приближенно оценивать полезность данного шага с точки зрения скорейшего приближения к оптимальному решению с учетом состояния таблицы на следующем шаге.</a:t>
            </a:r>
          </a:p>
        </p:txBody>
      </p:sp>
    </p:spTree>
    <p:extLst>
      <p:ext uri="{BB962C8B-B14F-4D97-AF65-F5344CB8AC3E}">
        <p14:creationId xmlns:p14="http://schemas.microsoft.com/office/powerpoint/2010/main" val="172878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Схема метода (для случая минимизации ЦФ)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547664" y="1700808"/>
                <a:ext cx="6912768" cy="4403576"/>
              </a:xfrm>
            </p:spPr>
            <p:txBody>
              <a:bodyPr>
                <a:normAutofit lnSpcReduction="10000"/>
              </a:bodyPr>
              <a:lstStyle/>
              <a:p>
                <a:pPr marL="0" indent="-514350">
                  <a:lnSpc>
                    <a:spcPct val="150000"/>
                  </a:lnSpc>
                  <a:spcBef>
                    <a:spcPts val="0"/>
                  </a:spcBef>
                  <a:buFont typeface="+mj-lt"/>
                  <a:buAutoNum type="arabicPeriod"/>
                </a:pPr>
                <a:r>
                  <a:rPr lang="ru-RU" dirty="0"/>
                  <a:t>В каждой строке и каждом столбце находят по два минимальных элемента </a:t>
                </a:r>
                <a:r>
                  <a:rPr lang="en-US" dirty="0" err="1"/>
                  <a:t>C</a:t>
                </a:r>
                <a:r>
                  <a:rPr lang="en-US" baseline="-25000" dirty="0" err="1"/>
                  <a:t>ij</a:t>
                </a:r>
                <a:r>
                  <a:rPr lang="ru-RU" dirty="0"/>
                  <a:t>.</a:t>
                </a:r>
              </a:p>
              <a:p>
                <a:pPr marL="0" indent="-514350">
                  <a:lnSpc>
                    <a:spcPct val="150000"/>
                  </a:lnSpc>
                  <a:spcBef>
                    <a:spcPts val="0"/>
                  </a:spcBef>
                  <a:buFont typeface="+mj-lt"/>
                  <a:buAutoNum type="arabicPeriod"/>
                </a:pPr>
                <a:r>
                  <a:rPr lang="ru-RU" dirty="0"/>
                  <a:t>Определяют их разности (штрафы)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b="0" i="1" baseline="-25000" smtClean="0">
                        <a:latin typeface="Cambria Math"/>
                        <a:ea typeface="Cambria Math"/>
                      </a:rPr>
                      <m:t>𝑖</m:t>
                    </m:r>
                    <m:r>
                      <a:rPr lang="ru-RU" b="0" i="0" smtClean="0"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ru-RU" b="0" dirty="0">
                    <a:ea typeface="Cambria Math"/>
                  </a:rPr>
                  <a:t> </a:t>
                </a:r>
                <a:r>
                  <a:rPr lang="en-US" b="0" dirty="0" err="1">
                    <a:ea typeface="Cambria Math"/>
                  </a:rPr>
                  <a:t>i</a:t>
                </a:r>
                <a:r>
                  <a:rPr lang="ru-RU" b="0" dirty="0">
                    <a:ea typeface="Cambria Math"/>
                  </a:rPr>
                  <a:t> = 1,…, </a:t>
                </a:r>
                <a:r>
                  <a:rPr lang="en-US" b="0" dirty="0">
                    <a:ea typeface="Cambria Math"/>
                  </a:rPr>
                  <a:t>m</a:t>
                </a:r>
                <a:r>
                  <a:rPr lang="ru-RU" b="0" dirty="0">
                    <a:ea typeface="Cambria Math"/>
                  </a:rPr>
                  <a:t>  (для строк) и 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b="0" i="1" baseline="-25000" smtClean="0">
                        <a:latin typeface="Cambria Math"/>
                        <a:ea typeface="Cambria Math"/>
                      </a:rPr>
                      <m:t>𝑗</m:t>
                    </m:r>
                    <m:r>
                      <a:rPr lang="ru-RU"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ru-RU" dirty="0">
                    <a:ea typeface="Cambria Math"/>
                  </a:rPr>
                  <a:t> </a:t>
                </a:r>
                <a:r>
                  <a:rPr lang="en-US" dirty="0" err="1">
                    <a:ea typeface="Cambria Math"/>
                  </a:rPr>
                  <a:t>j</a:t>
                </a:r>
                <a:r>
                  <a:rPr lang="ru-RU" dirty="0">
                    <a:ea typeface="Cambria Math"/>
                  </a:rPr>
                  <a:t> = 1,…, </a:t>
                </a:r>
                <a:r>
                  <a:rPr lang="en-US" dirty="0">
                    <a:ea typeface="Cambria Math"/>
                  </a:rPr>
                  <a:t>n</a:t>
                </a:r>
                <a:r>
                  <a:rPr lang="ru-RU" dirty="0">
                    <a:ea typeface="Cambria Math"/>
                  </a:rPr>
                  <a:t> (для столбцов)</a:t>
                </a:r>
                <a:endParaRPr lang="en-US" b="0" dirty="0">
                  <a:ea typeface="Cambria Math"/>
                </a:endParaRPr>
              </a:p>
              <a:p>
                <a:pPr marL="0" indent="-514350">
                  <a:lnSpc>
                    <a:spcPct val="150000"/>
                  </a:lnSpc>
                  <a:spcBef>
                    <a:spcPts val="0"/>
                  </a:spcBef>
                  <a:buFont typeface="+mj-lt"/>
                  <a:buAutoNum type="arabicPeriod"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47664" y="1700808"/>
                <a:ext cx="6912768" cy="4403576"/>
              </a:xfrm>
              <a:blipFill rotWithShape="1">
                <a:blip r:embed="rId2"/>
                <a:stretch>
                  <a:fillRect l="-2293" r="-26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6029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547664" y="332656"/>
                <a:ext cx="6984776" cy="6192688"/>
              </a:xfrm>
            </p:spPr>
            <p:txBody>
              <a:bodyPr/>
              <a:lstStyle/>
              <a:p>
                <a:pPr marL="0" indent="-514350" algn="just">
                  <a:lnSpc>
                    <a:spcPct val="150000"/>
                  </a:lnSpc>
                  <a:spcBef>
                    <a:spcPts val="0"/>
                  </a:spcBef>
                  <a:buFont typeface="+mj-lt"/>
                  <a:buAutoNum type="arabicPeriod" startAt="3"/>
                </a:pPr>
                <a:r>
                  <a:rPr lang="ru-RU" dirty="0"/>
                  <a:t>Из всех разностей выбирают наибольшую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b="0" i="1" baseline="-25000" smtClean="0">
                        <a:latin typeface="Cambria Math"/>
                        <a:ea typeface="Cambria Math"/>
                      </a:rPr>
                      <m:t>𝑚𝑎𝑥</m:t>
                    </m:r>
                  </m:oMath>
                </a14:m>
                <a:endParaRPr lang="en-US" dirty="0"/>
              </a:p>
              <a:p>
                <a:pPr marL="0" indent="-514350" algn="just">
                  <a:lnSpc>
                    <a:spcPct val="150000"/>
                  </a:lnSpc>
                  <a:spcBef>
                    <a:spcPts val="0"/>
                  </a:spcBef>
                  <a:buFont typeface="+mj-lt"/>
                  <a:buAutoNum type="arabicPeriod" startAt="3"/>
                </a:pPr>
                <a:r>
                  <a:rPr lang="ru-RU" dirty="0"/>
                  <a:t>По строке (или столбцу), к которой относится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𝜇</m:t>
                    </m:r>
                    <m:r>
                      <a:rPr lang="en-US" i="1" baseline="-25000">
                        <a:latin typeface="Cambria Math"/>
                        <a:ea typeface="Cambria Math"/>
                      </a:rPr>
                      <m:t>𝑚𝑎𝑥</m:t>
                    </m:r>
                  </m:oMath>
                </a14:m>
                <a:r>
                  <a:rPr lang="ru-RU" dirty="0"/>
                  <a:t>, в клетку, где размещается наименьшее значение </a:t>
                </a:r>
                <a:r>
                  <a:rPr lang="en-US" dirty="0" err="1"/>
                  <a:t>C</a:t>
                </a:r>
                <a:r>
                  <a:rPr lang="en-US" baseline="-25000" dirty="0" err="1"/>
                  <a:t>ij</a:t>
                </a:r>
                <a:r>
                  <a:rPr lang="ru-RU" dirty="0"/>
                  <a:t> записывают значение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ij</a:t>
                </a:r>
                <a:r>
                  <a:rPr lang="ru-RU" dirty="0"/>
                  <a:t>, равное наименьшей из соответствующих величин </a:t>
                </a:r>
                <a:r>
                  <a:rPr lang="en-US" dirty="0"/>
                  <a:t>A</a:t>
                </a:r>
                <a:r>
                  <a:rPr lang="en-US" baseline="-25000" dirty="0"/>
                  <a:t>i</a:t>
                </a:r>
                <a:r>
                  <a:rPr lang="en-US" dirty="0"/>
                  <a:t> </a:t>
                </a:r>
                <a:r>
                  <a:rPr lang="ru-RU" dirty="0"/>
                  <a:t>и</a:t>
                </a:r>
                <a:r>
                  <a:rPr lang="en-US" dirty="0"/>
                  <a:t> </a:t>
                </a:r>
                <a:r>
                  <a:rPr lang="en-US" dirty="0" err="1"/>
                  <a:t>B</a:t>
                </a:r>
                <a:r>
                  <a:rPr lang="en-US" baseline="-25000" dirty="0" err="1"/>
                  <a:t>j</a:t>
                </a:r>
                <a:endParaRPr lang="ru-RU" baseline="-25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47664" y="332656"/>
                <a:ext cx="6984776" cy="6192688"/>
              </a:xfrm>
              <a:blipFill rotWithShape="1">
                <a:blip r:embed="rId2"/>
                <a:stretch>
                  <a:fillRect l="-2269" r="-2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5344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1912" y="116632"/>
            <a:ext cx="7962088" cy="720080"/>
          </a:xfrm>
        </p:spPr>
        <p:txBody>
          <a:bodyPr>
            <a:normAutofit fontScale="90000"/>
          </a:bodyPr>
          <a:lstStyle/>
          <a:p>
            <a:r>
              <a:rPr lang="ru-RU" dirty="0"/>
              <a:t>Суть ее заключается в следующем: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620688"/>
            <a:ext cx="8244408" cy="6237312"/>
          </a:xfrm>
        </p:spPr>
        <p:txBody>
          <a:bodyPr>
            <a:noAutofit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ru-RU" sz="3100" dirty="0"/>
              <a:t>Заданы  </a:t>
            </a:r>
            <a:r>
              <a:rPr lang="en-US" sz="3100" dirty="0"/>
              <a:t>m</a:t>
            </a:r>
            <a:r>
              <a:rPr lang="ru-RU" sz="3100" dirty="0"/>
              <a:t>  источников ресурса и </a:t>
            </a:r>
            <a:r>
              <a:rPr lang="en-US" sz="3100" dirty="0"/>
              <a:t>n </a:t>
            </a:r>
            <a:r>
              <a:rPr lang="ru-RU" sz="3100" dirty="0"/>
              <a:t>пунктов его потребления. Запасы ресурса в источниках составляют </a:t>
            </a:r>
            <a:r>
              <a:rPr lang="en-US" sz="3600" dirty="0"/>
              <a:t>A</a:t>
            </a:r>
            <a:r>
              <a:rPr lang="en-US" sz="3600" baseline="-25000" dirty="0"/>
              <a:t>i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ru-RU" sz="3600" dirty="0"/>
              <a:t>=1,…,</a:t>
            </a:r>
            <a:r>
              <a:rPr lang="en-US" sz="3600" dirty="0"/>
              <a:t>m</a:t>
            </a:r>
            <a:r>
              <a:rPr lang="ru-RU" sz="3600" dirty="0"/>
              <a:t>, </a:t>
            </a:r>
            <a:r>
              <a:rPr lang="ru-RU" sz="3100" dirty="0"/>
              <a:t>потребности </a:t>
            </a:r>
            <a:r>
              <a:rPr lang="en-US" sz="3600" dirty="0" err="1"/>
              <a:t>B</a:t>
            </a:r>
            <a:r>
              <a:rPr lang="en-US" sz="3600" baseline="-25000" dirty="0" err="1"/>
              <a:t>j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600" dirty="0"/>
              <a:t> j</a:t>
            </a:r>
            <a:r>
              <a:rPr lang="ru-RU" sz="3600" dirty="0"/>
              <a:t>=1,…,</a:t>
            </a:r>
            <a:r>
              <a:rPr lang="en-US" sz="3600" dirty="0"/>
              <a:t>n</a:t>
            </a:r>
            <a:r>
              <a:rPr lang="ru-RU" sz="3600" dirty="0"/>
              <a:t>. 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ru-RU" sz="3100" dirty="0"/>
              <a:t>Стоимость транспортировки единицы ресурса от </a:t>
            </a:r>
            <a:r>
              <a:rPr lang="en-US" sz="3100" dirty="0" err="1"/>
              <a:t>i</a:t>
            </a:r>
            <a:r>
              <a:rPr lang="ru-RU" sz="3100" dirty="0"/>
              <a:t>-го  источника  </a:t>
            </a:r>
            <a:r>
              <a:rPr lang="en-US" sz="3100" dirty="0"/>
              <a:t>j</a:t>
            </a:r>
            <a:r>
              <a:rPr lang="ru-RU" sz="3100" dirty="0"/>
              <a:t>-му потребителю - </a:t>
            </a:r>
            <a:r>
              <a:rPr lang="en-US" sz="3100" dirty="0" err="1"/>
              <a:t>C</a:t>
            </a:r>
            <a:r>
              <a:rPr lang="en-US" sz="3100" baseline="-25000" dirty="0" err="1"/>
              <a:t>ij</a:t>
            </a:r>
            <a:r>
              <a:rPr lang="ru-RU" sz="3100" dirty="0"/>
              <a:t> ,   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en-US" sz="3100" dirty="0" err="1"/>
              <a:t>x</a:t>
            </a:r>
            <a:r>
              <a:rPr lang="en-US" sz="3100" baseline="-25000" dirty="0" err="1"/>
              <a:t>ij</a:t>
            </a:r>
            <a:r>
              <a:rPr lang="en-US" sz="3100" dirty="0"/>
              <a:t> </a:t>
            </a:r>
            <a:r>
              <a:rPr lang="ru-RU" sz="3100" dirty="0"/>
              <a:t>–</a:t>
            </a:r>
            <a:r>
              <a:rPr lang="en-US" sz="3100" dirty="0"/>
              <a:t> </a:t>
            </a:r>
            <a:r>
              <a:rPr lang="ru-RU" sz="3100" dirty="0"/>
              <a:t>количество ресурса транспортируемого от </a:t>
            </a:r>
            <a:r>
              <a:rPr lang="en-US" sz="3100" dirty="0" err="1"/>
              <a:t>i</a:t>
            </a:r>
            <a:r>
              <a:rPr lang="ru-RU" sz="3100" dirty="0"/>
              <a:t>-го  источника к </a:t>
            </a:r>
            <a:r>
              <a:rPr lang="en-US" sz="3100" dirty="0"/>
              <a:t>j</a:t>
            </a:r>
            <a:r>
              <a:rPr lang="ru-RU" sz="3100" dirty="0"/>
              <a:t>-му потребителю.</a:t>
            </a:r>
          </a:p>
        </p:txBody>
      </p:sp>
    </p:spTree>
    <p:extLst>
      <p:ext uri="{BB962C8B-B14F-4D97-AF65-F5344CB8AC3E}">
        <p14:creationId xmlns:p14="http://schemas.microsoft.com/office/powerpoint/2010/main" val="84183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ru-RU" dirty="0"/>
              <a:t>Определяют новые значения величин </a:t>
            </a:r>
            <a:r>
              <a:rPr lang="en-US" dirty="0"/>
              <a:t>Ai</a:t>
            </a:r>
            <a:r>
              <a:rPr lang="ru-RU" dirty="0"/>
              <a:t> и</a:t>
            </a:r>
            <a:r>
              <a:rPr lang="en-US" dirty="0"/>
              <a:t> </a:t>
            </a:r>
            <a:r>
              <a:rPr lang="en-US" dirty="0" err="1"/>
              <a:t>Bj</a:t>
            </a:r>
            <a:r>
              <a:rPr lang="ru-RU" dirty="0"/>
              <a:t>:</a:t>
            </a:r>
          </a:p>
          <a:p>
            <a:pPr marL="82296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err="1"/>
              <a:t>A‘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ru-RU" dirty="0"/>
              <a:t> = </a:t>
            </a:r>
            <a:r>
              <a:rPr lang="en-US" dirty="0"/>
              <a:t>A</a:t>
            </a:r>
            <a:r>
              <a:rPr lang="en-US" baseline="-25000" dirty="0"/>
              <a:t>i</a:t>
            </a:r>
            <a:r>
              <a:rPr lang="ru-RU" dirty="0"/>
              <a:t> -</a:t>
            </a:r>
            <a:r>
              <a:rPr lang="en-US" dirty="0"/>
              <a:t> </a:t>
            </a:r>
            <a:r>
              <a:rPr lang="en-US" dirty="0" err="1"/>
              <a:t>x</a:t>
            </a:r>
            <a:r>
              <a:rPr lang="en-US" baseline="-25000" dirty="0" err="1"/>
              <a:t>ij</a:t>
            </a:r>
            <a:r>
              <a:rPr lang="en-US" dirty="0"/>
              <a:t>  </a:t>
            </a:r>
          </a:p>
          <a:p>
            <a:pPr marL="82296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err="1"/>
              <a:t>B‘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r>
              <a:rPr lang="ru-RU" dirty="0"/>
              <a:t>= </a:t>
            </a:r>
            <a:r>
              <a:rPr lang="en-US" dirty="0" err="1"/>
              <a:t>B</a:t>
            </a:r>
            <a:r>
              <a:rPr lang="en-US" baseline="-25000" dirty="0" err="1"/>
              <a:t>j</a:t>
            </a:r>
            <a:r>
              <a:rPr lang="ru-RU" dirty="0"/>
              <a:t> –</a:t>
            </a:r>
            <a:r>
              <a:rPr lang="en-US" dirty="0"/>
              <a:t> </a:t>
            </a:r>
            <a:r>
              <a:rPr lang="en-US" dirty="0" err="1"/>
              <a:t>x</a:t>
            </a:r>
            <a:r>
              <a:rPr lang="en-US" baseline="-25000" dirty="0" err="1"/>
              <a:t>ij</a:t>
            </a:r>
            <a:endParaRPr lang="ru-RU" baseline="-25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377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ru-RU" dirty="0"/>
              <a:t>Если </a:t>
            </a:r>
            <a:r>
              <a:rPr lang="it-IT" dirty="0"/>
              <a:t>A‘</a:t>
            </a:r>
            <a:r>
              <a:rPr lang="it-IT" baseline="-25000" dirty="0"/>
              <a:t>i</a:t>
            </a:r>
            <a:r>
              <a:rPr lang="it-IT" dirty="0"/>
              <a:t> =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0 и </a:t>
            </a:r>
            <a:r>
              <a:rPr lang="it-IT" dirty="0"/>
              <a:t>B‘</a:t>
            </a:r>
            <a:r>
              <a:rPr lang="it-IT" baseline="-25000" dirty="0"/>
              <a:t>j</a:t>
            </a:r>
            <a:r>
              <a:rPr lang="it-IT" dirty="0"/>
              <a:t> &gt;</a:t>
            </a:r>
            <a:r>
              <a:rPr lang="ru-RU" dirty="0"/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0, </a:t>
            </a:r>
            <a:r>
              <a:rPr lang="ru-RU" dirty="0"/>
              <a:t>то из таблицы вычеркивают соответствующую строку и больше с ней не работают.</a:t>
            </a:r>
          </a:p>
          <a:p>
            <a:pPr marL="625475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Если </a:t>
            </a:r>
            <a:r>
              <a:rPr lang="it-IT" dirty="0">
                <a:solidFill>
                  <a:prstClr val="black"/>
                </a:solidFill>
              </a:rPr>
              <a:t>A‘</a:t>
            </a:r>
            <a:r>
              <a:rPr lang="it-IT" baseline="-25000" dirty="0">
                <a:solidFill>
                  <a:prstClr val="black"/>
                </a:solidFill>
              </a:rPr>
              <a:t>i</a:t>
            </a:r>
            <a:r>
              <a:rPr lang="it-IT" dirty="0">
                <a:solidFill>
                  <a:prstClr val="black"/>
                </a:solidFill>
              </a:rPr>
              <a:t> &gt;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и </a:t>
            </a:r>
            <a:r>
              <a:rPr lang="it-IT" dirty="0">
                <a:solidFill>
                  <a:prstClr val="black"/>
                </a:solidFill>
              </a:rPr>
              <a:t>B‘</a:t>
            </a:r>
            <a:r>
              <a:rPr lang="it-IT" baseline="-25000" dirty="0">
                <a:solidFill>
                  <a:prstClr val="black"/>
                </a:solidFill>
              </a:rPr>
              <a:t>j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=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 </a:t>
            </a:r>
            <a:r>
              <a:rPr lang="ru-RU" dirty="0"/>
              <a:t>то вычеркивают соответствующий столбец.</a:t>
            </a:r>
            <a:endParaRPr lang="it-IT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5489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60648"/>
            <a:ext cx="7818072" cy="5987752"/>
          </a:xfrm>
        </p:spPr>
        <p:txBody>
          <a:bodyPr/>
          <a:lstStyle/>
          <a:p>
            <a:pPr marL="0" indent="-51435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 startAt="7"/>
            </a:pPr>
            <a:r>
              <a:rPr lang="ru-RU" dirty="0"/>
              <a:t>Операции повторяют до тех пор, пока в таблице все строки, кроме одной (или все столбцы, кроме одного), не окажутся вычеркнутыми. Оставшиеся ресурсы </a:t>
            </a:r>
            <a:r>
              <a:rPr lang="en-US" dirty="0" err="1"/>
              <a:t>A</a:t>
            </a:r>
            <a:r>
              <a:rPr lang="en-US" dirty="0" err="1">
                <a:latin typeface="Vani"/>
                <a:cs typeface="Vani"/>
              </a:rPr>
              <a:t>'</a:t>
            </a:r>
            <a:r>
              <a:rPr lang="en-US" baseline="-25000" dirty="0" err="1"/>
              <a:t>i</a:t>
            </a:r>
            <a:r>
              <a:rPr lang="ru-RU" dirty="0"/>
              <a:t>(</a:t>
            </a:r>
            <a:r>
              <a:rPr lang="en-US" dirty="0" err="1"/>
              <a:t>B</a:t>
            </a:r>
            <a:r>
              <a:rPr lang="en-US" dirty="0" err="1">
                <a:latin typeface="Vani"/>
                <a:cs typeface="Vani"/>
              </a:rPr>
              <a:t>'</a:t>
            </a:r>
            <a:r>
              <a:rPr lang="en-US" baseline="-25000" dirty="0" err="1"/>
              <a:t>j</a:t>
            </a:r>
            <a:r>
              <a:rPr lang="ru-RU" dirty="0"/>
              <a:t>) заносят в соответствующие клетки последней </a:t>
            </a:r>
            <a:r>
              <a:rPr lang="ru-RU" dirty="0" err="1"/>
              <a:t>невычеркнутой</a:t>
            </a:r>
            <a:r>
              <a:rPr lang="ru-RU" dirty="0"/>
              <a:t> строки (</a:t>
            </a:r>
            <a:r>
              <a:rPr lang="ru-RU" dirty="0" err="1"/>
              <a:t>невычеркнутого</a:t>
            </a:r>
            <a:r>
              <a:rPr lang="ru-RU" dirty="0"/>
              <a:t> столбца).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762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404664"/>
            <a:ext cx="7746064" cy="619268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При решении задачи на максимум алгоритм меняется только в двух пунктах: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в п.1 вместо двух минимальных находят два максимальных значения </a:t>
            </a:r>
            <a:r>
              <a:rPr lang="en-US" dirty="0" err="1"/>
              <a:t>C</a:t>
            </a:r>
            <a:r>
              <a:rPr lang="en-US" baseline="-25000" dirty="0" err="1"/>
              <a:t>ij</a:t>
            </a:r>
            <a:r>
              <a:rPr lang="ru-RU" dirty="0"/>
              <a:t> , а в п. 4 заполняют клетку не с наименьшим, а с наибольшим значением </a:t>
            </a:r>
            <a:r>
              <a:rPr lang="en-US" dirty="0" err="1"/>
              <a:t>C</a:t>
            </a:r>
            <a:r>
              <a:rPr lang="en-US" baseline="-25000" dirty="0" err="1"/>
              <a:t>ij</a:t>
            </a:r>
            <a:r>
              <a:rPr lang="ru-RU" baseline="-25000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524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Прямоугольник 87"/>
          <p:cNvSpPr/>
          <p:nvPr/>
        </p:nvSpPr>
        <p:spPr>
          <a:xfrm>
            <a:off x="3240440" y="1774602"/>
            <a:ext cx="598004" cy="18184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1115616" y="2708920"/>
            <a:ext cx="648072" cy="9392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1820730" y="1774602"/>
            <a:ext cx="605996" cy="864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3909864" y="2708920"/>
            <a:ext cx="662136" cy="8864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3909864" y="873314"/>
            <a:ext cx="612068" cy="88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513700" y="873314"/>
            <a:ext cx="616808" cy="8528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7678862"/>
              </p:ext>
            </p:extLst>
          </p:nvPr>
        </p:nvGraphicFramePr>
        <p:xfrm>
          <a:off x="323528" y="404664"/>
          <a:ext cx="8820478" cy="62626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62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62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627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627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627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627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627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2522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45764"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Ai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/>
                        <a:t>μ</a:t>
                      </a:r>
                      <a:r>
                        <a:rPr lang="ru-RU" sz="2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/>
                        <a:t>μ</a:t>
                      </a:r>
                      <a:r>
                        <a:rPr lang="ru-RU" sz="24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/>
                        <a:t>μ</a:t>
                      </a:r>
                      <a:r>
                        <a:rPr lang="ru-RU" sz="2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/>
                        <a:t>μ</a:t>
                      </a:r>
                      <a:r>
                        <a:rPr lang="ru-RU" sz="2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/>
                        <a:t>μ</a:t>
                      </a:r>
                      <a:r>
                        <a:rPr lang="ru-RU" sz="2400" b="1" dirty="0"/>
                        <a:t>5</a:t>
                      </a: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71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50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15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49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37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371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35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100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45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63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37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75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95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/>
                        <a:t>25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58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37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483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/>
                        <a:t>Bj</a:t>
                      </a:r>
                      <a:endParaRPr lang="ru-RU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/>
                        <a:t>40</a:t>
                      </a:r>
                    </a:p>
                  </a:txBody>
                  <a:tcPr/>
                </a:tc>
                <a:tc rowSpan="6" gridSpan="7"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00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/>
                        <a:t>μ</a:t>
                      </a:r>
                      <a:r>
                        <a:rPr lang="ru-RU" sz="2400" b="1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00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/>
                        <a:t>μ</a:t>
                      </a:r>
                      <a:r>
                        <a:rPr lang="ru-RU" sz="2400" b="1" dirty="0"/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0058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/>
                        <a:t>μ</a:t>
                      </a:r>
                      <a:r>
                        <a:rPr lang="ru-RU" sz="2400" b="1" dirty="0"/>
                        <a:t>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200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/>
                        <a:t>μ</a:t>
                      </a:r>
                      <a:r>
                        <a:rPr lang="ru-RU" sz="2400" b="1" dirty="0"/>
                        <a:t>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/>
                        <a:t>μ</a:t>
                      </a:r>
                      <a:r>
                        <a:rPr lang="ru-RU" sz="2400" b="1" dirty="0"/>
                        <a:t>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64088" y="112474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36096" y="2060848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64088" y="292494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5616" y="414908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07704" y="4149080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83768" y="414908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55*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75856" y="414908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73860" y="414222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90272" y="1299761"/>
            <a:ext cx="616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20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513700" y="3717032"/>
            <a:ext cx="366112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88024" y="980728"/>
            <a:ext cx="360040" cy="3190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680012" y="1299761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29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2798676" y="332656"/>
            <a:ext cx="40568" cy="6525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798676" y="6597352"/>
            <a:ext cx="33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26420" y="1124744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15*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56176" y="2060848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56176" y="2924944"/>
            <a:ext cx="662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87624" y="4672300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07704" y="4672300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275856" y="467230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09864" y="4672300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09864" y="1299761"/>
            <a:ext cx="612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29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4680012" y="1299761"/>
            <a:ext cx="468052" cy="4264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909864" y="3717032"/>
            <a:ext cx="446112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215898" y="3595328"/>
            <a:ext cx="464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11</a:t>
            </a:r>
            <a:endParaRPr lang="ru-RU" dirty="0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0" y="1299761"/>
            <a:ext cx="9144000" cy="176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07504" y="1140244"/>
            <a:ext cx="216024" cy="372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948264" y="2060848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818508" y="292494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157380" y="5195520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907704" y="519552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30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240440" y="5195520"/>
            <a:ext cx="5980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09864" y="5195520"/>
            <a:ext cx="770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35*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909863" y="3186554"/>
            <a:ext cx="538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11</a:t>
            </a: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4197896" y="3648219"/>
            <a:ext cx="482116" cy="3568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4788024" y="2708920"/>
            <a:ext cx="360040" cy="4432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574664" y="3138278"/>
            <a:ext cx="468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47</a:t>
            </a: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H="1">
            <a:off x="4215898" y="0"/>
            <a:ext cx="25034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4279698" y="6488668"/>
            <a:ext cx="277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3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68344" y="2060848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24328" y="301516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115616" y="571874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5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763688" y="57187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30*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275856" y="5718740"/>
            <a:ext cx="562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763688" y="2247255"/>
            <a:ext cx="519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40</a:t>
            </a:r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>
            <a:off x="1820730" y="3717032"/>
            <a:ext cx="461980" cy="3399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4680012" y="1916832"/>
            <a:ext cx="576064" cy="2898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657622" y="222786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23</a:t>
            </a: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2123728" y="188640"/>
            <a:ext cx="0" cy="6669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1820730" y="653125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4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8316416" y="206084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208404" y="3015168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15*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133756" y="6171018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5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75856" y="6241960"/>
            <a:ext cx="562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10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115616" y="315212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40</a:t>
            </a:r>
          </a:p>
        </p:txBody>
      </p:sp>
      <p:cxnSp>
        <p:nvCxnSpPr>
          <p:cNvPr id="79" name="Прямая соединительная линия 78"/>
          <p:cNvCxnSpPr/>
          <p:nvPr/>
        </p:nvCxnSpPr>
        <p:spPr>
          <a:xfrm>
            <a:off x="1115616" y="3717032"/>
            <a:ext cx="324036" cy="3399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4657622" y="3152124"/>
            <a:ext cx="310422" cy="3711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5042716" y="3186554"/>
            <a:ext cx="321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7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1277634" y="188640"/>
            <a:ext cx="95770" cy="6669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1511660" y="646995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5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181908" y="2206649"/>
            <a:ext cx="598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23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220264" y="3131430"/>
            <a:ext cx="467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7</a:t>
            </a:r>
          </a:p>
        </p:txBody>
      </p:sp>
      <p:cxnSp>
        <p:nvCxnSpPr>
          <p:cNvPr id="90" name="Прямая соединительная линия 89"/>
          <p:cNvCxnSpPr>
            <a:stCxn id="88" idx="1"/>
            <a:endCxn id="88" idx="3"/>
          </p:cNvCxnSpPr>
          <p:nvPr/>
        </p:nvCxnSpPr>
        <p:spPr>
          <a:xfrm>
            <a:off x="3240440" y="2683849"/>
            <a:ext cx="5980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43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00"/>
                            </p:stCondLst>
                            <p:childTnLst>
                              <p:par>
                                <p:cTn id="19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00"/>
                            </p:stCondLst>
                            <p:childTnLst>
                              <p:par>
                                <p:cTn id="25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500"/>
                            </p:stCondLst>
                            <p:childTnLst>
                              <p:par>
                                <p:cTn id="26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500"/>
                            </p:stCondLst>
                            <p:childTnLst>
                              <p:par>
                                <p:cTn id="30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500"/>
                            </p:stCondLst>
                            <p:childTnLst>
                              <p:par>
                                <p:cTn id="3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76" grpId="0" animBg="1"/>
      <p:bldP spid="62" grpId="0" animBg="1"/>
      <p:bldP spid="47" grpId="0" animBg="1"/>
      <p:bldP spid="31" grpId="0" animBg="1"/>
      <p:bldP spid="12" grpId="0" animBg="1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8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7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8" grpId="0"/>
      <p:bldP spid="53" grpId="0"/>
      <p:bldP spid="56" grpId="0"/>
      <p:bldP spid="57" grpId="0"/>
      <p:bldP spid="58" grpId="0"/>
      <p:bldP spid="59" grpId="0"/>
      <p:bldP spid="60" grpId="0"/>
      <p:bldP spid="61" grpId="0"/>
      <p:bldP spid="63" grpId="0"/>
      <p:bldP spid="68" grpId="0"/>
      <p:bldP spid="71" grpId="0"/>
      <p:bldP spid="72" grpId="0"/>
      <p:bldP spid="73" grpId="0"/>
      <p:bldP spid="74" grpId="0"/>
      <p:bldP spid="75" grpId="0"/>
      <p:bldP spid="77" grpId="0"/>
      <p:bldP spid="82" grpId="0"/>
      <p:bldP spid="85" grpId="0"/>
      <p:bldP spid="86" grpId="0"/>
      <p:bldP spid="8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Проверка полученного плана по числу занятых клеток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Так как количество занятых клеток </a:t>
            </a:r>
            <a:r>
              <a:rPr lang="ru-RU" dirty="0" err="1"/>
              <a:t>Кзан</a:t>
            </a:r>
            <a:r>
              <a:rPr lang="ru-RU" dirty="0"/>
              <a:t>=7=(</a:t>
            </a:r>
            <a:r>
              <a:rPr lang="en-US" dirty="0"/>
              <a:t>m</a:t>
            </a:r>
            <a:r>
              <a:rPr lang="ru-RU" dirty="0"/>
              <a:t>+</a:t>
            </a:r>
            <a:r>
              <a:rPr lang="en-US" dirty="0"/>
              <a:t>n</a:t>
            </a:r>
            <a:r>
              <a:rPr lang="ru-RU" dirty="0"/>
              <a:t>-1)=(3+5-1) делаем вывод о том, что решение является базисным невырожденным.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874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Опорный план: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dirty="0"/>
              <a:t>По результатам решения задачи был получен следующий план закрепления севооборотов за фермами:</a:t>
            </a:r>
          </a:p>
          <a:p>
            <a:pPr marL="82296" indent="0">
              <a:buNone/>
            </a:pPr>
            <a:r>
              <a:rPr lang="ru-RU" dirty="0"/>
              <a:t>С первого полевого севооборота 20 тонн на третью ферму и 29 т на 5 ферму;</a:t>
            </a:r>
          </a:p>
          <a:p>
            <a:pPr marL="82296" indent="0">
              <a:buNone/>
            </a:pPr>
            <a:r>
              <a:rPr lang="ru-RU" dirty="0"/>
              <a:t>Со второго полевого севооборота 40 т на 2 ферму и 23 т на 4 ферму;</a:t>
            </a:r>
          </a:p>
          <a:p>
            <a:pPr marL="82296" indent="0">
              <a:buNone/>
            </a:pPr>
            <a:r>
              <a:rPr lang="ru-RU" dirty="0"/>
              <a:t>С кормового севооборота 40 т на 1 ферму, 7 т на 4 ферму и 11 т на 5 ферму.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708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Рассчитаем значение ЦФ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0">
              <a:lnSpc>
                <a:spcPct val="150000"/>
              </a:lnSpc>
              <a:spcBef>
                <a:spcPts val="0"/>
              </a:spcBef>
              <a:buClr>
                <a:srgbClr val="3891A7"/>
              </a:buClr>
              <a:buNone/>
            </a:pPr>
            <a:r>
              <a:rPr lang="en-US" dirty="0">
                <a:solidFill>
                  <a:prstClr val="black"/>
                </a:solidFill>
              </a:rPr>
              <a:t>Z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20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Vani"/>
              </a:rPr>
              <a:t>•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+ 29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Vani"/>
              </a:rPr>
              <a:t> •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+ 40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Vani"/>
              </a:rPr>
              <a:t>• 30 +23 • 45 +</a:t>
            </a:r>
          </a:p>
          <a:p>
            <a:pPr marL="533400" lvl="0" indent="-92075">
              <a:lnSpc>
                <a:spcPct val="150000"/>
              </a:lnSpc>
              <a:spcBef>
                <a:spcPts val="0"/>
              </a:spcBef>
              <a:buClr>
                <a:srgbClr val="3891A7"/>
              </a:buClr>
              <a:buNone/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Vani"/>
              </a:rPr>
              <a:t> + 40 • 40 + 7 • 55 + 11 • 25 = 5730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1319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476672"/>
            <a:ext cx="7890080" cy="61926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Опорное решение, полученное методом аппроксимации, не совпадает с решением, полученным методом минимального элемента.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Так как значение целевой функции при решении методом аппроксимации меньше, а критерий эффективности минимум затрат на перевозку, решение полученное этим методом ближе к оптимальному.</a:t>
            </a:r>
          </a:p>
        </p:txBody>
      </p:sp>
    </p:spTree>
    <p:extLst>
      <p:ext uri="{BB962C8B-B14F-4D97-AF65-F5344CB8AC3E}">
        <p14:creationId xmlns:p14="http://schemas.microsoft.com/office/powerpoint/2010/main" val="36584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778098"/>
          </a:xfrm>
        </p:spPr>
        <p:txBody>
          <a:bodyPr/>
          <a:lstStyle/>
          <a:p>
            <a:r>
              <a:rPr lang="ru-RU" dirty="0"/>
              <a:t>Несбалансированные задачи.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043608" y="908720"/>
                <a:ext cx="8100392" cy="5949280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Поменяем условие задачи. Пусть потребности фермы №3 составляют не 20 т, а 30 т. Тогда ресурсы севооборотов (170 т) меньше потребностей ферм (180 т), то есть модель распределительной задачи является открытой:</a:t>
                </a:r>
              </a:p>
              <a:p>
                <a:pPr marL="0" indent="0" algn="ctr">
                  <a:lnSpc>
                    <a:spcPct val="150000"/>
                  </a:lnSpc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000" i="1">
                            <a:latin typeface="Cambria Math"/>
                          </a:rPr>
                          <m:t>𝑖</m:t>
                        </m:r>
                        <m:r>
                          <a:rPr lang="en-US" sz="40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4000" i="1">
                            <a:latin typeface="Cambria Math"/>
                          </a:rPr>
                          <m:t>𝑚</m:t>
                        </m:r>
                      </m:sup>
                      <m:e>
                        <m:r>
                          <a:rPr lang="en-US" sz="4000" i="1">
                            <a:latin typeface="Cambria Math"/>
                          </a:rPr>
                          <m:t>𝐴</m:t>
                        </m:r>
                        <m:r>
                          <a:rPr lang="en-US" sz="4000" i="1" baseline="-25000">
                            <a:latin typeface="Cambria Math"/>
                          </a:rPr>
                          <m:t>𝑖</m:t>
                        </m:r>
                      </m:e>
                    </m:nary>
                  </m:oMath>
                </a14:m>
                <a:r>
                  <a:rPr lang="en-US" sz="4000" dirty="0"/>
                  <a:t> </a:t>
                </a:r>
                <a:r>
                  <a:rPr lang="ru-RU" sz="4000" dirty="0"/>
                  <a:t>&lt;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ru-RU" sz="4000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000" i="1" dirty="0">
                            <a:latin typeface="Cambria Math"/>
                          </a:rPr>
                          <m:t>𝑗</m:t>
                        </m:r>
                        <m:r>
                          <a:rPr lang="en-US" sz="4000" i="1" dirty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4000" i="1" dirty="0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sz="4000" i="1" dirty="0">
                            <a:latin typeface="Cambria Math"/>
                          </a:rPr>
                          <m:t>𝐵</m:t>
                        </m:r>
                        <m:r>
                          <a:rPr lang="en-US" sz="4000" i="1" baseline="-25000" dirty="0">
                            <a:latin typeface="Cambria Math"/>
                          </a:rPr>
                          <m:t>𝑗</m:t>
                        </m:r>
                      </m:e>
                    </m:nary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3608" y="908720"/>
                <a:ext cx="8100392" cy="5949280"/>
              </a:xfrm>
              <a:blipFill rotWithShape="1">
                <a:blip r:embed="rId2"/>
                <a:stretch>
                  <a:fillRect l="-1881" r="-2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634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99592" y="0"/>
                <a:ext cx="8034096" cy="6669360"/>
              </a:xfrm>
            </p:spPr>
            <p:txBody>
              <a:bodyPr>
                <a:normAutofit/>
              </a:bodyPr>
              <a:lstStyle/>
              <a:p>
                <a:pPr marL="82296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Требуется определить такие значения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ij</a:t>
                </a:r>
                <a:r>
                  <a:rPr lang="en-US" dirty="0"/>
                  <a:t> </a:t>
                </a:r>
                <a:r>
                  <a:rPr lang="ru-RU" dirty="0"/>
                  <a:t>, при которых общие транспортные расходы будут минимальными. </a:t>
                </a:r>
              </a:p>
              <a:p>
                <a:pPr marL="82296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Задача предполагается сбалансированной, то есть общий запас ресурса у поставщиков и общий спрос у потребителей на него равны:</a:t>
                </a:r>
              </a:p>
              <a:p>
                <a:pPr marL="82296" indent="0" algn="ctr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400" b="0" i="1" smtClean="0">
                            <a:latin typeface="Cambria Math"/>
                          </a:rPr>
                          <m:t>𝑖</m:t>
                        </m:r>
                        <m:r>
                          <a:rPr lang="en-US" sz="4400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4400" b="0" i="1" smtClean="0">
                            <a:latin typeface="Cambria Math"/>
                          </a:rPr>
                          <m:t>𝑚</m:t>
                        </m:r>
                      </m:sup>
                      <m:e>
                        <m:r>
                          <a:rPr lang="en-US" sz="4400" b="0" i="1" smtClean="0">
                            <a:latin typeface="Cambria Math"/>
                          </a:rPr>
                          <m:t>𝐴</m:t>
                        </m:r>
                        <m:r>
                          <a:rPr lang="en-US" sz="4400" b="0" i="1" baseline="-25000" smtClean="0">
                            <a:latin typeface="Cambria Math"/>
                          </a:rPr>
                          <m:t>𝑖</m:t>
                        </m:r>
                      </m:e>
                    </m:nary>
                  </m:oMath>
                </a14:m>
                <a:r>
                  <a:rPr lang="en-US" sz="4400" dirty="0"/>
                  <a:t> </a:t>
                </a:r>
                <a:r>
                  <a:rPr lang="ru-RU" sz="4400" dirty="0"/>
                  <a:t>=</a:t>
                </a:r>
                <a:r>
                  <a:rPr lang="en-US" sz="44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ru-RU" sz="44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400" b="0" i="1" dirty="0" smtClean="0">
                            <a:latin typeface="Cambria Math"/>
                          </a:rPr>
                          <m:t>𝑗</m:t>
                        </m:r>
                        <m:r>
                          <a:rPr lang="en-US" sz="4400" b="0" i="1" dirty="0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4400" b="0" i="1" dirty="0" smtClean="0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sz="4400" b="0" i="1" dirty="0" smtClean="0">
                            <a:latin typeface="Cambria Math"/>
                          </a:rPr>
                          <m:t>𝐵</m:t>
                        </m:r>
                        <m:r>
                          <a:rPr lang="en-US" sz="4400" b="0" i="1" baseline="-25000" dirty="0" smtClean="0">
                            <a:latin typeface="Cambria Math"/>
                          </a:rPr>
                          <m:t>𝑗</m:t>
                        </m:r>
                      </m:e>
                    </m:nary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99592" y="0"/>
                <a:ext cx="8034096" cy="6669360"/>
              </a:xfrm>
              <a:blipFill rotWithShape="1">
                <a:blip r:embed="rId2"/>
                <a:stretch>
                  <a:fillRect l="-910" r="-18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2897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043608" y="332656"/>
                <a:ext cx="7890080" cy="6336704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Для приведения задачи к закрытому виду вводится фиктивный, в данном случае 4 поставщик ресурсов, причем его мощности предполагаются равными разности</a:t>
                </a:r>
              </a:p>
              <a:p>
                <a:pPr marL="0" indent="0" algn="ctr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sz="4400" dirty="0" err="1"/>
                  <a:t>А</a:t>
                </a:r>
                <a:r>
                  <a:rPr lang="ru-RU" sz="4400" baseline="-25000" dirty="0" err="1"/>
                  <a:t>фикт</a:t>
                </a:r>
                <a:r>
                  <a:rPr lang="ru-RU" sz="4400" dirty="0"/>
                  <a:t> = А</a:t>
                </a:r>
                <a:r>
                  <a:rPr lang="ru-RU" sz="4400" baseline="-25000" dirty="0"/>
                  <a:t>4</a:t>
                </a:r>
                <a:r>
                  <a:rPr lang="ru-RU" sz="4400" dirty="0"/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ru-RU" sz="4400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400" i="1" dirty="0">
                            <a:latin typeface="Cambria Math"/>
                          </a:rPr>
                          <m:t>𝑗</m:t>
                        </m:r>
                        <m:r>
                          <a:rPr lang="en-US" sz="4400" i="1" dirty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4400" i="1" dirty="0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sz="4400" i="1" dirty="0">
                            <a:latin typeface="Cambria Math"/>
                          </a:rPr>
                          <m:t>𝐵</m:t>
                        </m:r>
                        <m:r>
                          <a:rPr lang="en-US" sz="4400" i="1" baseline="-25000" dirty="0">
                            <a:latin typeface="Cambria Math"/>
                          </a:rPr>
                          <m:t>𝑗</m:t>
                        </m:r>
                      </m:e>
                    </m:nary>
                  </m:oMath>
                </a14:m>
                <a:r>
                  <a:rPr lang="ru-RU" sz="4400" dirty="0"/>
                  <a:t> -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400" i="1">
                            <a:latin typeface="Cambria Math"/>
                          </a:rPr>
                          <m:t>𝑖</m:t>
                        </m:r>
                        <m:r>
                          <a:rPr lang="en-US" sz="44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4400" i="1">
                            <a:latin typeface="Cambria Math"/>
                          </a:rPr>
                          <m:t>𝑚</m:t>
                        </m:r>
                      </m:sup>
                      <m:e>
                        <m:r>
                          <a:rPr lang="en-US" sz="4400" i="1">
                            <a:latin typeface="Cambria Math"/>
                          </a:rPr>
                          <m:t>𝐴</m:t>
                        </m:r>
                        <m:r>
                          <a:rPr lang="en-US" sz="4400" i="1" baseline="-25000">
                            <a:latin typeface="Cambria Math"/>
                          </a:rPr>
                          <m:t>𝑖</m:t>
                        </m:r>
                      </m:e>
                    </m:nary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3608" y="332656"/>
                <a:ext cx="7890080" cy="6336704"/>
              </a:xfrm>
              <a:blipFill rotWithShape="1">
                <a:blip r:embed="rId2"/>
                <a:stretch>
                  <a:fillRect l="-1931" r="-20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068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620688"/>
                <a:ext cx="7818072" cy="5627712"/>
              </a:xfrm>
            </p:spPr>
            <p:txBody>
              <a:bodyPr/>
              <a:lstStyle/>
              <a:p>
                <a:pPr marL="82296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Если же</a:t>
                </a:r>
              </a:p>
              <a:p>
                <a:pPr marL="82296" indent="0" algn="ctr">
                  <a:lnSpc>
                    <a:spcPct val="150000"/>
                  </a:lnSpc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ru-RU" sz="4400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400" i="1" dirty="0">
                            <a:latin typeface="Cambria Math"/>
                          </a:rPr>
                          <m:t>𝑗</m:t>
                        </m:r>
                        <m:r>
                          <a:rPr lang="en-US" sz="4400" i="1" dirty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4400" i="1" dirty="0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sz="4400" i="1" dirty="0">
                            <a:latin typeface="Cambria Math"/>
                          </a:rPr>
                          <m:t>𝐵</m:t>
                        </m:r>
                        <m:r>
                          <a:rPr lang="en-US" sz="4400" i="1" baseline="-25000" dirty="0">
                            <a:latin typeface="Cambria Math"/>
                          </a:rPr>
                          <m:t>𝑗</m:t>
                        </m:r>
                      </m:e>
                    </m:nary>
                    <m:r>
                      <a:rPr lang="en-US" sz="4400" i="1" baseline="-25000" dirty="0">
                        <a:latin typeface="Cambria Math"/>
                      </a:rPr>
                      <m:t> </m:t>
                    </m:r>
                  </m:oMath>
                </a14:m>
                <a:r>
                  <a:rPr lang="ru-RU" sz="4400" dirty="0"/>
                  <a:t>&lt;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400" i="1">
                            <a:latin typeface="Cambria Math"/>
                          </a:rPr>
                          <m:t>𝑖</m:t>
                        </m:r>
                        <m:r>
                          <a:rPr lang="en-US" sz="44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4400" i="1">
                            <a:latin typeface="Cambria Math"/>
                          </a:rPr>
                          <m:t>𝑚</m:t>
                        </m:r>
                      </m:sup>
                      <m:e>
                        <m:r>
                          <a:rPr lang="en-US" sz="4400" i="1">
                            <a:latin typeface="Cambria Math"/>
                          </a:rPr>
                          <m:t>𝐴</m:t>
                        </m:r>
                        <m:r>
                          <a:rPr lang="en-US" sz="4400" i="1" baseline="-25000">
                            <a:latin typeface="Cambria Math"/>
                          </a:rPr>
                          <m:t>𝑖</m:t>
                        </m:r>
                      </m:e>
                    </m:nary>
                  </m:oMath>
                </a14:m>
                <a:endParaRPr lang="ru-RU" sz="4400" dirty="0"/>
              </a:p>
              <a:p>
                <a:pPr marL="82296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Вводят фиктивного потребителя ресурсов</a:t>
                </a:r>
              </a:p>
              <a:p>
                <a:pPr marL="82296" indent="0" algn="ctr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sz="4400" dirty="0" err="1"/>
                  <a:t>В</a:t>
                </a:r>
                <a:r>
                  <a:rPr lang="ru-RU" sz="4400" baseline="-25000" dirty="0" err="1"/>
                  <a:t>фикт</a:t>
                </a:r>
                <a:r>
                  <a:rPr lang="ru-RU" sz="4400" dirty="0"/>
                  <a:t> 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400" i="1">
                            <a:latin typeface="Cambria Math"/>
                          </a:rPr>
                          <m:t>𝑖</m:t>
                        </m:r>
                        <m:r>
                          <a:rPr lang="en-US" sz="44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4400" i="1">
                            <a:latin typeface="Cambria Math"/>
                          </a:rPr>
                          <m:t>𝑚</m:t>
                        </m:r>
                      </m:sup>
                      <m:e>
                        <m:r>
                          <a:rPr lang="en-US" sz="4400" i="1">
                            <a:latin typeface="Cambria Math"/>
                          </a:rPr>
                          <m:t>𝐴</m:t>
                        </m:r>
                        <m:r>
                          <a:rPr lang="en-US" sz="4400" i="1" baseline="-25000">
                            <a:latin typeface="Cambria Math"/>
                          </a:rPr>
                          <m:t>𝑖</m:t>
                        </m:r>
                      </m:e>
                    </m:nary>
                  </m:oMath>
                </a14:m>
                <a:r>
                  <a:rPr lang="ru-RU" sz="4400" dirty="0"/>
                  <a:t>-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ru-RU" sz="4400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400" i="1" dirty="0">
                            <a:latin typeface="Cambria Math"/>
                          </a:rPr>
                          <m:t>𝑗</m:t>
                        </m:r>
                        <m:r>
                          <a:rPr lang="en-US" sz="4400" i="1" dirty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4400" i="1" dirty="0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sz="4400" i="1" dirty="0">
                            <a:latin typeface="Cambria Math"/>
                          </a:rPr>
                          <m:t>𝐵</m:t>
                        </m:r>
                        <m:r>
                          <a:rPr lang="en-US" sz="4400" i="1" baseline="-25000" dirty="0">
                            <a:latin typeface="Cambria Math"/>
                          </a:rPr>
                          <m:t>𝑗</m:t>
                        </m:r>
                      </m:e>
                    </m:nary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620688"/>
                <a:ext cx="7818072" cy="5627712"/>
              </a:xfrm>
              <a:blipFill rotWithShape="1">
                <a:blip r:embed="rId2"/>
                <a:stretch>
                  <a:fillRect l="-857" r="-10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321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88640"/>
            <a:ext cx="8028384" cy="666936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Чтобы значение целевой функции не изменилось, стоимость транспортировки единицы ресурса от фиктивного поставщика ко всем потребителям (от всех поставщиков к фиктивному потребителю) приравнивают к нулю. При этом даже при решении задачи на минимизацию ЦФ никакие корректировки алгоритма не требуются.</a:t>
            </a:r>
          </a:p>
        </p:txBody>
      </p:sp>
    </p:spTree>
    <p:extLst>
      <p:ext uri="{BB962C8B-B14F-4D97-AF65-F5344CB8AC3E}">
        <p14:creationId xmlns:p14="http://schemas.microsoft.com/office/powerpoint/2010/main" val="4055117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18072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Табличная модель задачи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4101713"/>
              </p:ext>
            </p:extLst>
          </p:nvPr>
        </p:nvGraphicFramePr>
        <p:xfrm>
          <a:off x="1115613" y="908724"/>
          <a:ext cx="7818839" cy="56886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6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69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69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69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74052"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j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4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Ai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052">
                <a:tc>
                  <a:txBody>
                    <a:bodyPr/>
                    <a:lstStyle/>
                    <a:p>
                      <a:r>
                        <a:rPr lang="en-US" sz="2400" dirty="0" err="1"/>
                        <a:t>i</a:t>
                      </a:r>
                      <a:endParaRPr lang="ru-RU" sz="24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052"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  <a:p>
                      <a:r>
                        <a:rPr lang="ru-RU" sz="2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55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30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40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50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15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49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05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052"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  <a:p>
                      <a:r>
                        <a:rPr lang="ru-RU" sz="24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35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30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100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45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60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63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05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4052">
                <a:tc rowSpan="2">
                  <a:txBody>
                    <a:bodyPr/>
                    <a:lstStyle/>
                    <a:p>
                      <a:endParaRPr lang="ru-RU" sz="2400" b="1" dirty="0"/>
                    </a:p>
                    <a:p>
                      <a:r>
                        <a:rPr lang="ru-RU" sz="2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40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60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95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55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25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58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405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4052">
                <a:tc rowSpan="2">
                  <a:txBody>
                    <a:bodyPr/>
                    <a:lstStyle/>
                    <a:p>
                      <a:r>
                        <a:rPr lang="ru-RU" sz="2400" b="1" dirty="0"/>
                        <a:t>4 (</a:t>
                      </a:r>
                      <a:r>
                        <a:rPr lang="ru-RU" sz="2400" b="1" dirty="0" err="1"/>
                        <a:t>фикт</a:t>
                      </a:r>
                      <a:r>
                        <a:rPr lang="ru-RU" sz="240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405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4052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Bj</a:t>
                      </a:r>
                      <a:endParaRPr lang="ru-RU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40</a:t>
                      </a:r>
                      <a:endParaRPr lang="ru-RU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40</a:t>
                      </a:r>
                      <a:endParaRPr lang="ru-RU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30</a:t>
                      </a:r>
                      <a:endParaRPr lang="ru-RU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30</a:t>
                      </a:r>
                      <a:endParaRPr lang="ru-RU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180</a:t>
                      </a:r>
                      <a:endParaRPr lang="ru-RU" sz="24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405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180</a:t>
                      </a:r>
                      <a:endParaRPr lang="ru-RU" sz="24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115616" y="908720"/>
            <a:ext cx="1152128" cy="9361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812360" y="5661248"/>
            <a:ext cx="1080120" cy="9361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9495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692696"/>
            <a:ext cx="7386024" cy="511256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При интерпретации полученного решения занятые клетки фиктивной строки (фиктивного столбца) отражают какому потребителю (от какого поставщика) и в </a:t>
            </a:r>
            <a:r>
              <a:rPr lang="ru-RU"/>
              <a:t>каком количестве ресурс </a:t>
            </a:r>
            <a:r>
              <a:rPr lang="ru-RU" dirty="0"/>
              <a:t>целесообразно оставить неиспользованным.</a:t>
            </a:r>
          </a:p>
        </p:txBody>
      </p:sp>
    </p:spTree>
    <p:extLst>
      <p:ext uri="{BB962C8B-B14F-4D97-AF65-F5344CB8AC3E}">
        <p14:creationId xmlns:p14="http://schemas.microsoft.com/office/powerpoint/2010/main" val="892718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r>
              <a:rPr lang="ru-RU" dirty="0"/>
              <a:t>Вопрос 3.</a:t>
            </a:r>
          </a:p>
          <a:p>
            <a:pPr marL="82296" indent="0" algn="ctr">
              <a:buNone/>
            </a:pPr>
            <a:r>
              <a:rPr lang="ru-RU" dirty="0"/>
              <a:t>Метод потенциалов</a:t>
            </a:r>
          </a:p>
        </p:txBody>
      </p:sp>
    </p:spTree>
    <p:extLst>
      <p:ext uri="{BB962C8B-B14F-4D97-AF65-F5344CB8AC3E}">
        <p14:creationId xmlns:p14="http://schemas.microsoft.com/office/powerpoint/2010/main" val="333267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47800"/>
            <a:ext cx="8028384" cy="4800600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Опорное решение полученное любым из известных способов, как правило не является оптимальным.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Поэтому алгоритмы оптимизации основаны на его последовательном улучшении.</a:t>
            </a:r>
          </a:p>
        </p:txBody>
      </p:sp>
    </p:spTree>
    <p:extLst>
      <p:ext uri="{BB962C8B-B14F-4D97-AF65-F5344CB8AC3E}">
        <p14:creationId xmlns:p14="http://schemas.microsoft.com/office/powerpoint/2010/main" val="1058383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6957392"/>
          </a:xfrm>
        </p:spPr>
        <p:txBody>
          <a:bodyPr>
            <a:normAutofit lnSpcReduction="10000"/>
          </a:bodyPr>
          <a:lstStyle/>
          <a:p>
            <a:pPr marL="0" indent="365125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Рассмотрим циклическую процедуру преобразования любого решения транспортной задачи.</a:t>
            </a:r>
          </a:p>
          <a:p>
            <a:pPr marL="0" indent="365125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Суть ее заключается в перемещении части транспортируемого ресурса внутри некоторой замкнутой последовательности клеток (цикла), причем в каждом цикле одна клетка свободна, а остальные заняты.</a:t>
            </a:r>
          </a:p>
          <a:p>
            <a:pPr marL="0" indent="365125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При этом происходит замена одного базисного решения другим.</a:t>
            </a:r>
          </a:p>
        </p:txBody>
      </p:sp>
    </p:spTree>
    <p:extLst>
      <p:ext uri="{BB962C8B-B14F-4D97-AF65-F5344CB8AC3E}">
        <p14:creationId xmlns:p14="http://schemas.microsoft.com/office/powerpoint/2010/main" val="2651405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980728"/>
            <a:ext cx="8172400" cy="4896544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Замкнутый цикл строится по следующим правилам: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</a:pPr>
            <a:r>
              <a:rPr lang="ru-RU" dirty="0"/>
              <a:t>стороны многоугольника должны располагаться только вдоль строк и столбцов матрицы, то есть пересекаться только под прямыми углами;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092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88640"/>
            <a:ext cx="7674056" cy="6408712"/>
          </a:xfrm>
        </p:spPr>
        <p:txBody>
          <a:bodyPr/>
          <a:lstStyle/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dirty="0"/>
              <a:t>вершины многоугольника должны находиться в </a:t>
            </a:r>
            <a:r>
              <a:rPr lang="ru-RU" i="1" dirty="0"/>
              <a:t>занятых</a:t>
            </a:r>
            <a:r>
              <a:rPr lang="ru-RU" dirty="0"/>
              <a:t> клетках, кроме одной </a:t>
            </a:r>
            <a:r>
              <a:rPr lang="ru-RU" i="1" dirty="0"/>
              <a:t>начальной</a:t>
            </a:r>
            <a:r>
              <a:rPr lang="ru-RU" dirty="0"/>
              <a:t>, лежащей в выбранной свободной (</a:t>
            </a:r>
            <a:r>
              <a:rPr lang="ru-RU" i="1" dirty="0"/>
              <a:t>испытуемой</a:t>
            </a:r>
            <a:r>
              <a:rPr lang="ru-RU" dirty="0"/>
              <a:t>) клетке;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dirty="0"/>
              <a:t>пересечение несмежных сторон многоугольника вершиной не считается;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dirty="0"/>
              <a:t>начальной вершине приписывается знак «+», далее знаки чередуются.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334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476672"/>
            <a:ext cx="7962088" cy="5771728"/>
          </a:xfrm>
        </p:spPr>
        <p:txBody>
          <a:bodyPr/>
          <a:lstStyle/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Такую задачу называют </a:t>
            </a:r>
            <a:r>
              <a:rPr lang="ru-RU" dirty="0">
                <a:solidFill>
                  <a:srgbClr val="FF0000"/>
                </a:solidFill>
              </a:rPr>
              <a:t>закрытой</a:t>
            </a:r>
            <a:r>
              <a:rPr lang="ru-RU" dirty="0"/>
              <a:t>, </a:t>
            </a:r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если этот баланс не выдерживается, транспортная задача является </a:t>
            </a:r>
            <a:r>
              <a:rPr lang="ru-RU" dirty="0">
                <a:solidFill>
                  <a:srgbClr val="FF0000"/>
                </a:solidFill>
              </a:rPr>
              <a:t>открытой</a:t>
            </a:r>
            <a:r>
              <a:rPr lang="ru-RU" dirty="0"/>
              <a:t>.</a:t>
            </a:r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endParaRPr lang="ru-RU" dirty="0"/>
          </a:p>
          <a:p>
            <a:pPr marL="82296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С учетом сбалансированности модель транспортной задачи может быть сформулирована следующим образом.</a:t>
            </a:r>
          </a:p>
        </p:txBody>
      </p:sp>
    </p:spTree>
    <p:extLst>
      <p:ext uri="{BB962C8B-B14F-4D97-AF65-F5344CB8AC3E}">
        <p14:creationId xmlns:p14="http://schemas.microsoft.com/office/powerpoint/2010/main" val="1045204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При выполнении указанных правил для любой свободной клетки можно построить единственный цикл.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Построим примеры циклов для свободных клеток (3,5) и (2,5) .</a:t>
            </a:r>
          </a:p>
        </p:txBody>
      </p:sp>
    </p:spTree>
    <p:extLst>
      <p:ext uri="{BB962C8B-B14F-4D97-AF65-F5344CB8AC3E}">
        <p14:creationId xmlns:p14="http://schemas.microsoft.com/office/powerpoint/2010/main" val="428046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740352" y="5013176"/>
            <a:ext cx="1152128" cy="1008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Цикл испытуемой клетки (3,5)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835782"/>
              </p:ext>
            </p:extLst>
          </p:nvPr>
        </p:nvGraphicFramePr>
        <p:xfrm>
          <a:off x="1187624" y="1447800"/>
          <a:ext cx="7746828" cy="463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1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1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1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1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1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11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7024"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984"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349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3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349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3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349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3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187624" y="1484784"/>
            <a:ext cx="1296144" cy="11521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248168" y="5471863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724128" y="5441085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-</a:t>
            </a:r>
            <a:endParaRPr lang="ru-RU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650200" y="322402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+</a:t>
            </a:r>
            <a:endParaRPr lang="ru-RU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363504" y="3201928"/>
            <a:ext cx="428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-</a:t>
            </a:r>
            <a:endParaRPr lang="ru-RU" sz="2800" b="1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5724128" y="5517232"/>
            <a:ext cx="2524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5724128" y="3224024"/>
            <a:ext cx="0" cy="2293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724128" y="3224024"/>
            <a:ext cx="2524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248168" y="3224024"/>
            <a:ext cx="0" cy="2293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2023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1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565228" y="3866572"/>
            <a:ext cx="1152128" cy="1008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Цикл испытуемой клетки (</a:t>
            </a:r>
            <a:r>
              <a:rPr lang="en-US" dirty="0"/>
              <a:t>2</a:t>
            </a:r>
            <a:r>
              <a:rPr lang="ru-RU" dirty="0"/>
              <a:t>,5)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59088"/>
              </p:ext>
            </p:extLst>
          </p:nvPr>
        </p:nvGraphicFramePr>
        <p:xfrm>
          <a:off x="1049156" y="1503824"/>
          <a:ext cx="7746828" cy="463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1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1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1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1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1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11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3528"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984"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349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3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349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3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349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3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187624" y="1484784"/>
            <a:ext cx="1296144" cy="11521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07500" y="4357779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+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724128" y="5441085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-</a:t>
            </a:r>
            <a:endParaRPr lang="ru-RU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650200" y="322402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+</a:t>
            </a:r>
            <a:endParaRPr lang="ru-RU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363504" y="3201928"/>
            <a:ext cx="428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-</a:t>
            </a:r>
            <a:endParaRPr lang="ru-RU" sz="2800" b="1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2987824" y="4357779"/>
            <a:ext cx="5260344" cy="13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724128" y="3224024"/>
            <a:ext cx="2524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248168" y="3224024"/>
            <a:ext cx="0" cy="11466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724128" y="3224024"/>
            <a:ext cx="0" cy="2365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2987824" y="5592175"/>
            <a:ext cx="273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987824" y="4357779"/>
            <a:ext cx="0" cy="12314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131840" y="4450289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-</a:t>
            </a:r>
            <a:endParaRPr lang="ru-RU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059832" y="569039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+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76870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/>
      <p:bldP spid="25" grpId="0"/>
      <p:bldP spid="26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Порядок преобразований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Среди клеток, помеченных знаком «-», находят клетку с наименьшим ресурсом (</a:t>
            </a:r>
            <a:r>
              <a:rPr lang="en-US" dirty="0" err="1"/>
              <a:t>x</a:t>
            </a:r>
            <a:r>
              <a:rPr lang="en-US" baseline="-25000" dirty="0" err="1"/>
              <a:t>min</a:t>
            </a:r>
            <a:r>
              <a:rPr lang="ru-RU" dirty="0"/>
              <a:t>) и далее последовательно в клетках со знаком «+» увеличивают ресурс на </a:t>
            </a:r>
            <a:r>
              <a:rPr lang="en-US" dirty="0" err="1"/>
              <a:t>x</a:t>
            </a:r>
            <a:r>
              <a:rPr lang="en-US" baseline="-25000" dirty="0" err="1"/>
              <a:t>min</a:t>
            </a:r>
            <a:r>
              <a:rPr lang="ru-RU" dirty="0"/>
              <a:t>, а в помеченных знаком «-» –уменьшают на </a:t>
            </a:r>
            <a:r>
              <a:rPr lang="en-US" dirty="0" err="1"/>
              <a:t>x</a:t>
            </a:r>
            <a:r>
              <a:rPr lang="en-US" baseline="-25000" dirty="0" err="1"/>
              <a:t>min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974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60648"/>
            <a:ext cx="7642096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При этом, как минимум, в одной из клеток ресурс уменьшится до нуля (переменная, соответствующая этой клетке будет выведена из базиса), а в испытуемой клетке появится ресурс равный </a:t>
            </a:r>
            <a:r>
              <a:rPr lang="en-US" dirty="0" err="1"/>
              <a:t>x</a:t>
            </a:r>
            <a:r>
              <a:rPr lang="en-US" baseline="-25000" dirty="0" err="1"/>
              <a:t>min</a:t>
            </a:r>
            <a:r>
              <a:rPr lang="ru-RU" baseline="-25000" dirty="0"/>
              <a:t> </a:t>
            </a:r>
            <a:r>
              <a:rPr lang="ru-RU" dirty="0"/>
              <a:t>, то есть переменная, соответствующая испытуемой клетке, будет введена в базис.</a:t>
            </a:r>
          </a:p>
        </p:txBody>
      </p:sp>
    </p:spTree>
    <p:extLst>
      <p:ext uri="{BB962C8B-B14F-4D97-AF65-F5344CB8AC3E}">
        <p14:creationId xmlns:p14="http://schemas.microsoft.com/office/powerpoint/2010/main" val="2997456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При таком изменении значение целевой функции может как уменьшиться (то есть достигается улучшение решения задачи на минимизацию) , так и увеличиться (то есть решение ухудшится).</a:t>
            </a:r>
          </a:p>
        </p:txBody>
      </p:sp>
    </p:spTree>
    <p:extLst>
      <p:ext uri="{BB962C8B-B14F-4D97-AF65-F5344CB8AC3E}">
        <p14:creationId xmlns:p14="http://schemas.microsoft.com/office/powerpoint/2010/main" val="2296166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332656"/>
                <a:ext cx="7818072" cy="6336704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Чтобы выяснить, как изменится решение, вычисляют </a:t>
                </a:r>
                <a:r>
                  <a:rPr lang="ru-RU" i="1" dirty="0"/>
                  <a:t>оценку испытуемой клетки</a:t>
                </a:r>
                <a:r>
                  <a:rPr lang="ru-RU" dirty="0"/>
                  <a:t> (цену цикла):</a:t>
                </a: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endParaRPr lang="ru-RU" dirty="0"/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latin typeface="Cambria Math"/>
                          <a:ea typeface="Cambria Math"/>
                        </a:rPr>
                        <m:t>𝜎</m:t>
                      </m:r>
                      <m:r>
                        <a:rPr lang="en-US" i="1" baseline="-25000">
                          <a:latin typeface="Cambria Math"/>
                          <a:ea typeface="Cambria Math"/>
                        </a:rPr>
                        <m:t>𝑖𝑗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=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latin typeface="Cambria Math"/>
                              <a:ea typeface="Cambria Math"/>
                            </a:rPr>
                            <m:t>+</m:t>
                          </m:r>
                        </m:sub>
                        <m:sup/>
                        <m:e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𝐶</m:t>
                          </m:r>
                          <m:r>
                            <a:rPr lang="en-US" i="1" baseline="-25000">
                              <a:latin typeface="Cambria Math"/>
                              <a:ea typeface="Cambria Math"/>
                            </a:rPr>
                            <m:t>𝑖𝑗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 − 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</m:sub>
                            <m:sup/>
                            <m:e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𝐶</m:t>
                              </m:r>
                              <m:r>
                                <a:rPr lang="en-US" i="1" baseline="-25000">
                                  <a:latin typeface="Cambria Math"/>
                                  <a:ea typeface="Cambria Math"/>
                                </a:rPr>
                                <m:t>𝑖𝑗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ru-RU" dirty="0"/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endParaRPr lang="ru-RU" dirty="0"/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где «+» и «-» относятся к клеткам, помеченным соответствующими знаками.</a:t>
                </a: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endParaRPr lang="ru-RU" dirty="0"/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endParaRPr lang="ru-RU" dirty="0"/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endParaRPr lang="ru-RU" i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332656"/>
                <a:ext cx="7818072" cy="6336704"/>
              </a:xfrm>
              <a:blipFill rotWithShape="1">
                <a:blip r:embed="rId2"/>
                <a:stretch>
                  <a:fillRect l="-1793" r="-779" b="-5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573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476672"/>
                <a:ext cx="7818072" cy="6192688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Величина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en-US" i="1" baseline="-25000">
                        <a:latin typeface="Cambria Math"/>
                        <a:ea typeface="Cambria Math"/>
                      </a:rPr>
                      <m:t>𝑖𝑗</m:t>
                    </m:r>
                  </m:oMath>
                </a14:m>
                <a:r>
                  <a:rPr lang="ru-RU" dirty="0"/>
                  <a:t> показывает, как изменится стоимость транспортировки ресурса в случае перемещения по циклу единицы ресурса. Полное изменение стоимости транспортировки (изменение значения целевой функции) задается величиной:</a:t>
                </a: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sz="2400" dirty="0"/>
                  <a:t>                                   </a:t>
                </a:r>
                <a:r>
                  <a:rPr lang="ru-RU" dirty="0"/>
                  <a:t>Δ</a:t>
                </a:r>
                <a:r>
                  <a:rPr lang="el-GR" sz="4800" dirty="0"/>
                  <a:t>Ζ</a:t>
                </a:r>
                <a:r>
                  <a:rPr lang="ru-RU" sz="4800" dirty="0"/>
                  <a:t> =</a:t>
                </a:r>
                <a:r>
                  <a:rPr lang="en-US" sz="4800" dirty="0" err="1"/>
                  <a:t>x</a:t>
                </a:r>
                <a:r>
                  <a:rPr lang="en-US" sz="4800" baseline="-25000" dirty="0" err="1"/>
                  <a:t>min</a:t>
                </a:r>
                <a:r>
                  <a:rPr lang="ru-RU" sz="48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ru-RU" sz="4800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en-US" sz="4800" i="1" baseline="-25000">
                        <a:latin typeface="Cambria Math"/>
                        <a:ea typeface="Cambria Math"/>
                      </a:rPr>
                      <m:t>𝑖𝑗</m:t>
                    </m:r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476672"/>
                <a:ext cx="7818072" cy="6192688"/>
              </a:xfrm>
              <a:blipFill rotWithShape="1">
                <a:blip r:embed="rId2"/>
                <a:stretch>
                  <a:fillRect l="-19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0589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71600" y="260648"/>
                <a:ext cx="8172400" cy="6408712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При этом значение целевой функции по новому плану будет иметь значение:</a:t>
                </a: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sz="4800" dirty="0"/>
                  <a:t>                Ζ‘ = </a:t>
                </a:r>
                <a:r>
                  <a:rPr lang="el-GR" sz="4800" dirty="0"/>
                  <a:t>Ζ</a:t>
                </a:r>
                <a:r>
                  <a:rPr lang="ru-RU" sz="4800" baseline="-25000" dirty="0"/>
                  <a:t>0</a:t>
                </a:r>
                <a:r>
                  <a:rPr lang="ru-RU" sz="4800" dirty="0"/>
                  <a:t> +</a:t>
                </a:r>
                <a:r>
                  <a:rPr lang="ru-RU" dirty="0">
                    <a:cs typeface="Vani"/>
                  </a:rPr>
                  <a:t> </a:t>
                </a:r>
                <a:r>
                  <a:rPr lang="ru-RU" dirty="0"/>
                  <a:t>Δ</a:t>
                </a:r>
                <a:r>
                  <a:rPr lang="el-GR" sz="4800" dirty="0"/>
                  <a:t>Ζ</a:t>
                </a:r>
                <a:endParaRPr lang="ru-RU" sz="4800" dirty="0"/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Таким образом в задаче на минимизацию положительное значение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en-US" i="1" baseline="-25000">
                        <a:latin typeface="Cambria Math"/>
                        <a:ea typeface="Cambria Math"/>
                      </a:rPr>
                      <m:t>𝑖𝑗</m:t>
                    </m:r>
                  </m:oMath>
                </a14:m>
                <a:r>
                  <a:rPr lang="ru-RU" dirty="0"/>
                  <a:t> означает, что преобразование невыгодно, а отрицательное – что выгодно.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1600" y="260648"/>
                <a:ext cx="8172400" cy="6408712"/>
              </a:xfrm>
              <a:blipFill rotWithShape="1">
                <a:blip r:embed="rId2"/>
                <a:stretch>
                  <a:fillRect l="-18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370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87624" y="260648"/>
                <a:ext cx="7746064" cy="6408712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Для примеров циклов, оценки свободных клеток составляют:</a:t>
                </a: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3</m:t>
                    </m:r>
                    <m:r>
                      <a:rPr lang="ru-RU" b="0" i="1" baseline="-25000" smtClean="0">
                        <a:latin typeface="Cambria Math" panose="02040503050406030204" pitchFamily="18" charset="0"/>
                        <a:ea typeface="Cambria Math"/>
                      </a:rPr>
                      <m:t>5</m:t>
                    </m:r>
                  </m:oMath>
                </a14:m>
                <a:r>
                  <a:rPr lang="ru-RU" baseline="-25000" dirty="0"/>
                  <a:t> </a:t>
                </a:r>
                <a:r>
                  <a:rPr lang="ru-RU" dirty="0"/>
                  <a:t>= С35 +С13 – С15 –  С33 = -45</a:t>
                </a: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ru-RU" baseline="-25000" dirty="0"/>
                  <a:t>5</a:t>
                </a:r>
                <a:r>
                  <a:rPr lang="ru-RU" dirty="0"/>
                  <a:t>= С 25 + С13 + С31 – С15 – С33 – С21 =-5</a:t>
                </a: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Следовательно преобразования с помощью обоих циклов выгодно.</a:t>
                </a: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endParaRPr lang="ru-RU" dirty="0"/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Циклические преобразования лежат в основе </a:t>
                </a:r>
                <a:r>
                  <a:rPr lang="ru-RU" i="1" dirty="0"/>
                  <a:t>распределительного метода.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7624" y="260648"/>
                <a:ext cx="7746064" cy="6408712"/>
              </a:xfrm>
              <a:blipFill>
                <a:blip r:embed="rId2"/>
                <a:stretch>
                  <a:fillRect l="-2046" r="-3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726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>
                <a:effectLst/>
              </a:rPr>
              <a:t>Целевая функция: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63688" y="2492896"/>
                <a:ext cx="5904656" cy="1909192"/>
              </a:xfrm>
            </p:spPr>
            <p:txBody>
              <a:bodyPr>
                <a:normAutofit/>
              </a:bodyPr>
              <a:lstStyle/>
              <a:p>
                <a:pPr marL="82296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en-US" sz="4800" dirty="0"/>
                  <a:t>Z </a:t>
                </a:r>
                <a:r>
                  <a:rPr lang="ru-RU" sz="4800" dirty="0"/>
                  <a:t>=</a:t>
                </a:r>
                <a:r>
                  <a:rPr lang="en-US" sz="48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4800" b="0" i="1" smtClean="0">
                            <a:latin typeface="Cambria Math"/>
                          </a:rPr>
                          <m:t>𝑖</m:t>
                        </m:r>
                        <m:r>
                          <a:rPr lang="en-US" sz="4800" b="0" i="1" smtClean="0">
                            <a:latin typeface="Cambria Math"/>
                          </a:rPr>
                          <m:t>𝑗</m:t>
                        </m:r>
                      </m:sub>
                      <m:sup/>
                      <m:e>
                        <m:r>
                          <a:rPr lang="en-US" sz="4800" b="0" i="1" smtClean="0">
                            <a:latin typeface="Cambria Math"/>
                          </a:rPr>
                          <m:t>𝐶</m:t>
                        </m:r>
                        <m:r>
                          <a:rPr lang="en-US" sz="4800" b="0" i="1" baseline="-25000" smtClean="0">
                            <a:latin typeface="Cambria Math"/>
                          </a:rPr>
                          <m:t>𝑖𝑗</m:t>
                        </m:r>
                        <m:r>
                          <a:rPr lang="en-US" sz="4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4800" b="0" i="1" baseline="-25000" smtClean="0">
                            <a:latin typeface="Cambria Math"/>
                          </a:rPr>
                          <m:t>𝑖𝑗</m:t>
                        </m:r>
                      </m:e>
                    </m:nary>
                  </m:oMath>
                </a14:m>
                <a:r>
                  <a:rPr lang="en-US" sz="4800" dirty="0">
                    <a:sym typeface="Wingdings 3"/>
                  </a:rPr>
                  <a:t> </a:t>
                </a:r>
                <a:r>
                  <a:rPr lang="ru-RU" sz="4800" dirty="0">
                    <a:sym typeface="Wingdings 3"/>
                  </a:rPr>
                  <a:t></a:t>
                </a:r>
                <a:r>
                  <a:rPr lang="en-US" sz="4800" dirty="0">
                    <a:sym typeface="Wingdings 3"/>
                  </a:rPr>
                  <a:t> min</a:t>
                </a:r>
                <a:r>
                  <a:rPr lang="ru-RU" sz="4800" dirty="0">
                    <a:sym typeface="Wingdings 3"/>
                  </a:rPr>
                  <a:t>.</a:t>
                </a:r>
                <a:endParaRPr lang="ru-RU" sz="4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63688" y="2492896"/>
                <a:ext cx="5904656" cy="1909192"/>
              </a:xfrm>
              <a:blipFill>
                <a:blip r:embed="rId2"/>
                <a:stretch>
                  <a:fillRect l="-31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366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116632"/>
            <a:ext cx="5040560" cy="854968"/>
          </a:xfrm>
        </p:spPr>
        <p:txBody>
          <a:bodyPr>
            <a:normAutofit/>
          </a:bodyPr>
          <a:lstStyle/>
          <a:p>
            <a:r>
              <a:rPr lang="ru-RU" dirty="0"/>
              <a:t>метод потенциалов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24744"/>
            <a:ext cx="8100392" cy="573325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Введем новые характеристики поставщиков и потребителей транспортируемого ресурса – потенциалы </a:t>
            </a:r>
            <a:r>
              <a:rPr lang="el-GR" dirty="0"/>
              <a:t>α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l-GR" dirty="0"/>
              <a:t>β</a:t>
            </a:r>
            <a:r>
              <a:rPr lang="en-US" dirty="0"/>
              <a:t>j</a:t>
            </a:r>
            <a:r>
              <a:rPr lang="ru-RU" dirty="0"/>
              <a:t> соответственно.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Их экономический смысл: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l-GR" dirty="0"/>
              <a:t>α</a:t>
            </a:r>
            <a:r>
              <a:rPr lang="en-US" dirty="0" err="1"/>
              <a:t>i</a:t>
            </a:r>
            <a:r>
              <a:rPr lang="ru-RU" dirty="0"/>
              <a:t> – взятые с обратным знаком средние расходы </a:t>
            </a:r>
            <a:r>
              <a:rPr lang="en-US" dirty="0" err="1"/>
              <a:t>i</a:t>
            </a:r>
            <a:r>
              <a:rPr lang="ru-RU" dirty="0"/>
              <a:t>-го поставщика на транспортировку продукции к потребителям;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2057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60648"/>
            <a:ext cx="7962088" cy="648072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l-GR" dirty="0"/>
              <a:t>β</a:t>
            </a:r>
            <a:r>
              <a:rPr lang="en-US" dirty="0"/>
              <a:t>j</a:t>
            </a:r>
            <a:r>
              <a:rPr lang="ru-RU" dirty="0"/>
              <a:t>– средние расходы </a:t>
            </a:r>
            <a:r>
              <a:rPr lang="en-US" dirty="0"/>
              <a:t>j</a:t>
            </a:r>
            <a:r>
              <a:rPr lang="ru-RU" dirty="0"/>
              <a:t>-го потребителя на доставку единицы продукции.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Для всех занятых клеток (включая условно занятые) положим: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                            </a:t>
            </a:r>
            <a:r>
              <a:rPr lang="en-US" dirty="0" err="1"/>
              <a:t>Cij</a:t>
            </a:r>
            <a:r>
              <a:rPr lang="en-US" dirty="0"/>
              <a:t> </a:t>
            </a:r>
            <a:r>
              <a:rPr lang="ru-RU" dirty="0"/>
              <a:t>= </a:t>
            </a:r>
            <a:r>
              <a:rPr lang="el-GR" dirty="0"/>
              <a:t>β</a:t>
            </a:r>
            <a:r>
              <a:rPr lang="en-US" dirty="0"/>
              <a:t>j</a:t>
            </a:r>
            <a:r>
              <a:rPr lang="ru-RU" dirty="0"/>
              <a:t> – </a:t>
            </a:r>
            <a:r>
              <a:rPr lang="el-GR" dirty="0"/>
              <a:t>α</a:t>
            </a:r>
            <a:r>
              <a:rPr lang="en-US" dirty="0" err="1"/>
              <a:t>i</a:t>
            </a:r>
            <a:endParaRPr lang="ru-RU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Добавим к системе уравнений еще одно: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                             </a:t>
            </a:r>
            <a:r>
              <a:rPr lang="el-GR" dirty="0"/>
              <a:t>α</a:t>
            </a:r>
            <a:r>
              <a:rPr lang="ru-RU" baseline="-25000" dirty="0"/>
              <a:t>1</a:t>
            </a:r>
            <a:r>
              <a:rPr lang="ru-RU" dirty="0"/>
              <a:t> = </a:t>
            </a:r>
            <a:r>
              <a:rPr lang="en-US" dirty="0" err="1"/>
              <a:t>const</a:t>
            </a:r>
            <a:r>
              <a:rPr lang="ru-RU" dirty="0"/>
              <a:t>,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где константа может быть выбрана произвольно.</a:t>
            </a:r>
          </a:p>
        </p:txBody>
      </p:sp>
    </p:spTree>
    <p:extLst>
      <p:ext uri="{BB962C8B-B14F-4D97-AF65-F5344CB8AC3E}">
        <p14:creationId xmlns:p14="http://schemas.microsoft.com/office/powerpoint/2010/main" val="176287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Чтобы обеспечить положительность потенциалов </a:t>
            </a:r>
            <a:r>
              <a:rPr lang="el-GR" dirty="0"/>
              <a:t>β</a:t>
            </a:r>
            <a:r>
              <a:rPr lang="en-US" dirty="0"/>
              <a:t>j</a:t>
            </a:r>
            <a:r>
              <a:rPr lang="ru-RU" dirty="0"/>
              <a:t> и </a:t>
            </a:r>
            <a:r>
              <a:rPr lang="el-GR" dirty="0"/>
              <a:t>α</a:t>
            </a:r>
            <a:r>
              <a:rPr lang="en-US" dirty="0" err="1"/>
              <a:t>i</a:t>
            </a:r>
            <a:r>
              <a:rPr lang="ru-RU" dirty="0"/>
              <a:t> будем полагать: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                       </a:t>
            </a:r>
            <a:r>
              <a:rPr lang="el-GR" dirty="0"/>
              <a:t>α</a:t>
            </a:r>
            <a:r>
              <a:rPr lang="ru-RU" baseline="-25000" dirty="0"/>
              <a:t>1</a:t>
            </a:r>
            <a:r>
              <a:rPr lang="ru-RU" dirty="0"/>
              <a:t> </a:t>
            </a:r>
            <a:r>
              <a:rPr lang="en-US" dirty="0">
                <a:latin typeface="Cambria Math"/>
                <a:ea typeface="Cambria Math"/>
              </a:rPr>
              <a:t>≥</a:t>
            </a:r>
            <a:r>
              <a:rPr lang="ru-RU" dirty="0">
                <a:latin typeface="Cambria Math"/>
                <a:ea typeface="Cambria Math"/>
              </a:rPr>
              <a:t> </a:t>
            </a:r>
            <a:r>
              <a:rPr lang="en-US" dirty="0" err="1">
                <a:latin typeface="Cambria Math"/>
                <a:ea typeface="Cambria Math"/>
              </a:rPr>
              <a:t>maxCij</a:t>
            </a:r>
            <a:endParaRPr lang="ru-RU" dirty="0">
              <a:latin typeface="Cambria Math"/>
              <a:ea typeface="Cambria Math"/>
            </a:endParaRPr>
          </a:p>
          <a:p>
            <a:pPr marL="0" indent="0">
              <a:lnSpc>
                <a:spcPct val="50000"/>
              </a:lnSpc>
              <a:spcBef>
                <a:spcPts val="0"/>
              </a:spcBef>
              <a:buNone/>
            </a:pPr>
            <a:r>
              <a:rPr lang="ru-RU" dirty="0">
                <a:latin typeface="Cambria Math"/>
                <a:ea typeface="Cambria Math"/>
              </a:rPr>
              <a:t>                            </a:t>
            </a:r>
            <a:r>
              <a:rPr lang="en-US" dirty="0">
                <a:latin typeface="Cambria Math"/>
                <a:ea typeface="Cambria Math"/>
              </a:rPr>
              <a:t>     </a:t>
            </a:r>
            <a:r>
              <a:rPr lang="en-US" sz="2800" dirty="0" err="1">
                <a:latin typeface="Cambria Math"/>
                <a:ea typeface="Cambria Math"/>
              </a:rPr>
              <a:t>i</a:t>
            </a:r>
            <a:r>
              <a:rPr lang="ru-RU" sz="2800" dirty="0">
                <a:latin typeface="Cambria Math"/>
                <a:ea typeface="Cambria Math"/>
              </a:rPr>
              <a:t>,</a:t>
            </a:r>
            <a:r>
              <a:rPr lang="en-US" sz="2800" dirty="0">
                <a:latin typeface="Cambria Math"/>
                <a:ea typeface="Cambria Math"/>
              </a:rPr>
              <a:t>j</a:t>
            </a:r>
            <a:endParaRPr lang="ru-RU" sz="28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150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/>
                  <a:t>Исходя из этого, оценки свободных клеток могут быть рассчитаны:</a:t>
                </a: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ru-RU" dirty="0">
                    <a:ea typeface="Cambria Math"/>
                  </a:rPr>
                  <a:t>                      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en-US" i="1" baseline="-25000">
                        <a:latin typeface="Cambria Math"/>
                        <a:ea typeface="Cambria Math"/>
                      </a:rPr>
                      <m:t>𝑖𝑗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ru-RU" dirty="0"/>
                  <a:t> </a:t>
                </a:r>
                <a:r>
                  <a:rPr lang="en-US" dirty="0" err="1"/>
                  <a:t>Cij</a:t>
                </a:r>
                <a:r>
                  <a:rPr lang="ru-RU" dirty="0"/>
                  <a:t> + </a:t>
                </a:r>
                <a:r>
                  <a:rPr lang="el-GR" dirty="0"/>
                  <a:t>α</a:t>
                </a:r>
                <a:r>
                  <a:rPr lang="en-US" dirty="0" err="1"/>
                  <a:t>i</a:t>
                </a:r>
                <a:r>
                  <a:rPr lang="en-US" dirty="0"/>
                  <a:t> </a:t>
                </a:r>
                <a:r>
                  <a:rPr lang="ru-RU" dirty="0"/>
                  <a:t>- </a:t>
                </a:r>
                <a:r>
                  <a:rPr lang="el-GR" dirty="0"/>
                  <a:t>β</a:t>
                </a:r>
                <a:r>
                  <a:rPr lang="en-US" dirty="0"/>
                  <a:t>j</a:t>
                </a:r>
                <a:r>
                  <a:rPr lang="ru-RU" dirty="0"/>
                  <a:t> 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1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354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Проверка опорного плана на оптимальность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29356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Расчет потенциалов ведется, исходя из следующих условий: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 </a:t>
            </a:r>
            <a:r>
              <a:rPr lang="el-GR" dirty="0"/>
              <a:t>α</a:t>
            </a:r>
            <a:r>
              <a:rPr lang="ru-RU" baseline="-25000" dirty="0"/>
              <a:t>1</a:t>
            </a:r>
            <a:r>
              <a:rPr lang="ru-RU" dirty="0"/>
              <a:t> </a:t>
            </a:r>
            <a:r>
              <a:rPr lang="ru-RU" dirty="0">
                <a:latin typeface="Cambria Math"/>
                <a:ea typeface="Cambria Math"/>
              </a:rPr>
              <a:t>= </a:t>
            </a:r>
            <a:r>
              <a:rPr lang="en-US" dirty="0" err="1">
                <a:latin typeface="Cambria Math"/>
                <a:ea typeface="Cambria Math"/>
              </a:rPr>
              <a:t>maxC</a:t>
            </a:r>
            <a:r>
              <a:rPr lang="en-US" baseline="-25000" dirty="0" err="1">
                <a:latin typeface="Cambria Math"/>
                <a:ea typeface="Cambria Math"/>
              </a:rPr>
              <a:t>ij</a:t>
            </a:r>
            <a:endParaRPr lang="ru-RU" baseline="-25000" dirty="0">
              <a:latin typeface="Cambria Math"/>
              <a:ea typeface="Cambria Math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 </a:t>
            </a:r>
            <a:r>
              <a:rPr lang="el-GR" dirty="0"/>
              <a:t>α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ru-RU" dirty="0"/>
              <a:t>= </a:t>
            </a:r>
            <a:r>
              <a:rPr lang="el-GR" dirty="0"/>
              <a:t>β</a:t>
            </a:r>
            <a:r>
              <a:rPr lang="en-US" baseline="-25000" dirty="0"/>
              <a:t>j</a:t>
            </a:r>
            <a:r>
              <a:rPr lang="ru-RU" dirty="0"/>
              <a:t> – </a:t>
            </a:r>
            <a:r>
              <a:rPr lang="en-US" dirty="0" err="1"/>
              <a:t>C</a:t>
            </a:r>
            <a:r>
              <a:rPr lang="en-US" baseline="-25000" dirty="0" err="1"/>
              <a:t>ij</a:t>
            </a:r>
            <a:r>
              <a:rPr lang="en-US" dirty="0"/>
              <a:t> </a:t>
            </a:r>
            <a:r>
              <a:rPr lang="ru-RU" dirty="0"/>
              <a:t>или </a:t>
            </a:r>
            <a:r>
              <a:rPr lang="el-GR" dirty="0"/>
              <a:t>β</a:t>
            </a:r>
            <a:r>
              <a:rPr lang="en-US" baseline="-25000" dirty="0"/>
              <a:t>j</a:t>
            </a:r>
            <a:r>
              <a:rPr lang="ru-RU" dirty="0"/>
              <a:t> = </a:t>
            </a:r>
            <a:r>
              <a:rPr lang="el-GR" dirty="0"/>
              <a:t>α</a:t>
            </a:r>
            <a:r>
              <a:rPr lang="en-US" baseline="-25000" dirty="0" err="1"/>
              <a:t>i</a:t>
            </a:r>
            <a:r>
              <a:rPr lang="ru-RU" dirty="0"/>
              <a:t> + </a:t>
            </a:r>
            <a:r>
              <a:rPr lang="en-US" dirty="0" err="1"/>
              <a:t>C</a:t>
            </a:r>
            <a:r>
              <a:rPr lang="en-US" baseline="-25000" dirty="0" err="1"/>
              <a:t>ij</a:t>
            </a:r>
            <a:r>
              <a:rPr lang="ru-RU" baseline="-25000" dirty="0"/>
              <a:t> </a:t>
            </a:r>
            <a:r>
              <a:rPr lang="ru-RU" dirty="0"/>
              <a:t> (для </a:t>
            </a:r>
            <a:r>
              <a:rPr lang="ru-RU" i="1" dirty="0"/>
              <a:t>занятых</a:t>
            </a:r>
            <a:r>
              <a:rPr lang="ru-RU" dirty="0"/>
              <a:t> клеток).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Произведем вычисления для опорного плана, полученного методом минимального элемента.</a:t>
            </a:r>
          </a:p>
          <a:p>
            <a:pPr marL="0" indent="0">
              <a:lnSpc>
                <a:spcPct val="50000"/>
              </a:lnSpc>
              <a:spcBef>
                <a:spcPts val="0"/>
              </a:spcBef>
              <a:buNone/>
            </a:pPr>
            <a:r>
              <a:rPr lang="ru-RU" dirty="0">
                <a:latin typeface="Cambria Math"/>
                <a:ea typeface="Cambria Math"/>
              </a:rPr>
              <a:t>                            </a:t>
            </a:r>
            <a:r>
              <a:rPr lang="en-US" dirty="0">
                <a:latin typeface="Cambria Math"/>
                <a:ea typeface="Cambria Math"/>
              </a:rPr>
              <a:t>   </a:t>
            </a:r>
            <a:endParaRPr lang="ru-RU" dirty="0">
              <a:latin typeface="Cambria Math"/>
              <a:ea typeface="Cambria Math"/>
            </a:endParaRPr>
          </a:p>
          <a:p>
            <a:pPr marL="0" indent="0">
              <a:lnSpc>
                <a:spcPct val="50000"/>
              </a:lnSpc>
              <a:spcBef>
                <a:spcPts val="0"/>
              </a:spcBef>
              <a:buNone/>
            </a:pPr>
            <a:r>
              <a:rPr lang="ru-RU" dirty="0">
                <a:latin typeface="Cambria Math"/>
                <a:ea typeface="Cambria Math"/>
              </a:rPr>
              <a:t>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0320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18072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effectLst/>
              </a:rPr>
              <a:t>Потенциалы и оценка опорного решения задачи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6089380"/>
              </p:ext>
            </p:extLst>
          </p:nvPr>
        </p:nvGraphicFramePr>
        <p:xfrm>
          <a:off x="1435100" y="1447800"/>
          <a:ext cx="7499352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1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i</a:t>
                      </a:r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2800" dirty="0"/>
                        <a:t>α</a:t>
                      </a:r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  </a:t>
                      </a:r>
                      <a:r>
                        <a:rPr lang="el-GR" sz="2800" dirty="0"/>
                        <a:t>β</a:t>
                      </a:r>
                      <a:r>
                        <a:rPr lang="en-US" sz="2800" dirty="0"/>
                        <a:t>j</a:t>
                      </a:r>
                      <a:r>
                        <a:rPr lang="ru-RU" sz="28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ru-RU" sz="2800" dirty="0"/>
                        <a:t>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15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9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40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2800" dirty="0"/>
                        <a:t>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100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23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40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2800" dirty="0"/>
                        <a:t>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95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25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17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11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30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475656" y="1484784"/>
            <a:ext cx="108012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879812" y="1988840"/>
            <a:ext cx="324036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55776" y="27470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34020" y="1988840"/>
            <a:ext cx="898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140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16904" y="19888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115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55776" y="479715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45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51920" y="198884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85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17568" y="19888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99792" y="3861048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50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60032" y="1988840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80</a:t>
            </a:r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>
            <a:off x="144136" y="5687692"/>
            <a:ext cx="8274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144136" y="6251004"/>
            <a:ext cx="864096" cy="4046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войная стрелка влево/вправо 6">
            <a:hlinkClick r:id="rId4" action="ppaction://hlinksldjump"/>
          </p:cNvPr>
          <p:cNvSpPr/>
          <p:nvPr/>
        </p:nvSpPr>
        <p:spPr>
          <a:xfrm>
            <a:off x="144136" y="404664"/>
            <a:ext cx="683448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войная стрелка влево/вправо 8">
            <a:hlinkClick r:id="rId2" action="ppaction://hlinksldjump"/>
          </p:cNvPr>
          <p:cNvSpPr/>
          <p:nvPr/>
        </p:nvSpPr>
        <p:spPr>
          <a:xfrm>
            <a:off x="144136" y="1124744"/>
            <a:ext cx="683448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559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6" grpId="0"/>
      <p:bldP spid="17" grpId="0"/>
      <p:bldP spid="18" grpId="0"/>
      <p:bldP spid="19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Расчеты потенциалов: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908720"/>
            <a:ext cx="7498080" cy="5339680"/>
          </a:xfrm>
        </p:spPr>
        <p:txBody>
          <a:bodyPr/>
          <a:lstStyle/>
          <a:p>
            <a:pPr marL="82296" indent="0" algn="ctr">
              <a:buNone/>
            </a:pPr>
            <a:r>
              <a:rPr lang="el-GR" dirty="0"/>
              <a:t>α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/>
              <a:t>= </a:t>
            </a:r>
            <a:r>
              <a:rPr lang="el-GR" dirty="0"/>
              <a:t>β</a:t>
            </a:r>
            <a:r>
              <a:rPr lang="en-US" dirty="0"/>
              <a:t>j</a:t>
            </a:r>
            <a:r>
              <a:rPr lang="ru-RU" dirty="0"/>
              <a:t> – </a:t>
            </a:r>
            <a:r>
              <a:rPr lang="en-US" dirty="0" err="1"/>
              <a:t>C</a:t>
            </a:r>
            <a:r>
              <a:rPr lang="en-US" baseline="-25000" dirty="0" err="1"/>
              <a:t>ij</a:t>
            </a:r>
            <a:r>
              <a:rPr lang="en-US" dirty="0"/>
              <a:t> </a:t>
            </a:r>
            <a:r>
              <a:rPr lang="ru-RU" dirty="0"/>
              <a:t>или </a:t>
            </a:r>
            <a:r>
              <a:rPr lang="el-GR" dirty="0"/>
              <a:t>β</a:t>
            </a:r>
            <a:r>
              <a:rPr lang="en-US" dirty="0"/>
              <a:t>j</a:t>
            </a:r>
            <a:r>
              <a:rPr lang="ru-RU" dirty="0"/>
              <a:t> = </a:t>
            </a:r>
            <a:r>
              <a:rPr lang="el-GR" dirty="0"/>
              <a:t>α</a:t>
            </a:r>
            <a:r>
              <a:rPr lang="en-US" dirty="0" err="1"/>
              <a:t>i</a:t>
            </a:r>
            <a:r>
              <a:rPr lang="ru-RU" dirty="0"/>
              <a:t> + </a:t>
            </a:r>
            <a:r>
              <a:rPr lang="en-US" dirty="0" err="1"/>
              <a:t>C</a:t>
            </a:r>
            <a:r>
              <a:rPr lang="en-US" baseline="-25000" dirty="0" err="1"/>
              <a:t>ij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 </a:t>
            </a:r>
            <a:r>
              <a:rPr lang="el-GR" dirty="0"/>
              <a:t>α</a:t>
            </a:r>
            <a:r>
              <a:rPr lang="ru-RU" baseline="-25000" dirty="0"/>
              <a:t>1</a:t>
            </a:r>
            <a:r>
              <a:rPr lang="ru-RU" dirty="0"/>
              <a:t> </a:t>
            </a:r>
            <a:r>
              <a:rPr lang="ru-RU" dirty="0">
                <a:latin typeface="Cambria Math"/>
                <a:ea typeface="Cambria Math"/>
              </a:rPr>
              <a:t>= 100</a:t>
            </a:r>
          </a:p>
          <a:p>
            <a:pPr marL="82296" indent="0">
              <a:buNone/>
            </a:pPr>
            <a:r>
              <a:rPr lang="el-GR" dirty="0"/>
              <a:t>β</a:t>
            </a:r>
            <a:r>
              <a:rPr lang="ru-RU" dirty="0"/>
              <a:t>3= 100 + 40 = 140</a:t>
            </a:r>
          </a:p>
          <a:p>
            <a:pPr marL="82296" indent="0">
              <a:buNone/>
            </a:pPr>
            <a:r>
              <a:rPr lang="el-GR" dirty="0"/>
              <a:t>β</a:t>
            </a:r>
            <a:r>
              <a:rPr lang="ru-RU" dirty="0"/>
              <a:t>5 = 100 + 15 = 115</a:t>
            </a:r>
          </a:p>
          <a:p>
            <a:pPr marL="82296" indent="0">
              <a:buNone/>
            </a:pPr>
            <a:r>
              <a:rPr lang="el-GR" dirty="0"/>
              <a:t>α</a:t>
            </a:r>
            <a:r>
              <a:rPr lang="ru-RU" dirty="0"/>
              <a:t>3 = 140 – 95 = 45 </a:t>
            </a:r>
          </a:p>
          <a:p>
            <a:pPr marL="82296" indent="0">
              <a:buNone/>
            </a:pPr>
            <a:r>
              <a:rPr lang="el-GR" dirty="0"/>
              <a:t>β</a:t>
            </a:r>
            <a:r>
              <a:rPr lang="ru-RU" dirty="0"/>
              <a:t>1 = 45 + 40 =85</a:t>
            </a:r>
          </a:p>
          <a:p>
            <a:pPr marL="82296" indent="0">
              <a:buNone/>
            </a:pPr>
            <a:r>
              <a:rPr lang="el-GR" dirty="0"/>
              <a:t>β</a:t>
            </a:r>
            <a:r>
              <a:rPr lang="ru-RU" dirty="0"/>
              <a:t>4 = 45 + 55 = 100</a:t>
            </a:r>
          </a:p>
          <a:p>
            <a:pPr marL="82296" indent="0">
              <a:buNone/>
            </a:pPr>
            <a:r>
              <a:rPr lang="el-GR" dirty="0"/>
              <a:t>α</a:t>
            </a:r>
            <a:r>
              <a:rPr lang="ru-RU" dirty="0"/>
              <a:t>2 = 85 – 35 = 50</a:t>
            </a:r>
          </a:p>
          <a:p>
            <a:pPr marL="82296" indent="0">
              <a:buNone/>
            </a:pPr>
            <a:r>
              <a:rPr lang="el-GR" dirty="0"/>
              <a:t>β</a:t>
            </a:r>
            <a:r>
              <a:rPr lang="ru-RU" dirty="0"/>
              <a:t>2 = 50 + 30 = 80</a:t>
            </a:r>
          </a:p>
          <a:p>
            <a:pPr marL="82296" indent="0">
              <a:buNone/>
            </a:pPr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107504" y="6093296"/>
            <a:ext cx="720080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023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778098"/>
          </a:xfrm>
        </p:spPr>
        <p:txBody>
          <a:bodyPr>
            <a:normAutofit fontScale="90000"/>
          </a:bodyPr>
          <a:lstStyle/>
          <a:p>
            <a:r>
              <a:rPr lang="ru-RU" dirty="0"/>
              <a:t>Расчет оценок свободных клеток: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980728"/>
                <a:ext cx="7818072" cy="5688632"/>
              </a:xfrm>
            </p:spPr>
            <p:txBody>
              <a:bodyPr/>
              <a:lstStyle/>
              <a:p>
                <a:pPr marL="82296" indent="0" algn="ctr">
                  <a:buNone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en-US" i="1" baseline="-25000">
                        <a:latin typeface="Cambria Math"/>
                        <a:ea typeface="Cambria Math"/>
                      </a:rPr>
                      <m:t>𝑖𝑗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ru-RU" dirty="0"/>
                  <a:t> </a:t>
                </a:r>
                <a:r>
                  <a:rPr lang="en-US" dirty="0" err="1"/>
                  <a:t>Cij</a:t>
                </a:r>
                <a:r>
                  <a:rPr lang="ru-RU" dirty="0"/>
                  <a:t> + </a:t>
                </a:r>
                <a:r>
                  <a:rPr lang="el-GR" dirty="0"/>
                  <a:t>α</a:t>
                </a:r>
                <a:r>
                  <a:rPr lang="en-US" dirty="0" err="1"/>
                  <a:t>i</a:t>
                </a:r>
                <a:r>
                  <a:rPr lang="en-US" dirty="0"/>
                  <a:t> </a:t>
                </a:r>
                <a:r>
                  <a:rPr lang="ru-RU" dirty="0"/>
                  <a:t>– </a:t>
                </a:r>
                <a:r>
                  <a:rPr lang="el-GR" dirty="0"/>
                  <a:t>β</a:t>
                </a:r>
                <a:r>
                  <a:rPr lang="en-US" dirty="0"/>
                  <a:t>j</a:t>
                </a:r>
                <a:endParaRPr lang="ru-RU" dirty="0"/>
              </a:p>
              <a:p>
                <a:pPr marL="82296" indent="0" algn="ctr">
                  <a:buNone/>
                </a:pPr>
                <a:r>
                  <a:rPr lang="ru-RU" dirty="0"/>
                  <a:t> 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11</m:t>
                    </m:r>
                  </m:oMath>
                </a14:m>
                <a:r>
                  <a:rPr lang="ru-RU" dirty="0"/>
                  <a:t>= 55 + 100 – 85 = 70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i="1" baseline="-25000">
                        <a:latin typeface="Cambria Math"/>
                        <a:ea typeface="Cambria Math"/>
                      </a:rPr>
                      <m:t>1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ru-RU" dirty="0"/>
                  <a:t>= 30 + 100 – 80 = 50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i="1" baseline="-25000">
                        <a:latin typeface="Cambria Math"/>
                        <a:ea typeface="Cambria Math"/>
                      </a:rPr>
                      <m:t>1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r>
                  <a:rPr lang="ru-RU" dirty="0"/>
                  <a:t>= 50 + 100 – 100 = 50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23</m:t>
                    </m:r>
                  </m:oMath>
                </a14:m>
                <a:r>
                  <a:rPr lang="ru-RU" dirty="0"/>
                  <a:t>= 100 + 50 – 140 = 10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24</m:t>
                    </m:r>
                  </m:oMath>
                </a14:m>
                <a:r>
                  <a:rPr lang="ru-RU" dirty="0"/>
                  <a:t>= 45 + 50 – 100 = -5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25</m:t>
                    </m:r>
                  </m:oMath>
                </a14:m>
                <a:r>
                  <a:rPr lang="ru-RU" dirty="0"/>
                  <a:t>= 60 + 50 – 115 = -5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32</m:t>
                    </m:r>
                  </m:oMath>
                </a14:m>
                <a:r>
                  <a:rPr lang="ru-RU" dirty="0"/>
                  <a:t>= 60 + 45 – 80 = 25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35</m:t>
                    </m:r>
                  </m:oMath>
                </a14:m>
                <a:r>
                  <a:rPr lang="ru-RU" dirty="0"/>
                  <a:t>= 25 + 45 – 115 = -45</a:t>
                </a:r>
              </a:p>
              <a:p>
                <a:pPr marL="82296" indent="0">
                  <a:buNone/>
                </a:pPr>
                <a:endParaRPr lang="ru-RU" dirty="0"/>
              </a:p>
              <a:p>
                <a:pPr marL="82296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980728"/>
                <a:ext cx="7818072" cy="5688632"/>
              </a:xfrm>
              <a:blipFill rotWithShape="1">
                <a:blip r:embed="rId2"/>
                <a:stretch>
                  <a:fillRect t="-1501" b="-30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323528" y="5517232"/>
            <a:ext cx="648072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90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7992888" cy="6741368"/>
          </a:xfrm>
        </p:spPr>
        <p:txBody>
          <a:bodyPr>
            <a:normAutofit lnSpcReduction="10000"/>
          </a:bodyPr>
          <a:lstStyle/>
          <a:p>
            <a:pPr marL="82296" indent="0" algn="just">
              <a:lnSpc>
                <a:spcPct val="150000"/>
              </a:lnSpc>
              <a:buNone/>
            </a:pPr>
            <a:r>
              <a:rPr lang="ru-RU" dirty="0"/>
              <a:t>В задачах на </a:t>
            </a:r>
            <a:r>
              <a:rPr lang="ru-RU" i="1" dirty="0"/>
              <a:t>минимизацию</a:t>
            </a:r>
            <a:r>
              <a:rPr lang="ru-RU" dirty="0"/>
              <a:t> ЦФ решение оптимально, если все оценки незанятых клеток удовлетворяют условию </a:t>
            </a:r>
            <a:r>
              <a:rPr lang="ru-RU" i="1" dirty="0" err="1"/>
              <a:t>неотрицательности</a:t>
            </a:r>
            <a:r>
              <a:rPr lang="ru-RU" dirty="0"/>
              <a:t>. 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dirty="0"/>
              <a:t>(В случае </a:t>
            </a:r>
            <a:r>
              <a:rPr lang="ru-RU" i="1" dirty="0"/>
              <a:t>максимизации</a:t>
            </a:r>
            <a:r>
              <a:rPr lang="ru-RU" dirty="0"/>
              <a:t> ЦФ  - условию </a:t>
            </a:r>
            <a:r>
              <a:rPr lang="ru-RU" i="1" dirty="0" err="1"/>
              <a:t>неположительности</a:t>
            </a:r>
            <a:r>
              <a:rPr lang="ru-RU" dirty="0"/>
              <a:t>).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dirty="0"/>
              <a:t>Так как оценки трех клеток </a:t>
            </a:r>
            <a:r>
              <a:rPr lang="ru-RU"/>
              <a:t>имеют отрицательные значения</a:t>
            </a:r>
            <a:r>
              <a:rPr lang="ru-RU" dirty="0"/>
              <a:t>, делаем вывод об </a:t>
            </a:r>
            <a:r>
              <a:rPr lang="ru-RU" dirty="0" err="1"/>
              <a:t>неоптимальности</a:t>
            </a:r>
            <a:r>
              <a:rPr lang="ru-RU" dirty="0"/>
              <a:t> полученного решения.</a:t>
            </a:r>
          </a:p>
        </p:txBody>
      </p:sp>
    </p:spTree>
    <p:extLst>
      <p:ext uri="{BB962C8B-B14F-4D97-AF65-F5344CB8AC3E}">
        <p14:creationId xmlns:p14="http://schemas.microsoft.com/office/powerpoint/2010/main" val="141790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r>
              <a:rPr lang="ru-RU" dirty="0"/>
              <a:t>Улучшение опорного плана: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836712"/>
            <a:ext cx="7920880" cy="5832648"/>
          </a:xfrm>
        </p:spPr>
        <p:txBody>
          <a:bodyPr/>
          <a:lstStyle/>
          <a:p>
            <a:pPr marL="82296" indent="0">
              <a:lnSpc>
                <a:spcPct val="150000"/>
              </a:lnSpc>
              <a:buNone/>
            </a:pPr>
            <a:r>
              <a:rPr lang="ru-RU" dirty="0"/>
              <a:t>Для улучшения опорного плана, в случае </a:t>
            </a:r>
            <a:r>
              <a:rPr lang="ru-RU" i="1" dirty="0"/>
              <a:t>минимизации </a:t>
            </a:r>
            <a:r>
              <a:rPr lang="ru-RU" dirty="0"/>
              <a:t>ЦФ, строят замкнутый цикл с началом в свободной клетке с </a:t>
            </a:r>
            <a:r>
              <a:rPr lang="ru-RU" i="1" dirty="0"/>
              <a:t>наибольшим отрицательным</a:t>
            </a:r>
            <a:r>
              <a:rPr lang="ru-RU" dirty="0"/>
              <a:t> значением оценки. В случае </a:t>
            </a:r>
            <a:r>
              <a:rPr lang="ru-RU" i="1" dirty="0"/>
              <a:t>максимизации </a:t>
            </a:r>
            <a:r>
              <a:rPr lang="ru-RU" dirty="0"/>
              <a:t>ЦФ цикл начинается в клетке с </a:t>
            </a:r>
            <a:r>
              <a:rPr lang="ru-RU" i="1" dirty="0"/>
              <a:t>наибольшей положительной </a:t>
            </a:r>
            <a:r>
              <a:rPr lang="ru-RU" dirty="0"/>
              <a:t>оценкой.</a:t>
            </a:r>
          </a:p>
        </p:txBody>
      </p:sp>
    </p:spTree>
    <p:extLst>
      <p:ext uri="{BB962C8B-B14F-4D97-AF65-F5344CB8AC3E}">
        <p14:creationId xmlns:p14="http://schemas.microsoft.com/office/powerpoint/2010/main" val="381026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>
                <a:effectLst/>
              </a:rPr>
              <a:t>Ограничения по запасам: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63688" y="2132856"/>
                <a:ext cx="6336704" cy="1224136"/>
              </a:xfrm>
            </p:spPr>
            <p:txBody>
              <a:bodyPr>
                <a:normAutofit/>
              </a:bodyPr>
              <a:lstStyle/>
              <a:p>
                <a:pPr marL="82296" indent="0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4800" b="0" i="1" smtClean="0">
                            <a:latin typeface="Cambria Math"/>
                          </a:rPr>
                          <m:t>𝑗</m:t>
                        </m:r>
                        <m:r>
                          <a:rPr lang="en-US" sz="4800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4800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sz="4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4800" b="0" i="1" baseline="-25000" smtClean="0">
                            <a:latin typeface="Cambria Math"/>
                          </a:rPr>
                          <m:t>𝑖𝑗</m:t>
                        </m:r>
                      </m:e>
                    </m:nary>
                  </m:oMath>
                </a14:m>
                <a:r>
                  <a:rPr lang="en-US" sz="4800" dirty="0"/>
                  <a:t> </a:t>
                </a:r>
                <a:r>
                  <a:rPr lang="ru-RU" sz="4800" dirty="0"/>
                  <a:t>=</a:t>
                </a:r>
                <a:r>
                  <a:rPr lang="en-US" sz="4800" dirty="0"/>
                  <a:t> A</a:t>
                </a:r>
                <a:r>
                  <a:rPr lang="en-US" sz="4800" baseline="-25000" dirty="0"/>
                  <a:t>i</a:t>
                </a:r>
                <a:r>
                  <a:rPr lang="ru-RU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4800" dirty="0"/>
                  <a:t>  </a:t>
                </a:r>
                <a:r>
                  <a:rPr lang="en-US" sz="4800" dirty="0" err="1"/>
                  <a:t>i</a:t>
                </a:r>
                <a:r>
                  <a:rPr lang="ru-RU" sz="4800" dirty="0"/>
                  <a:t>=1,…,</a:t>
                </a:r>
                <a:r>
                  <a:rPr lang="en-US" sz="4800" dirty="0"/>
                  <a:t>m</a:t>
                </a:r>
                <a:endParaRPr lang="ru-RU" sz="4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63688" y="2132856"/>
                <a:ext cx="6336704" cy="1224136"/>
              </a:xfrm>
              <a:blipFill rotWithShape="1">
                <a:blip r:embed="rId2"/>
                <a:stretch>
                  <a:fillRect t="-12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535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1447800"/>
                <a:ext cx="7818072" cy="4800600"/>
              </a:xfrm>
            </p:spPr>
            <p:txBody>
              <a:bodyPr/>
              <a:lstStyle/>
              <a:p>
                <a:pPr marL="82296" indent="0">
                  <a:lnSpc>
                    <a:spcPct val="150000"/>
                  </a:lnSpc>
                  <a:buNone/>
                </a:pPr>
                <a:r>
                  <a:rPr lang="ru-RU" dirty="0"/>
                  <a:t>Наибольшее отрицательное значение оценки незанятой клетки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i="1" baseline="-25000">
                        <a:latin typeface="Cambria Math"/>
                        <a:ea typeface="Cambria Math"/>
                      </a:rPr>
                      <m:t>35</m:t>
                    </m:r>
                  </m:oMath>
                </a14:m>
                <a:r>
                  <a:rPr lang="ru-RU" dirty="0"/>
                  <a:t> = -45. </a:t>
                </a:r>
              </a:p>
              <a:p>
                <a:pPr marL="82296" indent="0">
                  <a:lnSpc>
                    <a:spcPct val="150000"/>
                  </a:lnSpc>
                  <a:buNone/>
                </a:pPr>
                <a:r>
                  <a:rPr lang="ru-RU" dirty="0"/>
                  <a:t>Строим замкнутый цикл для испытуемой клетки (3,5)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1447800"/>
                <a:ext cx="7818072" cy="4800600"/>
              </a:xfrm>
              <a:blipFill rotWithShape="1">
                <a:blip r:embed="rId2"/>
                <a:stretch>
                  <a:fillRect l="-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1080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18072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effectLst/>
              </a:rPr>
              <a:t>Улучшение решения на первом шаге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4027930"/>
              </p:ext>
            </p:extLst>
          </p:nvPr>
        </p:nvGraphicFramePr>
        <p:xfrm>
          <a:off x="1435100" y="1447800"/>
          <a:ext cx="7499352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1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i</a:t>
                      </a:r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2800" dirty="0"/>
                        <a:t>α</a:t>
                      </a:r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  </a:t>
                      </a:r>
                      <a:r>
                        <a:rPr lang="el-GR" sz="2800" dirty="0"/>
                        <a:t>β</a:t>
                      </a:r>
                      <a:r>
                        <a:rPr lang="en-US" sz="2800" dirty="0"/>
                        <a:t>j</a:t>
                      </a:r>
                      <a:r>
                        <a:rPr lang="ru-RU" sz="28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115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ru-RU" sz="2800" dirty="0"/>
                        <a:t>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  <a:p>
                      <a:r>
                        <a:rPr lang="ru-RU" sz="28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15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9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40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2800" dirty="0"/>
                        <a:t>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  <a:p>
                      <a:r>
                        <a:rPr lang="ru-RU" sz="28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100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23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40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2800" dirty="0"/>
                        <a:t>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  <a:p>
                      <a:r>
                        <a:rPr lang="ru-RU" sz="2800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95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25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17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11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30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475656" y="1484784"/>
            <a:ext cx="108012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879812" y="1988840"/>
            <a:ext cx="324036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H="1">
            <a:off x="6372200" y="5229200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6372200" y="3140968"/>
            <a:ext cx="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372200" y="3140968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8244408" y="3140968"/>
            <a:ext cx="0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208404" y="506195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72200" y="513889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-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72200" y="289970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+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57512" y="289765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407634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88640"/>
            <a:ext cx="7962088" cy="666936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/>
              <a:t>Наименьшее значение  клетки со знаком </a:t>
            </a:r>
          </a:p>
          <a:p>
            <a:pPr marL="82296" indent="0">
              <a:buNone/>
            </a:pPr>
            <a:r>
              <a:rPr lang="ru-RU" dirty="0"/>
              <a:t>«-» равно 11.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Рассчитываем новые значения клеток, включенных в цикл:</a:t>
            </a:r>
          </a:p>
          <a:p>
            <a:pPr marL="82296" indent="0">
              <a:buNone/>
            </a:pPr>
            <a:r>
              <a:rPr lang="ru-RU" dirty="0"/>
              <a:t>(1,3) = 9 + 11 = 20</a:t>
            </a:r>
          </a:p>
          <a:p>
            <a:pPr marL="82296" indent="0">
              <a:buNone/>
            </a:pPr>
            <a:r>
              <a:rPr lang="ru-RU" dirty="0"/>
              <a:t>(1,5) = 40 – 11 = 29</a:t>
            </a:r>
          </a:p>
          <a:p>
            <a:pPr marL="82296" indent="0">
              <a:buNone/>
            </a:pPr>
            <a:r>
              <a:rPr lang="ru-RU" dirty="0"/>
              <a:t>(3,5) = 0 + 11 = 11</a:t>
            </a:r>
          </a:p>
          <a:p>
            <a:pPr marL="82296" indent="0">
              <a:buNone/>
            </a:pPr>
            <a:r>
              <a:rPr lang="ru-RU" dirty="0"/>
              <a:t>(3,3) = 11 – 11 = 0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dirty="0"/>
              <a:t>Строим таблицу для расчетов потенциалов и оценок на втором шаге</a:t>
            </a:r>
          </a:p>
        </p:txBody>
      </p:sp>
    </p:spTree>
    <p:extLst>
      <p:ext uri="{BB962C8B-B14F-4D97-AF65-F5344CB8AC3E}">
        <p14:creationId xmlns:p14="http://schemas.microsoft.com/office/powerpoint/2010/main" val="68533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18072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effectLst/>
              </a:rPr>
              <a:t>Потенциалы и оценка решения задачи на втором шаге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392757"/>
              </p:ext>
            </p:extLst>
          </p:nvPr>
        </p:nvGraphicFramePr>
        <p:xfrm>
          <a:off x="1435100" y="1447800"/>
          <a:ext cx="7499352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1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i</a:t>
                      </a:r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2800" dirty="0"/>
                        <a:t>α</a:t>
                      </a:r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  </a:t>
                      </a:r>
                      <a:r>
                        <a:rPr lang="el-GR" sz="2800" dirty="0"/>
                        <a:t>β</a:t>
                      </a:r>
                      <a:r>
                        <a:rPr lang="en-US" sz="2800" dirty="0"/>
                        <a:t>j</a:t>
                      </a:r>
                      <a:r>
                        <a:rPr lang="ru-RU" sz="28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ru-RU" sz="2800" dirty="0"/>
                        <a:t>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15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29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2800" dirty="0"/>
                        <a:t>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100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23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40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2800" dirty="0"/>
                        <a:t>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95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25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17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30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11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475656" y="1484784"/>
            <a:ext cx="108012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879812" y="1988840"/>
            <a:ext cx="324036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55776" y="27470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34020" y="1988840"/>
            <a:ext cx="898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140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16904" y="19888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115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99792" y="4797152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90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51920" y="198884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130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17568" y="19888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145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99792" y="3861048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95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60032" y="19888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125</a:t>
            </a:r>
          </a:p>
        </p:txBody>
      </p:sp>
    </p:spTree>
    <p:extLst>
      <p:ext uri="{BB962C8B-B14F-4D97-AF65-F5344CB8AC3E}">
        <p14:creationId xmlns:p14="http://schemas.microsoft.com/office/powerpoint/2010/main" val="135335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778098"/>
          </a:xfrm>
        </p:spPr>
        <p:txBody>
          <a:bodyPr>
            <a:normAutofit fontScale="90000"/>
          </a:bodyPr>
          <a:lstStyle/>
          <a:p>
            <a:r>
              <a:rPr lang="ru-RU" dirty="0"/>
              <a:t>Расчет оценок свободных клеток: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980728"/>
                <a:ext cx="7818072" cy="5688632"/>
              </a:xfrm>
            </p:spPr>
            <p:txBody>
              <a:bodyPr/>
              <a:lstStyle/>
              <a:p>
                <a:pPr marL="82296" indent="0" algn="ctr">
                  <a:buNone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en-US" i="1" baseline="-25000">
                        <a:latin typeface="Cambria Math"/>
                        <a:ea typeface="Cambria Math"/>
                      </a:rPr>
                      <m:t>𝑖𝑗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ru-RU" dirty="0"/>
                  <a:t> </a:t>
                </a:r>
                <a:r>
                  <a:rPr lang="en-US" dirty="0" err="1"/>
                  <a:t>Cij</a:t>
                </a:r>
                <a:r>
                  <a:rPr lang="ru-RU" dirty="0"/>
                  <a:t> + </a:t>
                </a:r>
                <a:r>
                  <a:rPr lang="el-GR" dirty="0"/>
                  <a:t>α</a:t>
                </a:r>
                <a:r>
                  <a:rPr lang="en-US" dirty="0" err="1"/>
                  <a:t>i</a:t>
                </a:r>
                <a:r>
                  <a:rPr lang="en-US" dirty="0"/>
                  <a:t> </a:t>
                </a:r>
                <a:r>
                  <a:rPr lang="ru-RU" dirty="0"/>
                  <a:t>– </a:t>
                </a:r>
                <a:r>
                  <a:rPr lang="el-GR" dirty="0"/>
                  <a:t>β</a:t>
                </a:r>
                <a:r>
                  <a:rPr lang="en-US" dirty="0"/>
                  <a:t>j</a:t>
                </a:r>
                <a:endParaRPr lang="ru-RU" dirty="0"/>
              </a:p>
              <a:p>
                <a:pPr marL="82296" indent="0" algn="ctr">
                  <a:buNone/>
                </a:pPr>
                <a:r>
                  <a:rPr lang="ru-RU" dirty="0"/>
                  <a:t> 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11</m:t>
                    </m:r>
                  </m:oMath>
                </a14:m>
                <a:r>
                  <a:rPr lang="ru-RU" dirty="0"/>
                  <a:t>= 55 + 100 – 130 = 25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i="1" baseline="-25000">
                        <a:latin typeface="Cambria Math"/>
                        <a:ea typeface="Cambria Math"/>
                      </a:rPr>
                      <m:t>1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ru-RU" dirty="0"/>
                  <a:t>= 30 + 100 – 125 = 5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i="1" baseline="-25000">
                        <a:latin typeface="Cambria Math"/>
                        <a:ea typeface="Cambria Math"/>
                      </a:rPr>
                      <m:t>1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r>
                  <a:rPr lang="ru-RU" dirty="0"/>
                  <a:t>= 50 + 100 – 145 = 5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23</m:t>
                    </m:r>
                  </m:oMath>
                </a14:m>
                <a:r>
                  <a:rPr lang="ru-RU" dirty="0"/>
                  <a:t>= 100 + 95 – 140 = 55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24</m:t>
                    </m:r>
                  </m:oMath>
                </a14:m>
                <a:r>
                  <a:rPr lang="ru-RU" dirty="0"/>
                  <a:t>= 45 + 95 – 145 = -5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25</m:t>
                    </m:r>
                  </m:oMath>
                </a14:m>
                <a:r>
                  <a:rPr lang="ru-RU" dirty="0"/>
                  <a:t>= 60 + 95 – 115 = 40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32</m:t>
                    </m:r>
                  </m:oMath>
                </a14:m>
                <a:r>
                  <a:rPr lang="ru-RU" dirty="0"/>
                  <a:t>= 60 + 90 – 125 = 25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33</m:t>
                    </m:r>
                  </m:oMath>
                </a14:m>
                <a:r>
                  <a:rPr lang="ru-RU" dirty="0"/>
                  <a:t>= 95 + 90 – 140 = 45</a:t>
                </a:r>
              </a:p>
              <a:p>
                <a:pPr marL="82296" indent="0">
                  <a:buNone/>
                </a:pPr>
                <a:endParaRPr lang="ru-RU" dirty="0"/>
              </a:p>
              <a:p>
                <a:pPr marL="82296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980728"/>
                <a:ext cx="7818072" cy="5688632"/>
              </a:xfrm>
              <a:blipFill rotWithShape="1">
                <a:blip r:embed="rId2"/>
                <a:stretch>
                  <a:fillRect t="-1501" b="-30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1991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795164"/>
            <a:ext cx="7848872" cy="5267672"/>
          </a:xfrm>
        </p:spPr>
        <p:txBody>
          <a:bodyPr/>
          <a:lstStyle/>
          <a:p>
            <a:pPr marL="82296" indent="0">
              <a:lnSpc>
                <a:spcPct val="150000"/>
              </a:lnSpc>
              <a:buNone/>
            </a:pPr>
            <a:r>
              <a:rPr lang="ru-RU" dirty="0"/>
              <a:t>Расчет оценок свободных клеток показывает, что новое решение также </a:t>
            </a:r>
            <a:r>
              <a:rPr lang="ru-RU" dirty="0" err="1"/>
              <a:t>неоптимально</a:t>
            </a:r>
            <a:r>
              <a:rPr lang="ru-RU" dirty="0"/>
              <a:t> – оценка клетки (2,4) отрицательная.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ru-RU" dirty="0"/>
              <a:t>Принимая ее в качестве испытуемой строим цикл и производим преобразования.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53545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22464" y="3573016"/>
            <a:ext cx="1008112" cy="936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18072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effectLst/>
              </a:rPr>
              <a:t>Потенциалы и оценка решения задачи на втором шаге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67879"/>
              </p:ext>
            </p:extLst>
          </p:nvPr>
        </p:nvGraphicFramePr>
        <p:xfrm>
          <a:off x="1435100" y="1447800"/>
          <a:ext cx="7499352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1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i</a:t>
                      </a:r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2800" dirty="0"/>
                        <a:t>α</a:t>
                      </a:r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  </a:t>
                      </a:r>
                      <a:r>
                        <a:rPr lang="el-GR" sz="2800" dirty="0"/>
                        <a:t>β</a:t>
                      </a:r>
                      <a:r>
                        <a:rPr lang="en-US" sz="2800" dirty="0"/>
                        <a:t>j</a:t>
                      </a:r>
                      <a:r>
                        <a:rPr lang="ru-RU" sz="28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ru-RU" sz="2800" dirty="0"/>
                        <a:t>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15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29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2800" dirty="0"/>
                        <a:t>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100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23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40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2800" dirty="0"/>
                        <a:t>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95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25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17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30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11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475656" y="1484784"/>
            <a:ext cx="108012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879812" y="1988840"/>
            <a:ext cx="324036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55776" y="27470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34020" y="1988840"/>
            <a:ext cx="898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140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16904" y="19888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115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99792" y="4797152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90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51920" y="198884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130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17568" y="19888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145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99792" y="3861048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95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60032" y="19888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125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017568" y="4041068"/>
            <a:ext cx="0" cy="1017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3851920" y="5058762"/>
            <a:ext cx="31656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3851920" y="4041068"/>
            <a:ext cx="31656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851920" y="4041068"/>
            <a:ext cx="0" cy="1017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236296" y="4011063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+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36296" y="5058762"/>
            <a:ext cx="501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-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47964" y="5157192"/>
            <a:ext cx="396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+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39952" y="4122658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37389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4" grpId="0"/>
      <p:bldP spid="25" grpId="0"/>
      <p:bldP spid="26" grpId="0"/>
      <p:bldP spid="27" grpId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88640"/>
            <a:ext cx="7818072" cy="640871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Наименьшее значение в клетке со знаком «-» равно 23. Проведем расчет новых значений ресурсов в клетках включенных в цикл: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(2,1) = 23 – 23 = 0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(2,4) = 0 + 23 = 23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(3,1) = 17 + 23 = 40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(3,4) = 30 – 23 = 7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/>
              <a:t>Построим третью таблицу для расчета потенциалов 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2077449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18072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effectLst/>
              </a:rPr>
              <a:t>Потенциалы и оценка решения задачи на третьем шаге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9346300"/>
              </p:ext>
            </p:extLst>
          </p:nvPr>
        </p:nvGraphicFramePr>
        <p:xfrm>
          <a:off x="1470396" y="1484784"/>
          <a:ext cx="7499352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1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13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j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i</a:t>
                      </a:r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2800" dirty="0"/>
                        <a:t>α</a:t>
                      </a:r>
                      <a:r>
                        <a:rPr lang="en-US" sz="2800" dirty="0" err="1"/>
                        <a:t>i</a:t>
                      </a:r>
                      <a:r>
                        <a:rPr lang="en-US" sz="2800" dirty="0"/>
                        <a:t>   </a:t>
                      </a:r>
                      <a:r>
                        <a:rPr lang="el-GR" sz="2800" dirty="0"/>
                        <a:t>β</a:t>
                      </a:r>
                      <a:r>
                        <a:rPr lang="en-US" sz="2800" dirty="0"/>
                        <a:t>j</a:t>
                      </a:r>
                      <a:r>
                        <a:rPr lang="ru-RU" sz="28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ru-RU" sz="2800" dirty="0"/>
                        <a:t>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15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29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2800" dirty="0"/>
                        <a:t>2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30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100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40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23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2800" dirty="0"/>
                        <a:t>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40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60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95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55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dirty="0"/>
                        <a:t>25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40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7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11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475656" y="1484784"/>
            <a:ext cx="108012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879812" y="1988840"/>
            <a:ext cx="324036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55776" y="27470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34020" y="1988840"/>
            <a:ext cx="898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140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16904" y="19888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115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99792" y="4797152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90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51920" y="198884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130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17568" y="19888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145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99792" y="3861048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60032" y="198884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130</a:t>
            </a:r>
          </a:p>
        </p:txBody>
      </p:sp>
    </p:spTree>
    <p:extLst>
      <p:ext uri="{BB962C8B-B14F-4D97-AF65-F5344CB8AC3E}">
        <p14:creationId xmlns:p14="http://schemas.microsoft.com/office/powerpoint/2010/main" val="277306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778098"/>
          </a:xfrm>
        </p:spPr>
        <p:txBody>
          <a:bodyPr>
            <a:normAutofit fontScale="90000"/>
          </a:bodyPr>
          <a:lstStyle/>
          <a:p>
            <a:r>
              <a:rPr lang="ru-RU" dirty="0"/>
              <a:t>Расчет оценок свободных клеток: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980728"/>
                <a:ext cx="7818072" cy="5688632"/>
              </a:xfrm>
            </p:spPr>
            <p:txBody>
              <a:bodyPr/>
              <a:lstStyle/>
              <a:p>
                <a:pPr marL="82296" indent="0" algn="ctr">
                  <a:buNone/>
                </a:pPr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en-US" i="1" baseline="-25000">
                        <a:latin typeface="Cambria Math"/>
                        <a:ea typeface="Cambria Math"/>
                      </a:rPr>
                      <m:t>𝑖𝑗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ru-RU" dirty="0"/>
                  <a:t> </a:t>
                </a:r>
                <a:r>
                  <a:rPr lang="en-US" dirty="0" err="1"/>
                  <a:t>Cij</a:t>
                </a:r>
                <a:r>
                  <a:rPr lang="ru-RU" dirty="0"/>
                  <a:t> + </a:t>
                </a:r>
                <a:r>
                  <a:rPr lang="el-GR" dirty="0"/>
                  <a:t>α</a:t>
                </a:r>
                <a:r>
                  <a:rPr lang="en-US" dirty="0" err="1"/>
                  <a:t>i</a:t>
                </a:r>
                <a:r>
                  <a:rPr lang="en-US" dirty="0"/>
                  <a:t> </a:t>
                </a:r>
                <a:r>
                  <a:rPr lang="ru-RU" dirty="0"/>
                  <a:t>– </a:t>
                </a:r>
                <a:r>
                  <a:rPr lang="el-GR" dirty="0"/>
                  <a:t>β</a:t>
                </a:r>
                <a:r>
                  <a:rPr lang="en-US" dirty="0"/>
                  <a:t>j</a:t>
                </a:r>
                <a:endParaRPr lang="ru-RU" dirty="0"/>
              </a:p>
              <a:p>
                <a:pPr marL="82296" indent="0" algn="ctr">
                  <a:buNone/>
                </a:pPr>
                <a:r>
                  <a:rPr lang="ru-RU" dirty="0"/>
                  <a:t> 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11</m:t>
                    </m:r>
                  </m:oMath>
                </a14:m>
                <a:r>
                  <a:rPr lang="ru-RU" dirty="0"/>
                  <a:t>= 55 + 100 – 130 = 25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i="1" baseline="-25000">
                        <a:latin typeface="Cambria Math"/>
                        <a:ea typeface="Cambria Math"/>
                      </a:rPr>
                      <m:t>1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ru-RU" dirty="0"/>
                  <a:t>= 30 + 100 – 130 = 0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i="1" baseline="-25000">
                        <a:latin typeface="Cambria Math"/>
                        <a:ea typeface="Cambria Math"/>
                      </a:rPr>
                      <m:t>1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r>
                  <a:rPr lang="ru-RU" dirty="0"/>
                  <a:t>= 50 + 100 – 145 = 5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21</m:t>
                    </m:r>
                  </m:oMath>
                </a14:m>
                <a:r>
                  <a:rPr lang="ru-RU" dirty="0"/>
                  <a:t>= 35 + 100 – 130 = 5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23</m:t>
                    </m:r>
                  </m:oMath>
                </a14:m>
                <a:r>
                  <a:rPr lang="ru-RU" dirty="0"/>
                  <a:t>= 100 + 100 – 140 </a:t>
                </a:r>
                <a:r>
                  <a:rPr lang="ru-RU"/>
                  <a:t>= 60</a:t>
                </a:r>
                <a:endParaRPr lang="ru-RU" dirty="0"/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25</m:t>
                    </m:r>
                  </m:oMath>
                </a14:m>
                <a:r>
                  <a:rPr lang="ru-RU" dirty="0"/>
                  <a:t>= 60 + 100 – 115 = 45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32</m:t>
                    </m:r>
                  </m:oMath>
                </a14:m>
                <a:r>
                  <a:rPr lang="ru-RU" dirty="0"/>
                  <a:t>= 60 + 90 – 130 = 20</a:t>
                </a:r>
              </a:p>
              <a:p>
                <a:pPr marL="82296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  <a:ea typeface="Cambria Math"/>
                      </a:rPr>
                      <m:t>𝜎</m:t>
                    </m:r>
                    <m:r>
                      <a:rPr lang="ru-RU" b="0" i="1" baseline="-25000" smtClean="0">
                        <a:latin typeface="Cambria Math"/>
                        <a:ea typeface="Cambria Math"/>
                      </a:rPr>
                      <m:t>33</m:t>
                    </m:r>
                  </m:oMath>
                </a14:m>
                <a:r>
                  <a:rPr lang="ru-RU" dirty="0"/>
                  <a:t>= 95 + 90 – 130 = 55</a:t>
                </a:r>
              </a:p>
              <a:p>
                <a:pPr marL="82296" indent="0">
                  <a:buNone/>
                </a:pPr>
                <a:endParaRPr lang="ru-RU" dirty="0"/>
              </a:p>
              <a:p>
                <a:pPr marL="82296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980728"/>
                <a:ext cx="7818072" cy="5688632"/>
              </a:xfrm>
              <a:blipFill>
                <a:blip r:embed="rId2"/>
                <a:stretch>
                  <a:fillRect t="-1501" b="-30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6472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</a:rPr>
              <a:t>Ограничения по потребностям: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907704" y="1988840"/>
                <a:ext cx="5944704" cy="1045096"/>
              </a:xfrm>
            </p:spPr>
            <p:txBody>
              <a:bodyPr/>
              <a:lstStyle/>
              <a:p>
                <a:pPr marL="82296" indent="0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4800" b="0" i="1" smtClean="0">
                            <a:latin typeface="Cambria Math"/>
                          </a:rPr>
                          <m:t>𝑖</m:t>
                        </m:r>
                        <m:r>
                          <a:rPr lang="en-US" sz="48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4800" b="0" i="1" smtClean="0">
                            <a:latin typeface="Cambria Math"/>
                          </a:rPr>
                          <m:t>𝑚</m:t>
                        </m:r>
                      </m:sup>
                      <m:e>
                        <m:r>
                          <a:rPr lang="en-US" sz="4800" i="1">
                            <a:latin typeface="Cambria Math"/>
                          </a:rPr>
                          <m:t>𝑥</m:t>
                        </m:r>
                        <m:r>
                          <a:rPr lang="en-US" sz="4800" i="1" baseline="-25000">
                            <a:latin typeface="Cambria Math"/>
                          </a:rPr>
                          <m:t>𝑖𝑗</m:t>
                        </m:r>
                      </m:e>
                    </m:nary>
                  </m:oMath>
                </a14:m>
                <a:r>
                  <a:rPr lang="en-US" sz="4800" dirty="0"/>
                  <a:t> </a:t>
                </a:r>
                <a:r>
                  <a:rPr lang="ru-RU" sz="4800" dirty="0"/>
                  <a:t>=</a:t>
                </a:r>
                <a:r>
                  <a:rPr lang="en-US" sz="4800" dirty="0"/>
                  <a:t> </a:t>
                </a:r>
                <a:r>
                  <a:rPr lang="en-US" sz="4800" dirty="0" err="1"/>
                  <a:t>B</a:t>
                </a:r>
                <a:r>
                  <a:rPr lang="en-US" sz="4800" baseline="-25000" dirty="0" err="1"/>
                  <a:t>j</a:t>
                </a:r>
                <a:r>
                  <a:rPr lang="ru-RU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4800" dirty="0"/>
                  <a:t>  </a:t>
                </a:r>
                <a:r>
                  <a:rPr lang="en-US" sz="4800" dirty="0"/>
                  <a:t>j</a:t>
                </a:r>
                <a:r>
                  <a:rPr lang="ru-RU" sz="4800" dirty="0"/>
                  <a:t>=1,…,</a:t>
                </a:r>
                <a:r>
                  <a:rPr lang="en-US" sz="4800" dirty="0"/>
                  <a:t>n</a:t>
                </a:r>
                <a:endParaRPr lang="ru-RU" sz="4800" dirty="0"/>
              </a:p>
              <a:p>
                <a:pPr marL="82296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07704" y="1988840"/>
                <a:ext cx="5944704" cy="1045096"/>
              </a:xfrm>
              <a:blipFill rotWithShape="1">
                <a:blip r:embed="rId2"/>
                <a:stretch>
                  <a:fillRect t="-15116" b="-10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503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88640"/>
            <a:ext cx="8028384" cy="6552728"/>
          </a:xfrm>
        </p:spPr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ru-RU" dirty="0"/>
              <a:t>Так как для всех оценок свободных клеток выполняется условие </a:t>
            </a:r>
            <a:r>
              <a:rPr lang="ru-RU" dirty="0" err="1"/>
              <a:t>неотрицательности</a:t>
            </a:r>
            <a:r>
              <a:rPr lang="ru-RU" dirty="0"/>
              <a:t>, делаем вывод об оптимальности полученного решения.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ru-RU" dirty="0"/>
              <a:t>Таким образом было получено оптимальное решение за две итерации.</a:t>
            </a:r>
          </a:p>
          <a:p>
            <a:pPr marL="82296" indent="0">
              <a:lnSpc>
                <a:spcPct val="150000"/>
              </a:lnSpc>
              <a:buNone/>
            </a:pPr>
            <a:r>
              <a:rPr lang="ru-RU" dirty="0"/>
              <a:t>Данное решение совпадает с планом полученным методом аппроксимации.</a:t>
            </a:r>
          </a:p>
        </p:txBody>
      </p:sp>
    </p:spTree>
    <p:extLst>
      <p:ext uri="{BB962C8B-B14F-4D97-AF65-F5344CB8AC3E}">
        <p14:creationId xmlns:p14="http://schemas.microsoft.com/office/powerpoint/2010/main" val="352691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1125</TotalTime>
  <Words>3715</Words>
  <Application>Microsoft Office PowerPoint</Application>
  <PresentationFormat>Экран (4:3)</PresentationFormat>
  <Paragraphs>849</Paragraphs>
  <Slides>90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90</vt:i4>
      </vt:variant>
    </vt:vector>
  </HeadingPairs>
  <TitlesOfParts>
    <vt:vector size="100" baseType="lpstr">
      <vt:lpstr>Arial</vt:lpstr>
      <vt:lpstr>Calibri</vt:lpstr>
      <vt:lpstr>Cambria Math</vt:lpstr>
      <vt:lpstr>Corbel</vt:lpstr>
      <vt:lpstr>Gill Sans MT</vt:lpstr>
      <vt:lpstr>Vani</vt:lpstr>
      <vt:lpstr>Verdana</vt:lpstr>
      <vt:lpstr>Wingdings 2</vt:lpstr>
      <vt:lpstr>Wingdings 3</vt:lpstr>
      <vt:lpstr>Солнцестояние</vt:lpstr>
      <vt:lpstr>Распределительная модель</vt:lpstr>
      <vt:lpstr>Презентация PowerPoint</vt:lpstr>
      <vt:lpstr>Презентация PowerPoint</vt:lpstr>
      <vt:lpstr>Суть ее заключается в следующем:</vt:lpstr>
      <vt:lpstr>Презентация PowerPoint</vt:lpstr>
      <vt:lpstr>Презентация PowerPoint</vt:lpstr>
      <vt:lpstr>Целевая функция:</vt:lpstr>
      <vt:lpstr>Ограничения по запасам:</vt:lpstr>
      <vt:lpstr>Ограничения по потребностям:</vt:lpstr>
      <vt:lpstr>Условие неотрицательности:</vt:lpstr>
      <vt:lpstr>Из данной модели видны особенности распределительных задач</vt:lpstr>
      <vt:lpstr>Презентация PowerPoint</vt:lpstr>
      <vt:lpstr>Презентация PowerPoint</vt:lpstr>
      <vt:lpstr>Табличное представление транспортной модели:</vt:lpstr>
      <vt:lpstr>Допустимым решением транспортной задачи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 минимального (максимального) элемента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</vt:lpstr>
      <vt:lpstr>Таблица – исходные данные</vt:lpstr>
      <vt:lpstr>Нахождение опорного плана</vt:lpstr>
      <vt:lpstr>Проверка полученного плана по числу занятых клеток.</vt:lpstr>
      <vt:lpstr>Результаты опорного плана задачи:</vt:lpstr>
      <vt:lpstr>Рассчитаем значение целевой функции</vt:lpstr>
      <vt:lpstr>Метод аппроксимации  (метод Фогеля)</vt:lpstr>
      <vt:lpstr>Схема метода (для случая минимизации ЦФ)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Проверка полученного плана по числу занятых клеток</vt:lpstr>
      <vt:lpstr>Опорный план:</vt:lpstr>
      <vt:lpstr>Рассчитаем значение ЦФ</vt:lpstr>
      <vt:lpstr>Презентация PowerPoint</vt:lpstr>
      <vt:lpstr>Несбалансированные задачи.</vt:lpstr>
      <vt:lpstr>Презентация PowerPoint</vt:lpstr>
      <vt:lpstr>Презентация PowerPoint</vt:lpstr>
      <vt:lpstr>Презентация PowerPoint</vt:lpstr>
      <vt:lpstr>Табличная модель задачи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Цикл испытуемой клетки (3,5)</vt:lpstr>
      <vt:lpstr>Цикл испытуемой клетки (2,5)</vt:lpstr>
      <vt:lpstr>Порядок преобразований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 потенциалов</vt:lpstr>
      <vt:lpstr>Презентация PowerPoint</vt:lpstr>
      <vt:lpstr>Презентация PowerPoint</vt:lpstr>
      <vt:lpstr>Презентация PowerPoint</vt:lpstr>
      <vt:lpstr>Проверка опорного плана на оптимальность</vt:lpstr>
      <vt:lpstr>Потенциалы и оценка опорного решения задачи</vt:lpstr>
      <vt:lpstr>Расчеты потенциалов:</vt:lpstr>
      <vt:lpstr>Расчет оценок свободных клеток:</vt:lpstr>
      <vt:lpstr>Презентация PowerPoint</vt:lpstr>
      <vt:lpstr>Улучшение опорного плана:</vt:lpstr>
      <vt:lpstr>Презентация PowerPoint</vt:lpstr>
      <vt:lpstr>Улучшение решения на первом шаге</vt:lpstr>
      <vt:lpstr>Презентация PowerPoint</vt:lpstr>
      <vt:lpstr>Потенциалы и оценка решения задачи на втором шаге</vt:lpstr>
      <vt:lpstr>Расчет оценок свободных клеток:</vt:lpstr>
      <vt:lpstr>Презентация PowerPoint</vt:lpstr>
      <vt:lpstr>Потенциалы и оценка решения задачи на втором шаге</vt:lpstr>
      <vt:lpstr>Презентация PowerPoint</vt:lpstr>
      <vt:lpstr>Потенциалы и оценка решения задачи на третьем шаге</vt:lpstr>
      <vt:lpstr>Расчет оценок свободных клеток: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Распределительная модель</dc:title>
  <dc:creator>Администратор</dc:creator>
  <cp:lastModifiedBy>PGAU</cp:lastModifiedBy>
  <cp:revision>121</cp:revision>
  <cp:lastPrinted>2014-10-31T04:44:58Z</cp:lastPrinted>
  <dcterms:created xsi:type="dcterms:W3CDTF">2014-10-22T14:01:05Z</dcterms:created>
  <dcterms:modified xsi:type="dcterms:W3CDTF">2025-10-14T11:07:39Z</dcterms:modified>
</cp:coreProperties>
</file>