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ru-RU" altLang="en-US" smtClean="0"/>
              <a:t>Образец заголовка</a:t>
            </a:r>
            <a:endParaRPr lang="ru-RU" alt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ru-RU" altLang="en-US" smtClean="0"/>
              <a:t>Образец подзаголовка</a:t>
            </a:r>
            <a:endParaRPr lang="ru-RU" altLang="en-US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74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90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281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6F2F9F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715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843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63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0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6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68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71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039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039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346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106172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>
                <a:latin typeface="Arial" charset="0"/>
              </a:defRPr>
            </a:lvl1pPr>
          </a:lstStyle>
          <a:p>
            <a:fld id="{1D8BD707-D9CF-40AE-B4C6-C98DA3205C09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5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5" cy="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5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5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5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5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5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99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0248" y="2254072"/>
            <a:ext cx="6233795" cy="118427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85090">
              <a:lnSpc>
                <a:spcPts val="4320"/>
              </a:lnSpc>
              <a:spcBef>
                <a:spcPts val="640"/>
              </a:spcBef>
            </a:pPr>
            <a:r>
              <a:rPr b="1" spc="-10" dirty="0">
                <a:latin typeface="Calibri"/>
                <a:cs typeface="Calibri"/>
              </a:rPr>
              <a:t>Модели</a:t>
            </a:r>
            <a:r>
              <a:rPr b="1" spc="-18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жизненного</a:t>
            </a:r>
            <a:r>
              <a:rPr b="1" spc="-15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цикла программного</a:t>
            </a:r>
            <a:r>
              <a:rPr b="1" spc="-17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обеспечения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1984" y="1308938"/>
            <a:ext cx="11341100" cy="50615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195"/>
              </a:lnSpc>
              <a:spcBef>
                <a:spcPts val="95"/>
              </a:spcBef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Этап</a:t>
            </a:r>
            <a:r>
              <a:rPr sz="2800" b="1" u="sng" spc="-5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реализации</a:t>
            </a:r>
            <a:r>
              <a:rPr sz="2800" spc="-10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241300" marR="2067560" indent="-228600">
              <a:lnSpc>
                <a:spcPts val="3020"/>
              </a:lnSpc>
              <a:spcBef>
                <a:spcPts val="22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преобразование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проектных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спецификаций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текст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на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языке программирования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(кодирование).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195"/>
              </a:lnSpc>
              <a:spcBef>
                <a:spcPts val="2645"/>
              </a:spcBef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Этап</a:t>
            </a:r>
            <a:r>
              <a:rPr sz="2800" b="1" u="sng" spc="-5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тестирования</a:t>
            </a:r>
            <a:r>
              <a:rPr sz="2800" spc="-10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025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проверка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корректности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выполнения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программы;</a:t>
            </a:r>
            <a:endParaRPr sz="2800">
              <a:latin typeface="Calibri"/>
              <a:cs typeface="Calibri"/>
            </a:endParaRPr>
          </a:p>
          <a:p>
            <a:pPr marL="241300" marR="1122680" indent="-228600">
              <a:lnSpc>
                <a:spcPts val="3020"/>
              </a:lnSpc>
              <a:spcBef>
                <a:spcPts val="219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обнаружение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исправление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ошибок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функциях,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логике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форме </a:t>
            </a:r>
            <a:r>
              <a:rPr sz="2800" dirty="0">
                <a:latin typeface="Calibri"/>
                <a:cs typeface="Calibri"/>
              </a:rPr>
              <a:t>реализации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программного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продукта.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190"/>
              </a:lnSpc>
              <a:spcBef>
                <a:spcPts val="2650"/>
              </a:spcBef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Этап</a:t>
            </a:r>
            <a:r>
              <a:rPr sz="2800" b="1" u="sng" spc="-5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внедрения</a:t>
            </a:r>
            <a:r>
              <a:rPr sz="2800" spc="-10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025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выполнение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установки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разработанного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у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заказчика;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025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обучение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персонала;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5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плавный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переход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от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старого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(если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оно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есть)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использованию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нового.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15541" y="1976462"/>
            <a:ext cx="8291830" cy="258445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Этап</a:t>
            </a:r>
            <a:r>
              <a:rPr sz="2800" b="1" u="sng" spc="-5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сопровождения</a:t>
            </a:r>
            <a:r>
              <a:rPr sz="2800" spc="-10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Calibri"/>
                <a:cs typeface="Calibri"/>
              </a:rPr>
              <a:t>Внесение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изменений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эксплуатируемое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целями:</a:t>
            </a:r>
            <a:endParaRPr sz="28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660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исправления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ошибок;</a:t>
            </a:r>
            <a:endParaRPr sz="28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665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адаптации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изменениям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внешней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для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среды;</a:t>
            </a:r>
            <a:endParaRPr sz="28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670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усовершенствования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требованиям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заказчика.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292" y="1079373"/>
            <a:ext cx="71735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Преимущества</a:t>
            </a:r>
            <a:r>
              <a:rPr spc="-145" dirty="0"/>
              <a:t> </a:t>
            </a:r>
            <a:r>
              <a:rPr spc="-40" dirty="0"/>
              <a:t>каскадной</a:t>
            </a:r>
            <a:r>
              <a:rPr spc="-155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2744" y="1750072"/>
            <a:ext cx="10378440" cy="433324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широкая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известность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простота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упорядоченность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преодоления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сложностей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хорошо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срабатывает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тех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проектов,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которые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достаточно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понятны,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все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же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трудно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разрешимы;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отличается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стабильностью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требований;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удобна,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когда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требования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качеству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доминируют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над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требованиями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затратам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графику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выполнения</a:t>
            </a:r>
            <a:r>
              <a:rPr sz="2000" spc="-1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способствует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осуществлению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строгого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контроля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менеджмента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проекта;</a:t>
            </a:r>
            <a:endParaRPr sz="2000">
              <a:latin typeface="Calibri"/>
              <a:cs typeface="Calibri"/>
            </a:endParaRPr>
          </a:p>
          <a:p>
            <a:pPr marL="241300" marR="140335" indent="-228600">
              <a:lnSpc>
                <a:spcPts val="2160"/>
              </a:lnSpc>
              <a:spcBef>
                <a:spcPts val="104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позволяет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участникам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проекта,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завершившим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действия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выполняемой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ими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фазе,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принять </a:t>
            </a:r>
            <a:r>
              <a:rPr sz="2000" dirty="0">
                <a:latin typeface="Calibri"/>
                <a:cs typeface="Calibri"/>
              </a:rPr>
              <a:t>участие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реализации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других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проектов;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определяет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процедуры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контролю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качеством;</a:t>
            </a:r>
            <a:endParaRPr sz="2000">
              <a:latin typeface="Calibri"/>
              <a:cs typeface="Calibri"/>
            </a:endParaRPr>
          </a:p>
          <a:p>
            <a:pPr marL="241300" marR="229870" indent="-228600">
              <a:lnSpc>
                <a:spcPts val="2160"/>
              </a:lnSpc>
              <a:spcBef>
                <a:spcPts val="103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стадии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довольно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хорошо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определены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понятны,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легко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отслеживаются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помощью </a:t>
            </a:r>
            <a:r>
              <a:rPr sz="2000" dirty="0">
                <a:latin typeface="Calibri"/>
                <a:cs typeface="Calibri"/>
              </a:rPr>
              <a:t>временной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шкалы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графика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Гантта.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6492" y="850772"/>
            <a:ext cx="75088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Calibri"/>
                <a:cs typeface="Calibri"/>
              </a:rPr>
              <a:t>Недостатки</a:t>
            </a:r>
            <a:r>
              <a:rPr sz="4400" b="1" spc="-165" dirty="0">
                <a:latin typeface="Calibri"/>
                <a:cs typeface="Calibri"/>
              </a:rPr>
              <a:t> </a:t>
            </a:r>
            <a:r>
              <a:rPr sz="4400" b="1" dirty="0">
                <a:latin typeface="Calibri"/>
                <a:cs typeface="Calibri"/>
              </a:rPr>
              <a:t>каскадной</a:t>
            </a:r>
            <a:r>
              <a:rPr sz="4400" b="1" spc="-145" dirty="0">
                <a:latin typeface="Calibri"/>
                <a:cs typeface="Calibri"/>
              </a:rPr>
              <a:t> </a:t>
            </a:r>
            <a:r>
              <a:rPr sz="4400" b="1" spc="-10" dirty="0">
                <a:latin typeface="Calibri"/>
                <a:cs typeface="Calibri"/>
              </a:rPr>
              <a:t>модели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4366" y="1676247"/>
            <a:ext cx="10349230" cy="459867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основе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лежит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последовательная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линейная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структура;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невозможность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предотвращения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возникновение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итераций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между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фазами;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она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создать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ошибочное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впечатление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работе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над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проектом;</a:t>
            </a:r>
            <a:endParaRPr sz="2000">
              <a:latin typeface="Calibri"/>
              <a:cs typeface="Calibri"/>
            </a:endParaRPr>
          </a:p>
          <a:p>
            <a:pPr marL="240665" marR="5080" indent="-228600">
              <a:lnSpc>
                <a:spcPct val="125000"/>
              </a:lnSpc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интеграция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всех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полученных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результатов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происходит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внезапно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завершающей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стадии </a:t>
            </a:r>
            <a:r>
              <a:rPr sz="2000" dirty="0">
                <a:latin typeface="Calibri"/>
                <a:cs typeface="Calibri"/>
              </a:rPr>
              <a:t>работы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клиента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практически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нет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возможности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ознакомиться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системой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заранее;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каждая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фаза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является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предпосылкой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выполнения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последующих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действий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ее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результат</a:t>
            </a:r>
            <a:endParaRPr sz="2000">
              <a:latin typeface="Calibri"/>
              <a:cs typeface="Calibri"/>
            </a:endParaRPr>
          </a:p>
          <a:p>
            <a:pPr marL="24066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Calibri"/>
                <a:cs typeface="Calibri"/>
              </a:rPr>
              <a:t>считается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замороженным;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все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должны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быть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известны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начале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жизненного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цикла;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необходимость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жестком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управлении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контроле;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модель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основана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документации;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весь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программный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разрабатывается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один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раз;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отсутствует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возможность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учесть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переделку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итерации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рамками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проекта.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4366" y="1550669"/>
            <a:ext cx="664273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sng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Критерии</a:t>
            </a:r>
            <a:r>
              <a:rPr sz="2800" b="1" u="sng" spc="-1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применения</a:t>
            </a:r>
            <a:r>
              <a:rPr sz="2800" b="1" u="sng" spc="-75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каскадной</a:t>
            </a:r>
            <a:r>
              <a:rPr sz="2800" b="1" u="sng" spc="-85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модели</a:t>
            </a:r>
            <a:r>
              <a:rPr sz="2800" spc="-10" dirty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4366" y="2007870"/>
            <a:ext cx="9961245" cy="43014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697865" marR="338455" indent="-231140">
              <a:lnSpc>
                <a:spcPts val="2590"/>
              </a:lnSpc>
              <a:spcBef>
                <a:spcPts val="425"/>
              </a:spcBef>
              <a:buSzPct val="95833"/>
              <a:buFont typeface="Wingdings"/>
              <a:buChar char=""/>
              <a:tabLst>
                <a:tab pos="697865" algn="l"/>
                <a:tab pos="711200" algn="l"/>
              </a:tabLst>
            </a:pPr>
            <a:r>
              <a:rPr sz="2400" spc="-10" dirty="0">
                <a:latin typeface="Calibri"/>
                <a:cs typeface="Calibri"/>
              </a:rPr>
              <a:t>	требования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ПО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их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реализация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максимально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четко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определены</a:t>
            </a:r>
            <a:r>
              <a:rPr sz="2400" spc="-50" dirty="0">
                <a:latin typeface="Calibri"/>
                <a:cs typeface="Calibri"/>
              </a:rPr>
              <a:t> и </a:t>
            </a:r>
            <a:r>
              <a:rPr sz="2400" spc="-10" dirty="0">
                <a:latin typeface="Calibri"/>
                <a:cs typeface="Calibri"/>
              </a:rPr>
              <a:t>понятны;</a:t>
            </a:r>
            <a:endParaRPr sz="2400">
              <a:latin typeface="Calibri"/>
              <a:cs typeface="Calibri"/>
            </a:endParaRPr>
          </a:p>
          <a:p>
            <a:pPr marL="697865" marR="5080" indent="-231140">
              <a:lnSpc>
                <a:spcPts val="2590"/>
              </a:lnSpc>
              <a:spcBef>
                <a:spcPts val="509"/>
              </a:spcBef>
              <a:buSzPct val="95833"/>
              <a:buFont typeface="Wingdings"/>
              <a:buChar char=""/>
              <a:tabLst>
                <a:tab pos="697865" algn="l"/>
                <a:tab pos="711200" algn="l"/>
              </a:tabLst>
            </a:pPr>
            <a:r>
              <a:rPr sz="2400" spc="-10" dirty="0">
                <a:latin typeface="Calibri"/>
                <a:cs typeface="Calibri"/>
              </a:rPr>
              <a:t>	неизменяемое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определение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продукта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вполне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понятные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технические методики;</a:t>
            </a:r>
            <a:endParaRPr sz="2400">
              <a:latin typeface="Calibri"/>
              <a:cs typeface="Calibri"/>
            </a:endParaRPr>
          </a:p>
          <a:p>
            <a:pPr marL="711200" indent="-244475">
              <a:lnSpc>
                <a:spcPct val="100000"/>
              </a:lnSpc>
              <a:spcBef>
                <a:spcPts val="170"/>
              </a:spcBef>
              <a:buSzPct val="95833"/>
              <a:buFont typeface="Wingdings"/>
              <a:buChar char=""/>
              <a:tabLst>
                <a:tab pos="711200" algn="l"/>
              </a:tabLst>
            </a:pPr>
            <a:r>
              <a:rPr sz="2400" dirty="0">
                <a:latin typeface="Calibri"/>
                <a:cs typeface="Calibri"/>
              </a:rPr>
              <a:t>если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компания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имеет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опыт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построения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подобного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рода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систем.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35"/>
              </a:spcBef>
              <a:buFont typeface="Wingdings"/>
              <a:buChar char=""/>
            </a:pP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Область</a:t>
            </a:r>
            <a:r>
              <a:rPr sz="2800" b="1" u="sng" spc="-114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применения</a:t>
            </a:r>
            <a:r>
              <a:rPr sz="2800" b="1" spc="-10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697865" marR="575310" indent="-231140">
              <a:lnSpc>
                <a:spcPts val="2590"/>
              </a:lnSpc>
              <a:spcBef>
                <a:spcPts val="575"/>
              </a:spcBef>
              <a:buSzPct val="95833"/>
              <a:buFont typeface="Wingdings"/>
              <a:buChar char=""/>
              <a:tabLst>
                <a:tab pos="697865" algn="l"/>
                <a:tab pos="711200" algn="l"/>
              </a:tabLst>
            </a:pPr>
            <a:r>
              <a:rPr sz="2400" dirty="0">
                <a:latin typeface="Calibri"/>
                <a:cs typeface="Calibri"/>
              </a:rPr>
              <a:t>	сложные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системы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большим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количеством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задач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вычислительного характера,</a:t>
            </a:r>
            <a:endParaRPr sz="2400">
              <a:latin typeface="Calibri"/>
              <a:cs typeface="Calibri"/>
            </a:endParaRPr>
          </a:p>
          <a:p>
            <a:pPr marL="697865" marR="396240" indent="-231140">
              <a:lnSpc>
                <a:spcPts val="2590"/>
              </a:lnSpc>
              <a:spcBef>
                <a:spcPts val="495"/>
              </a:spcBef>
              <a:buSzPct val="95833"/>
              <a:buFont typeface="Wingdings"/>
              <a:buChar char=""/>
              <a:tabLst>
                <a:tab pos="697865" algn="l"/>
                <a:tab pos="711200" algn="l"/>
              </a:tabLst>
            </a:pPr>
            <a:r>
              <a:rPr sz="2400" dirty="0">
                <a:latin typeface="Calibri"/>
                <a:cs typeface="Calibri"/>
              </a:rPr>
              <a:t>	системы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управления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производственными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процессами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повышенной </a:t>
            </a:r>
            <a:r>
              <a:rPr sz="2400" dirty="0">
                <a:latin typeface="Calibri"/>
                <a:cs typeface="Calibri"/>
              </a:rPr>
              <a:t>опасности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др.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5374" rIns="0" bIns="0" rtlCol="0">
            <a:spAutoFit/>
          </a:bodyPr>
          <a:lstStyle/>
          <a:p>
            <a:pPr marL="2755265">
              <a:lnSpc>
                <a:spcPct val="100000"/>
              </a:lnSpc>
              <a:spcBef>
                <a:spcPts val="95"/>
              </a:spcBef>
            </a:pPr>
            <a:r>
              <a:rPr b="1" spc="-10" dirty="0">
                <a:solidFill>
                  <a:srgbClr val="000000"/>
                </a:solidFill>
                <a:latin typeface="Calibri"/>
                <a:cs typeface="Calibri"/>
              </a:rPr>
              <a:t>Итерационная</a:t>
            </a:r>
            <a:r>
              <a:rPr b="1" spc="-17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0000"/>
                </a:solidFill>
                <a:latin typeface="Calibri"/>
                <a:cs typeface="Calibri"/>
              </a:rPr>
              <a:t>модель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5463" y="1767838"/>
            <a:ext cx="10187940" cy="509016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8777" y="1416507"/>
            <a:ext cx="9759950" cy="454596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2500"/>
              </a:lnSpc>
              <a:spcBef>
                <a:spcPts val="705"/>
              </a:spcBef>
            </a:pPr>
            <a:r>
              <a:rPr sz="2600" b="1" dirty="0">
                <a:solidFill>
                  <a:srgbClr val="6F2F9F"/>
                </a:solidFill>
                <a:latin typeface="Calibri"/>
                <a:cs typeface="Calibri"/>
              </a:rPr>
              <a:t>Преимущество</a:t>
            </a:r>
            <a:r>
              <a:rPr sz="2600" b="1" spc="-8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итерационной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модели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том,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что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межэтапные </a:t>
            </a:r>
            <a:r>
              <a:rPr sz="2600" dirty="0">
                <a:latin typeface="Calibri"/>
                <a:cs typeface="Calibri"/>
              </a:rPr>
              <a:t>корректировки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обеспечивают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меньшую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трудоемкость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разработки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по </a:t>
            </a:r>
            <a:r>
              <a:rPr sz="2600" dirty="0">
                <a:latin typeface="Calibri"/>
                <a:cs typeface="Calibri"/>
              </a:rPr>
              <a:t>сравнению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с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каскадной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моделью.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2600" b="1" spc="-10" dirty="0">
                <a:solidFill>
                  <a:srgbClr val="6F2F9F"/>
                </a:solidFill>
                <a:latin typeface="Calibri"/>
                <a:cs typeface="Calibri"/>
              </a:rPr>
              <a:t>Недостатки:</a:t>
            </a:r>
            <a:endParaRPr sz="2600">
              <a:latin typeface="Calibri"/>
              <a:cs typeface="Calibri"/>
            </a:endParaRPr>
          </a:p>
          <a:p>
            <a:pPr marL="240665" marR="1263650" indent="-228600">
              <a:lnSpc>
                <a:spcPct val="80000"/>
              </a:lnSpc>
              <a:spcBef>
                <a:spcPts val="1010"/>
              </a:spcBef>
              <a:buChar char="•"/>
              <a:tabLst>
                <a:tab pos="240665" algn="l"/>
                <a:tab pos="315595" algn="l"/>
              </a:tabLst>
            </a:pPr>
            <a:r>
              <a:rPr sz="2600" dirty="0">
                <a:latin typeface="Microsoft Sans Serif"/>
                <a:cs typeface="Microsoft Sans Serif"/>
              </a:rPr>
              <a:t>	</a:t>
            </a:r>
            <a:r>
              <a:rPr sz="2600" dirty="0">
                <a:latin typeface="Calibri"/>
                <a:cs typeface="Calibri"/>
              </a:rPr>
              <a:t>время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жизни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каждого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этапа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растягивается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на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весь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период разработки;</a:t>
            </a:r>
            <a:endParaRPr sz="2600">
              <a:latin typeface="Calibri"/>
              <a:cs typeface="Calibri"/>
            </a:endParaRPr>
          </a:p>
          <a:p>
            <a:pPr marL="239395" marR="203835" indent="-227329">
              <a:lnSpc>
                <a:spcPct val="80000"/>
              </a:lnSpc>
              <a:spcBef>
                <a:spcPts val="10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600" dirty="0">
                <a:latin typeface="Calibri"/>
                <a:cs typeface="Calibri"/>
              </a:rPr>
              <a:t>вследствие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большого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числа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итераций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возникают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рассогласования 	</a:t>
            </a:r>
            <a:r>
              <a:rPr sz="2600" dirty="0">
                <a:latin typeface="Calibri"/>
                <a:cs typeface="Calibri"/>
              </a:rPr>
              <a:t>выполнения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проектных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решений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документации;</a:t>
            </a:r>
            <a:endParaRPr sz="26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370"/>
              </a:spcBef>
              <a:buFont typeface="Microsoft Sans Serif"/>
              <a:buChar char="•"/>
              <a:tabLst>
                <a:tab pos="240029" algn="l"/>
              </a:tabLst>
            </a:pPr>
            <a:r>
              <a:rPr sz="2600" dirty="0">
                <a:latin typeface="Calibri"/>
                <a:cs typeface="Calibri"/>
              </a:rPr>
              <a:t>запутанность</a:t>
            </a:r>
            <a:r>
              <a:rPr sz="2600" spc="-10" dirty="0">
                <a:latin typeface="Calibri"/>
                <a:cs typeface="Calibri"/>
              </a:rPr>
              <a:t> архитектуры;</a:t>
            </a:r>
            <a:endParaRPr sz="2600">
              <a:latin typeface="Calibri"/>
              <a:cs typeface="Calibri"/>
            </a:endParaRPr>
          </a:p>
          <a:p>
            <a:pPr marL="240665" marR="563245" indent="-228600">
              <a:lnSpc>
                <a:spcPct val="80000"/>
              </a:lnSpc>
              <a:spcBef>
                <a:spcPts val="1010"/>
              </a:spcBef>
              <a:buChar char="•"/>
              <a:tabLst>
                <a:tab pos="240665" algn="l"/>
                <a:tab pos="315595" algn="l"/>
              </a:tabLst>
            </a:pPr>
            <a:r>
              <a:rPr sz="2600" dirty="0">
                <a:latin typeface="Microsoft Sans Serif"/>
                <a:cs typeface="Microsoft Sans Serif"/>
              </a:rPr>
              <a:t>	</a:t>
            </a:r>
            <a:r>
              <a:rPr sz="2600" dirty="0">
                <a:latin typeface="Calibri"/>
                <a:cs typeface="Calibri"/>
              </a:rPr>
              <a:t>трудности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использования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проектной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документации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на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стадиях </a:t>
            </a:r>
            <a:r>
              <a:rPr sz="2600" dirty="0">
                <a:latin typeface="Calibri"/>
                <a:cs typeface="Calibri"/>
              </a:rPr>
              <a:t>внедрения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эксплуатации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вызывают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необходимость</a:t>
            </a:r>
            <a:endParaRPr sz="2600">
              <a:latin typeface="Calibri"/>
              <a:cs typeface="Calibri"/>
            </a:endParaRPr>
          </a:p>
          <a:p>
            <a:pPr marL="240665">
              <a:lnSpc>
                <a:spcPts val="2495"/>
              </a:lnSpc>
            </a:pPr>
            <a:r>
              <a:rPr sz="2600" dirty="0">
                <a:latin typeface="Calibri"/>
                <a:cs typeface="Calibri"/>
              </a:rPr>
              <a:t>перепроектирования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всей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системы.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0122" y="990092"/>
            <a:ext cx="43408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10" dirty="0">
                <a:latin typeface="Calibri"/>
                <a:cs typeface="Calibri"/>
              </a:rPr>
              <a:t>V-</a:t>
            </a:r>
            <a:r>
              <a:rPr b="1" dirty="0">
                <a:latin typeface="Calibri"/>
                <a:cs typeface="Calibri"/>
              </a:rPr>
              <a:t>образная</a:t>
            </a:r>
            <a:r>
              <a:rPr b="1" spc="-18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модель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07159"/>
            <a:ext cx="10285730" cy="3481704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465455" algn="just">
              <a:lnSpc>
                <a:spcPct val="100000"/>
              </a:lnSpc>
              <a:spcBef>
                <a:spcPts val="775"/>
              </a:spcBef>
            </a:pPr>
            <a:r>
              <a:rPr sz="2800" spc="-10" dirty="0">
                <a:latin typeface="Calibri"/>
                <a:cs typeface="Calibri"/>
              </a:rPr>
              <a:t>Унаследовала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структуру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«шаг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за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шагом»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от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каскадной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модели.</a:t>
            </a:r>
            <a:endParaRPr sz="2800">
              <a:latin typeface="Calibri"/>
              <a:cs typeface="Calibri"/>
            </a:endParaRPr>
          </a:p>
          <a:p>
            <a:pPr marL="12700" marR="207645" indent="452755" algn="just">
              <a:lnSpc>
                <a:spcPts val="3020"/>
              </a:lnSpc>
              <a:spcBef>
                <a:spcPts val="1060"/>
              </a:spcBef>
            </a:pPr>
            <a:r>
              <a:rPr sz="2800" spc="-25" dirty="0">
                <a:latin typeface="Calibri"/>
                <a:cs typeface="Calibri"/>
              </a:rPr>
              <a:t>V-</a:t>
            </a:r>
            <a:r>
              <a:rPr sz="2800" dirty="0">
                <a:latin typeface="Calibri"/>
                <a:cs typeface="Calibri"/>
              </a:rPr>
              <a:t>образная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модель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применима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системам,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которым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особенно </a:t>
            </a:r>
            <a:r>
              <a:rPr sz="2800" dirty="0">
                <a:latin typeface="Calibri"/>
                <a:cs typeface="Calibri"/>
              </a:rPr>
              <a:t>важно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бесперебойное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функционирование</a:t>
            </a:r>
            <a:endParaRPr sz="2800">
              <a:latin typeface="Calibri"/>
              <a:cs typeface="Calibri"/>
            </a:endParaRPr>
          </a:p>
          <a:p>
            <a:pPr marL="12700" marR="5080" indent="452755" algn="just">
              <a:lnSpc>
                <a:spcPct val="90000"/>
              </a:lnSpc>
              <a:spcBef>
                <a:spcPts val="955"/>
              </a:spcBef>
            </a:pPr>
            <a:r>
              <a:rPr sz="2800" spc="-10" dirty="0">
                <a:latin typeface="Calibri"/>
                <a:cs typeface="Calibri"/>
              </a:rPr>
              <a:t>Особенностью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модели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можно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считать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то,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что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она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направлена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на </a:t>
            </a:r>
            <a:r>
              <a:rPr sz="2800" spc="-10" dirty="0">
                <a:latin typeface="Calibri"/>
                <a:cs typeface="Calibri"/>
              </a:rPr>
              <a:t>тщательную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проверку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тестирование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продукта,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находящегося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уже </a:t>
            </a:r>
            <a:r>
              <a:rPr sz="2800" dirty="0">
                <a:latin typeface="Calibri"/>
                <a:cs typeface="Calibri"/>
              </a:rPr>
              <a:t>на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первоначальных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стадиях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проектирования.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Стадия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тестирования проводится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одновременно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соответствующей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стадией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разработки, </a:t>
            </a:r>
            <a:r>
              <a:rPr sz="2800" dirty="0">
                <a:latin typeface="Calibri"/>
                <a:cs typeface="Calibri"/>
              </a:rPr>
              <a:t>например,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во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время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кодирования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пишутся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модульные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тесты.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7113" rIns="0" bIns="0" rtlCol="0">
            <a:spAutoFit/>
          </a:bodyPr>
          <a:lstStyle/>
          <a:p>
            <a:pPr marL="2966720">
              <a:lnSpc>
                <a:spcPct val="100000"/>
              </a:lnSpc>
              <a:spcBef>
                <a:spcPts val="95"/>
              </a:spcBef>
            </a:pPr>
            <a:r>
              <a:rPr b="1" spc="-10" dirty="0">
                <a:latin typeface="Calibri"/>
                <a:cs typeface="Calibri"/>
              </a:rPr>
              <a:t>V-</a:t>
            </a:r>
            <a:r>
              <a:rPr b="1" dirty="0">
                <a:latin typeface="Calibri"/>
                <a:cs typeface="Calibri"/>
              </a:rPr>
              <a:t>образная</a:t>
            </a:r>
            <a:r>
              <a:rPr b="1" spc="-18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модель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14372" y="1868423"/>
            <a:ext cx="7824216" cy="484936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2647" y="5643473"/>
            <a:ext cx="6917690" cy="22860"/>
          </a:xfrm>
          <a:custGeom>
            <a:avLst/>
            <a:gdLst/>
            <a:ahLst/>
            <a:cxnLst/>
            <a:rect l="l" t="t" r="r" b="b"/>
            <a:pathLst>
              <a:path w="6917690" h="22860">
                <a:moveTo>
                  <a:pt x="6917499" y="0"/>
                </a:moveTo>
                <a:lnTo>
                  <a:pt x="0" y="0"/>
                </a:lnTo>
                <a:lnTo>
                  <a:pt x="0" y="22860"/>
                </a:lnTo>
                <a:lnTo>
                  <a:pt x="6917499" y="22860"/>
                </a:lnTo>
                <a:lnTo>
                  <a:pt x="6917499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21588" y="1396111"/>
            <a:ext cx="10827385" cy="506158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 algn="just">
              <a:lnSpc>
                <a:spcPts val="3020"/>
              </a:lnSpc>
              <a:spcBef>
                <a:spcPts val="48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планирование</a:t>
            </a:r>
            <a:r>
              <a:rPr sz="2800" b="1" u="sng" spc="66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проекта</a:t>
            </a:r>
            <a:r>
              <a:rPr sz="2800" b="1" u="sng" spc="65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</a:t>
            </a:r>
            <a:r>
              <a:rPr sz="2800" b="1" u="sng" spc="66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требований</a:t>
            </a:r>
            <a:r>
              <a:rPr sz="2800" b="1" spc="67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6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определяются</a:t>
            </a:r>
            <a:r>
              <a:rPr sz="2800" spc="6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системные </a:t>
            </a:r>
            <a:r>
              <a:rPr sz="2800" dirty="0">
                <a:latin typeface="Calibri"/>
                <a:cs typeface="Calibri"/>
              </a:rPr>
              <a:t>требования,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а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также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то,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каким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образом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будут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распределены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ресурсы организации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целью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их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соответствия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поставленным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требованиям;</a:t>
            </a:r>
            <a:endParaRPr sz="2800">
              <a:latin typeface="Calibri"/>
              <a:cs typeface="Calibri"/>
            </a:endParaRPr>
          </a:p>
          <a:p>
            <a:pPr marL="241300" marR="5080" indent="-228600" algn="just">
              <a:lnSpc>
                <a:spcPts val="3020"/>
              </a:lnSpc>
              <a:spcBef>
                <a:spcPts val="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анализ</a:t>
            </a:r>
            <a:r>
              <a:rPr sz="2800" b="1" u="sng" spc="23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требований</a:t>
            </a:r>
            <a:r>
              <a:rPr sz="2800" b="1" u="sng" spc="23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к</a:t>
            </a:r>
            <a:r>
              <a:rPr sz="2800" b="1" u="sng" spc="23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продукту</a:t>
            </a:r>
            <a:r>
              <a:rPr sz="2800" b="1" u="sng" spc="229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</a:t>
            </a:r>
            <a:r>
              <a:rPr sz="2800" b="1" u="sng" spc="23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его</a:t>
            </a:r>
            <a:r>
              <a:rPr sz="2800" b="1" u="sng" spc="229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спецификации</a:t>
            </a:r>
            <a:r>
              <a:rPr sz="2800" b="1" spc="235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235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анализ </a:t>
            </a:r>
            <a:r>
              <a:rPr sz="2800" dirty="0">
                <a:latin typeface="Calibri"/>
                <a:cs typeface="Calibri"/>
              </a:rPr>
              <a:t>существующей</a:t>
            </a:r>
            <a:r>
              <a:rPr sz="2800" spc="12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на</a:t>
            </a:r>
            <a:r>
              <a:rPr sz="2800" spc="13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данный</a:t>
            </a:r>
            <a:r>
              <a:rPr sz="2800" spc="13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момент</a:t>
            </a:r>
            <a:r>
              <a:rPr sz="2800" spc="13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проблемы</a:t>
            </a:r>
            <a:r>
              <a:rPr sz="2800" spc="12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с</a:t>
            </a:r>
            <a:r>
              <a:rPr sz="2800" spc="13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ПО,</a:t>
            </a:r>
            <a:r>
              <a:rPr sz="2800" spc="135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завершается </a:t>
            </a:r>
            <a:r>
              <a:rPr sz="2800" dirty="0">
                <a:latin typeface="Calibri"/>
                <a:cs typeface="Calibri"/>
              </a:rPr>
              <a:t>полной</a:t>
            </a:r>
            <a:r>
              <a:rPr sz="2800" spc="3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спецификацией</a:t>
            </a:r>
            <a:r>
              <a:rPr sz="2800" spc="3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ожидаемой</a:t>
            </a:r>
            <a:r>
              <a:rPr sz="2800" spc="3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внешней</a:t>
            </a:r>
            <a:r>
              <a:rPr sz="2800" spc="3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линии</a:t>
            </a:r>
            <a:r>
              <a:rPr sz="2800" spc="37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поведения </a:t>
            </a:r>
            <a:r>
              <a:rPr sz="2800" dirty="0">
                <a:latin typeface="Calibri"/>
                <a:cs typeface="Calibri"/>
              </a:rPr>
              <a:t>создаваемой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программной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системы;</a:t>
            </a:r>
            <a:endParaRPr sz="2800">
              <a:latin typeface="Calibri"/>
              <a:cs typeface="Calibri"/>
            </a:endParaRPr>
          </a:p>
          <a:p>
            <a:pPr marL="241300" marR="6350" indent="-228600" algn="just">
              <a:lnSpc>
                <a:spcPts val="3020"/>
              </a:lnSpc>
              <a:spcBef>
                <a:spcPts val="2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архитектура</a:t>
            </a:r>
            <a:r>
              <a:rPr sz="2800" b="1" u="sng" spc="13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или</a:t>
            </a:r>
            <a:r>
              <a:rPr sz="2800" b="1" u="sng" spc="15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проектирование</a:t>
            </a:r>
            <a:r>
              <a:rPr sz="2800" b="1" u="sng" spc="13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на</a:t>
            </a:r>
            <a:r>
              <a:rPr sz="2800" b="1" u="sng" spc="14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высшем</a:t>
            </a:r>
            <a:r>
              <a:rPr sz="2800" b="1" u="sng" spc="14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уровне</a:t>
            </a:r>
            <a:r>
              <a:rPr sz="2800" b="1" spc="1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определяет, </a:t>
            </a:r>
            <a:r>
              <a:rPr sz="2800" dirty="0">
                <a:latin typeface="Calibri"/>
                <a:cs typeface="Calibri"/>
              </a:rPr>
              <a:t>каким</a:t>
            </a:r>
            <a:r>
              <a:rPr sz="2800" spc="4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образом</a:t>
            </a:r>
            <a:r>
              <a:rPr sz="2800" spc="4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функции</a:t>
            </a:r>
            <a:r>
              <a:rPr sz="2800" spc="3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409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должны</a:t>
            </a:r>
            <a:r>
              <a:rPr sz="2800" spc="3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применяться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при</a:t>
            </a:r>
            <a:r>
              <a:rPr sz="2800" spc="409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реализации проекта;</a:t>
            </a:r>
            <a:endParaRPr sz="2800">
              <a:latin typeface="Calibri"/>
              <a:cs typeface="Calibri"/>
            </a:endParaRPr>
          </a:p>
          <a:p>
            <a:pPr marL="241300" marR="5080" indent="-228600" algn="just">
              <a:lnSpc>
                <a:spcPts val="3020"/>
              </a:lnSpc>
              <a:spcBef>
                <a:spcPts val="1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детализированная</a:t>
            </a:r>
            <a:r>
              <a:rPr sz="2800" b="1" spc="665" dirty="0">
                <a:solidFill>
                  <a:srgbClr val="6F2F9F"/>
                </a:solidFill>
                <a:latin typeface="Calibri"/>
                <a:cs typeface="Calibri"/>
              </a:rPr>
              <a:t>   </a:t>
            </a: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разработка</a:t>
            </a:r>
            <a:r>
              <a:rPr sz="2800" b="1" spc="665" dirty="0">
                <a:solidFill>
                  <a:srgbClr val="6F2F9F"/>
                </a:solidFill>
                <a:latin typeface="Calibri"/>
                <a:cs typeface="Calibri"/>
              </a:rPr>
              <a:t>   </a:t>
            </a: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проекта</a:t>
            </a:r>
            <a:r>
              <a:rPr sz="2800" b="1" spc="660" dirty="0">
                <a:solidFill>
                  <a:srgbClr val="6F2F9F"/>
                </a:solidFill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65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определяет</a:t>
            </a:r>
            <a:r>
              <a:rPr sz="2800" spc="655" dirty="0">
                <a:latin typeface="Calibri"/>
                <a:cs typeface="Calibri"/>
              </a:rPr>
              <a:t>   </a:t>
            </a:r>
            <a:r>
              <a:rPr sz="2800" spc="-50" dirty="0">
                <a:latin typeface="Calibri"/>
                <a:cs typeface="Calibri"/>
              </a:rPr>
              <a:t>и </a:t>
            </a:r>
            <a:r>
              <a:rPr sz="2800" dirty="0">
                <a:latin typeface="Calibri"/>
                <a:cs typeface="Calibri"/>
              </a:rPr>
              <a:t>документально</a:t>
            </a:r>
            <a:r>
              <a:rPr sz="2800" spc="3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обосновывает</a:t>
            </a:r>
            <a:r>
              <a:rPr sz="2800" spc="3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алгоритмы</a:t>
            </a:r>
            <a:r>
              <a:rPr sz="2800" spc="3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для</a:t>
            </a:r>
            <a:r>
              <a:rPr sz="2800" spc="3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каждого</a:t>
            </a:r>
            <a:r>
              <a:rPr sz="2800" spc="3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компонента, который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был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определен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на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фазе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построения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архитектуры;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0670" y="1362836"/>
            <a:ext cx="60674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10" dirty="0">
                <a:latin typeface="Calibri"/>
                <a:cs typeface="Calibri"/>
              </a:rPr>
              <a:t>Модели</a:t>
            </a:r>
            <a:r>
              <a:rPr b="1" spc="-18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жизненного</a:t>
            </a:r>
            <a:r>
              <a:rPr b="1" spc="-16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цикла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6422" y="2384294"/>
            <a:ext cx="5036185" cy="2835275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860"/>
              </a:spcBef>
              <a:buAutoNum type="arabicPeriod"/>
              <a:tabLst>
                <a:tab pos="469265" algn="l"/>
              </a:tabLst>
            </a:pPr>
            <a:r>
              <a:rPr sz="2000" dirty="0">
                <a:latin typeface="Calibri"/>
                <a:cs typeface="Calibri"/>
              </a:rPr>
              <a:t>Каскадная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модель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55"/>
              </a:spcBef>
              <a:buAutoNum type="arabicPeriod"/>
              <a:tabLst>
                <a:tab pos="469265" algn="l"/>
              </a:tabLst>
            </a:pPr>
            <a:r>
              <a:rPr sz="2000" spc="-10" dirty="0">
                <a:latin typeface="Calibri"/>
                <a:cs typeface="Calibri"/>
              </a:rPr>
              <a:t>V-</a:t>
            </a:r>
            <a:r>
              <a:rPr sz="2000" dirty="0">
                <a:latin typeface="Calibri"/>
                <a:cs typeface="Calibri"/>
              </a:rPr>
              <a:t>образная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модель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469265" algn="l"/>
              </a:tabLst>
            </a:pPr>
            <a:r>
              <a:rPr sz="2000" dirty="0">
                <a:latin typeface="Calibri"/>
                <a:cs typeface="Calibri"/>
              </a:rPr>
              <a:t>Процесс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макетирования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ПО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55"/>
              </a:spcBef>
              <a:buAutoNum type="arabicPeriod"/>
              <a:tabLst>
                <a:tab pos="469265" algn="l"/>
              </a:tabLst>
            </a:pPr>
            <a:r>
              <a:rPr sz="2000" spc="-10" dirty="0">
                <a:latin typeface="Calibri"/>
                <a:cs typeface="Calibri"/>
              </a:rPr>
              <a:t>Инкрементная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модель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60"/>
              </a:spcBef>
              <a:buAutoNum type="arabicPeriod"/>
              <a:tabLst>
                <a:tab pos="469265" algn="l"/>
              </a:tabLst>
            </a:pPr>
            <a:r>
              <a:rPr sz="2000" dirty="0">
                <a:latin typeface="Calibri"/>
                <a:cs typeface="Calibri"/>
              </a:rPr>
              <a:t>Спиральная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модель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469265" algn="l"/>
              </a:tabLst>
            </a:pPr>
            <a:r>
              <a:rPr sz="2000" dirty="0">
                <a:latin typeface="Calibri"/>
                <a:cs typeface="Calibri"/>
              </a:rPr>
              <a:t>Компонентная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модель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60"/>
              </a:spcBef>
              <a:buAutoNum type="arabicPeriod"/>
              <a:tabLst>
                <a:tab pos="469265" algn="l"/>
              </a:tabLst>
            </a:pPr>
            <a:r>
              <a:rPr sz="2000" spc="-10" dirty="0">
                <a:latin typeface="Calibri"/>
                <a:cs typeface="Calibri"/>
              </a:rPr>
              <a:t>Модель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быстрой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приложений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2159" y="1321054"/>
            <a:ext cx="10766425" cy="181800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41300" marR="5080" indent="-228600" algn="just">
              <a:lnSpc>
                <a:spcPct val="80000"/>
              </a:lnSpc>
              <a:spcBef>
                <a:spcPts val="76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планирование</a:t>
            </a:r>
            <a:r>
              <a:rPr sz="2800" b="1" u="sng" spc="58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проекта</a:t>
            </a:r>
            <a:r>
              <a:rPr sz="2800" b="1" u="sng" spc="57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</a:t>
            </a:r>
            <a:r>
              <a:rPr sz="2800" b="1" u="sng" spc="58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требований</a:t>
            </a:r>
            <a:r>
              <a:rPr sz="2800" b="1" spc="59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5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определяются</a:t>
            </a:r>
            <a:r>
              <a:rPr sz="2800" spc="5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системные </a:t>
            </a:r>
            <a:r>
              <a:rPr sz="2800" dirty="0">
                <a:latin typeface="Calibri"/>
                <a:cs typeface="Calibri"/>
              </a:rPr>
              <a:t>требования,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а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также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то,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каким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образом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будут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распределены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ресурсы организации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целью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их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соответствия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поставленным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требованиям;</a:t>
            </a:r>
            <a:endParaRPr sz="2800">
              <a:latin typeface="Calibri"/>
              <a:cs typeface="Calibri"/>
            </a:endParaRPr>
          </a:p>
          <a:p>
            <a:pPr marL="241300" marR="6350" indent="-228600" algn="just">
              <a:lnSpc>
                <a:spcPct val="80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модульное</a:t>
            </a:r>
            <a:r>
              <a:rPr sz="2800" b="1" u="sng" spc="29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тестирование</a:t>
            </a:r>
            <a:r>
              <a:rPr sz="2800" b="1" spc="305" dirty="0">
                <a:solidFill>
                  <a:srgbClr val="6F2F9F"/>
                </a:solidFill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–</a:t>
            </a:r>
            <a:r>
              <a:rPr sz="2800" b="1" spc="30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выполняется</a:t>
            </a:r>
            <a:r>
              <a:rPr sz="2800" spc="30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проверка</a:t>
            </a:r>
            <a:r>
              <a:rPr sz="2800" spc="300" dirty="0">
                <a:latin typeface="Calibri"/>
                <a:cs typeface="Calibri"/>
              </a:rPr>
              <a:t>   </a:t>
            </a:r>
            <a:r>
              <a:rPr sz="2800" spc="-10" dirty="0">
                <a:latin typeface="Calibri"/>
                <a:cs typeface="Calibri"/>
              </a:rPr>
              <a:t>каждого </a:t>
            </a:r>
            <a:r>
              <a:rPr sz="2800" spc="-20" dirty="0">
                <a:latin typeface="Calibri"/>
                <a:cs typeface="Calibri"/>
              </a:rPr>
              <a:t>закодированного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модуля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на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наличие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ошибок;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2159" y="3028010"/>
            <a:ext cx="94830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241300" algn="l"/>
                <a:tab pos="2287905" algn="l"/>
                <a:tab pos="2757170" algn="l"/>
                <a:tab pos="5136515" algn="l"/>
                <a:tab pos="5586095" algn="l"/>
                <a:tab pos="7354570" algn="l"/>
              </a:tabLst>
            </a:pP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интеграция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	</a:t>
            </a:r>
            <a:r>
              <a:rPr sz="2800" b="1" u="sng" spc="-5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	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тестирование</a:t>
            </a: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	</a:t>
            </a:r>
            <a:r>
              <a:rPr sz="2800" b="1" spc="-50" dirty="0">
                <a:latin typeface="Calibri"/>
                <a:cs typeface="Calibri"/>
              </a:rPr>
              <a:t>–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установка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взаимосвязей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01121" y="3028010"/>
            <a:ext cx="10369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libri"/>
                <a:cs typeface="Calibri"/>
              </a:rPr>
              <a:t>между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2159" y="3369945"/>
            <a:ext cx="10767060" cy="284162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41300" marR="5715" algn="just">
              <a:lnSpc>
                <a:spcPct val="80000"/>
              </a:lnSpc>
              <a:spcBef>
                <a:spcPts val="765"/>
              </a:spcBef>
            </a:pPr>
            <a:r>
              <a:rPr sz="2800" dirty="0">
                <a:latin typeface="Calibri"/>
                <a:cs typeface="Calibri"/>
              </a:rPr>
              <a:t>группами</a:t>
            </a:r>
            <a:r>
              <a:rPr sz="2800" spc="55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ранее</a:t>
            </a:r>
            <a:r>
              <a:rPr sz="2800" spc="54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поэлементно</a:t>
            </a:r>
            <a:r>
              <a:rPr sz="2800" spc="55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испытанных</a:t>
            </a:r>
            <a:r>
              <a:rPr sz="2800" spc="56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модулей</a:t>
            </a:r>
            <a:r>
              <a:rPr sz="2800" spc="55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с</a:t>
            </a:r>
            <a:r>
              <a:rPr sz="2800" spc="555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целью </a:t>
            </a:r>
            <a:r>
              <a:rPr sz="2800" dirty="0">
                <a:latin typeface="Calibri"/>
                <a:cs typeface="Calibri"/>
              </a:rPr>
              <a:t>подтверждения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того,</a:t>
            </a:r>
            <a:r>
              <a:rPr sz="2800" spc="2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что</a:t>
            </a:r>
            <a:r>
              <a:rPr sz="2800" spc="2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эти</a:t>
            </a:r>
            <a:r>
              <a:rPr sz="2800" spc="2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группы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работают</a:t>
            </a:r>
            <a:r>
              <a:rPr sz="2800" spc="2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также</a:t>
            </a:r>
            <a:r>
              <a:rPr sz="2800" spc="2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хорошо,</a:t>
            </a:r>
            <a:r>
              <a:rPr sz="2800" spc="2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как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и </a:t>
            </a:r>
            <a:r>
              <a:rPr sz="2800" dirty="0">
                <a:latin typeface="Calibri"/>
                <a:cs typeface="Calibri"/>
              </a:rPr>
              <a:t>модули,</a:t>
            </a:r>
            <a:r>
              <a:rPr sz="2800" spc="30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испытанные</a:t>
            </a:r>
            <a:r>
              <a:rPr sz="2800" spc="31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независимо</a:t>
            </a:r>
            <a:r>
              <a:rPr sz="2800" spc="31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друг</a:t>
            </a:r>
            <a:r>
              <a:rPr sz="2800" spc="31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от</a:t>
            </a:r>
            <a:r>
              <a:rPr sz="2800" spc="30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друга</a:t>
            </a:r>
            <a:r>
              <a:rPr sz="2800" spc="31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на</a:t>
            </a:r>
            <a:r>
              <a:rPr sz="2800" spc="315" dirty="0">
                <a:latin typeface="Calibri"/>
                <a:cs typeface="Calibri"/>
              </a:rPr>
              <a:t>   </a:t>
            </a:r>
            <a:r>
              <a:rPr sz="2800" spc="-10" dirty="0">
                <a:latin typeface="Calibri"/>
                <a:cs typeface="Calibri"/>
              </a:rPr>
              <a:t>этапе </a:t>
            </a:r>
            <a:r>
              <a:rPr sz="2800" dirty="0">
                <a:latin typeface="Calibri"/>
                <a:cs typeface="Calibri"/>
              </a:rPr>
              <a:t>поэлементного</a:t>
            </a:r>
            <a:r>
              <a:rPr sz="2800" spc="-1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тестирования;</a:t>
            </a:r>
            <a:endParaRPr sz="2800">
              <a:latin typeface="Calibri"/>
              <a:cs typeface="Calibri"/>
            </a:endParaRPr>
          </a:p>
          <a:p>
            <a:pPr marL="241300" marR="5080" indent="-228600" algn="just">
              <a:lnSpc>
                <a:spcPct val="80000"/>
              </a:lnSpc>
              <a:spcBef>
                <a:spcPts val="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системное</a:t>
            </a:r>
            <a:r>
              <a:rPr sz="2800" b="1" u="sng" spc="3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</a:t>
            </a:r>
            <a:r>
              <a:rPr sz="2800" b="1" u="sng" spc="3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приемочное</a:t>
            </a:r>
            <a:r>
              <a:rPr sz="2800" b="1" u="sng" spc="3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тестирование</a:t>
            </a:r>
            <a:r>
              <a:rPr sz="2800" b="1" spc="40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–</a:t>
            </a:r>
            <a:r>
              <a:rPr sz="2800" b="1" spc="3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выполняется</a:t>
            </a:r>
            <a:r>
              <a:rPr sz="2800" spc="4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проверка </a:t>
            </a:r>
            <a:r>
              <a:rPr sz="2800" dirty="0">
                <a:latin typeface="Calibri"/>
                <a:cs typeface="Calibri"/>
              </a:rPr>
              <a:t>функционирования</a:t>
            </a:r>
            <a:r>
              <a:rPr sz="2800" spc="42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программной</a:t>
            </a:r>
            <a:r>
              <a:rPr sz="2800" spc="42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системы</a:t>
            </a:r>
            <a:r>
              <a:rPr sz="2800" spc="42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43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целом,</a:t>
            </a:r>
            <a:r>
              <a:rPr sz="2800" spc="425" dirty="0">
                <a:latin typeface="Calibri"/>
                <a:cs typeface="Calibri"/>
              </a:rPr>
              <a:t>   </a:t>
            </a:r>
            <a:r>
              <a:rPr sz="2800" spc="-10" dirty="0">
                <a:latin typeface="Calibri"/>
                <a:cs typeface="Calibri"/>
              </a:rPr>
              <a:t>после </a:t>
            </a:r>
            <a:r>
              <a:rPr sz="2800" dirty="0">
                <a:latin typeface="Calibri"/>
                <a:cs typeface="Calibri"/>
              </a:rPr>
              <a:t>помещения</a:t>
            </a:r>
            <a:r>
              <a:rPr sz="2800" spc="47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48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ее</a:t>
            </a:r>
            <a:r>
              <a:rPr sz="2800" spc="48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аппаратную</a:t>
            </a:r>
            <a:r>
              <a:rPr sz="2800" spc="484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среду</a:t>
            </a:r>
            <a:r>
              <a:rPr sz="2800" spc="47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48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соответствии</a:t>
            </a:r>
            <a:r>
              <a:rPr sz="2800" spc="480" dirty="0">
                <a:latin typeface="Calibri"/>
                <a:cs typeface="Calibri"/>
              </a:rPr>
              <a:t>   </a:t>
            </a:r>
            <a:r>
              <a:rPr sz="2800" spc="-25" dirty="0">
                <a:latin typeface="Calibri"/>
                <a:cs typeface="Calibri"/>
              </a:rPr>
              <a:t>со </a:t>
            </a:r>
            <a:r>
              <a:rPr sz="2800" spc="-10" dirty="0">
                <a:latin typeface="Calibri"/>
                <a:cs typeface="Calibri"/>
              </a:rPr>
              <a:t>спецификацией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требований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ПО;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03198" y="1969719"/>
            <a:ext cx="10545445" cy="83629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5080" indent="-228600">
              <a:lnSpc>
                <a:spcPts val="3030"/>
              </a:lnSpc>
              <a:spcBef>
                <a:spcPts val="4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производство,</a:t>
            </a:r>
            <a:r>
              <a:rPr sz="2800" b="1" u="sng" spc="3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эксплуатация</a:t>
            </a:r>
            <a:r>
              <a:rPr sz="2800" b="1" u="sng" spc="7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</a:t>
            </a:r>
            <a:r>
              <a:rPr sz="2800" b="1" u="sng" spc="5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сопровождение</a:t>
            </a:r>
            <a:r>
              <a:rPr sz="2800" b="1" spc="5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–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запускается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в </a:t>
            </a:r>
            <a:r>
              <a:rPr sz="2800" spc="-10" dirty="0">
                <a:latin typeface="Calibri"/>
                <a:cs typeface="Calibri"/>
              </a:rPr>
              <a:t>производство;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3198" y="3122117"/>
            <a:ext cx="54889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241300" algn="l"/>
                <a:tab pos="2931160" algn="l"/>
                <a:tab pos="5298440" algn="l"/>
              </a:tabLst>
            </a:pP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приемочные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	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испытания</a:t>
            </a: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	</a:t>
            </a:r>
            <a:r>
              <a:rPr sz="2800" spc="-50" dirty="0">
                <a:latin typeface="Calibri"/>
                <a:cs typeface="Calibri"/>
              </a:rPr>
              <a:t>–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1798" y="3506851"/>
            <a:ext cx="54216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88285" algn="l"/>
              </a:tabLst>
            </a:pPr>
            <a:r>
              <a:rPr sz="2800" spc="-10" dirty="0">
                <a:latin typeface="Calibri"/>
                <a:cs typeface="Calibri"/>
              </a:rPr>
              <a:t>протестировать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функциональные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34530" y="3122117"/>
            <a:ext cx="4514850" cy="83629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 indent="123189">
              <a:lnSpc>
                <a:spcPts val="3030"/>
              </a:lnSpc>
              <a:spcBef>
                <a:spcPts val="475"/>
              </a:spcBef>
              <a:tabLst>
                <a:tab pos="2364105" algn="l"/>
                <a:tab pos="2452370" algn="l"/>
                <a:tab pos="4139565" algn="l"/>
              </a:tabLst>
            </a:pPr>
            <a:r>
              <a:rPr sz="2800" spc="-10" dirty="0">
                <a:latin typeface="Calibri"/>
                <a:cs typeface="Calibri"/>
              </a:rPr>
              <a:t>позволяет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пользователю </a:t>
            </a:r>
            <a:r>
              <a:rPr sz="2800" spc="-10" dirty="0">
                <a:latin typeface="Calibri"/>
                <a:cs typeface="Calibri"/>
              </a:rPr>
              <a:t>возможности</a:t>
            </a:r>
            <a:r>
              <a:rPr sz="2800" dirty="0">
                <a:latin typeface="Calibri"/>
                <a:cs typeface="Calibri"/>
              </a:rPr>
              <a:t>		</a:t>
            </a:r>
            <a:r>
              <a:rPr sz="2800" spc="-10" dirty="0">
                <a:latin typeface="Calibri"/>
                <a:cs typeface="Calibri"/>
              </a:rPr>
              <a:t>системы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5" dirty="0">
                <a:latin typeface="Calibri"/>
                <a:cs typeface="Calibri"/>
              </a:rPr>
              <a:t>на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1798" y="3890898"/>
            <a:ext cx="57886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libri"/>
                <a:cs typeface="Calibri"/>
              </a:rPr>
              <a:t>соответствие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исходным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требованиям.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5394" y="804113"/>
            <a:ext cx="74345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0" dirty="0"/>
              <a:t>Преимущества</a:t>
            </a:r>
            <a:r>
              <a:rPr spc="-145" dirty="0"/>
              <a:t> </a:t>
            </a:r>
            <a:r>
              <a:rPr spc="-40" dirty="0"/>
              <a:t>V-</a:t>
            </a:r>
            <a:r>
              <a:rPr spc="-35" dirty="0"/>
              <a:t>образной</a:t>
            </a:r>
            <a:r>
              <a:rPr spc="-160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3036" y="1735683"/>
            <a:ext cx="10354310" cy="459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436245" indent="-228600">
              <a:lnSpc>
                <a:spcPct val="125000"/>
              </a:lnSpc>
              <a:spcBef>
                <a:spcPts val="1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особое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значение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придается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планированию,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направленному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верификацию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и </a:t>
            </a:r>
            <a:r>
              <a:rPr sz="2000" spc="-10" dirty="0">
                <a:latin typeface="Calibri"/>
                <a:cs typeface="Calibri"/>
              </a:rPr>
              <a:t>аттестацию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разрабатываемого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ранних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стадиях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его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предусмотрены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аттестация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верификация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всех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внешних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внутренних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полученных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Calibri"/>
                <a:cs typeface="Calibri"/>
              </a:rPr>
              <a:t>данных,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только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самого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программного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продукта;</a:t>
            </a:r>
            <a:endParaRPr sz="2000">
              <a:latin typeface="Calibri"/>
              <a:cs typeface="Calibri"/>
            </a:endParaRPr>
          </a:p>
          <a:p>
            <a:pPr marL="241300" marR="436245" indent="-228600">
              <a:lnSpc>
                <a:spcPct val="125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V-</a:t>
            </a:r>
            <a:r>
              <a:rPr sz="2000" dirty="0">
                <a:latin typeface="Calibri"/>
                <a:cs typeface="Calibri"/>
              </a:rPr>
              <a:t>образной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определение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выполняется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перед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разработкой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проекта </a:t>
            </a:r>
            <a:r>
              <a:rPr sz="2000" dirty="0">
                <a:latin typeface="Calibri"/>
                <a:cs typeface="Calibri"/>
              </a:rPr>
              <a:t>системы,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проектирование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перед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разработкой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компонентов;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модель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определяет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продукты,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которые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должны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быть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получены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результате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процесса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00"/>
              </a:spcBef>
            </a:pPr>
            <a:r>
              <a:rPr sz="2000" spc="-10" dirty="0">
                <a:latin typeface="Calibri"/>
                <a:cs typeface="Calibri"/>
              </a:rPr>
              <a:t>разработки;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ct val="125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благодаря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менеджеры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проекта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отслеживать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ход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процесса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разработки,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так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как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данном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случае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вполне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возможно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воспользоваться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временной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шкалой,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завершение </a:t>
            </a:r>
            <a:r>
              <a:rPr sz="2000" dirty="0">
                <a:latin typeface="Calibri"/>
                <a:cs typeface="Calibri"/>
              </a:rPr>
              <a:t>каждой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фазы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является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контрольной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точкой;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модель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проста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использовании.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7657" rIns="0" bIns="0" rtlCol="0">
            <a:spAutoFit/>
          </a:bodyPr>
          <a:lstStyle/>
          <a:p>
            <a:pPr marL="1429385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Недостатки</a:t>
            </a:r>
            <a:r>
              <a:rPr spc="-145" dirty="0"/>
              <a:t> </a:t>
            </a:r>
            <a:r>
              <a:rPr spc="-40" dirty="0"/>
              <a:t>V-образной</a:t>
            </a:r>
            <a:r>
              <a:rPr spc="-155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3256" y="2118334"/>
            <a:ext cx="10114280" cy="258064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с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ее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помощью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непросто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справиться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параллельными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событиями;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учтены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итерации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между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фазами;</a:t>
            </a:r>
            <a:endParaRPr sz="2000">
              <a:latin typeface="Calibri"/>
              <a:cs typeface="Calibri"/>
            </a:endParaRPr>
          </a:p>
          <a:p>
            <a:pPr marL="241300" marR="5715" indent="-228600">
              <a:lnSpc>
                <a:spcPts val="2160"/>
              </a:lnSpc>
              <a:spcBef>
                <a:spcPts val="104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модели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предусмотрено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внесение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требования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динамических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изменений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разных </a:t>
            </a:r>
            <a:r>
              <a:rPr sz="2000" dirty="0">
                <a:latin typeface="Calibri"/>
                <a:cs typeface="Calibri"/>
              </a:rPr>
              <a:t>этапах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жизненного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цикла;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7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тестирование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требований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жизненном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цикле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происходит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слишком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поздно,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вследствие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чего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невозможно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внести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изменения,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повлияв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этом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график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выполнения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входят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действия,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направленные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анализ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рисков.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8538" rIns="0" bIns="0" rtlCol="0">
            <a:spAutoFit/>
          </a:bodyPr>
          <a:lstStyle/>
          <a:p>
            <a:pPr marL="967105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Область</a:t>
            </a:r>
            <a:r>
              <a:rPr spc="-170" dirty="0"/>
              <a:t> </a:t>
            </a:r>
            <a:r>
              <a:rPr spc="-35" dirty="0"/>
              <a:t>применения</a:t>
            </a:r>
            <a:r>
              <a:rPr spc="-150" dirty="0"/>
              <a:t> </a:t>
            </a:r>
            <a:r>
              <a:rPr spc="-40" dirty="0"/>
              <a:t>V-</a:t>
            </a:r>
            <a:r>
              <a:rPr spc="-35" dirty="0"/>
              <a:t>образной</a:t>
            </a:r>
            <a:r>
              <a:rPr spc="-170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004" y="1963927"/>
            <a:ext cx="11568430" cy="33953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</a:pPr>
            <a:r>
              <a:rPr sz="2800" spc="-25" dirty="0">
                <a:latin typeface="Calibri"/>
                <a:cs typeface="Calibri"/>
              </a:rPr>
              <a:t>V-</a:t>
            </a:r>
            <a:r>
              <a:rPr sz="2800" dirty="0">
                <a:latin typeface="Calibri"/>
                <a:cs typeface="Calibri"/>
              </a:rPr>
              <a:t>образная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модель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лучше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всего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срабатывает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тогда,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когда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вся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информация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о </a:t>
            </a:r>
            <a:r>
              <a:rPr sz="2800" dirty="0">
                <a:latin typeface="Calibri"/>
                <a:cs typeface="Calibri"/>
              </a:rPr>
              <a:t>требованиях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доступна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заранее.</a:t>
            </a:r>
            <a:endParaRPr sz="2800">
              <a:latin typeface="Calibri"/>
              <a:cs typeface="Calibri"/>
            </a:endParaRPr>
          </a:p>
          <a:p>
            <a:pPr marL="12700" marR="992505">
              <a:lnSpc>
                <a:spcPts val="3030"/>
              </a:lnSpc>
              <a:spcBef>
                <a:spcPts val="1005"/>
              </a:spcBef>
            </a:pPr>
            <a:r>
              <a:rPr sz="2800" dirty="0">
                <a:latin typeface="Calibri"/>
                <a:cs typeface="Calibri"/>
              </a:rPr>
              <a:t>Использование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модели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эффективно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том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случае,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когда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доступными </a:t>
            </a:r>
            <a:r>
              <a:rPr sz="2800" dirty="0">
                <a:latin typeface="Calibri"/>
                <a:cs typeface="Calibri"/>
              </a:rPr>
              <a:t>являются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информация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методе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реализации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решения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технология,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а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2805"/>
              </a:lnSpc>
            </a:pPr>
            <a:r>
              <a:rPr sz="2800" dirty="0">
                <a:latin typeface="Calibri"/>
                <a:cs typeface="Calibri"/>
              </a:rPr>
              <a:t>персонал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владеет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необходимыми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умениями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опытом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работе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данной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190"/>
              </a:lnSpc>
            </a:pPr>
            <a:r>
              <a:rPr sz="2800" spc="-10" dirty="0">
                <a:latin typeface="Calibri"/>
                <a:cs typeface="Calibri"/>
              </a:rPr>
              <a:t>технологией.</a:t>
            </a:r>
            <a:endParaRPr sz="2800">
              <a:latin typeface="Calibri"/>
              <a:cs typeface="Calibri"/>
            </a:endParaRPr>
          </a:p>
          <a:p>
            <a:pPr marL="12700" marR="228600">
              <a:lnSpc>
                <a:spcPts val="3020"/>
              </a:lnSpc>
              <a:spcBef>
                <a:spcPts val="1050"/>
              </a:spcBef>
            </a:pPr>
            <a:r>
              <a:rPr sz="2800" spc="-25" dirty="0">
                <a:latin typeface="Calibri"/>
                <a:cs typeface="Calibri"/>
              </a:rPr>
              <a:t>V-</a:t>
            </a:r>
            <a:r>
              <a:rPr sz="2800" dirty="0">
                <a:latin typeface="Calibri"/>
                <a:cs typeface="Calibri"/>
              </a:rPr>
              <a:t>образная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модель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это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отличный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выбор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для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систем,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которых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требуется </a:t>
            </a:r>
            <a:r>
              <a:rPr sz="2800" dirty="0">
                <a:latin typeface="Calibri"/>
                <a:cs typeface="Calibri"/>
              </a:rPr>
              <a:t>высокая</a:t>
            </a:r>
            <a:r>
              <a:rPr sz="2800" spc="-1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надежность.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788" rIns="0" bIns="0" rtlCol="0">
            <a:spAutoFit/>
          </a:bodyPr>
          <a:lstStyle/>
          <a:p>
            <a:pPr marL="3999229">
              <a:lnSpc>
                <a:spcPct val="100000"/>
              </a:lnSpc>
              <a:spcBef>
                <a:spcPts val="95"/>
              </a:spcBef>
            </a:pPr>
            <a:r>
              <a:rPr spc="-35" dirty="0">
                <a:solidFill>
                  <a:srgbClr val="FF8D80"/>
                </a:solidFill>
              </a:rPr>
              <a:t>Прототипирование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8496" y="2050542"/>
            <a:ext cx="9721215" cy="32131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70"/>
              </a:spcBef>
            </a:pPr>
            <a:r>
              <a:rPr sz="2800" b="1" i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Макетирование</a:t>
            </a:r>
            <a:r>
              <a:rPr sz="2800" b="1" i="1" spc="-8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</a:t>
            </a:r>
            <a:r>
              <a:rPr sz="2800" b="1" i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прототипирование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это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процесс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создания модели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разрабатываемого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программного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продукта.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2800" spc="-20" dirty="0">
                <a:latin typeface="Calibri"/>
                <a:cs typeface="Calibri"/>
              </a:rPr>
              <a:t>Модель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может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принимать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один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из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трех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видов:</a:t>
            </a:r>
            <a:endParaRPr sz="2800">
              <a:latin typeface="Calibri"/>
              <a:cs typeface="Calibri"/>
            </a:endParaRPr>
          </a:p>
          <a:p>
            <a:pPr marL="697865" marR="274320" indent="-231140">
              <a:lnSpc>
                <a:spcPts val="2590"/>
              </a:lnSpc>
              <a:spcBef>
                <a:spcPts val="570"/>
              </a:spcBef>
              <a:buSzPct val="95833"/>
              <a:buFont typeface="Wingdings"/>
              <a:buChar char=""/>
              <a:tabLst>
                <a:tab pos="697865" algn="l"/>
                <a:tab pos="711200" algn="l"/>
              </a:tabLst>
            </a:pPr>
            <a:r>
              <a:rPr sz="2400" spc="-10" dirty="0">
                <a:latin typeface="Calibri"/>
                <a:cs typeface="Calibri"/>
              </a:rPr>
              <a:t>	бумажный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макет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или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«электронный»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макет,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который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представляет </a:t>
            </a:r>
            <a:r>
              <a:rPr sz="2400" spc="-25" dirty="0">
                <a:latin typeface="Calibri"/>
                <a:cs typeface="Calibri"/>
              </a:rPr>
              <a:t>человеко-</a:t>
            </a:r>
            <a:r>
              <a:rPr sz="2400" dirty="0">
                <a:latin typeface="Calibri"/>
                <a:cs typeface="Calibri"/>
              </a:rPr>
              <a:t>машинный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интерфейс;</a:t>
            </a:r>
            <a:endParaRPr sz="2400">
              <a:latin typeface="Calibri"/>
              <a:cs typeface="Calibri"/>
            </a:endParaRPr>
          </a:p>
          <a:p>
            <a:pPr marL="711200" indent="-244475">
              <a:lnSpc>
                <a:spcPct val="100000"/>
              </a:lnSpc>
              <a:spcBef>
                <a:spcPts val="185"/>
              </a:spcBef>
              <a:buSzPct val="95833"/>
              <a:buFont typeface="Wingdings"/>
              <a:buChar char=""/>
              <a:tabLst>
                <a:tab pos="711200" algn="l"/>
              </a:tabLst>
            </a:pPr>
            <a:r>
              <a:rPr sz="2400" dirty="0">
                <a:latin typeface="Calibri"/>
                <a:cs typeface="Calibri"/>
              </a:rPr>
              <a:t>работающий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макет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(выполняет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только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часть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требуемых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функций);</a:t>
            </a:r>
            <a:endParaRPr sz="2400">
              <a:latin typeface="Calibri"/>
              <a:cs typeface="Calibri"/>
            </a:endParaRPr>
          </a:p>
          <a:p>
            <a:pPr marL="697865" marR="435609" indent="-231140">
              <a:lnSpc>
                <a:spcPts val="2590"/>
              </a:lnSpc>
              <a:spcBef>
                <a:spcPts val="530"/>
              </a:spcBef>
              <a:buSzPct val="95833"/>
              <a:buFont typeface="Wingdings"/>
              <a:buChar char=""/>
              <a:tabLst>
                <a:tab pos="697865" algn="l"/>
                <a:tab pos="711200" algn="l"/>
              </a:tabLst>
            </a:pPr>
            <a:r>
              <a:rPr sz="2400" spc="-10" dirty="0">
                <a:latin typeface="Calibri"/>
                <a:cs typeface="Calibri"/>
              </a:rPr>
              <a:t>	существующая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программа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(характеристики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которой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должны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быть </a:t>
            </a:r>
            <a:r>
              <a:rPr sz="2400" spc="-10" dirty="0">
                <a:latin typeface="Calibri"/>
                <a:cs typeface="Calibri"/>
              </a:rPr>
              <a:t>улучшены).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829" y="955929"/>
            <a:ext cx="51460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Процесс</a:t>
            </a:r>
            <a:r>
              <a:rPr spc="-185" dirty="0"/>
              <a:t> </a:t>
            </a:r>
            <a:r>
              <a:rPr spc="-25" dirty="0"/>
              <a:t>макетирования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3688" y="1885314"/>
            <a:ext cx="4456811" cy="4106290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848345" y="1193038"/>
            <a:ext cx="2067560" cy="392430"/>
            <a:chOff x="7848345" y="1193038"/>
            <a:chExt cx="2067560" cy="392430"/>
          </a:xfrm>
        </p:grpSpPr>
        <p:sp>
          <p:nvSpPr>
            <p:cNvPr id="5" name="object 5"/>
            <p:cNvSpPr/>
            <p:nvPr/>
          </p:nvSpPr>
          <p:spPr>
            <a:xfrm>
              <a:off x="7858505" y="1203198"/>
              <a:ext cx="2047239" cy="372110"/>
            </a:xfrm>
            <a:custGeom>
              <a:avLst/>
              <a:gdLst/>
              <a:ahLst/>
              <a:cxnLst/>
              <a:rect l="l" t="t" r="r" b="b"/>
              <a:pathLst>
                <a:path w="2047240" h="372109">
                  <a:moveTo>
                    <a:pt x="1717421" y="0"/>
                  </a:moveTo>
                  <a:lnTo>
                    <a:pt x="329311" y="0"/>
                  </a:lnTo>
                  <a:lnTo>
                    <a:pt x="270119" y="2993"/>
                  </a:lnTo>
                  <a:lnTo>
                    <a:pt x="214407" y="11625"/>
                  </a:lnTo>
                  <a:lnTo>
                    <a:pt x="163105" y="25371"/>
                  </a:lnTo>
                  <a:lnTo>
                    <a:pt x="117143" y="43708"/>
                  </a:lnTo>
                  <a:lnTo>
                    <a:pt x="77452" y="66113"/>
                  </a:lnTo>
                  <a:lnTo>
                    <a:pt x="44962" y="92060"/>
                  </a:lnTo>
                  <a:lnTo>
                    <a:pt x="5305" y="152491"/>
                  </a:lnTo>
                  <a:lnTo>
                    <a:pt x="0" y="185927"/>
                  </a:lnTo>
                  <a:lnTo>
                    <a:pt x="5305" y="219364"/>
                  </a:lnTo>
                  <a:lnTo>
                    <a:pt x="44962" y="279795"/>
                  </a:lnTo>
                  <a:lnTo>
                    <a:pt x="77452" y="305742"/>
                  </a:lnTo>
                  <a:lnTo>
                    <a:pt x="117143" y="328147"/>
                  </a:lnTo>
                  <a:lnTo>
                    <a:pt x="163105" y="346484"/>
                  </a:lnTo>
                  <a:lnTo>
                    <a:pt x="214407" y="360230"/>
                  </a:lnTo>
                  <a:lnTo>
                    <a:pt x="270119" y="368862"/>
                  </a:lnTo>
                  <a:lnTo>
                    <a:pt x="329311" y="371855"/>
                  </a:lnTo>
                  <a:lnTo>
                    <a:pt x="1717421" y="371855"/>
                  </a:lnTo>
                  <a:lnTo>
                    <a:pt x="1776612" y="368862"/>
                  </a:lnTo>
                  <a:lnTo>
                    <a:pt x="1832324" y="360230"/>
                  </a:lnTo>
                  <a:lnTo>
                    <a:pt x="1883626" y="346484"/>
                  </a:lnTo>
                  <a:lnTo>
                    <a:pt x="1929588" y="328147"/>
                  </a:lnTo>
                  <a:lnTo>
                    <a:pt x="1969279" y="305742"/>
                  </a:lnTo>
                  <a:lnTo>
                    <a:pt x="2001769" y="279795"/>
                  </a:lnTo>
                  <a:lnTo>
                    <a:pt x="2041426" y="219364"/>
                  </a:lnTo>
                  <a:lnTo>
                    <a:pt x="2046732" y="185927"/>
                  </a:lnTo>
                  <a:lnTo>
                    <a:pt x="2041426" y="152491"/>
                  </a:lnTo>
                  <a:lnTo>
                    <a:pt x="2001769" y="92060"/>
                  </a:lnTo>
                  <a:lnTo>
                    <a:pt x="1969279" y="66113"/>
                  </a:lnTo>
                  <a:lnTo>
                    <a:pt x="1929588" y="43708"/>
                  </a:lnTo>
                  <a:lnTo>
                    <a:pt x="1883626" y="25371"/>
                  </a:lnTo>
                  <a:lnTo>
                    <a:pt x="1832324" y="11625"/>
                  </a:lnTo>
                  <a:lnTo>
                    <a:pt x="1776612" y="2993"/>
                  </a:lnTo>
                  <a:lnTo>
                    <a:pt x="17174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858505" y="1203198"/>
              <a:ext cx="2047239" cy="372110"/>
            </a:xfrm>
            <a:custGeom>
              <a:avLst/>
              <a:gdLst/>
              <a:ahLst/>
              <a:cxnLst/>
              <a:rect l="l" t="t" r="r" b="b"/>
              <a:pathLst>
                <a:path w="2047240" h="372109">
                  <a:moveTo>
                    <a:pt x="329311" y="0"/>
                  </a:moveTo>
                  <a:lnTo>
                    <a:pt x="1717421" y="0"/>
                  </a:lnTo>
                  <a:lnTo>
                    <a:pt x="1776612" y="2993"/>
                  </a:lnTo>
                  <a:lnTo>
                    <a:pt x="1832324" y="11625"/>
                  </a:lnTo>
                  <a:lnTo>
                    <a:pt x="1883626" y="25371"/>
                  </a:lnTo>
                  <a:lnTo>
                    <a:pt x="1929588" y="43708"/>
                  </a:lnTo>
                  <a:lnTo>
                    <a:pt x="1969279" y="66113"/>
                  </a:lnTo>
                  <a:lnTo>
                    <a:pt x="2001769" y="92060"/>
                  </a:lnTo>
                  <a:lnTo>
                    <a:pt x="2041426" y="152491"/>
                  </a:lnTo>
                  <a:lnTo>
                    <a:pt x="2046732" y="185927"/>
                  </a:lnTo>
                  <a:lnTo>
                    <a:pt x="2041426" y="219364"/>
                  </a:lnTo>
                  <a:lnTo>
                    <a:pt x="2001769" y="279795"/>
                  </a:lnTo>
                  <a:lnTo>
                    <a:pt x="1969279" y="305742"/>
                  </a:lnTo>
                  <a:lnTo>
                    <a:pt x="1929588" y="328147"/>
                  </a:lnTo>
                  <a:lnTo>
                    <a:pt x="1883626" y="346484"/>
                  </a:lnTo>
                  <a:lnTo>
                    <a:pt x="1832324" y="360230"/>
                  </a:lnTo>
                  <a:lnTo>
                    <a:pt x="1776612" y="368862"/>
                  </a:lnTo>
                  <a:lnTo>
                    <a:pt x="1717421" y="371855"/>
                  </a:lnTo>
                  <a:lnTo>
                    <a:pt x="329311" y="371855"/>
                  </a:lnTo>
                  <a:lnTo>
                    <a:pt x="270119" y="368862"/>
                  </a:lnTo>
                  <a:lnTo>
                    <a:pt x="214407" y="360230"/>
                  </a:lnTo>
                  <a:lnTo>
                    <a:pt x="163105" y="346484"/>
                  </a:lnTo>
                  <a:lnTo>
                    <a:pt x="117143" y="328147"/>
                  </a:lnTo>
                  <a:lnTo>
                    <a:pt x="77452" y="305742"/>
                  </a:lnTo>
                  <a:lnTo>
                    <a:pt x="44962" y="279795"/>
                  </a:lnTo>
                  <a:lnTo>
                    <a:pt x="5305" y="219364"/>
                  </a:lnTo>
                  <a:lnTo>
                    <a:pt x="0" y="185927"/>
                  </a:lnTo>
                  <a:lnTo>
                    <a:pt x="5305" y="152491"/>
                  </a:lnTo>
                  <a:lnTo>
                    <a:pt x="44962" y="92060"/>
                  </a:lnTo>
                  <a:lnTo>
                    <a:pt x="77452" y="66113"/>
                  </a:lnTo>
                  <a:lnTo>
                    <a:pt x="117143" y="43708"/>
                  </a:lnTo>
                  <a:lnTo>
                    <a:pt x="163105" y="25371"/>
                  </a:lnTo>
                  <a:lnTo>
                    <a:pt x="214407" y="11625"/>
                  </a:lnTo>
                  <a:lnTo>
                    <a:pt x="270119" y="2993"/>
                  </a:lnTo>
                  <a:lnTo>
                    <a:pt x="329311" y="0"/>
                  </a:lnTo>
                  <a:close/>
                </a:path>
              </a:pathLst>
            </a:custGeom>
            <a:ln w="1981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547861" y="1274826"/>
            <a:ext cx="6686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latin typeface="Arial"/>
                <a:cs typeface="Arial"/>
              </a:rPr>
              <a:t>НАЧАЛО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506969" y="4913121"/>
            <a:ext cx="2750185" cy="764540"/>
            <a:chOff x="7506969" y="4913121"/>
            <a:chExt cx="2750185" cy="764540"/>
          </a:xfrm>
        </p:grpSpPr>
        <p:sp>
          <p:nvSpPr>
            <p:cNvPr id="9" name="object 9"/>
            <p:cNvSpPr/>
            <p:nvPr/>
          </p:nvSpPr>
          <p:spPr>
            <a:xfrm>
              <a:off x="7517129" y="4923281"/>
              <a:ext cx="2729865" cy="744220"/>
            </a:xfrm>
            <a:custGeom>
              <a:avLst/>
              <a:gdLst/>
              <a:ahLst/>
              <a:cxnLst/>
              <a:rect l="l" t="t" r="r" b="b"/>
              <a:pathLst>
                <a:path w="2729865" h="744220">
                  <a:moveTo>
                    <a:pt x="1364742" y="0"/>
                  </a:moveTo>
                  <a:lnTo>
                    <a:pt x="0" y="371856"/>
                  </a:lnTo>
                  <a:lnTo>
                    <a:pt x="1364742" y="743712"/>
                  </a:lnTo>
                  <a:lnTo>
                    <a:pt x="2729484" y="371856"/>
                  </a:lnTo>
                  <a:lnTo>
                    <a:pt x="136474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517129" y="4923281"/>
              <a:ext cx="2729865" cy="744220"/>
            </a:xfrm>
            <a:custGeom>
              <a:avLst/>
              <a:gdLst/>
              <a:ahLst/>
              <a:cxnLst/>
              <a:rect l="l" t="t" r="r" b="b"/>
              <a:pathLst>
                <a:path w="2729865" h="744220">
                  <a:moveTo>
                    <a:pt x="0" y="371856"/>
                  </a:moveTo>
                  <a:lnTo>
                    <a:pt x="1364742" y="0"/>
                  </a:lnTo>
                  <a:lnTo>
                    <a:pt x="2729484" y="371856"/>
                  </a:lnTo>
                  <a:lnTo>
                    <a:pt x="1364742" y="743712"/>
                  </a:lnTo>
                  <a:lnTo>
                    <a:pt x="0" y="371856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7165847" y="1813560"/>
          <a:ext cx="3412489" cy="3101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7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 gridSpan="2">
                  <a:txBody>
                    <a:bodyPr/>
                    <a:lstStyle/>
                    <a:p>
                      <a:pPr marL="56261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Сбор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12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уточнение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требований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2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 gridSpan="2">
                  <a:txBody>
                    <a:bodyPr/>
                    <a:lstStyle/>
                    <a:p>
                      <a:pPr marL="73088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Быстрое</a:t>
                      </a:r>
                      <a:r>
                        <a:rPr sz="12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проектирование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2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 gridSpan="2">
                  <a:txBody>
                    <a:bodyPr/>
                    <a:lstStyle/>
                    <a:p>
                      <a:pPr marL="977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Построение</a:t>
                      </a:r>
                      <a:r>
                        <a:rPr sz="12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макета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2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 gridSpan="2">
                  <a:txBody>
                    <a:bodyPr/>
                    <a:lstStyle/>
                    <a:p>
                      <a:pPr marL="70612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Оценка</a:t>
                      </a:r>
                      <a:r>
                        <a:rPr sz="12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макета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заказчиком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2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 gridSpan="2">
                  <a:txBody>
                    <a:bodyPr/>
                    <a:lstStyle/>
                    <a:p>
                      <a:pPr marL="103124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Уточнение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макета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E2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7175754" y="5915405"/>
            <a:ext cx="3412490" cy="37211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669925">
              <a:lnSpc>
                <a:spcPct val="100000"/>
              </a:lnSpc>
              <a:spcBef>
                <a:spcPts val="235"/>
              </a:spcBef>
            </a:pPr>
            <a:r>
              <a:rPr sz="1200" b="1" spc="-10" dirty="0">
                <a:latin typeface="Arial"/>
                <a:cs typeface="Arial"/>
              </a:rPr>
              <a:t>Конструирование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продукта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848345" y="6400546"/>
            <a:ext cx="2067560" cy="393700"/>
            <a:chOff x="7848345" y="6400546"/>
            <a:chExt cx="2067560" cy="393700"/>
          </a:xfrm>
        </p:grpSpPr>
        <p:sp>
          <p:nvSpPr>
            <p:cNvPr id="14" name="object 14"/>
            <p:cNvSpPr/>
            <p:nvPr/>
          </p:nvSpPr>
          <p:spPr>
            <a:xfrm>
              <a:off x="7858505" y="6410706"/>
              <a:ext cx="2047239" cy="373380"/>
            </a:xfrm>
            <a:custGeom>
              <a:avLst/>
              <a:gdLst/>
              <a:ahLst/>
              <a:cxnLst/>
              <a:rect l="l" t="t" r="r" b="b"/>
              <a:pathLst>
                <a:path w="2047240" h="373379">
                  <a:moveTo>
                    <a:pt x="1717421" y="0"/>
                  </a:moveTo>
                  <a:lnTo>
                    <a:pt x="329311" y="0"/>
                  </a:lnTo>
                  <a:lnTo>
                    <a:pt x="270119" y="3007"/>
                  </a:lnTo>
                  <a:lnTo>
                    <a:pt x="214407" y="11679"/>
                  </a:lnTo>
                  <a:lnTo>
                    <a:pt x="163105" y="25487"/>
                  </a:lnTo>
                  <a:lnTo>
                    <a:pt x="117143" y="43905"/>
                  </a:lnTo>
                  <a:lnTo>
                    <a:pt x="77452" y="66405"/>
                  </a:lnTo>
                  <a:lnTo>
                    <a:pt x="44962" y="92461"/>
                  </a:lnTo>
                  <a:lnTo>
                    <a:pt x="5305" y="153130"/>
                  </a:lnTo>
                  <a:lnTo>
                    <a:pt x="0" y="186690"/>
                  </a:lnTo>
                  <a:lnTo>
                    <a:pt x="5305" y="220249"/>
                  </a:lnTo>
                  <a:lnTo>
                    <a:pt x="44962" y="280918"/>
                  </a:lnTo>
                  <a:lnTo>
                    <a:pt x="77452" y="306974"/>
                  </a:lnTo>
                  <a:lnTo>
                    <a:pt x="117143" y="329474"/>
                  </a:lnTo>
                  <a:lnTo>
                    <a:pt x="163105" y="347892"/>
                  </a:lnTo>
                  <a:lnTo>
                    <a:pt x="214407" y="361700"/>
                  </a:lnTo>
                  <a:lnTo>
                    <a:pt x="270119" y="370372"/>
                  </a:lnTo>
                  <a:lnTo>
                    <a:pt x="329311" y="373380"/>
                  </a:lnTo>
                  <a:lnTo>
                    <a:pt x="1717421" y="373380"/>
                  </a:lnTo>
                  <a:lnTo>
                    <a:pt x="1776612" y="370372"/>
                  </a:lnTo>
                  <a:lnTo>
                    <a:pt x="1832324" y="361700"/>
                  </a:lnTo>
                  <a:lnTo>
                    <a:pt x="1883626" y="347892"/>
                  </a:lnTo>
                  <a:lnTo>
                    <a:pt x="1929588" y="329474"/>
                  </a:lnTo>
                  <a:lnTo>
                    <a:pt x="1969279" y="306974"/>
                  </a:lnTo>
                  <a:lnTo>
                    <a:pt x="2001769" y="280918"/>
                  </a:lnTo>
                  <a:lnTo>
                    <a:pt x="2041426" y="220249"/>
                  </a:lnTo>
                  <a:lnTo>
                    <a:pt x="2046732" y="186690"/>
                  </a:lnTo>
                  <a:lnTo>
                    <a:pt x="2041426" y="153130"/>
                  </a:lnTo>
                  <a:lnTo>
                    <a:pt x="2001769" y="92461"/>
                  </a:lnTo>
                  <a:lnTo>
                    <a:pt x="1969279" y="66405"/>
                  </a:lnTo>
                  <a:lnTo>
                    <a:pt x="1929588" y="43905"/>
                  </a:lnTo>
                  <a:lnTo>
                    <a:pt x="1883626" y="25487"/>
                  </a:lnTo>
                  <a:lnTo>
                    <a:pt x="1832324" y="11679"/>
                  </a:lnTo>
                  <a:lnTo>
                    <a:pt x="1776612" y="3007"/>
                  </a:lnTo>
                  <a:lnTo>
                    <a:pt x="17174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858505" y="6410706"/>
              <a:ext cx="2047239" cy="373380"/>
            </a:xfrm>
            <a:custGeom>
              <a:avLst/>
              <a:gdLst/>
              <a:ahLst/>
              <a:cxnLst/>
              <a:rect l="l" t="t" r="r" b="b"/>
              <a:pathLst>
                <a:path w="2047240" h="373379">
                  <a:moveTo>
                    <a:pt x="329311" y="0"/>
                  </a:moveTo>
                  <a:lnTo>
                    <a:pt x="1717421" y="0"/>
                  </a:lnTo>
                  <a:lnTo>
                    <a:pt x="1776612" y="3007"/>
                  </a:lnTo>
                  <a:lnTo>
                    <a:pt x="1832324" y="11679"/>
                  </a:lnTo>
                  <a:lnTo>
                    <a:pt x="1883626" y="25487"/>
                  </a:lnTo>
                  <a:lnTo>
                    <a:pt x="1929588" y="43905"/>
                  </a:lnTo>
                  <a:lnTo>
                    <a:pt x="1969279" y="66405"/>
                  </a:lnTo>
                  <a:lnTo>
                    <a:pt x="2001769" y="92461"/>
                  </a:lnTo>
                  <a:lnTo>
                    <a:pt x="2041426" y="153130"/>
                  </a:lnTo>
                  <a:lnTo>
                    <a:pt x="2046732" y="186690"/>
                  </a:lnTo>
                  <a:lnTo>
                    <a:pt x="2041426" y="220249"/>
                  </a:lnTo>
                  <a:lnTo>
                    <a:pt x="2001769" y="280918"/>
                  </a:lnTo>
                  <a:lnTo>
                    <a:pt x="1969279" y="306974"/>
                  </a:lnTo>
                  <a:lnTo>
                    <a:pt x="1929588" y="329474"/>
                  </a:lnTo>
                  <a:lnTo>
                    <a:pt x="1883626" y="347892"/>
                  </a:lnTo>
                  <a:lnTo>
                    <a:pt x="1832324" y="361700"/>
                  </a:lnTo>
                  <a:lnTo>
                    <a:pt x="1776612" y="370372"/>
                  </a:lnTo>
                  <a:lnTo>
                    <a:pt x="1717421" y="373380"/>
                  </a:lnTo>
                  <a:lnTo>
                    <a:pt x="329311" y="373380"/>
                  </a:lnTo>
                  <a:lnTo>
                    <a:pt x="270119" y="370372"/>
                  </a:lnTo>
                  <a:lnTo>
                    <a:pt x="214407" y="361700"/>
                  </a:lnTo>
                  <a:lnTo>
                    <a:pt x="163105" y="347892"/>
                  </a:lnTo>
                  <a:lnTo>
                    <a:pt x="117143" y="329474"/>
                  </a:lnTo>
                  <a:lnTo>
                    <a:pt x="77452" y="306974"/>
                  </a:lnTo>
                  <a:lnTo>
                    <a:pt x="44962" y="280918"/>
                  </a:lnTo>
                  <a:lnTo>
                    <a:pt x="5305" y="220249"/>
                  </a:lnTo>
                  <a:lnTo>
                    <a:pt x="0" y="186690"/>
                  </a:lnTo>
                  <a:lnTo>
                    <a:pt x="5305" y="153130"/>
                  </a:lnTo>
                  <a:lnTo>
                    <a:pt x="44962" y="92461"/>
                  </a:lnTo>
                  <a:lnTo>
                    <a:pt x="77452" y="66405"/>
                  </a:lnTo>
                  <a:lnTo>
                    <a:pt x="117143" y="43905"/>
                  </a:lnTo>
                  <a:lnTo>
                    <a:pt x="163105" y="25487"/>
                  </a:lnTo>
                  <a:lnTo>
                    <a:pt x="214407" y="11679"/>
                  </a:lnTo>
                  <a:lnTo>
                    <a:pt x="270119" y="3007"/>
                  </a:lnTo>
                  <a:lnTo>
                    <a:pt x="329311" y="0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8600947" y="6483807"/>
            <a:ext cx="560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КОНЕЦ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437244" y="5128640"/>
            <a:ext cx="8883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Arial"/>
                <a:cs typeface="Arial"/>
              </a:rPr>
              <a:t>Продолжать?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880347" y="1574291"/>
            <a:ext cx="1905" cy="248920"/>
          </a:xfrm>
          <a:custGeom>
            <a:avLst/>
            <a:gdLst/>
            <a:ahLst/>
            <a:cxnLst/>
            <a:rect l="l" t="t" r="r" b="b"/>
            <a:pathLst>
              <a:path w="1904" h="248919">
                <a:moveTo>
                  <a:pt x="0" y="0"/>
                </a:moveTo>
                <a:lnTo>
                  <a:pt x="1524" y="248412"/>
                </a:lnTo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880347" y="2267839"/>
            <a:ext cx="2047239" cy="103505"/>
          </a:xfrm>
          <a:custGeom>
            <a:avLst/>
            <a:gdLst/>
            <a:ahLst/>
            <a:cxnLst/>
            <a:rect l="l" t="t" r="r" b="b"/>
            <a:pathLst>
              <a:path w="2047240" h="103505">
                <a:moveTo>
                  <a:pt x="88646" y="0"/>
                </a:moveTo>
                <a:lnTo>
                  <a:pt x="0" y="51688"/>
                </a:lnTo>
                <a:lnTo>
                  <a:pt x="88646" y="103377"/>
                </a:lnTo>
                <a:lnTo>
                  <a:pt x="92455" y="102362"/>
                </a:lnTo>
                <a:lnTo>
                  <a:pt x="96011" y="96265"/>
                </a:lnTo>
                <a:lnTo>
                  <a:pt x="94996" y="92456"/>
                </a:lnTo>
                <a:lnTo>
                  <a:pt x="35995" y="58038"/>
                </a:lnTo>
                <a:lnTo>
                  <a:pt x="12573" y="58038"/>
                </a:lnTo>
                <a:lnTo>
                  <a:pt x="12573" y="45338"/>
                </a:lnTo>
                <a:lnTo>
                  <a:pt x="35995" y="45338"/>
                </a:lnTo>
                <a:lnTo>
                  <a:pt x="94996" y="10922"/>
                </a:lnTo>
                <a:lnTo>
                  <a:pt x="96011" y="7112"/>
                </a:lnTo>
                <a:lnTo>
                  <a:pt x="92455" y="1015"/>
                </a:lnTo>
                <a:lnTo>
                  <a:pt x="88646" y="0"/>
                </a:lnTo>
                <a:close/>
              </a:path>
              <a:path w="2047240" h="103505">
                <a:moveTo>
                  <a:pt x="35995" y="45338"/>
                </a:moveTo>
                <a:lnTo>
                  <a:pt x="12573" y="45338"/>
                </a:lnTo>
                <a:lnTo>
                  <a:pt x="12573" y="58038"/>
                </a:lnTo>
                <a:lnTo>
                  <a:pt x="35995" y="58038"/>
                </a:lnTo>
                <a:lnTo>
                  <a:pt x="34471" y="57150"/>
                </a:lnTo>
                <a:lnTo>
                  <a:pt x="15748" y="57150"/>
                </a:lnTo>
                <a:lnTo>
                  <a:pt x="15748" y="46227"/>
                </a:lnTo>
                <a:lnTo>
                  <a:pt x="34471" y="46227"/>
                </a:lnTo>
                <a:lnTo>
                  <a:pt x="35995" y="45338"/>
                </a:lnTo>
                <a:close/>
              </a:path>
              <a:path w="2047240" h="103505">
                <a:moveTo>
                  <a:pt x="2046731" y="45338"/>
                </a:moveTo>
                <a:lnTo>
                  <a:pt x="35995" y="45338"/>
                </a:lnTo>
                <a:lnTo>
                  <a:pt x="25109" y="51688"/>
                </a:lnTo>
                <a:lnTo>
                  <a:pt x="35995" y="58038"/>
                </a:lnTo>
                <a:lnTo>
                  <a:pt x="2046731" y="58038"/>
                </a:lnTo>
                <a:lnTo>
                  <a:pt x="2046731" y="45338"/>
                </a:lnTo>
                <a:close/>
              </a:path>
              <a:path w="2047240" h="103505">
                <a:moveTo>
                  <a:pt x="15748" y="46227"/>
                </a:moveTo>
                <a:lnTo>
                  <a:pt x="15748" y="57150"/>
                </a:lnTo>
                <a:lnTo>
                  <a:pt x="25109" y="51688"/>
                </a:lnTo>
                <a:lnTo>
                  <a:pt x="15748" y="46227"/>
                </a:lnTo>
                <a:close/>
              </a:path>
              <a:path w="2047240" h="103505">
                <a:moveTo>
                  <a:pt x="25109" y="51688"/>
                </a:moveTo>
                <a:lnTo>
                  <a:pt x="15748" y="57150"/>
                </a:lnTo>
                <a:lnTo>
                  <a:pt x="34471" y="57150"/>
                </a:lnTo>
                <a:lnTo>
                  <a:pt x="25109" y="51688"/>
                </a:lnTo>
                <a:close/>
              </a:path>
              <a:path w="2047240" h="103505">
                <a:moveTo>
                  <a:pt x="34471" y="46227"/>
                </a:moveTo>
                <a:lnTo>
                  <a:pt x="15748" y="46227"/>
                </a:lnTo>
                <a:lnTo>
                  <a:pt x="25109" y="51688"/>
                </a:lnTo>
                <a:lnTo>
                  <a:pt x="34471" y="462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80347" y="2319527"/>
            <a:ext cx="2047239" cy="3595370"/>
          </a:xfrm>
          <a:custGeom>
            <a:avLst/>
            <a:gdLst/>
            <a:ahLst/>
            <a:cxnLst/>
            <a:rect l="l" t="t" r="r" b="b"/>
            <a:pathLst>
              <a:path w="2047240" h="3595370">
                <a:moveTo>
                  <a:pt x="1365503" y="2974848"/>
                </a:moveTo>
                <a:lnTo>
                  <a:pt x="2046731" y="2976372"/>
                </a:lnTo>
              </a:path>
              <a:path w="2047240" h="3595370">
                <a:moveTo>
                  <a:pt x="2046731" y="2974848"/>
                </a:moveTo>
                <a:lnTo>
                  <a:pt x="2046731" y="0"/>
                </a:lnTo>
              </a:path>
              <a:path w="2047240" h="3595370">
                <a:moveTo>
                  <a:pt x="0" y="3346704"/>
                </a:moveTo>
                <a:lnTo>
                  <a:pt x="1524" y="3595116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80347" y="6286500"/>
            <a:ext cx="1905" cy="123825"/>
          </a:xfrm>
          <a:custGeom>
            <a:avLst/>
            <a:gdLst/>
            <a:ahLst/>
            <a:cxnLst/>
            <a:rect l="l" t="t" r="r" b="b"/>
            <a:pathLst>
              <a:path w="1904" h="123825">
                <a:moveTo>
                  <a:pt x="0" y="0"/>
                </a:moveTo>
                <a:lnTo>
                  <a:pt x="1524" y="123443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0302620" y="5065014"/>
            <a:ext cx="2184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latin typeface="Arial"/>
                <a:cs typeface="Arial"/>
              </a:rPr>
              <a:t>Да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938006" y="5685231"/>
            <a:ext cx="2940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latin typeface="Arial"/>
                <a:cs typeface="Arial"/>
              </a:rPr>
              <a:t>Нет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3914" y="1002030"/>
            <a:ext cx="714438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40" dirty="0"/>
              <a:t>Преимущества</a:t>
            </a:r>
            <a:r>
              <a:rPr sz="4400" spc="-180" dirty="0"/>
              <a:t> </a:t>
            </a:r>
            <a:r>
              <a:rPr sz="4400" spc="-25" dirty="0"/>
              <a:t>макетирования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691692" y="1877266"/>
            <a:ext cx="10690860" cy="406463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29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конечный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"увидеть"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системные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процессе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их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сбора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командой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200"/>
              </a:spcBef>
            </a:pPr>
            <a:r>
              <a:rPr sz="2000" spc="-10" dirty="0">
                <a:latin typeface="Calibri"/>
                <a:cs typeface="Calibri"/>
              </a:rPr>
              <a:t>разработчиков;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ct val="150000"/>
              </a:lnSpc>
              <a:spcBef>
                <a:spcPts val="6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снижается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возможность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возникновения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путаницы,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искажения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информации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недоразумений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определении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системных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требований;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8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возможность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внесения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новых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неожиданных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пользователя;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8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минимизация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возникновения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разногласий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общении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заказчиков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разработчиками;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8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модель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позволяет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выполнять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гибкое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проектирование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разработку;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8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образуются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постоянные,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видимые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признаки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прогресса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выполнении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проекта;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9809" rIns="0" bIns="0" rtlCol="0">
            <a:spAutoFit/>
          </a:bodyPr>
          <a:lstStyle/>
          <a:p>
            <a:pPr marL="1479550">
              <a:lnSpc>
                <a:spcPct val="100000"/>
              </a:lnSpc>
              <a:spcBef>
                <a:spcPts val="105"/>
              </a:spcBef>
            </a:pPr>
            <a:r>
              <a:rPr sz="4400" spc="-40" dirty="0"/>
              <a:t>Преимущества</a:t>
            </a:r>
            <a:r>
              <a:rPr sz="4400" spc="-180" dirty="0"/>
              <a:t> </a:t>
            </a:r>
            <a:r>
              <a:rPr sz="4400" spc="-25" dirty="0"/>
              <a:t>макетирования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334769" y="2119731"/>
            <a:ext cx="9299575" cy="3531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9235">
              <a:lnSpc>
                <a:spcPct val="150000"/>
              </a:lnSpc>
              <a:spcBef>
                <a:spcPts val="1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принимая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участие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процессе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10" dirty="0">
                <a:latin typeface="Calibri"/>
                <a:cs typeface="Calibri"/>
              </a:rPr>
              <a:t> протяжении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всего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ЖЦ,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в </a:t>
            </a:r>
            <a:r>
              <a:rPr sz="2000" dirty="0">
                <a:latin typeface="Calibri"/>
                <a:cs typeface="Calibri"/>
              </a:rPr>
              <a:t>большей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степени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будут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довольны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полученными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результатами;</a:t>
            </a:r>
            <a:endParaRPr sz="2000">
              <a:latin typeface="Calibri"/>
              <a:cs typeface="Calibri"/>
            </a:endParaRPr>
          </a:p>
          <a:p>
            <a:pPr marL="241300" marR="57150" indent="-229235">
              <a:lnSpc>
                <a:spcPct val="150000"/>
              </a:lnSpc>
              <a:spcBef>
                <a:spcPts val="6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ожидаемое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качество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определяется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активном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участии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в </a:t>
            </a:r>
            <a:r>
              <a:rPr sz="2000" dirty="0">
                <a:latin typeface="Calibri"/>
                <a:cs typeface="Calibri"/>
              </a:rPr>
              <a:t>процессе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ранних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фазах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разработки;</a:t>
            </a:r>
            <a:endParaRPr sz="2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8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благодаря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меньшему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объему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доработок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уменьшаются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затраты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разработку;</a:t>
            </a:r>
            <a:endParaRPr sz="2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8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обеспечивается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управление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рисками;</a:t>
            </a:r>
            <a:endParaRPr sz="2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8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документация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сконцентрирована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конечном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продукте,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его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разработке.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48817" rIns="0" bIns="0" rtlCol="0">
            <a:spAutoFit/>
          </a:bodyPr>
          <a:lstStyle/>
          <a:p>
            <a:pPr marL="2065655">
              <a:lnSpc>
                <a:spcPct val="100000"/>
              </a:lnSpc>
              <a:spcBef>
                <a:spcPts val="105"/>
              </a:spcBef>
            </a:pPr>
            <a:r>
              <a:rPr sz="4400" spc="-35" dirty="0"/>
              <a:t>Недостатки</a:t>
            </a:r>
            <a:r>
              <a:rPr sz="4400" spc="-160" dirty="0"/>
              <a:t> </a:t>
            </a:r>
            <a:r>
              <a:rPr sz="4400" spc="-30" dirty="0"/>
              <a:t>макетирования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812393" y="1918182"/>
            <a:ext cx="10838180" cy="420687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требуется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активное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участие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заказчика;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ts val="2160"/>
              </a:lnSpc>
              <a:spcBef>
                <a:spcPts val="10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на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заказчиков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оказать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негативное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влияние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тот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факт,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что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они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располагают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информацией </a:t>
            </a:r>
            <a:r>
              <a:rPr sz="2000" dirty="0">
                <a:latin typeface="Calibri"/>
                <a:cs typeface="Calibri"/>
              </a:rPr>
              <a:t>о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точном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количестве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итераций,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которые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будут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необходимы;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74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заказчик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предпочесть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получить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прототип,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вместо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того,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чтобы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ждать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появления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полной,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хорошо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продуманной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версии;</a:t>
            </a:r>
            <a:endParaRPr sz="2000">
              <a:latin typeface="Calibri"/>
              <a:cs typeface="Calibri"/>
            </a:endParaRPr>
          </a:p>
          <a:p>
            <a:pPr marL="241300" marR="229870" indent="-228600">
              <a:lnSpc>
                <a:spcPts val="2160"/>
              </a:lnSpc>
              <a:spcBef>
                <a:spcPts val="10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с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учетом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создания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рабочего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прототипа,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качеству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всего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долгосрочной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эксплуатационной надежности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быть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уделено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недостаточно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внимания.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прототипирование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вызывает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зависимость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продолжаться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слишком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долго;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использовании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решение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трудных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проблем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отодвигаться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будущее;</a:t>
            </a:r>
            <a:endParaRPr sz="2000">
              <a:latin typeface="Calibri"/>
              <a:cs typeface="Calibri"/>
            </a:endParaRPr>
          </a:p>
          <a:p>
            <a:pPr marL="241300" marR="527050" indent="-228600">
              <a:lnSpc>
                <a:spcPts val="2160"/>
              </a:lnSpc>
              <a:spcBef>
                <a:spcPts val="103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выборе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инструментальных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средств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прототипирования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(операционные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системы,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языки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и </a:t>
            </a:r>
            <a:r>
              <a:rPr sz="2000" spc="-10" dirty="0">
                <a:latin typeface="Calibri"/>
                <a:cs typeface="Calibri"/>
              </a:rPr>
              <a:t>малопродуктивные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алгоритмы)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разработчики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могут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остановить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свой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выбор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менее </a:t>
            </a:r>
            <a:r>
              <a:rPr sz="2000" spc="-20" dirty="0">
                <a:latin typeface="Calibri"/>
                <a:cs typeface="Calibri"/>
              </a:rPr>
              <a:t>подходящем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решении,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только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чтобы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продемонстрировать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свои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способности.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1711" rIns="0" bIns="0" rtlCol="0">
            <a:spAutoFit/>
          </a:bodyPr>
          <a:lstStyle/>
          <a:p>
            <a:pPr marL="1779270">
              <a:lnSpc>
                <a:spcPct val="100000"/>
              </a:lnSpc>
              <a:spcBef>
                <a:spcPts val="95"/>
              </a:spcBef>
            </a:pPr>
            <a:r>
              <a:rPr b="1" spc="-10" dirty="0">
                <a:solidFill>
                  <a:srgbClr val="000000"/>
                </a:solidFill>
                <a:latin typeface="Calibri"/>
                <a:cs typeface="Calibri"/>
              </a:rPr>
              <a:t>Модели</a:t>
            </a:r>
            <a:r>
              <a:rPr b="1" spc="-18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0000"/>
                </a:solidFill>
                <a:latin typeface="Calibri"/>
                <a:cs typeface="Calibri"/>
              </a:rPr>
              <a:t>жизненного</a:t>
            </a:r>
            <a:r>
              <a:rPr b="1" spc="-1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0000"/>
                </a:solidFill>
                <a:latin typeface="Calibri"/>
                <a:cs typeface="Calibri"/>
              </a:rPr>
              <a:t>цикла</a:t>
            </a:r>
          </a:p>
        </p:txBody>
      </p:sp>
      <p:sp>
        <p:nvSpPr>
          <p:cNvPr id="3" name="object 3"/>
          <p:cNvSpPr/>
          <p:nvPr/>
        </p:nvSpPr>
        <p:spPr>
          <a:xfrm>
            <a:off x="969899" y="2638298"/>
            <a:ext cx="9682480" cy="22860"/>
          </a:xfrm>
          <a:custGeom>
            <a:avLst/>
            <a:gdLst/>
            <a:ahLst/>
            <a:cxnLst/>
            <a:rect l="l" t="t" r="r" b="b"/>
            <a:pathLst>
              <a:path w="9682480" h="22860">
                <a:moveTo>
                  <a:pt x="9681972" y="0"/>
                </a:moveTo>
                <a:lnTo>
                  <a:pt x="0" y="0"/>
                </a:lnTo>
                <a:lnTo>
                  <a:pt x="0" y="22860"/>
                </a:lnTo>
                <a:lnTo>
                  <a:pt x="9681972" y="22860"/>
                </a:lnTo>
                <a:lnTo>
                  <a:pt x="9681972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69899" y="4428997"/>
            <a:ext cx="9630410" cy="22860"/>
          </a:xfrm>
          <a:custGeom>
            <a:avLst/>
            <a:gdLst/>
            <a:ahLst/>
            <a:cxnLst/>
            <a:rect l="l" t="t" r="r" b="b"/>
            <a:pathLst>
              <a:path w="9630410" h="22860">
                <a:moveTo>
                  <a:pt x="9630156" y="0"/>
                </a:moveTo>
                <a:lnTo>
                  <a:pt x="0" y="0"/>
                </a:lnTo>
                <a:lnTo>
                  <a:pt x="0" y="22859"/>
                </a:lnTo>
                <a:lnTo>
                  <a:pt x="9630156" y="22859"/>
                </a:lnTo>
                <a:lnTo>
                  <a:pt x="9630156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57478" y="2231517"/>
            <a:ext cx="10161270" cy="33953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 algn="just">
              <a:lnSpc>
                <a:spcPts val="3020"/>
              </a:lnSpc>
              <a:spcBef>
                <a:spcPts val="480"/>
              </a:spcBef>
            </a:pP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Стратегия</a:t>
            </a:r>
            <a:r>
              <a:rPr sz="2800" b="1" spc="380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жизненного</a:t>
            </a:r>
            <a:r>
              <a:rPr sz="2800" b="1" spc="380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цикла</a:t>
            </a:r>
            <a:r>
              <a:rPr sz="2800" b="1" spc="385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программного</a:t>
            </a:r>
            <a:r>
              <a:rPr sz="2800" b="1" spc="375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обеспечения</a:t>
            </a:r>
            <a:r>
              <a:rPr sz="2800" b="1" spc="385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spc="-50" dirty="0">
                <a:latin typeface="Calibri"/>
                <a:cs typeface="Calibri"/>
              </a:rPr>
              <a:t>– </a:t>
            </a:r>
            <a:r>
              <a:rPr sz="2800" dirty="0">
                <a:latin typeface="Calibri"/>
                <a:cs typeface="Calibri"/>
              </a:rPr>
              <a:t>порядок</a:t>
            </a:r>
            <a:r>
              <a:rPr sz="2800" spc="7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следования</a:t>
            </a:r>
            <a:r>
              <a:rPr sz="2800" spc="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7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содержания</a:t>
            </a:r>
            <a:r>
              <a:rPr sz="2800" spc="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основных</a:t>
            </a:r>
            <a:r>
              <a:rPr sz="2800" spc="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этапов</a:t>
            </a:r>
            <a:r>
              <a:rPr sz="2800" spc="75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процесса разработки.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2800" dirty="0">
              <a:latin typeface="Calibri"/>
              <a:cs typeface="Calibri"/>
            </a:endParaRPr>
          </a:p>
          <a:p>
            <a:pPr marL="12700" marR="5080" algn="just">
              <a:lnSpc>
                <a:spcPct val="90000"/>
              </a:lnSpc>
            </a:pPr>
            <a:r>
              <a:rPr sz="2800" b="1" i="1" dirty="0">
                <a:solidFill>
                  <a:srgbClr val="6F2F9F"/>
                </a:solidFill>
                <a:latin typeface="Calibri"/>
                <a:cs typeface="Calibri"/>
              </a:rPr>
              <a:t>Модель</a:t>
            </a:r>
            <a:r>
              <a:rPr sz="2800" b="1" i="1" spc="565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b="1" i="1" dirty="0">
                <a:solidFill>
                  <a:srgbClr val="6F2F9F"/>
                </a:solidFill>
                <a:latin typeface="Calibri"/>
                <a:cs typeface="Calibri"/>
              </a:rPr>
              <a:t>жизненного</a:t>
            </a:r>
            <a:r>
              <a:rPr sz="2800" b="1" i="1" spc="565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b="1" i="1" dirty="0">
                <a:solidFill>
                  <a:srgbClr val="6F2F9F"/>
                </a:solidFill>
                <a:latin typeface="Calibri"/>
                <a:cs typeface="Calibri"/>
              </a:rPr>
              <a:t>цикла</a:t>
            </a:r>
            <a:r>
              <a:rPr sz="2800" b="1" i="1" spc="560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b="1" i="1" dirty="0">
                <a:solidFill>
                  <a:srgbClr val="6F2F9F"/>
                </a:solidFill>
                <a:latin typeface="Calibri"/>
                <a:cs typeface="Calibri"/>
              </a:rPr>
              <a:t>программного</a:t>
            </a:r>
            <a:r>
              <a:rPr sz="2800" b="1" i="1" spc="570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b="1" i="1" dirty="0">
                <a:solidFill>
                  <a:srgbClr val="6F2F9F"/>
                </a:solidFill>
                <a:latin typeface="Calibri"/>
                <a:cs typeface="Calibri"/>
              </a:rPr>
              <a:t>обеспечения</a:t>
            </a:r>
            <a:r>
              <a:rPr sz="2800" b="1" i="1" spc="575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800" spc="-50" dirty="0">
                <a:latin typeface="Calibri"/>
                <a:cs typeface="Calibri"/>
              </a:rPr>
              <a:t>– </a:t>
            </a:r>
            <a:r>
              <a:rPr sz="2800" dirty="0">
                <a:latin typeface="Calibri"/>
                <a:cs typeface="Calibri"/>
              </a:rPr>
              <a:t>структура,</a:t>
            </a:r>
            <a:r>
              <a:rPr sz="2800" spc="13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содержащая</a:t>
            </a:r>
            <a:r>
              <a:rPr sz="2800" spc="13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процессы</a:t>
            </a:r>
            <a:r>
              <a:rPr sz="2800" spc="13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действия</a:t>
            </a:r>
            <a:r>
              <a:rPr sz="2800" spc="13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13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задачи,</a:t>
            </a:r>
            <a:r>
              <a:rPr sz="2800" spc="13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которые </a:t>
            </a:r>
            <a:r>
              <a:rPr sz="2800" dirty="0">
                <a:latin typeface="Calibri"/>
                <a:cs typeface="Calibri"/>
              </a:rPr>
              <a:t>осуществляются</a:t>
            </a:r>
            <a:r>
              <a:rPr sz="2800" spc="63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63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ходе</a:t>
            </a:r>
            <a:r>
              <a:rPr sz="2800" spc="63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разработки,</a:t>
            </a:r>
            <a:r>
              <a:rPr sz="2800" spc="63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использования</a:t>
            </a:r>
            <a:r>
              <a:rPr sz="2800" spc="630" dirty="0">
                <a:latin typeface="Calibri"/>
                <a:cs typeface="Calibri"/>
              </a:rPr>
              <a:t>   </a:t>
            </a:r>
            <a:r>
              <a:rPr sz="2800" spc="-50" dirty="0">
                <a:latin typeface="Calibri"/>
                <a:cs typeface="Calibri"/>
              </a:rPr>
              <a:t>и </a:t>
            </a:r>
            <a:r>
              <a:rPr sz="2800" spc="-10" dirty="0">
                <a:latin typeface="Calibri"/>
                <a:cs typeface="Calibri"/>
              </a:rPr>
              <a:t>сопровождения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программного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продукта.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4249" y="906271"/>
            <a:ext cx="89515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5" dirty="0"/>
              <a:t>Критерии</a:t>
            </a:r>
            <a:r>
              <a:rPr sz="4400" spc="-170" dirty="0"/>
              <a:t> </a:t>
            </a:r>
            <a:r>
              <a:rPr sz="4400" spc="-35" dirty="0"/>
              <a:t>применения</a:t>
            </a:r>
            <a:r>
              <a:rPr sz="4400" spc="-160" dirty="0"/>
              <a:t> </a:t>
            </a:r>
            <a:r>
              <a:rPr sz="4400" spc="-30" dirty="0"/>
              <a:t>макетирования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41984" y="1879366"/>
            <a:ext cx="11245850" cy="444690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требования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известны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заранее,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постоянны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могут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быть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неверно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истолкованы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неудачно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00"/>
              </a:spcBef>
            </a:pPr>
            <a:r>
              <a:rPr sz="2000" spc="-10" dirty="0">
                <a:latin typeface="Calibri"/>
                <a:cs typeface="Calibri"/>
              </a:rPr>
              <a:t>сформулированы,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требуют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уточнения;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выполняется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новая,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имеющая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аналогов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если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прикладной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программе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отсутствует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четкое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представление;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разработчики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уверены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том,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какую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оптимальную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архитектуру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алгоритмы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следует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применять;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существует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потребность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пользовательских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интерфейсов;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нужна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проверка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концепции;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осуществляются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временные демонстрации;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если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часть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информационной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требует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прототипирования;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требуется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продемонстрировать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техническую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осуществимость,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когда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технический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риск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высок.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2851" rIns="0" bIns="0" rtlCol="0">
            <a:spAutoFit/>
          </a:bodyPr>
          <a:lstStyle/>
          <a:p>
            <a:pPr marL="866775">
              <a:lnSpc>
                <a:spcPct val="100000"/>
              </a:lnSpc>
              <a:spcBef>
                <a:spcPts val="95"/>
              </a:spcBef>
            </a:pPr>
            <a:r>
              <a:rPr spc="-40" dirty="0"/>
              <a:t>Инкрементная</a:t>
            </a:r>
            <a:r>
              <a:rPr spc="-150" dirty="0"/>
              <a:t> </a:t>
            </a:r>
            <a:r>
              <a:rPr spc="-30" dirty="0"/>
              <a:t>модель</a:t>
            </a:r>
            <a:r>
              <a:rPr spc="-155" dirty="0"/>
              <a:t> </a:t>
            </a:r>
            <a:r>
              <a:rPr spc="-35" dirty="0"/>
              <a:t>жизненного</a:t>
            </a:r>
            <a:r>
              <a:rPr spc="-165" dirty="0"/>
              <a:t> </a:t>
            </a:r>
            <a:r>
              <a:rPr spc="-10" dirty="0"/>
              <a:t>цикла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1121" y="1913077"/>
            <a:ext cx="10724515" cy="290449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5715" algn="just">
              <a:lnSpc>
                <a:spcPct val="90000"/>
              </a:lnSpc>
              <a:spcBef>
                <a:spcPts val="434"/>
              </a:spcBef>
            </a:pPr>
            <a:r>
              <a:rPr sz="2800" b="1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Инкрементная</a:t>
            </a:r>
            <a:r>
              <a:rPr sz="2800" b="1" i="1" u="sng" spc="24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разработка</a:t>
            </a:r>
            <a:r>
              <a:rPr sz="2800" b="1" i="1" spc="2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представляет</a:t>
            </a:r>
            <a:r>
              <a:rPr sz="2800" spc="2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собой</a:t>
            </a:r>
            <a:r>
              <a:rPr sz="2800" spc="2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процесс</a:t>
            </a:r>
            <a:r>
              <a:rPr sz="2800" spc="2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частичной </a:t>
            </a:r>
            <a:r>
              <a:rPr sz="2800" dirty="0">
                <a:latin typeface="Calibri"/>
                <a:cs typeface="Calibri"/>
              </a:rPr>
              <a:t>реализации</a:t>
            </a:r>
            <a:r>
              <a:rPr sz="2800" spc="459" dirty="0">
                <a:latin typeface="Calibri"/>
                <a:cs typeface="Calibri"/>
              </a:rPr>
              <a:t>    </a:t>
            </a:r>
            <a:r>
              <a:rPr sz="2800" dirty="0">
                <a:latin typeface="Calibri"/>
                <a:cs typeface="Calibri"/>
              </a:rPr>
              <a:t>всей</a:t>
            </a:r>
            <a:r>
              <a:rPr sz="2800" spc="459" dirty="0">
                <a:latin typeface="Calibri"/>
                <a:cs typeface="Calibri"/>
              </a:rPr>
              <a:t>    </a:t>
            </a:r>
            <a:r>
              <a:rPr sz="2800" dirty="0">
                <a:latin typeface="Calibri"/>
                <a:cs typeface="Calibri"/>
              </a:rPr>
              <a:t>системы</a:t>
            </a:r>
            <a:r>
              <a:rPr sz="2800" spc="459" dirty="0">
                <a:latin typeface="Calibri"/>
                <a:cs typeface="Calibri"/>
              </a:rPr>
              <a:t>   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455" dirty="0">
                <a:latin typeface="Calibri"/>
                <a:cs typeface="Calibri"/>
              </a:rPr>
              <a:t>    </a:t>
            </a:r>
            <a:r>
              <a:rPr sz="2800" dirty="0">
                <a:latin typeface="Calibri"/>
                <a:cs typeface="Calibri"/>
              </a:rPr>
              <a:t>медленного</a:t>
            </a:r>
            <a:r>
              <a:rPr sz="2800" spc="459" dirty="0">
                <a:latin typeface="Calibri"/>
                <a:cs typeface="Calibri"/>
              </a:rPr>
              <a:t>    </a:t>
            </a:r>
            <a:r>
              <a:rPr sz="2800" spc="-10" dirty="0">
                <a:latin typeface="Calibri"/>
                <a:cs typeface="Calibri"/>
              </a:rPr>
              <a:t>наращивания функциональных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возможностей.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ts val="3030"/>
              </a:lnSpc>
              <a:spcBef>
                <a:spcPts val="1045"/>
              </a:spcBef>
            </a:pPr>
            <a:r>
              <a:rPr sz="2800" dirty="0">
                <a:latin typeface="Calibri"/>
                <a:cs typeface="Calibri"/>
              </a:rPr>
              <a:t>Инкрементная</a:t>
            </a:r>
            <a:r>
              <a:rPr sz="2800" spc="4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модель</a:t>
            </a:r>
            <a:r>
              <a:rPr sz="2800" spc="4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действует</a:t>
            </a:r>
            <a:r>
              <a:rPr sz="2800" spc="4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4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принципу</a:t>
            </a:r>
            <a:r>
              <a:rPr sz="2800" spc="4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каскадной</a:t>
            </a:r>
            <a:r>
              <a:rPr sz="2800" spc="4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модели</a:t>
            </a:r>
            <a:r>
              <a:rPr sz="2800" spc="45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с </a:t>
            </a:r>
            <a:r>
              <a:rPr sz="2800" spc="-10" dirty="0">
                <a:latin typeface="Calibri"/>
                <a:cs typeface="Calibri"/>
              </a:rPr>
              <a:t>перекрытиями.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2795"/>
              </a:spcBef>
            </a:pPr>
            <a:r>
              <a:rPr sz="2800" dirty="0">
                <a:latin typeface="Calibri"/>
                <a:cs typeface="Calibri"/>
              </a:rPr>
              <a:t>Два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подхода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набору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требований: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8321" y="4823586"/>
            <a:ext cx="5490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635" indent="-244475">
              <a:lnSpc>
                <a:spcPct val="100000"/>
              </a:lnSpc>
              <a:spcBef>
                <a:spcPts val="100"/>
              </a:spcBef>
              <a:buSzPct val="95833"/>
              <a:buFont typeface="Wingdings"/>
              <a:buChar char=""/>
              <a:tabLst>
                <a:tab pos="254635" algn="l"/>
                <a:tab pos="1682750" algn="l"/>
                <a:tab pos="3159760" algn="l"/>
              </a:tabLst>
            </a:pPr>
            <a:r>
              <a:rPr sz="2400" spc="-10" dirty="0">
                <a:latin typeface="Calibri"/>
                <a:cs typeface="Calibri"/>
              </a:rPr>
              <a:t>полный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заранее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сформированный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90766" y="4823586"/>
            <a:ext cx="43738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35075" algn="l"/>
                <a:tab pos="3275965" algn="l"/>
              </a:tabLst>
            </a:pPr>
            <a:r>
              <a:rPr sz="2400" spc="-10" dirty="0">
                <a:latin typeface="Calibri"/>
                <a:cs typeface="Calibri"/>
              </a:rPr>
              <a:t>набор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требований,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которые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8321" y="5125364"/>
            <a:ext cx="10266680" cy="11410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15"/>
              </a:spcBef>
            </a:pPr>
            <a:r>
              <a:rPr sz="2400" spc="-10" dirty="0">
                <a:latin typeface="Calibri"/>
                <a:cs typeface="Calibri"/>
              </a:rPr>
              <a:t>выполняются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виде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последовательных,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небольших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по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размеру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проектов,</a:t>
            </a:r>
            <a:endParaRPr sz="2400">
              <a:latin typeface="Calibri"/>
              <a:cs typeface="Calibri"/>
            </a:endParaRPr>
          </a:p>
          <a:p>
            <a:pPr marL="241300" marR="5080" indent="-231140">
              <a:lnSpc>
                <a:spcPts val="2590"/>
              </a:lnSpc>
              <a:spcBef>
                <a:spcPts val="545"/>
              </a:spcBef>
              <a:buSzPct val="95833"/>
              <a:buFont typeface="Wingdings"/>
              <a:buChar char=""/>
              <a:tabLst>
                <a:tab pos="241300" algn="l"/>
                <a:tab pos="254635" algn="l"/>
                <a:tab pos="2054860" algn="l"/>
                <a:tab pos="3275329" algn="l"/>
                <a:tab pos="4298315" algn="l"/>
                <a:tab pos="5615305" algn="l"/>
                <a:tab pos="5928995" algn="l"/>
                <a:tab pos="8361680" algn="l"/>
                <a:tab pos="9395460" algn="l"/>
              </a:tabLst>
            </a:pPr>
            <a:r>
              <a:rPr sz="2400" spc="-10" dirty="0">
                <a:latin typeface="Calibri"/>
                <a:cs typeface="Calibri"/>
              </a:rPr>
              <a:t>	выполнение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проекта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может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начаться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50" dirty="0">
                <a:latin typeface="Calibri"/>
                <a:cs typeface="Calibri"/>
              </a:rPr>
              <a:t>с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формулирования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общих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25" dirty="0">
                <a:latin typeface="Calibri"/>
                <a:cs typeface="Calibri"/>
              </a:rPr>
              <a:t>целей, </a:t>
            </a:r>
            <a:r>
              <a:rPr sz="2400" dirty="0">
                <a:latin typeface="Calibri"/>
                <a:cs typeface="Calibri"/>
              </a:rPr>
              <a:t>которые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затем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уточняются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реализуются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группами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разработчиков.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5556" rIns="0" bIns="0" rtlCol="0">
            <a:spAutoFit/>
          </a:bodyPr>
          <a:lstStyle/>
          <a:p>
            <a:pPr marL="2944495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Инкрементная</a:t>
            </a:r>
            <a:r>
              <a:rPr spc="-145" dirty="0"/>
              <a:t> </a:t>
            </a:r>
            <a:r>
              <a:rPr spc="-30" dirty="0"/>
              <a:t>модель</a:t>
            </a:r>
            <a:r>
              <a:rPr spc="-145" dirty="0"/>
              <a:t> </a:t>
            </a:r>
            <a:r>
              <a:rPr spc="-25" dirty="0"/>
              <a:t>ЖЦ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6602" y="2600705"/>
            <a:ext cx="1668780" cy="67818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179070">
              <a:lnSpc>
                <a:spcPct val="100000"/>
              </a:lnSpc>
              <a:spcBef>
                <a:spcPts val="229"/>
              </a:spcBef>
            </a:pPr>
            <a:r>
              <a:rPr sz="1400" spc="-10" dirty="0">
                <a:latin typeface="Arial MT"/>
                <a:cs typeface="Arial MT"/>
              </a:rPr>
              <a:t>1-</a:t>
            </a:r>
            <a:r>
              <a:rPr sz="1400" dirty="0">
                <a:latin typeface="Microsoft Sans Serif"/>
                <a:cs typeface="Microsoft Sans Serif"/>
              </a:rPr>
              <a:t>ый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инкремент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81850" y="2600705"/>
            <a:ext cx="1668780" cy="67818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207645">
              <a:lnSpc>
                <a:spcPct val="100000"/>
              </a:lnSpc>
              <a:spcBef>
                <a:spcPts val="229"/>
              </a:spcBef>
            </a:pPr>
            <a:r>
              <a:rPr sz="1400" dirty="0">
                <a:latin typeface="Arial MT"/>
                <a:cs typeface="Arial MT"/>
              </a:rPr>
              <a:t>i-</a:t>
            </a:r>
            <a:r>
              <a:rPr sz="1400" dirty="0">
                <a:latin typeface="Microsoft Sans Serif"/>
                <a:cs typeface="Microsoft Sans Serif"/>
              </a:rPr>
              <a:t>ый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инкремент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45573" y="2600705"/>
            <a:ext cx="1668780" cy="67818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179070">
              <a:lnSpc>
                <a:spcPct val="100000"/>
              </a:lnSpc>
              <a:spcBef>
                <a:spcPts val="229"/>
              </a:spcBef>
            </a:pPr>
            <a:r>
              <a:rPr sz="1400" spc="-10" dirty="0">
                <a:latin typeface="Arial MT"/>
                <a:cs typeface="Arial MT"/>
              </a:rPr>
              <a:t>n-</a:t>
            </a:r>
            <a:r>
              <a:rPr sz="1400" dirty="0">
                <a:latin typeface="Microsoft Sans Serif"/>
                <a:cs typeface="Microsoft Sans Serif"/>
              </a:rPr>
              <a:t>ый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инкремент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5157" y="2618359"/>
            <a:ext cx="21590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50" dirty="0">
                <a:latin typeface="Arial"/>
                <a:cs typeface="Arial"/>
              </a:rPr>
              <a:t>…</a:t>
            </a:r>
            <a:endParaRPr sz="1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89897" y="2618359"/>
            <a:ext cx="21590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50" dirty="0">
                <a:latin typeface="Arial"/>
                <a:cs typeface="Arial"/>
              </a:rPr>
              <a:t>…</a:t>
            </a:r>
            <a:endParaRPr sz="1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40173" y="5086350"/>
            <a:ext cx="1774189" cy="90233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199390">
              <a:lnSpc>
                <a:spcPct val="100000"/>
              </a:lnSpc>
              <a:spcBef>
                <a:spcPts val="220"/>
              </a:spcBef>
            </a:pPr>
            <a:r>
              <a:rPr sz="1400" spc="-10" dirty="0">
                <a:latin typeface="Microsoft Sans Serif"/>
                <a:cs typeface="Microsoft Sans Serif"/>
              </a:rPr>
              <a:t>Проектирование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85382" y="5086350"/>
            <a:ext cx="1391920" cy="90233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151765">
              <a:lnSpc>
                <a:spcPct val="100000"/>
              </a:lnSpc>
              <a:spcBef>
                <a:spcPts val="220"/>
              </a:spcBef>
            </a:pPr>
            <a:r>
              <a:rPr sz="1400" spc="-10" dirty="0">
                <a:latin typeface="Microsoft Sans Serif"/>
                <a:cs typeface="Microsoft Sans Serif"/>
              </a:rPr>
              <a:t>Кодирование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63306" y="5086350"/>
            <a:ext cx="1521460" cy="90233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182880">
              <a:lnSpc>
                <a:spcPct val="100000"/>
              </a:lnSpc>
              <a:spcBef>
                <a:spcPts val="220"/>
              </a:spcBef>
            </a:pPr>
            <a:r>
              <a:rPr sz="1400" spc="-10" dirty="0">
                <a:latin typeface="Microsoft Sans Serif"/>
                <a:cs typeface="Microsoft Sans Serif"/>
              </a:rPr>
              <a:t>Тестирование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213347" y="5498591"/>
            <a:ext cx="279400" cy="76200"/>
          </a:xfrm>
          <a:custGeom>
            <a:avLst/>
            <a:gdLst/>
            <a:ahLst/>
            <a:cxnLst/>
            <a:rect l="l" t="t" r="r" b="b"/>
            <a:pathLst>
              <a:path w="279400" h="76200">
                <a:moveTo>
                  <a:pt x="202691" y="0"/>
                </a:moveTo>
                <a:lnTo>
                  <a:pt x="202691" y="76200"/>
                </a:lnTo>
                <a:lnTo>
                  <a:pt x="266191" y="44450"/>
                </a:lnTo>
                <a:lnTo>
                  <a:pt x="215391" y="44450"/>
                </a:lnTo>
                <a:lnTo>
                  <a:pt x="215391" y="31750"/>
                </a:lnTo>
                <a:lnTo>
                  <a:pt x="266191" y="31750"/>
                </a:lnTo>
                <a:lnTo>
                  <a:pt x="202691" y="0"/>
                </a:lnTo>
                <a:close/>
              </a:path>
              <a:path w="279400" h="76200">
                <a:moveTo>
                  <a:pt x="202691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202691" y="44450"/>
                </a:lnTo>
                <a:lnTo>
                  <a:pt x="202691" y="31750"/>
                </a:lnTo>
                <a:close/>
              </a:path>
              <a:path w="279400" h="76200">
                <a:moveTo>
                  <a:pt x="266191" y="31750"/>
                </a:moveTo>
                <a:lnTo>
                  <a:pt x="215391" y="31750"/>
                </a:lnTo>
                <a:lnTo>
                  <a:pt x="215391" y="44450"/>
                </a:lnTo>
                <a:lnTo>
                  <a:pt x="266191" y="44450"/>
                </a:lnTo>
                <a:lnTo>
                  <a:pt x="278891" y="38100"/>
                </a:lnTo>
                <a:lnTo>
                  <a:pt x="266191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76031" y="5498591"/>
            <a:ext cx="279400" cy="76200"/>
          </a:xfrm>
          <a:custGeom>
            <a:avLst/>
            <a:gdLst/>
            <a:ahLst/>
            <a:cxnLst/>
            <a:rect l="l" t="t" r="r" b="b"/>
            <a:pathLst>
              <a:path w="279400" h="76200">
                <a:moveTo>
                  <a:pt x="202692" y="0"/>
                </a:moveTo>
                <a:lnTo>
                  <a:pt x="202692" y="76200"/>
                </a:lnTo>
                <a:lnTo>
                  <a:pt x="266192" y="44450"/>
                </a:lnTo>
                <a:lnTo>
                  <a:pt x="215392" y="44450"/>
                </a:lnTo>
                <a:lnTo>
                  <a:pt x="215392" y="31750"/>
                </a:lnTo>
                <a:lnTo>
                  <a:pt x="266192" y="31750"/>
                </a:lnTo>
                <a:lnTo>
                  <a:pt x="202692" y="0"/>
                </a:lnTo>
                <a:close/>
              </a:path>
              <a:path w="279400" h="76200">
                <a:moveTo>
                  <a:pt x="202692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202692" y="44450"/>
                </a:lnTo>
                <a:lnTo>
                  <a:pt x="202692" y="31750"/>
                </a:lnTo>
                <a:close/>
              </a:path>
              <a:path w="279400" h="76200">
                <a:moveTo>
                  <a:pt x="266192" y="31750"/>
                </a:moveTo>
                <a:lnTo>
                  <a:pt x="215392" y="31750"/>
                </a:lnTo>
                <a:lnTo>
                  <a:pt x="215392" y="44450"/>
                </a:lnTo>
                <a:lnTo>
                  <a:pt x="266192" y="44450"/>
                </a:lnTo>
                <a:lnTo>
                  <a:pt x="278892" y="38100"/>
                </a:lnTo>
                <a:lnTo>
                  <a:pt x="266192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25696" y="3278123"/>
            <a:ext cx="2755900" cy="1807845"/>
          </a:xfrm>
          <a:custGeom>
            <a:avLst/>
            <a:gdLst/>
            <a:ahLst/>
            <a:cxnLst/>
            <a:rect l="l" t="t" r="r" b="b"/>
            <a:pathLst>
              <a:path w="2755900" h="1807845">
                <a:moveTo>
                  <a:pt x="2755392" y="0"/>
                </a:moveTo>
                <a:lnTo>
                  <a:pt x="0" y="1807464"/>
                </a:lnTo>
              </a:path>
            </a:pathLst>
          </a:custGeom>
          <a:ln w="9144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849868" y="3278123"/>
            <a:ext cx="2364105" cy="1807845"/>
          </a:xfrm>
          <a:custGeom>
            <a:avLst/>
            <a:gdLst/>
            <a:ahLst/>
            <a:cxnLst/>
            <a:rect l="l" t="t" r="r" b="b"/>
            <a:pathLst>
              <a:path w="2364104" h="1807845">
                <a:moveTo>
                  <a:pt x="0" y="0"/>
                </a:moveTo>
                <a:lnTo>
                  <a:pt x="2363724" y="1807464"/>
                </a:lnTo>
              </a:path>
            </a:pathLst>
          </a:custGeom>
          <a:ln w="9144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824466" y="5086350"/>
            <a:ext cx="1390015" cy="90424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155575">
              <a:lnSpc>
                <a:spcPct val="100000"/>
              </a:lnSpc>
              <a:spcBef>
                <a:spcPts val="220"/>
              </a:spcBef>
            </a:pPr>
            <a:r>
              <a:rPr sz="1400" spc="-10" dirty="0">
                <a:latin typeface="Microsoft Sans Serif"/>
                <a:cs typeface="Microsoft Sans Serif"/>
              </a:rPr>
              <a:t>Поставка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Arial MT"/>
                <a:cs typeface="Arial MT"/>
              </a:rPr>
              <a:t>i-</a:t>
            </a:r>
            <a:r>
              <a:rPr sz="1400" spc="-25" dirty="0">
                <a:latin typeface="Microsoft Sans Serif"/>
                <a:cs typeface="Microsoft Sans Serif"/>
              </a:rPr>
              <a:t>го</a:t>
            </a:r>
            <a:endParaRPr sz="1400">
              <a:latin typeface="Microsoft Sans Serif"/>
              <a:cs typeface="Microsoft Sans Serif"/>
            </a:endParaRPr>
          </a:p>
          <a:p>
            <a:pPr marL="207645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Microsoft Sans Serif"/>
                <a:cs typeface="Microsoft Sans Serif"/>
              </a:rPr>
              <a:t>инкремента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05711" y="2599944"/>
            <a:ext cx="1594485" cy="702945"/>
          </a:xfrm>
          <a:prstGeom prst="rect">
            <a:avLst/>
          </a:prstGeom>
          <a:solidFill>
            <a:srgbClr val="FFFFFF"/>
          </a:solidFill>
          <a:ln w="15239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5"/>
              </a:spcBef>
            </a:pPr>
            <a:r>
              <a:rPr sz="1400" spc="-10" dirty="0">
                <a:latin typeface="Microsoft Sans Serif"/>
                <a:cs typeface="Microsoft Sans Serif"/>
              </a:rPr>
              <a:t>Планирование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99103" y="2599944"/>
            <a:ext cx="927100" cy="702945"/>
          </a:xfrm>
          <a:prstGeom prst="rect">
            <a:avLst/>
          </a:prstGeom>
          <a:solidFill>
            <a:srgbClr val="FFFFFF"/>
          </a:solidFill>
          <a:ln w="1524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25"/>
              </a:spcBef>
            </a:pPr>
            <a:r>
              <a:rPr sz="1400" spc="-10" dirty="0">
                <a:latin typeface="Microsoft Sans Serif"/>
                <a:cs typeface="Microsoft Sans Serif"/>
              </a:rPr>
              <a:t>Анализ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099816" y="2915157"/>
            <a:ext cx="399415" cy="76200"/>
          </a:xfrm>
          <a:custGeom>
            <a:avLst/>
            <a:gdLst/>
            <a:ahLst/>
            <a:cxnLst/>
            <a:rect l="l" t="t" r="r" b="b"/>
            <a:pathLst>
              <a:path w="399414" h="76200">
                <a:moveTo>
                  <a:pt x="323214" y="0"/>
                </a:moveTo>
                <a:lnTo>
                  <a:pt x="322833" y="76200"/>
                </a:lnTo>
                <a:lnTo>
                  <a:pt x="386973" y="44450"/>
                </a:lnTo>
                <a:lnTo>
                  <a:pt x="335660" y="44450"/>
                </a:lnTo>
                <a:lnTo>
                  <a:pt x="335787" y="31750"/>
                </a:lnTo>
                <a:lnTo>
                  <a:pt x="386189" y="31750"/>
                </a:lnTo>
                <a:lnTo>
                  <a:pt x="323214" y="0"/>
                </a:lnTo>
                <a:close/>
              </a:path>
              <a:path w="399414" h="76200">
                <a:moveTo>
                  <a:pt x="0" y="30479"/>
                </a:moveTo>
                <a:lnTo>
                  <a:pt x="0" y="43179"/>
                </a:lnTo>
                <a:lnTo>
                  <a:pt x="335661" y="44450"/>
                </a:lnTo>
                <a:lnTo>
                  <a:pt x="322992" y="44450"/>
                </a:lnTo>
                <a:lnTo>
                  <a:pt x="323056" y="31750"/>
                </a:lnTo>
                <a:lnTo>
                  <a:pt x="335787" y="31750"/>
                </a:lnTo>
                <a:lnTo>
                  <a:pt x="0" y="30479"/>
                </a:lnTo>
                <a:close/>
              </a:path>
              <a:path w="399414" h="76200">
                <a:moveTo>
                  <a:pt x="386189" y="31750"/>
                </a:moveTo>
                <a:lnTo>
                  <a:pt x="335787" y="31750"/>
                </a:lnTo>
                <a:lnTo>
                  <a:pt x="335660" y="44450"/>
                </a:lnTo>
                <a:lnTo>
                  <a:pt x="386973" y="44450"/>
                </a:lnTo>
                <a:lnTo>
                  <a:pt x="399287" y="38353"/>
                </a:lnTo>
                <a:lnTo>
                  <a:pt x="386189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439158" y="2904108"/>
            <a:ext cx="362585" cy="76200"/>
          </a:xfrm>
          <a:custGeom>
            <a:avLst/>
            <a:gdLst/>
            <a:ahLst/>
            <a:cxnLst/>
            <a:rect l="l" t="t" r="r" b="b"/>
            <a:pathLst>
              <a:path w="362585" h="76200">
                <a:moveTo>
                  <a:pt x="352845" y="31368"/>
                </a:moveTo>
                <a:lnTo>
                  <a:pt x="298576" y="31368"/>
                </a:lnTo>
                <a:lnTo>
                  <a:pt x="298866" y="41020"/>
                </a:lnTo>
                <a:lnTo>
                  <a:pt x="298957" y="44068"/>
                </a:lnTo>
                <a:lnTo>
                  <a:pt x="286269" y="44479"/>
                </a:lnTo>
                <a:lnTo>
                  <a:pt x="287274" y="76200"/>
                </a:lnTo>
                <a:lnTo>
                  <a:pt x="362203" y="35687"/>
                </a:lnTo>
                <a:lnTo>
                  <a:pt x="352845" y="31368"/>
                </a:lnTo>
                <a:close/>
              </a:path>
              <a:path w="362585" h="76200">
                <a:moveTo>
                  <a:pt x="285867" y="31779"/>
                </a:moveTo>
                <a:lnTo>
                  <a:pt x="0" y="41020"/>
                </a:lnTo>
                <a:lnTo>
                  <a:pt x="507" y="53720"/>
                </a:lnTo>
                <a:lnTo>
                  <a:pt x="286269" y="44479"/>
                </a:lnTo>
                <a:lnTo>
                  <a:pt x="285991" y="35687"/>
                </a:lnTo>
                <a:lnTo>
                  <a:pt x="285867" y="31779"/>
                </a:lnTo>
                <a:close/>
              </a:path>
              <a:path w="362585" h="76200">
                <a:moveTo>
                  <a:pt x="298576" y="31368"/>
                </a:moveTo>
                <a:lnTo>
                  <a:pt x="285867" y="31779"/>
                </a:lnTo>
                <a:lnTo>
                  <a:pt x="286159" y="41020"/>
                </a:lnTo>
                <a:lnTo>
                  <a:pt x="286269" y="44479"/>
                </a:lnTo>
                <a:lnTo>
                  <a:pt x="298957" y="44068"/>
                </a:lnTo>
                <a:lnTo>
                  <a:pt x="298706" y="35687"/>
                </a:lnTo>
                <a:lnTo>
                  <a:pt x="298589" y="31779"/>
                </a:lnTo>
                <a:lnTo>
                  <a:pt x="298576" y="31368"/>
                </a:lnTo>
                <a:close/>
              </a:path>
              <a:path w="362585" h="76200">
                <a:moveTo>
                  <a:pt x="284861" y="0"/>
                </a:moveTo>
                <a:lnTo>
                  <a:pt x="285854" y="31368"/>
                </a:lnTo>
                <a:lnTo>
                  <a:pt x="285867" y="31779"/>
                </a:lnTo>
                <a:lnTo>
                  <a:pt x="298576" y="31368"/>
                </a:lnTo>
                <a:lnTo>
                  <a:pt x="352845" y="31368"/>
                </a:lnTo>
                <a:lnTo>
                  <a:pt x="2848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83495" y="5498591"/>
            <a:ext cx="140207" cy="762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7402" y="900175"/>
            <a:ext cx="806195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Преимущества</a:t>
            </a:r>
            <a:r>
              <a:rPr spc="-130" dirty="0"/>
              <a:t> </a:t>
            </a:r>
            <a:r>
              <a:rPr spc="-45" dirty="0"/>
              <a:t>инкрементной</a:t>
            </a:r>
            <a:r>
              <a:rPr spc="-140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0537" y="1551579"/>
            <a:ext cx="11402695" cy="498030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результате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выполнения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каждого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инкремента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получается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функциональный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заказчик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располагает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возможностью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высказаться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поводу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каждой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разработанной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версии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системы;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правило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принципу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"разделяй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властвуй"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позволяет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разбить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возникшую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проблему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управляемые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00"/>
              </a:spcBef>
            </a:pPr>
            <a:r>
              <a:rPr sz="2000" spc="-10" dirty="0">
                <a:latin typeface="Calibri"/>
                <a:cs typeface="Calibri"/>
              </a:rPr>
              <a:t>части;</a:t>
            </a:r>
            <a:endParaRPr sz="2000">
              <a:latin typeface="Calibri"/>
              <a:cs typeface="Calibri"/>
            </a:endParaRPr>
          </a:p>
          <a:p>
            <a:pPr marL="241300" marR="120650" indent="-228600">
              <a:lnSpc>
                <a:spcPct val="125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заказчики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могут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распознавать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самые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важные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полезные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функциональные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возможности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на </a:t>
            </a:r>
            <a:r>
              <a:rPr sz="2000" dirty="0">
                <a:latin typeface="Calibri"/>
                <a:cs typeface="Calibri"/>
              </a:rPr>
              <a:t>более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ранних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этапах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требования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стабилизируются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момент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создания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определенного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инкремента;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инкременты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функциональных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возможностей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несут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больше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пользы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проще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тестировании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снижается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риск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неудачи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изменения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требований;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риск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распределяется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несколько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меньших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размеру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инкрементов;</a:t>
            </a:r>
            <a:endParaRPr sz="2000">
              <a:latin typeface="Calibri"/>
              <a:cs typeface="Calibri"/>
            </a:endParaRPr>
          </a:p>
          <a:p>
            <a:pPr marL="241300" marR="70485" indent="-228600">
              <a:lnSpc>
                <a:spcPts val="3000"/>
              </a:lnSpc>
              <a:spcBef>
                <a:spcPts val="2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существует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возможность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пересмотреть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риски,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связанные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затратами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соблюдением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установленного графика;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4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заказчик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привыкать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новой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технологии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постепенно.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7954" y="933704"/>
            <a:ext cx="73596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Недостатки</a:t>
            </a:r>
            <a:r>
              <a:rPr spc="-155" dirty="0"/>
              <a:t> </a:t>
            </a:r>
            <a:r>
              <a:rPr spc="-40" dirty="0"/>
              <a:t>инкрементной</a:t>
            </a:r>
            <a:r>
              <a:rPr spc="-155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674" y="1651762"/>
            <a:ext cx="11569700" cy="451231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1300" marR="5080" indent="-228600">
              <a:lnSpc>
                <a:spcPts val="2160"/>
              </a:lnSpc>
              <a:spcBef>
                <a:spcPts val="3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определение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полной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функциональной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системы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должно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осуществляться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начале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ЖЦ,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чтобы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обеспечить определение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инкрементов;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необходимы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хорошее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планирование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проектирование;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76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использование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этапе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анализа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общих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целей,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вместо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полностью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сформулированных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требований,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оказаться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неудобным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руководства;</a:t>
            </a:r>
            <a:endParaRPr sz="2000">
              <a:latin typeface="Calibri"/>
              <a:cs typeface="Calibri"/>
            </a:endParaRPr>
          </a:p>
          <a:p>
            <a:pPr marL="241300" marR="750570" indent="-228600">
              <a:lnSpc>
                <a:spcPts val="2160"/>
              </a:lnSpc>
              <a:spcBef>
                <a:spcPts val="103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поскольку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создание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некоторых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модулей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будет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завершено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значительно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раньше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других,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возникает необходимость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четко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определенных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интерфейсах;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заказчик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должен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осознавать,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что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общие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затраты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выполнение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будут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снижены;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предусмотрены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итерации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рамках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каждого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инкремента;</a:t>
            </a:r>
            <a:endParaRPr sz="2000">
              <a:latin typeface="Calibri"/>
              <a:cs typeface="Calibri"/>
            </a:endParaRPr>
          </a:p>
          <a:p>
            <a:pPr marL="241300" marR="348615" indent="-228600">
              <a:lnSpc>
                <a:spcPts val="2160"/>
              </a:lnSpc>
              <a:spcBef>
                <a:spcPts val="10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формальный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критический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анализ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проверку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намного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труднее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выполнить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инкрементов,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чем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для </a:t>
            </a:r>
            <a:r>
              <a:rPr sz="2000" dirty="0">
                <a:latin typeface="Calibri"/>
                <a:cs typeface="Calibri"/>
              </a:rPr>
              <a:t>системы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целом;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7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возникнуть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тенденция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оттягиванию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решений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трудных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проблем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будущее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целью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продемонстрировать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руководству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успех,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достигнутый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ранних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этапах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разработки.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6620" rIns="0" bIns="0" rtlCol="0">
            <a:spAutoFit/>
          </a:bodyPr>
          <a:lstStyle/>
          <a:p>
            <a:pPr marL="4445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Критерии</a:t>
            </a:r>
            <a:r>
              <a:rPr spc="-150" dirty="0"/>
              <a:t> </a:t>
            </a:r>
            <a:r>
              <a:rPr spc="-40" dirty="0"/>
              <a:t>применения</a:t>
            </a:r>
            <a:r>
              <a:rPr spc="-140" dirty="0"/>
              <a:t> </a:t>
            </a:r>
            <a:r>
              <a:rPr spc="-45" dirty="0"/>
              <a:t>инкрементной</a:t>
            </a:r>
            <a:r>
              <a:rPr spc="-145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187" y="2213101"/>
            <a:ext cx="10981055" cy="404495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6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если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большинство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можно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сформулировать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заранее,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их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появление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ожидается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через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75"/>
              </a:spcBef>
            </a:pPr>
            <a:r>
              <a:rPr sz="2000" spc="-10" dirty="0">
                <a:latin typeface="Calibri"/>
                <a:cs typeface="Calibri"/>
              </a:rPr>
              <a:t>определенный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период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времени;</a:t>
            </a:r>
            <a:endParaRPr sz="2000">
              <a:latin typeface="Calibri"/>
              <a:cs typeface="Calibri"/>
            </a:endParaRPr>
          </a:p>
          <a:p>
            <a:pPr marL="241300" marR="727075" indent="-228600">
              <a:lnSpc>
                <a:spcPct val="128000"/>
              </a:lnSpc>
              <a:spcBef>
                <a:spcPts val="99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если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рыночное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окно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слишком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"узкое"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существует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потребность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быстро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поставить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рынок </a:t>
            </a:r>
            <a:r>
              <a:rPr sz="2000" spc="-20" dirty="0">
                <a:latin typeface="Calibri"/>
                <a:cs typeface="Calibri"/>
              </a:rPr>
              <a:t>продукт,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имеющий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функциональные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базовые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свойства;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68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разработке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программ,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связанных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низкой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средней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степенью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риска;</a:t>
            </a:r>
            <a:endParaRPr sz="2000">
              <a:latin typeface="Calibri"/>
              <a:cs typeface="Calibri"/>
            </a:endParaRPr>
          </a:p>
          <a:p>
            <a:pPr marL="241300" marR="530860" indent="-228600">
              <a:lnSpc>
                <a:spcPct val="128000"/>
              </a:lnSpc>
              <a:spcBef>
                <a:spcPts val="10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выполнении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применением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новой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технологии,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что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позволяет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пользователю </a:t>
            </a:r>
            <a:r>
              <a:rPr sz="2000" dirty="0">
                <a:latin typeface="Calibri"/>
                <a:cs typeface="Calibri"/>
              </a:rPr>
              <a:t>адаптироваться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путем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выполнения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более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мелких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инкрементных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шагов,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без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резкого перехода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применению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основного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нового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67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когда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однопроходная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разработка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системы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связана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большой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степенью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риска.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1213" rIns="0" bIns="0" rtlCol="0">
            <a:spAutoFit/>
          </a:bodyPr>
          <a:lstStyle/>
          <a:p>
            <a:pPr marL="2836545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Спиральная</a:t>
            </a:r>
            <a:r>
              <a:rPr spc="-150" dirty="0"/>
              <a:t> </a:t>
            </a:r>
            <a:r>
              <a:rPr spc="-10" dirty="0"/>
              <a:t>модель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313441" rIns="0" bIns="0" rtlCol="0">
            <a:spAutoFit/>
          </a:bodyPr>
          <a:lstStyle/>
          <a:p>
            <a:pPr marL="36830" marR="593090">
              <a:lnSpc>
                <a:spcPct val="150000"/>
              </a:lnSpc>
              <a:spcBef>
                <a:spcPts val="95"/>
              </a:spcBef>
            </a:pPr>
            <a:r>
              <a:rPr b="1" i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Спиральная</a:t>
            </a:r>
            <a:r>
              <a:rPr b="1" i="1" u="sng" spc="-10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b="1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модель</a:t>
            </a:r>
            <a:r>
              <a:rPr b="1" i="1" spc="-8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pc="-10" dirty="0"/>
              <a:t>отображает</a:t>
            </a:r>
            <a:r>
              <a:rPr spc="-114" dirty="0"/>
              <a:t> </a:t>
            </a:r>
            <a:r>
              <a:rPr dirty="0"/>
              <a:t>базовую</a:t>
            </a:r>
            <a:r>
              <a:rPr spc="-125" dirty="0"/>
              <a:t> </a:t>
            </a:r>
            <a:r>
              <a:rPr spc="-10" dirty="0"/>
              <a:t>концепцию,</a:t>
            </a:r>
            <a:r>
              <a:rPr spc="-100" dirty="0"/>
              <a:t> </a:t>
            </a:r>
            <a:r>
              <a:rPr spc="-10" dirty="0"/>
              <a:t>которая </a:t>
            </a:r>
            <a:r>
              <a:rPr dirty="0"/>
              <a:t>заключается</a:t>
            </a:r>
            <a:r>
              <a:rPr spc="-45" dirty="0"/>
              <a:t> </a:t>
            </a:r>
            <a:r>
              <a:rPr dirty="0"/>
              <a:t>в</a:t>
            </a:r>
            <a:r>
              <a:rPr spc="-55" dirty="0"/>
              <a:t> </a:t>
            </a:r>
            <a:r>
              <a:rPr dirty="0"/>
              <a:t>том,</a:t>
            </a:r>
            <a:r>
              <a:rPr spc="-40" dirty="0"/>
              <a:t> </a:t>
            </a:r>
            <a:r>
              <a:rPr dirty="0"/>
              <a:t>что</a:t>
            </a:r>
            <a:r>
              <a:rPr spc="-45" dirty="0"/>
              <a:t> </a:t>
            </a:r>
            <a:r>
              <a:rPr dirty="0"/>
              <a:t>каждый</a:t>
            </a:r>
            <a:r>
              <a:rPr spc="-50" dirty="0"/>
              <a:t> </a:t>
            </a:r>
            <a:r>
              <a:rPr dirty="0"/>
              <a:t>цикл</a:t>
            </a:r>
            <a:r>
              <a:rPr spc="-55" dirty="0"/>
              <a:t> </a:t>
            </a:r>
            <a:r>
              <a:rPr spc="-10" dirty="0"/>
              <a:t>представляет</a:t>
            </a:r>
            <a:r>
              <a:rPr spc="-35" dirty="0"/>
              <a:t> </a:t>
            </a:r>
            <a:r>
              <a:rPr dirty="0"/>
              <a:t>собой</a:t>
            </a:r>
            <a:r>
              <a:rPr spc="-50" dirty="0"/>
              <a:t> </a:t>
            </a:r>
            <a:r>
              <a:rPr spc="-10" dirty="0"/>
              <a:t>набор</a:t>
            </a:r>
          </a:p>
          <a:p>
            <a:pPr marL="36830" marR="5080">
              <a:lnSpc>
                <a:spcPct val="150000"/>
              </a:lnSpc>
              <a:spcBef>
                <a:spcPts val="5"/>
              </a:spcBef>
            </a:pPr>
            <a:r>
              <a:rPr dirty="0"/>
              <a:t>операций,</a:t>
            </a:r>
            <a:r>
              <a:rPr spc="-85" dirty="0"/>
              <a:t> </a:t>
            </a:r>
            <a:r>
              <a:rPr spc="-10" dirty="0"/>
              <a:t>которому</a:t>
            </a:r>
            <a:r>
              <a:rPr spc="-85" dirty="0"/>
              <a:t> </a:t>
            </a:r>
            <a:r>
              <a:rPr spc="-10" dirty="0"/>
              <a:t>соответствует</a:t>
            </a:r>
            <a:r>
              <a:rPr spc="-90" dirty="0"/>
              <a:t> </a:t>
            </a:r>
            <a:r>
              <a:rPr dirty="0"/>
              <a:t>такое</a:t>
            </a:r>
            <a:r>
              <a:rPr spc="-90" dirty="0"/>
              <a:t> </a:t>
            </a:r>
            <a:r>
              <a:rPr dirty="0"/>
              <a:t>же</a:t>
            </a:r>
            <a:r>
              <a:rPr spc="-85" dirty="0"/>
              <a:t> </a:t>
            </a:r>
            <a:r>
              <a:rPr spc="-20" dirty="0"/>
              <a:t>количество</a:t>
            </a:r>
            <a:r>
              <a:rPr spc="-80" dirty="0"/>
              <a:t> </a:t>
            </a:r>
            <a:r>
              <a:rPr dirty="0"/>
              <a:t>стадий,</a:t>
            </a:r>
            <a:r>
              <a:rPr spc="-75" dirty="0"/>
              <a:t> </a:t>
            </a:r>
            <a:r>
              <a:rPr spc="-25" dirty="0"/>
              <a:t>как </a:t>
            </a:r>
            <a:r>
              <a:rPr dirty="0"/>
              <a:t>и</a:t>
            </a:r>
            <a:r>
              <a:rPr spc="-70" dirty="0"/>
              <a:t> </a:t>
            </a:r>
            <a:r>
              <a:rPr dirty="0"/>
              <a:t>в</a:t>
            </a:r>
            <a:r>
              <a:rPr spc="-60" dirty="0"/>
              <a:t> </a:t>
            </a:r>
            <a:r>
              <a:rPr spc="-10" dirty="0"/>
              <a:t>модели</a:t>
            </a:r>
            <a:r>
              <a:rPr spc="-90" dirty="0"/>
              <a:t> </a:t>
            </a:r>
            <a:r>
              <a:rPr dirty="0"/>
              <a:t>каскадного</a:t>
            </a:r>
            <a:r>
              <a:rPr spc="-70" dirty="0"/>
              <a:t> </a:t>
            </a:r>
            <a:r>
              <a:rPr spc="-10" dirty="0"/>
              <a:t>процесса.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2020" y="0"/>
            <a:ext cx="745998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31" y="2650947"/>
            <a:ext cx="463550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40" dirty="0"/>
              <a:t>Спиральная</a:t>
            </a:r>
            <a:r>
              <a:rPr sz="4400" spc="-190" dirty="0"/>
              <a:t> </a:t>
            </a:r>
            <a:r>
              <a:rPr sz="4400" spc="-10" dirty="0"/>
              <a:t>модель</a:t>
            </a:r>
            <a:endParaRPr sz="4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7877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95"/>
              </a:spcBef>
            </a:pPr>
            <a:r>
              <a:rPr sz="2800" b="1" u="sng" spc="-2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Определение</a:t>
            </a:r>
            <a:r>
              <a:rPr sz="2800" b="1" u="sng" spc="-75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задач,</a:t>
            </a:r>
            <a:r>
              <a:rPr sz="2800" b="1" u="sng" spc="-8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альтернатив,</a:t>
            </a:r>
            <a:r>
              <a:rPr sz="2800" b="1" u="sng" spc="-85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ограничений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180" y="1882241"/>
            <a:ext cx="11069955" cy="409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6350" indent="-228600" algn="just">
              <a:lnSpc>
                <a:spcPct val="125000"/>
              </a:lnSpc>
              <a:spcBef>
                <a:spcPts val="100"/>
              </a:spcBef>
              <a:buFont typeface="Microsoft Sans Serif"/>
              <a:buChar char="•"/>
              <a:tabLst>
                <a:tab pos="241300" algn="l"/>
                <a:tab pos="242570" algn="l"/>
              </a:tabLst>
            </a:pPr>
            <a:r>
              <a:rPr sz="2000" dirty="0">
                <a:latin typeface="Calibri"/>
                <a:cs typeface="Calibri"/>
              </a:rPr>
              <a:t>	Выполняется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определение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целей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(рабочая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характеристика,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выполняемые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функции,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возможность </a:t>
            </a:r>
            <a:r>
              <a:rPr sz="2000" dirty="0">
                <a:latin typeface="Calibri"/>
                <a:cs typeface="Calibri"/>
              </a:rPr>
              <a:t>внесения</a:t>
            </a:r>
            <a:r>
              <a:rPr sz="2000" spc="1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изменений,</a:t>
            </a:r>
            <a:r>
              <a:rPr sz="2000" spc="1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решающих</a:t>
            </a:r>
            <a:r>
              <a:rPr sz="2000" spc="1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факторов</a:t>
            </a:r>
            <a:r>
              <a:rPr sz="2000" spc="1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достижения</a:t>
            </a:r>
            <a:r>
              <a:rPr sz="2000" spc="1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успеха</a:t>
            </a:r>
            <a:r>
              <a:rPr sz="2000" spc="1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165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аппаратного/программного интерфейса).</a:t>
            </a:r>
            <a:endParaRPr sz="2000">
              <a:latin typeface="Calibri"/>
              <a:cs typeface="Calibri"/>
            </a:endParaRPr>
          </a:p>
          <a:p>
            <a:pPr marL="241300" marR="6985" indent="-228600" algn="just">
              <a:lnSpc>
                <a:spcPct val="125000"/>
              </a:lnSpc>
              <a:spcBef>
                <a:spcPts val="994"/>
              </a:spcBef>
              <a:buFont typeface="Microsoft Sans Serif"/>
              <a:buChar char="•"/>
              <a:tabLst>
                <a:tab pos="241300" algn="l"/>
                <a:tab pos="242570" algn="l"/>
              </a:tabLst>
            </a:pPr>
            <a:r>
              <a:rPr sz="2000" dirty="0">
                <a:latin typeface="Calibri"/>
                <a:cs typeface="Calibri"/>
              </a:rPr>
              <a:t>	Определяются</a:t>
            </a:r>
            <a:r>
              <a:rPr sz="2000" spc="1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альтернативные</a:t>
            </a:r>
            <a:r>
              <a:rPr sz="2000" spc="1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способы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реализации</a:t>
            </a:r>
            <a:r>
              <a:rPr sz="2000" spc="1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этой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части</a:t>
            </a:r>
            <a:r>
              <a:rPr sz="2000" spc="1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продукта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(конструирование, </a:t>
            </a:r>
            <a:r>
              <a:rPr sz="2000" dirty="0">
                <a:latin typeface="Calibri"/>
                <a:cs typeface="Calibri"/>
              </a:rPr>
              <a:t>повторное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использование,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покупка,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субдоговор,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т.п.).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Определяются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ограничения,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налагаемые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на </a:t>
            </a:r>
            <a:r>
              <a:rPr sz="2000" dirty="0">
                <a:latin typeface="Calibri"/>
                <a:cs typeface="Calibri"/>
              </a:rPr>
              <a:t>применение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альтернативных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вариантов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(затраты,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график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выполнения,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интерфейс,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ограничения, </a:t>
            </a:r>
            <a:r>
              <a:rPr sz="2000" dirty="0">
                <a:latin typeface="Calibri"/>
                <a:cs typeface="Calibri"/>
              </a:rPr>
              <a:t>относящиеся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среде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др.).</a:t>
            </a:r>
            <a:endParaRPr sz="2000">
              <a:latin typeface="Calibri"/>
              <a:cs typeface="Calibri"/>
            </a:endParaRPr>
          </a:p>
          <a:p>
            <a:pPr marL="241300" marR="5080" indent="-228600" algn="just">
              <a:lnSpc>
                <a:spcPct val="125000"/>
              </a:lnSpc>
              <a:spcBef>
                <a:spcPts val="1010"/>
              </a:spcBef>
              <a:buFont typeface="Microsoft Sans Serif"/>
              <a:buChar char="•"/>
              <a:tabLst>
                <a:tab pos="241300" algn="l"/>
                <a:tab pos="242570" algn="l"/>
              </a:tabLst>
            </a:pPr>
            <a:r>
              <a:rPr sz="2000" dirty="0">
                <a:latin typeface="Calibri"/>
                <a:cs typeface="Calibri"/>
              </a:rPr>
              <a:t>	Создается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документация,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подтверждающая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риски,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связанные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недостатком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опыта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данной </a:t>
            </a:r>
            <a:r>
              <a:rPr sz="2000" dirty="0">
                <a:latin typeface="Calibri"/>
                <a:cs typeface="Calibri"/>
              </a:rPr>
              <a:t>сфере,</a:t>
            </a:r>
            <a:r>
              <a:rPr sz="2000" spc="4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применением</a:t>
            </a:r>
            <a:r>
              <a:rPr sz="2000" spc="4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новой</a:t>
            </a:r>
            <a:r>
              <a:rPr sz="2000" spc="4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технологии,</a:t>
            </a:r>
            <a:r>
              <a:rPr sz="2000" spc="4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жесткими</a:t>
            </a:r>
            <a:r>
              <a:rPr sz="2000" spc="44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графиками,</a:t>
            </a:r>
            <a:r>
              <a:rPr sz="2000" spc="4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плохо</a:t>
            </a:r>
            <a:r>
              <a:rPr sz="2000" spc="450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организованными </a:t>
            </a:r>
            <a:r>
              <a:rPr sz="2000" dirty="0">
                <a:latin typeface="Calibri"/>
                <a:cs typeface="Calibri"/>
              </a:rPr>
              <a:t>процессами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т.д.;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0595" y="1874647"/>
            <a:ext cx="105568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sng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Оценка</a:t>
            </a:r>
            <a:r>
              <a:rPr sz="2800" b="1" u="sng" spc="-65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альтернатив,</a:t>
            </a:r>
            <a:r>
              <a:rPr sz="2800" b="1" u="sng" spc="-7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выделение</a:t>
            </a:r>
            <a:r>
              <a:rPr sz="2800" b="1" u="sng" spc="-55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рисков</a:t>
            </a:r>
            <a:r>
              <a:rPr sz="2800" b="1" u="sng" spc="-9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</a:t>
            </a:r>
            <a:r>
              <a:rPr sz="2800" b="1" u="sng" spc="-7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способов</a:t>
            </a:r>
            <a:r>
              <a:rPr sz="2800" b="1" u="sng" spc="-8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борьбы</a:t>
            </a:r>
            <a:r>
              <a:rPr sz="2800" b="1" u="sng" spc="-9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</a:t>
            </a:r>
            <a:r>
              <a:rPr sz="2800" b="1" u="sng" spc="-8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ними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595" y="2305934"/>
            <a:ext cx="9775825" cy="404114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69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Выполняется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оценка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альтернативных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вариантов,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относящихся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целям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ограничениям.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Выполняется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определение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разрешение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рисков.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Принятие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решения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прекращении/продолжении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работ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над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проектом.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70"/>
              </a:spcBef>
              <a:buFont typeface="Microsoft Sans Serif"/>
              <a:buChar char="•"/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Разработка</a:t>
            </a:r>
            <a:r>
              <a:rPr sz="2800" b="1" u="sng" spc="-8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</a:t>
            </a:r>
            <a:r>
              <a:rPr sz="2800" b="1" u="sng" spc="-9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верификация</a:t>
            </a:r>
            <a:r>
              <a:rPr sz="2800" b="1" u="sng" spc="-7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очередной</a:t>
            </a:r>
            <a:r>
              <a:rPr sz="2800" b="1" u="sng" spc="-10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версии</a:t>
            </a:r>
            <a:r>
              <a:rPr sz="2800" b="1" u="sng" spc="-9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продукта</a:t>
            </a:r>
            <a:r>
              <a:rPr sz="2800" spc="-10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1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создание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критический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анализ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6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разработка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кода;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проверка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кода;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тестирование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компоновка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267" rIns="0" bIns="0" rtlCol="0">
            <a:spAutoFit/>
          </a:bodyPr>
          <a:lstStyle/>
          <a:p>
            <a:pPr marL="1186815">
              <a:lnSpc>
                <a:spcPct val="100000"/>
              </a:lnSpc>
              <a:spcBef>
                <a:spcPts val="95"/>
              </a:spcBef>
            </a:pPr>
            <a:r>
              <a:rPr b="1" dirty="0">
                <a:solidFill>
                  <a:srgbClr val="000000"/>
                </a:solidFill>
                <a:latin typeface="Calibri"/>
                <a:cs typeface="Calibri"/>
              </a:rPr>
              <a:t>Виды</a:t>
            </a:r>
            <a:r>
              <a:rPr b="1" spc="-10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0000"/>
                </a:solidFill>
                <a:latin typeface="Calibri"/>
                <a:cs typeface="Calibri"/>
              </a:rPr>
              <a:t>стратегий</a:t>
            </a:r>
            <a:r>
              <a:rPr b="1" spc="-1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0000"/>
                </a:solidFill>
                <a:latin typeface="Calibri"/>
                <a:cs typeface="Calibri"/>
              </a:rPr>
              <a:t>жизненного</a:t>
            </a:r>
            <a:r>
              <a:rPr b="1" spc="-8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0000"/>
                </a:solidFill>
                <a:latin typeface="Calibri"/>
                <a:cs typeface="Calibri"/>
              </a:rPr>
              <a:t>цикла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43736" y="1958492"/>
            <a:ext cx="9906000" cy="322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6985" indent="-228600" algn="just">
              <a:lnSpc>
                <a:spcPct val="13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b="1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однократный</a:t>
            </a:r>
            <a:r>
              <a:rPr sz="2200" b="1" i="1" u="sng" spc="20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200" b="1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проход</a:t>
            </a:r>
            <a:r>
              <a:rPr sz="2200" b="1" i="1" spc="18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(водопадная</a:t>
            </a:r>
            <a:r>
              <a:rPr sz="2200" spc="1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стратегия)</a:t>
            </a:r>
            <a:r>
              <a:rPr sz="2200" spc="1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–</a:t>
            </a:r>
            <a:r>
              <a:rPr sz="2200" spc="2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линейная</a:t>
            </a:r>
            <a:r>
              <a:rPr sz="2200" spc="19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последовательность </a:t>
            </a:r>
            <a:r>
              <a:rPr sz="2200" dirty="0">
                <a:latin typeface="Calibri"/>
                <a:cs typeface="Calibri"/>
              </a:rPr>
              <a:t>этапов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конструирования;</a:t>
            </a:r>
            <a:endParaRPr sz="2200">
              <a:latin typeface="Calibri"/>
              <a:cs typeface="Calibri"/>
            </a:endParaRPr>
          </a:p>
          <a:p>
            <a:pPr marL="240665" marR="5080" indent="-228600" algn="just">
              <a:lnSpc>
                <a:spcPct val="130000"/>
              </a:lnSpc>
              <a:spcBef>
                <a:spcPts val="6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b="1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инкрементная</a:t>
            </a:r>
            <a:r>
              <a:rPr sz="2200" b="1" i="1" u="sng" spc="16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200" b="1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стратегия</a:t>
            </a:r>
            <a:r>
              <a:rPr sz="2200" b="1" i="1" spc="165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–</a:t>
            </a:r>
            <a:r>
              <a:rPr sz="2200" spc="16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разработка</a:t>
            </a:r>
            <a:r>
              <a:rPr sz="2200" spc="16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ПО</a:t>
            </a:r>
            <a:r>
              <a:rPr sz="2200" spc="16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ведется</a:t>
            </a:r>
            <a:r>
              <a:rPr sz="2200" spc="16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с</a:t>
            </a:r>
            <a:r>
              <a:rPr sz="2200" spc="160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определения</a:t>
            </a:r>
            <a:r>
              <a:rPr sz="2200" spc="170" dirty="0">
                <a:latin typeface="Calibri"/>
                <a:cs typeface="Calibri"/>
              </a:rPr>
              <a:t>  </a:t>
            </a:r>
            <a:r>
              <a:rPr sz="2200" spc="-20" dirty="0">
                <a:latin typeface="Calibri"/>
                <a:cs typeface="Calibri"/>
              </a:rPr>
              <a:t>всех </a:t>
            </a:r>
            <a:r>
              <a:rPr sz="2200" dirty="0">
                <a:latin typeface="Calibri"/>
                <a:cs typeface="Calibri"/>
              </a:rPr>
              <a:t>требований</a:t>
            </a:r>
            <a:r>
              <a:rPr sz="2200" spc="340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к</a:t>
            </a:r>
            <a:r>
              <a:rPr sz="2200" spc="340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ПО,</a:t>
            </a:r>
            <a:r>
              <a:rPr sz="2200" spc="340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а</a:t>
            </a:r>
            <a:r>
              <a:rPr sz="2200" spc="340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оставшаяся</a:t>
            </a:r>
            <a:r>
              <a:rPr sz="2200" spc="340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часть</a:t>
            </a:r>
            <a:r>
              <a:rPr sz="2200" spc="340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разработки</a:t>
            </a:r>
            <a:r>
              <a:rPr sz="2200" spc="34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выполняется</a:t>
            </a:r>
            <a:r>
              <a:rPr sz="2200" spc="34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в</a:t>
            </a:r>
            <a:r>
              <a:rPr sz="2200" spc="340" dirty="0">
                <a:latin typeface="Calibri"/>
                <a:cs typeface="Calibri"/>
              </a:rPr>
              <a:t>  </a:t>
            </a:r>
            <a:r>
              <a:rPr sz="2200" spc="-20" dirty="0">
                <a:latin typeface="Calibri"/>
                <a:cs typeface="Calibri"/>
              </a:rPr>
              <a:t>виде </a:t>
            </a:r>
            <a:r>
              <a:rPr sz="2200" spc="-10" dirty="0">
                <a:latin typeface="Calibri"/>
                <a:cs typeface="Calibri"/>
              </a:rPr>
              <a:t>последовательности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версий;</a:t>
            </a:r>
            <a:endParaRPr sz="2200">
              <a:latin typeface="Calibri"/>
              <a:cs typeface="Calibri"/>
            </a:endParaRPr>
          </a:p>
          <a:p>
            <a:pPr marL="240665" marR="8890" indent="-228600" algn="just">
              <a:lnSpc>
                <a:spcPct val="130100"/>
              </a:lnSpc>
              <a:spcBef>
                <a:spcPts val="59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b="1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эволюционная</a:t>
            </a:r>
            <a:r>
              <a:rPr sz="2200" b="1" i="1" u="sng" spc="6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 </a:t>
            </a:r>
            <a:r>
              <a:rPr sz="2200" b="1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стратегия</a:t>
            </a:r>
            <a:r>
              <a:rPr sz="2200" b="1" i="1" spc="60" dirty="0">
                <a:solidFill>
                  <a:srgbClr val="6F2F9F"/>
                </a:solidFill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–</a:t>
            </a:r>
            <a:r>
              <a:rPr sz="2200" spc="5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ПО</a:t>
            </a:r>
            <a:r>
              <a:rPr sz="2200" spc="5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также</a:t>
            </a:r>
            <a:r>
              <a:rPr sz="2200" spc="5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разрабатывается</a:t>
            </a:r>
            <a:r>
              <a:rPr sz="2200" spc="50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в</a:t>
            </a:r>
            <a:r>
              <a:rPr sz="2200" spc="50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виде</a:t>
            </a:r>
            <a:r>
              <a:rPr sz="2200" spc="55" dirty="0">
                <a:latin typeface="Calibri"/>
                <a:cs typeface="Calibri"/>
              </a:rPr>
              <a:t>  </a:t>
            </a:r>
            <a:r>
              <a:rPr sz="2200" dirty="0">
                <a:latin typeface="Calibri"/>
                <a:cs typeface="Calibri"/>
              </a:rPr>
              <a:t>версий,</a:t>
            </a:r>
            <a:r>
              <a:rPr sz="2200" spc="55" dirty="0">
                <a:latin typeface="Calibri"/>
                <a:cs typeface="Calibri"/>
              </a:rPr>
              <a:t>  </a:t>
            </a:r>
            <a:r>
              <a:rPr sz="2200" spc="-25" dirty="0">
                <a:latin typeface="Calibri"/>
                <a:cs typeface="Calibri"/>
              </a:rPr>
              <a:t>но </a:t>
            </a:r>
            <a:r>
              <a:rPr sz="2200" dirty="0">
                <a:latin typeface="Calibri"/>
                <a:cs typeface="Calibri"/>
              </a:rPr>
              <a:t>требования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формируются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и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уточняются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по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ходу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разработки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от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версии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к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версии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3152" y="1894712"/>
            <a:ext cx="58350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Планирование</a:t>
            </a:r>
            <a:r>
              <a:rPr sz="2800" b="1" u="sng" spc="-7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следующих</a:t>
            </a:r>
            <a:r>
              <a:rPr sz="2800" b="1" u="sng" spc="-85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итераций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3152" y="2326233"/>
            <a:ext cx="6058535" cy="163258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69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разработка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плана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проекта,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разработка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плана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менеджмента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конфигурацией,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разработка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плана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тестирования;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разработка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плана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установки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программного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8189" y="1002233"/>
            <a:ext cx="74917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0" dirty="0"/>
              <a:t>Преимущества</a:t>
            </a:r>
            <a:r>
              <a:rPr spc="-135" dirty="0"/>
              <a:t> </a:t>
            </a:r>
            <a:r>
              <a:rPr spc="-30" dirty="0"/>
              <a:t>спиральной</a:t>
            </a:r>
            <a:r>
              <a:rPr spc="-145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9615" y="1683232"/>
            <a:ext cx="11376025" cy="433324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позволяет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пользователям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"увидеть"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систему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ранних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этапах;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она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обеспечивает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разбиение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большого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потенциального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объема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работы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на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небольшие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части;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предусмотрена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возможность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гибкого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проектирования;</a:t>
            </a:r>
            <a:endParaRPr sz="2000">
              <a:latin typeface="Calibri"/>
              <a:cs typeface="Calibri"/>
            </a:endParaRPr>
          </a:p>
          <a:p>
            <a:pPr marL="241300" marR="743585" indent="-228600">
              <a:lnSpc>
                <a:spcPts val="2160"/>
              </a:lnSpc>
              <a:spcBef>
                <a:spcPts val="103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реализованы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преимущества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инкрементной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(выпуск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инкрементов,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сокращение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графика посредством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перекрывания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инкрементов);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2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быстрая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обратная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связь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направлению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пользователей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разработчикам;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7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обеспечивается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определение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непреодолимых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рисков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без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особых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дополнительных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затрат;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ts val="2160"/>
              </a:lnSpc>
              <a:spcBef>
                <a:spcPts val="10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эта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разрешает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пользователям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активно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принимать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участие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планировании,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анализе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рисков, разработке,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также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выполнении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оценочных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действий;</a:t>
            </a:r>
            <a:endParaRPr sz="2000">
              <a:latin typeface="Calibri"/>
              <a:cs typeface="Calibri"/>
            </a:endParaRPr>
          </a:p>
          <a:p>
            <a:pPr marL="241300" marR="814069" indent="-228600">
              <a:lnSpc>
                <a:spcPts val="2160"/>
              </a:lnSpc>
              <a:spcBef>
                <a:spcPts val="10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использовании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спиральной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нужно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распределять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заранее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все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необходимые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для </a:t>
            </a:r>
            <a:r>
              <a:rPr sz="2000" spc="-10" dirty="0">
                <a:latin typeface="Calibri"/>
                <a:cs typeface="Calibri"/>
              </a:rPr>
              <a:t>выполнения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финансовые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ресурсы.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7682" rIns="0" bIns="0" rtlCol="0">
            <a:spAutoFit/>
          </a:bodyPr>
          <a:lstStyle/>
          <a:p>
            <a:pPr marL="1781175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Недостатки</a:t>
            </a:r>
            <a:r>
              <a:rPr spc="-145" dirty="0"/>
              <a:t> </a:t>
            </a:r>
            <a:r>
              <a:rPr spc="-35" dirty="0"/>
              <a:t>спиральной</a:t>
            </a:r>
            <a:r>
              <a:rPr spc="-145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9207" y="2113026"/>
            <a:ext cx="11736705" cy="372999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1300" marR="55244" indent="-228600">
              <a:lnSpc>
                <a:spcPts val="2160"/>
              </a:lnSpc>
              <a:spcBef>
                <a:spcPts val="3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модель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имеет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усложненную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структуру,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поэтому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быть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затруднено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ее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применение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разработчиками, менеджерами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заказчиками;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3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спираль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продолжаться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бесконечности,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поскольку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каждая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ответная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реакция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заказчика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на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созданную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версию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порождать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новый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цикл;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ts val="2160"/>
              </a:lnSpc>
              <a:spcBef>
                <a:spcPts val="63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могут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возникнуть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затруднения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определении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целей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стадий,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указывающих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готовность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продолжать </a:t>
            </a:r>
            <a:r>
              <a:rPr sz="2000" dirty="0">
                <a:latin typeface="Calibri"/>
                <a:cs typeface="Calibri"/>
              </a:rPr>
              <a:t>процесс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следующей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итерации;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33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большое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количество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промежуточных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стадий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привести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необходимости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обработке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внутренней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дополнительной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внешней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документации;</a:t>
            </a:r>
            <a:endParaRPr sz="2000">
              <a:latin typeface="Calibri"/>
              <a:cs typeface="Calibri"/>
            </a:endParaRPr>
          </a:p>
          <a:p>
            <a:pPr marL="241300" marR="1489075" indent="-228600">
              <a:lnSpc>
                <a:spcPts val="2160"/>
              </a:lnSpc>
              <a:spcBef>
                <a:spcPts val="63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если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имеет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низкую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степень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риска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небольшие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размеры,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оказаться дорогостоящей;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3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отсутствие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хорошего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средства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метода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прототипирования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сделать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использование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неудобным.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7005" y="1091565"/>
            <a:ext cx="91274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Критерии</a:t>
            </a:r>
            <a:r>
              <a:rPr spc="-160" dirty="0"/>
              <a:t> </a:t>
            </a:r>
            <a:r>
              <a:rPr spc="-40" dirty="0"/>
              <a:t>применения</a:t>
            </a:r>
            <a:r>
              <a:rPr spc="-150" dirty="0"/>
              <a:t> </a:t>
            </a:r>
            <a:r>
              <a:rPr spc="-35" dirty="0"/>
              <a:t>спиральной</a:t>
            </a:r>
            <a:r>
              <a:rPr spc="-155" dirty="0"/>
              <a:t> </a:t>
            </a:r>
            <a:r>
              <a:rPr spc="-10" dirty="0"/>
              <a:t>модели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3131" y="1818315"/>
            <a:ext cx="11678285" cy="4828540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3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20" dirty="0">
                <a:latin typeface="Calibri"/>
                <a:cs typeface="Calibri"/>
              </a:rPr>
              <a:t>когда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создание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прототипа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представляет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собой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подходящий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тип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когда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уверены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своих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потребностях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слишком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сложные;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когда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речь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идет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применении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новой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технологии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когда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необходимо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протестировать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базовые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00"/>
              </a:spcBef>
            </a:pPr>
            <a:r>
              <a:rPr sz="2000" spc="-10" dirty="0">
                <a:latin typeface="Calibri"/>
                <a:cs typeface="Calibri"/>
              </a:rPr>
              <a:t>концепции;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новой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функции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новой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серии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продуктов;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проектов,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выполнение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которых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сопряжено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средней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высокой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степенью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риска;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организаций,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которые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могут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себе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позволить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выделить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заранее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все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необходимые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выполнения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Calibri"/>
                <a:cs typeface="Calibri"/>
              </a:rPr>
              <a:t>проекта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денежные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средства,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когда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процессе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отсутствует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финансовая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поддержка;</a:t>
            </a:r>
            <a:endParaRPr sz="2000">
              <a:latin typeface="Calibri"/>
              <a:cs typeface="Calibri"/>
            </a:endParaRPr>
          </a:p>
          <a:p>
            <a:pPr marL="241300" marR="817244" indent="-228600">
              <a:lnSpc>
                <a:spcPct val="125000"/>
              </a:lnSpc>
              <a:spcBef>
                <a:spcPts val="6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когда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нет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смыла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браться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выполнение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долгосрочного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проекта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из-за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потенциальных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изменений, </a:t>
            </a:r>
            <a:r>
              <a:rPr sz="2000" dirty="0">
                <a:latin typeface="Calibri"/>
                <a:cs typeface="Calibri"/>
              </a:rPr>
              <a:t>которые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могут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произойти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экономических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приоритетах;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с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целью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демонстрации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качества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достижения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целей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короткий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период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времени.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2211" y="2401265"/>
            <a:ext cx="3145155" cy="118427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0" marR="5080" indent="-114300">
              <a:lnSpc>
                <a:spcPts val="4320"/>
              </a:lnSpc>
              <a:spcBef>
                <a:spcPts val="640"/>
              </a:spcBef>
            </a:pPr>
            <a:r>
              <a:rPr sz="4000" spc="-10" dirty="0">
                <a:solidFill>
                  <a:srgbClr val="FF8D80"/>
                </a:solidFill>
                <a:latin typeface="Calibri Light"/>
                <a:cs typeface="Calibri Light"/>
              </a:rPr>
              <a:t>Компонентная модель</a:t>
            </a:r>
            <a:endParaRPr sz="400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317045" y="700786"/>
            <a:ext cx="6171565" cy="6162040"/>
            <a:chOff x="5317045" y="700786"/>
            <a:chExt cx="6171565" cy="6162040"/>
          </a:xfrm>
        </p:grpSpPr>
        <p:sp>
          <p:nvSpPr>
            <p:cNvPr id="4" name="object 4"/>
            <p:cNvSpPr/>
            <p:nvPr/>
          </p:nvSpPr>
          <p:spPr>
            <a:xfrm>
              <a:off x="5321808" y="710183"/>
              <a:ext cx="6162040" cy="6148070"/>
            </a:xfrm>
            <a:custGeom>
              <a:avLst/>
              <a:gdLst/>
              <a:ahLst/>
              <a:cxnLst/>
              <a:rect l="l" t="t" r="r" b="b"/>
              <a:pathLst>
                <a:path w="6162040" h="6148070">
                  <a:moveTo>
                    <a:pt x="0" y="6147816"/>
                  </a:moveTo>
                  <a:lnTo>
                    <a:pt x="6161532" y="6147816"/>
                  </a:lnTo>
                  <a:lnTo>
                    <a:pt x="6161532" y="0"/>
                  </a:lnTo>
                  <a:lnTo>
                    <a:pt x="0" y="0"/>
                  </a:lnTo>
                  <a:lnTo>
                    <a:pt x="0" y="6147816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71922" y="710946"/>
              <a:ext cx="4358640" cy="2306320"/>
            </a:xfrm>
            <a:custGeom>
              <a:avLst/>
              <a:gdLst/>
              <a:ahLst/>
              <a:cxnLst/>
              <a:rect l="l" t="t" r="r" b="b"/>
              <a:pathLst>
                <a:path w="4358640" h="2306320">
                  <a:moveTo>
                    <a:pt x="1804416" y="0"/>
                  </a:moveTo>
                  <a:lnTo>
                    <a:pt x="1804416" y="2305812"/>
                  </a:lnTo>
                </a:path>
                <a:path w="4358640" h="2306320">
                  <a:moveTo>
                    <a:pt x="0" y="1152143"/>
                  </a:moveTo>
                  <a:lnTo>
                    <a:pt x="4358639" y="1153667"/>
                  </a:lnTo>
                </a:path>
                <a:path w="4358640" h="2306320">
                  <a:moveTo>
                    <a:pt x="1804416" y="896112"/>
                  </a:moveTo>
                  <a:lnTo>
                    <a:pt x="1755477" y="899464"/>
                  </a:lnTo>
                  <a:lnTo>
                    <a:pt x="1709050" y="909169"/>
                  </a:lnTo>
                  <a:lnTo>
                    <a:pt x="1665756" y="924699"/>
                  </a:lnTo>
                  <a:lnTo>
                    <a:pt x="1626217" y="945526"/>
                  </a:lnTo>
                  <a:lnTo>
                    <a:pt x="1591056" y="971121"/>
                  </a:lnTo>
                  <a:lnTo>
                    <a:pt x="1560892" y="1000957"/>
                  </a:lnTo>
                  <a:lnTo>
                    <a:pt x="1536350" y="1034505"/>
                  </a:lnTo>
                  <a:lnTo>
                    <a:pt x="1518050" y="1071237"/>
                  </a:lnTo>
                  <a:lnTo>
                    <a:pt x="1506614" y="1110626"/>
                  </a:lnTo>
                  <a:lnTo>
                    <a:pt x="1502663" y="1152143"/>
                  </a:lnTo>
                </a:path>
                <a:path w="4358640" h="2306320">
                  <a:moveTo>
                    <a:pt x="2104644" y="1152143"/>
                  </a:moveTo>
                  <a:lnTo>
                    <a:pt x="2100715" y="1110626"/>
                  </a:lnTo>
                  <a:lnTo>
                    <a:pt x="2089343" y="1071237"/>
                  </a:lnTo>
                  <a:lnTo>
                    <a:pt x="2071142" y="1034505"/>
                  </a:lnTo>
                  <a:lnTo>
                    <a:pt x="2046732" y="1000957"/>
                  </a:lnTo>
                  <a:lnTo>
                    <a:pt x="2016728" y="971121"/>
                  </a:lnTo>
                  <a:lnTo>
                    <a:pt x="1981748" y="945526"/>
                  </a:lnTo>
                  <a:lnTo>
                    <a:pt x="1942410" y="924699"/>
                  </a:lnTo>
                  <a:lnTo>
                    <a:pt x="1899330" y="909169"/>
                  </a:lnTo>
                  <a:lnTo>
                    <a:pt x="1853126" y="899464"/>
                  </a:lnTo>
                  <a:lnTo>
                    <a:pt x="1804416" y="896112"/>
                  </a:lnTo>
                </a:path>
                <a:path w="4358640" h="2306320">
                  <a:moveTo>
                    <a:pt x="1804416" y="1536191"/>
                  </a:moveTo>
                  <a:lnTo>
                    <a:pt x="1845165" y="1532685"/>
                  </a:lnTo>
                  <a:lnTo>
                    <a:pt x="1884246" y="1522472"/>
                  </a:lnTo>
                  <a:lnTo>
                    <a:pt x="1921299" y="1506009"/>
                  </a:lnTo>
                  <a:lnTo>
                    <a:pt x="1955969" y="1483755"/>
                  </a:lnTo>
                  <a:lnTo>
                    <a:pt x="1987897" y="1456166"/>
                  </a:lnTo>
                  <a:lnTo>
                    <a:pt x="2016728" y="1423701"/>
                  </a:lnTo>
                  <a:lnTo>
                    <a:pt x="2042103" y="1386818"/>
                  </a:lnTo>
                  <a:lnTo>
                    <a:pt x="2063665" y="1345974"/>
                  </a:lnTo>
                  <a:lnTo>
                    <a:pt x="2081057" y="1301626"/>
                  </a:lnTo>
                  <a:lnTo>
                    <a:pt x="2093923" y="1254234"/>
                  </a:lnTo>
                  <a:lnTo>
                    <a:pt x="2101904" y="1204254"/>
                  </a:lnTo>
                  <a:lnTo>
                    <a:pt x="2104644" y="1152143"/>
                  </a:lnTo>
                </a:path>
                <a:path w="4358640" h="2306320">
                  <a:moveTo>
                    <a:pt x="1850135" y="1536191"/>
                  </a:moveTo>
                  <a:lnTo>
                    <a:pt x="1791175" y="1534622"/>
                  </a:lnTo>
                  <a:lnTo>
                    <a:pt x="1733699" y="1530004"/>
                  </a:lnTo>
                  <a:lnTo>
                    <a:pt x="1677936" y="1522472"/>
                  </a:lnTo>
                  <a:lnTo>
                    <a:pt x="1624114" y="1512163"/>
                  </a:lnTo>
                  <a:lnTo>
                    <a:pt x="1572462" y="1499212"/>
                  </a:lnTo>
                  <a:lnTo>
                    <a:pt x="1523209" y="1483755"/>
                  </a:lnTo>
                  <a:lnTo>
                    <a:pt x="1476583" y="1465927"/>
                  </a:lnTo>
                  <a:lnTo>
                    <a:pt x="1432812" y="1445864"/>
                  </a:lnTo>
                  <a:lnTo>
                    <a:pt x="1392126" y="1423701"/>
                  </a:lnTo>
                  <a:lnTo>
                    <a:pt x="1354752" y="1399575"/>
                  </a:lnTo>
                  <a:lnTo>
                    <a:pt x="1320919" y="1373621"/>
                  </a:lnTo>
                  <a:lnTo>
                    <a:pt x="1290856" y="1345974"/>
                  </a:lnTo>
                  <a:lnTo>
                    <a:pt x="1264791" y="1316770"/>
                  </a:lnTo>
                  <a:lnTo>
                    <a:pt x="1225569" y="1254234"/>
                  </a:lnTo>
                  <a:lnTo>
                    <a:pt x="1205082" y="1187098"/>
                  </a:lnTo>
                  <a:lnTo>
                    <a:pt x="1202435" y="1152143"/>
                  </a:lnTo>
                </a:path>
                <a:path w="4358640" h="2306320">
                  <a:moveTo>
                    <a:pt x="1804416" y="640079"/>
                  </a:moveTo>
                  <a:lnTo>
                    <a:pt x="1752471" y="641959"/>
                  </a:lnTo>
                  <a:lnTo>
                    <a:pt x="1701755" y="647495"/>
                  </a:lnTo>
                  <a:lnTo>
                    <a:pt x="1652446" y="656533"/>
                  </a:lnTo>
                  <a:lnTo>
                    <a:pt x="1604727" y="668921"/>
                  </a:lnTo>
                  <a:lnTo>
                    <a:pt x="1558777" y="684504"/>
                  </a:lnTo>
                  <a:lnTo>
                    <a:pt x="1514777" y="703128"/>
                  </a:lnTo>
                  <a:lnTo>
                    <a:pt x="1472908" y="724641"/>
                  </a:lnTo>
                  <a:lnTo>
                    <a:pt x="1433350" y="748889"/>
                  </a:lnTo>
                  <a:lnTo>
                    <a:pt x="1396285" y="775717"/>
                  </a:lnTo>
                  <a:lnTo>
                    <a:pt x="1361892" y="804972"/>
                  </a:lnTo>
                  <a:lnTo>
                    <a:pt x="1330353" y="836501"/>
                  </a:lnTo>
                  <a:lnTo>
                    <a:pt x="1301847" y="870150"/>
                  </a:lnTo>
                  <a:lnTo>
                    <a:pt x="1276557" y="905765"/>
                  </a:lnTo>
                  <a:lnTo>
                    <a:pt x="1254661" y="943193"/>
                  </a:lnTo>
                  <a:lnTo>
                    <a:pt x="1236342" y="982280"/>
                  </a:lnTo>
                  <a:lnTo>
                    <a:pt x="1221779" y="1022872"/>
                  </a:lnTo>
                  <a:lnTo>
                    <a:pt x="1211153" y="1064815"/>
                  </a:lnTo>
                  <a:lnTo>
                    <a:pt x="1204645" y="1107957"/>
                  </a:lnTo>
                  <a:lnTo>
                    <a:pt x="1202435" y="1152143"/>
                  </a:lnTo>
                </a:path>
                <a:path w="4358640" h="2306320">
                  <a:moveTo>
                    <a:pt x="2404872" y="1152143"/>
                  </a:moveTo>
                  <a:lnTo>
                    <a:pt x="2402667" y="1107957"/>
                  </a:lnTo>
                  <a:lnTo>
                    <a:pt x="2396175" y="1064815"/>
                  </a:lnTo>
                  <a:lnTo>
                    <a:pt x="2385574" y="1022872"/>
                  </a:lnTo>
                  <a:lnTo>
                    <a:pt x="2371046" y="982280"/>
                  </a:lnTo>
                  <a:lnTo>
                    <a:pt x="2352771" y="943193"/>
                  </a:lnTo>
                  <a:lnTo>
                    <a:pt x="2330928" y="905765"/>
                  </a:lnTo>
                  <a:lnTo>
                    <a:pt x="2305699" y="870150"/>
                  </a:lnTo>
                  <a:lnTo>
                    <a:pt x="2277263" y="836501"/>
                  </a:lnTo>
                  <a:lnTo>
                    <a:pt x="2245802" y="804972"/>
                  </a:lnTo>
                  <a:lnTo>
                    <a:pt x="2211494" y="775717"/>
                  </a:lnTo>
                  <a:lnTo>
                    <a:pt x="2174521" y="748889"/>
                  </a:lnTo>
                  <a:lnTo>
                    <a:pt x="2135063" y="724641"/>
                  </a:lnTo>
                  <a:lnTo>
                    <a:pt x="2093300" y="703128"/>
                  </a:lnTo>
                  <a:lnTo>
                    <a:pt x="2049412" y="684504"/>
                  </a:lnTo>
                  <a:lnTo>
                    <a:pt x="2003580" y="668921"/>
                  </a:lnTo>
                  <a:lnTo>
                    <a:pt x="1955984" y="656533"/>
                  </a:lnTo>
                  <a:lnTo>
                    <a:pt x="1906804" y="647495"/>
                  </a:lnTo>
                  <a:lnTo>
                    <a:pt x="1856222" y="641959"/>
                  </a:lnTo>
                  <a:lnTo>
                    <a:pt x="1804416" y="640079"/>
                  </a:lnTo>
                </a:path>
                <a:path w="4358640" h="2306320">
                  <a:moveTo>
                    <a:pt x="1804416" y="1792224"/>
                  </a:moveTo>
                  <a:lnTo>
                    <a:pt x="1851337" y="1790298"/>
                  </a:lnTo>
                  <a:lnTo>
                    <a:pt x="1897272" y="1784617"/>
                  </a:lnTo>
                  <a:lnTo>
                    <a:pt x="1942086" y="1775322"/>
                  </a:lnTo>
                  <a:lnTo>
                    <a:pt x="1985646" y="1762555"/>
                  </a:lnTo>
                  <a:lnTo>
                    <a:pt x="2027819" y="1746459"/>
                  </a:lnTo>
                  <a:lnTo>
                    <a:pt x="2068470" y="1727176"/>
                  </a:lnTo>
                  <a:lnTo>
                    <a:pt x="2107466" y="1704848"/>
                  </a:lnTo>
                  <a:lnTo>
                    <a:pt x="2144673" y="1679616"/>
                  </a:lnTo>
                  <a:lnTo>
                    <a:pt x="2179959" y="1651625"/>
                  </a:lnTo>
                  <a:lnTo>
                    <a:pt x="2213190" y="1621014"/>
                  </a:lnTo>
                  <a:lnTo>
                    <a:pt x="2244231" y="1587928"/>
                  </a:lnTo>
                  <a:lnTo>
                    <a:pt x="2272950" y="1552507"/>
                  </a:lnTo>
                  <a:lnTo>
                    <a:pt x="2299213" y="1514894"/>
                  </a:lnTo>
                  <a:lnTo>
                    <a:pt x="2322886" y="1475232"/>
                  </a:lnTo>
                  <a:lnTo>
                    <a:pt x="2343836" y="1433661"/>
                  </a:lnTo>
                  <a:lnTo>
                    <a:pt x="2361929" y="1390326"/>
                  </a:lnTo>
                  <a:lnTo>
                    <a:pt x="2377032" y="1345367"/>
                  </a:lnTo>
                  <a:lnTo>
                    <a:pt x="2389012" y="1298927"/>
                  </a:lnTo>
                  <a:lnTo>
                    <a:pt x="2397734" y="1251149"/>
                  </a:lnTo>
                  <a:lnTo>
                    <a:pt x="2403065" y="1202173"/>
                  </a:lnTo>
                  <a:lnTo>
                    <a:pt x="2404872" y="1152143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374130" y="1863089"/>
              <a:ext cx="902335" cy="640080"/>
            </a:xfrm>
            <a:custGeom>
              <a:avLst/>
              <a:gdLst/>
              <a:ahLst/>
              <a:cxnLst/>
              <a:rect l="l" t="t" r="r" b="b"/>
              <a:pathLst>
                <a:path w="902334" h="640080">
                  <a:moveTo>
                    <a:pt x="0" y="0"/>
                  </a:moveTo>
                  <a:lnTo>
                    <a:pt x="1646" y="38985"/>
                  </a:lnTo>
                  <a:lnTo>
                    <a:pt x="6522" y="77353"/>
                  </a:lnTo>
                  <a:lnTo>
                    <a:pt x="14533" y="115037"/>
                  </a:lnTo>
                  <a:lnTo>
                    <a:pt x="25585" y="151971"/>
                  </a:lnTo>
                  <a:lnTo>
                    <a:pt x="39584" y="188087"/>
                  </a:lnTo>
                  <a:lnTo>
                    <a:pt x="56436" y="223318"/>
                  </a:lnTo>
                  <a:lnTo>
                    <a:pt x="76045" y="257597"/>
                  </a:lnTo>
                  <a:lnTo>
                    <a:pt x="98318" y="290857"/>
                  </a:lnTo>
                  <a:lnTo>
                    <a:pt x="123161" y="323031"/>
                  </a:lnTo>
                  <a:lnTo>
                    <a:pt x="150479" y="354052"/>
                  </a:lnTo>
                  <a:lnTo>
                    <a:pt x="180178" y="383854"/>
                  </a:lnTo>
                  <a:lnTo>
                    <a:pt x="212164" y="412368"/>
                  </a:lnTo>
                  <a:lnTo>
                    <a:pt x="246341" y="439528"/>
                  </a:lnTo>
                  <a:lnTo>
                    <a:pt x="282617" y="465268"/>
                  </a:lnTo>
                  <a:lnTo>
                    <a:pt x="320897" y="489519"/>
                  </a:lnTo>
                  <a:lnTo>
                    <a:pt x="361085" y="512216"/>
                  </a:lnTo>
                  <a:lnTo>
                    <a:pt x="403089" y="533290"/>
                  </a:lnTo>
                  <a:lnTo>
                    <a:pt x="446814" y="552675"/>
                  </a:lnTo>
                  <a:lnTo>
                    <a:pt x="492165" y="570305"/>
                  </a:lnTo>
                  <a:lnTo>
                    <a:pt x="539048" y="586111"/>
                  </a:lnTo>
                  <a:lnTo>
                    <a:pt x="587369" y="600027"/>
                  </a:lnTo>
                  <a:lnTo>
                    <a:pt x="637033" y="611986"/>
                  </a:lnTo>
                  <a:lnTo>
                    <a:pt x="687947" y="621921"/>
                  </a:lnTo>
                  <a:lnTo>
                    <a:pt x="740015" y="629765"/>
                  </a:lnTo>
                  <a:lnTo>
                    <a:pt x="793145" y="635451"/>
                  </a:lnTo>
                  <a:lnTo>
                    <a:pt x="847240" y="638911"/>
                  </a:lnTo>
                  <a:lnTo>
                    <a:pt x="902208" y="640080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74130" y="1094994"/>
              <a:ext cx="1803400" cy="1666239"/>
            </a:xfrm>
            <a:custGeom>
              <a:avLst/>
              <a:gdLst/>
              <a:ahLst/>
              <a:cxnLst/>
              <a:rect l="l" t="t" r="r" b="b"/>
              <a:pathLst>
                <a:path w="1803400" h="1666239">
                  <a:moveTo>
                    <a:pt x="902208" y="0"/>
                  </a:moveTo>
                  <a:lnTo>
                    <a:pt x="851016" y="1216"/>
                  </a:lnTo>
                  <a:lnTo>
                    <a:pt x="800573" y="4820"/>
                  </a:lnTo>
                  <a:lnTo>
                    <a:pt x="750955" y="10749"/>
                  </a:lnTo>
                  <a:lnTo>
                    <a:pt x="702238" y="18937"/>
                  </a:lnTo>
                  <a:lnTo>
                    <a:pt x="654498" y="29318"/>
                  </a:lnTo>
                  <a:lnTo>
                    <a:pt x="607812" y="41830"/>
                  </a:lnTo>
                  <a:lnTo>
                    <a:pt x="562254" y="56405"/>
                  </a:lnTo>
                  <a:lnTo>
                    <a:pt x="517903" y="72981"/>
                  </a:lnTo>
                  <a:lnTo>
                    <a:pt x="474833" y="91490"/>
                  </a:lnTo>
                  <a:lnTo>
                    <a:pt x="433122" y="111870"/>
                  </a:lnTo>
                  <a:lnTo>
                    <a:pt x="392845" y="134055"/>
                  </a:lnTo>
                  <a:lnTo>
                    <a:pt x="354078" y="157980"/>
                  </a:lnTo>
                  <a:lnTo>
                    <a:pt x="316899" y="183580"/>
                  </a:lnTo>
                  <a:lnTo>
                    <a:pt x="281382" y="210791"/>
                  </a:lnTo>
                  <a:lnTo>
                    <a:pt x="247604" y="239547"/>
                  </a:lnTo>
                  <a:lnTo>
                    <a:pt x="215642" y="269784"/>
                  </a:lnTo>
                  <a:lnTo>
                    <a:pt x="185571" y="301437"/>
                  </a:lnTo>
                  <a:lnTo>
                    <a:pt x="157468" y="334441"/>
                  </a:lnTo>
                  <a:lnTo>
                    <a:pt x="131408" y="368731"/>
                  </a:lnTo>
                  <a:lnTo>
                    <a:pt x="107470" y="404242"/>
                  </a:lnTo>
                  <a:lnTo>
                    <a:pt x="85727" y="440909"/>
                  </a:lnTo>
                  <a:lnTo>
                    <a:pt x="66257" y="478668"/>
                  </a:lnTo>
                  <a:lnTo>
                    <a:pt x="49136" y="517454"/>
                  </a:lnTo>
                  <a:lnTo>
                    <a:pt x="34439" y="557201"/>
                  </a:lnTo>
                  <a:lnTo>
                    <a:pt x="22244" y="597846"/>
                  </a:lnTo>
                  <a:lnTo>
                    <a:pt x="12626" y="639322"/>
                  </a:lnTo>
                  <a:lnTo>
                    <a:pt x="5662" y="681566"/>
                  </a:lnTo>
                  <a:lnTo>
                    <a:pt x="1428" y="724512"/>
                  </a:lnTo>
                  <a:lnTo>
                    <a:pt x="0" y="768095"/>
                  </a:lnTo>
                </a:path>
                <a:path w="1803400" h="1666239">
                  <a:moveTo>
                    <a:pt x="1802892" y="768095"/>
                  </a:moveTo>
                  <a:lnTo>
                    <a:pt x="1801466" y="724512"/>
                  </a:lnTo>
                  <a:lnTo>
                    <a:pt x="1797239" y="681566"/>
                  </a:lnTo>
                  <a:lnTo>
                    <a:pt x="1790288" y="639322"/>
                  </a:lnTo>
                  <a:lnTo>
                    <a:pt x="1780688" y="597846"/>
                  </a:lnTo>
                  <a:lnTo>
                    <a:pt x="1768516" y="557201"/>
                  </a:lnTo>
                  <a:lnTo>
                    <a:pt x="1753846" y="517454"/>
                  </a:lnTo>
                  <a:lnTo>
                    <a:pt x="1736757" y="478668"/>
                  </a:lnTo>
                  <a:lnTo>
                    <a:pt x="1717322" y="440909"/>
                  </a:lnTo>
                  <a:lnTo>
                    <a:pt x="1695619" y="404242"/>
                  </a:lnTo>
                  <a:lnTo>
                    <a:pt x="1671723" y="368731"/>
                  </a:lnTo>
                  <a:lnTo>
                    <a:pt x="1645711" y="334441"/>
                  </a:lnTo>
                  <a:lnTo>
                    <a:pt x="1617658" y="301437"/>
                  </a:lnTo>
                  <a:lnTo>
                    <a:pt x="1587640" y="269784"/>
                  </a:lnTo>
                  <a:lnTo>
                    <a:pt x="1555734" y="239547"/>
                  </a:lnTo>
                  <a:lnTo>
                    <a:pt x="1522016" y="210791"/>
                  </a:lnTo>
                  <a:lnTo>
                    <a:pt x="1486560" y="183580"/>
                  </a:lnTo>
                  <a:lnTo>
                    <a:pt x="1449445" y="157980"/>
                  </a:lnTo>
                  <a:lnTo>
                    <a:pt x="1410745" y="134055"/>
                  </a:lnTo>
                  <a:lnTo>
                    <a:pt x="1370536" y="111870"/>
                  </a:lnTo>
                  <a:lnTo>
                    <a:pt x="1328895" y="91490"/>
                  </a:lnTo>
                  <a:lnTo>
                    <a:pt x="1285897" y="72981"/>
                  </a:lnTo>
                  <a:lnTo>
                    <a:pt x="1241620" y="56405"/>
                  </a:lnTo>
                  <a:lnTo>
                    <a:pt x="1196137" y="41830"/>
                  </a:lnTo>
                  <a:lnTo>
                    <a:pt x="1149526" y="29318"/>
                  </a:lnTo>
                  <a:lnTo>
                    <a:pt x="1101863" y="18937"/>
                  </a:lnTo>
                  <a:lnTo>
                    <a:pt x="1053224" y="10749"/>
                  </a:lnTo>
                  <a:lnTo>
                    <a:pt x="1003684" y="4820"/>
                  </a:lnTo>
                  <a:lnTo>
                    <a:pt x="953320" y="1216"/>
                  </a:lnTo>
                  <a:lnTo>
                    <a:pt x="902208" y="0"/>
                  </a:lnTo>
                </a:path>
                <a:path w="1803400" h="1666239">
                  <a:moveTo>
                    <a:pt x="902208" y="1665731"/>
                  </a:moveTo>
                  <a:lnTo>
                    <a:pt x="950044" y="1664487"/>
                  </a:lnTo>
                  <a:lnTo>
                    <a:pt x="997230" y="1660797"/>
                  </a:lnTo>
                  <a:lnTo>
                    <a:pt x="1043703" y="1654721"/>
                  </a:lnTo>
                  <a:lnTo>
                    <a:pt x="1089402" y="1646322"/>
                  </a:lnTo>
                  <a:lnTo>
                    <a:pt x="1134263" y="1635663"/>
                  </a:lnTo>
                  <a:lnTo>
                    <a:pt x="1178224" y="1622805"/>
                  </a:lnTo>
                  <a:lnTo>
                    <a:pt x="1221224" y="1607810"/>
                  </a:lnTo>
                  <a:lnTo>
                    <a:pt x="1263199" y="1590740"/>
                  </a:lnTo>
                  <a:lnTo>
                    <a:pt x="1304089" y="1571658"/>
                  </a:lnTo>
                  <a:lnTo>
                    <a:pt x="1343830" y="1550625"/>
                  </a:lnTo>
                  <a:lnTo>
                    <a:pt x="1382360" y="1527702"/>
                  </a:lnTo>
                  <a:lnTo>
                    <a:pt x="1419618" y="1502954"/>
                  </a:lnTo>
                  <a:lnTo>
                    <a:pt x="1455540" y="1476440"/>
                  </a:lnTo>
                  <a:lnTo>
                    <a:pt x="1490065" y="1448223"/>
                  </a:lnTo>
                  <a:lnTo>
                    <a:pt x="1523131" y="1418366"/>
                  </a:lnTo>
                  <a:lnTo>
                    <a:pt x="1554674" y="1386930"/>
                  </a:lnTo>
                  <a:lnTo>
                    <a:pt x="1584634" y="1353977"/>
                  </a:lnTo>
                  <a:lnTo>
                    <a:pt x="1612947" y="1319570"/>
                  </a:lnTo>
                  <a:lnTo>
                    <a:pt x="1639552" y="1283769"/>
                  </a:lnTo>
                  <a:lnTo>
                    <a:pt x="1664386" y="1246638"/>
                  </a:lnTo>
                  <a:lnTo>
                    <a:pt x="1687387" y="1208238"/>
                  </a:lnTo>
                  <a:lnTo>
                    <a:pt x="1708493" y="1168631"/>
                  </a:lnTo>
                  <a:lnTo>
                    <a:pt x="1727641" y="1127880"/>
                  </a:lnTo>
                  <a:lnTo>
                    <a:pt x="1744770" y="1086045"/>
                  </a:lnTo>
                  <a:lnTo>
                    <a:pt x="1759816" y="1043190"/>
                  </a:lnTo>
                  <a:lnTo>
                    <a:pt x="1772719" y="999376"/>
                  </a:lnTo>
                  <a:lnTo>
                    <a:pt x="1783415" y="954666"/>
                  </a:lnTo>
                  <a:lnTo>
                    <a:pt x="1791843" y="909120"/>
                  </a:lnTo>
                  <a:lnTo>
                    <a:pt x="1797939" y="862802"/>
                  </a:lnTo>
                  <a:lnTo>
                    <a:pt x="1801643" y="815773"/>
                  </a:lnTo>
                  <a:lnTo>
                    <a:pt x="1802892" y="768095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435346" y="866394"/>
            <a:ext cx="1353820" cy="25654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196850">
              <a:lnSpc>
                <a:spcPct val="100000"/>
              </a:lnSpc>
              <a:spcBef>
                <a:spcPts val="270"/>
              </a:spcBef>
            </a:pPr>
            <a:r>
              <a:rPr sz="1100" spc="-10" dirty="0">
                <a:latin typeface="Microsoft Sans Serif"/>
                <a:cs typeface="Microsoft Sans Serif"/>
              </a:rPr>
              <a:t>Планирование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02118" y="866394"/>
            <a:ext cx="1351915" cy="25654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270"/>
              </a:spcBef>
            </a:pPr>
            <a:r>
              <a:rPr sz="1100" spc="-10" dirty="0">
                <a:latin typeface="Microsoft Sans Serif"/>
                <a:cs typeface="Microsoft Sans Serif"/>
              </a:rPr>
              <a:t>Анализ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риска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205721" y="1407413"/>
            <a:ext cx="2010410" cy="382905"/>
          </a:xfrm>
          <a:custGeom>
            <a:avLst/>
            <a:gdLst/>
            <a:ahLst/>
            <a:cxnLst/>
            <a:rect l="l" t="t" r="r" b="b"/>
            <a:pathLst>
              <a:path w="2010409" h="382905">
                <a:moveTo>
                  <a:pt x="2010155" y="0"/>
                </a:moveTo>
                <a:lnTo>
                  <a:pt x="0" y="0"/>
                </a:lnTo>
                <a:lnTo>
                  <a:pt x="0" y="382524"/>
                </a:lnTo>
                <a:lnTo>
                  <a:pt x="2010155" y="382524"/>
                </a:lnTo>
                <a:lnTo>
                  <a:pt x="20101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205721" y="1407413"/>
            <a:ext cx="2010410" cy="382905"/>
          </a:xfrm>
          <a:prstGeom prst="rect">
            <a:avLst/>
          </a:prstGeom>
          <a:ln w="19811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302895" marR="168275" indent="-127000">
              <a:lnSpc>
                <a:spcPct val="100000"/>
              </a:lnSpc>
              <a:spcBef>
                <a:spcPts val="270"/>
              </a:spcBef>
            </a:pPr>
            <a:r>
              <a:rPr sz="1100" spc="-10" dirty="0">
                <a:latin typeface="Microsoft Sans Serif"/>
                <a:cs typeface="Microsoft Sans Serif"/>
              </a:rPr>
              <a:t>Линия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принятия</a:t>
            </a:r>
            <a:r>
              <a:rPr sz="1100" spc="-5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решения (продолжать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или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нет)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02573" y="2530601"/>
            <a:ext cx="1503045" cy="38417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275"/>
              </a:spcBef>
            </a:pPr>
            <a:r>
              <a:rPr sz="1100" spc="-10" dirty="0">
                <a:latin typeface="Microsoft Sans Serif"/>
                <a:cs typeface="Microsoft Sans Serif"/>
              </a:rPr>
              <a:t>Конструирование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71921" y="2530601"/>
            <a:ext cx="1353820" cy="51244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311150" marR="263525" indent="-40005">
              <a:lnSpc>
                <a:spcPct val="100000"/>
              </a:lnSpc>
              <a:spcBef>
                <a:spcPts val="275"/>
              </a:spcBef>
            </a:pPr>
            <a:r>
              <a:rPr sz="1100" spc="-10" dirty="0">
                <a:latin typeface="Microsoft Sans Serif"/>
                <a:cs typeface="Microsoft Sans Serif"/>
              </a:rPr>
              <a:t>Оценивание заказчиком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830561" y="3400805"/>
            <a:ext cx="1519555" cy="64008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319405" marR="236854" indent="-91440">
              <a:lnSpc>
                <a:spcPct val="100000"/>
              </a:lnSpc>
              <a:spcBef>
                <a:spcPts val="270"/>
              </a:spcBef>
            </a:pPr>
            <a:r>
              <a:rPr sz="1100" spc="-10" dirty="0">
                <a:latin typeface="Microsoft Sans Serif"/>
                <a:cs typeface="Microsoft Sans Serif"/>
              </a:rPr>
              <a:t>Идентификация кандидатов </a:t>
            </a:r>
            <a:r>
              <a:rPr sz="1100" spc="-50" dirty="0">
                <a:latin typeface="Microsoft Sans Serif"/>
                <a:cs typeface="Microsoft Sans Serif"/>
              </a:rPr>
              <a:t>в </a:t>
            </a:r>
            <a:r>
              <a:rPr sz="1100" spc="-10" dirty="0">
                <a:latin typeface="Microsoft Sans Serif"/>
                <a:cs typeface="Microsoft Sans Serif"/>
              </a:rPr>
              <a:t>компоненты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30561" y="4296917"/>
            <a:ext cx="1519555" cy="64008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316230" marR="128905" indent="-196850">
              <a:lnSpc>
                <a:spcPct val="100000"/>
              </a:lnSpc>
              <a:spcBef>
                <a:spcPts val="275"/>
              </a:spcBef>
            </a:pPr>
            <a:r>
              <a:rPr sz="1100" spc="-10" dirty="0">
                <a:latin typeface="Microsoft Sans Serif"/>
                <a:cs typeface="Microsoft Sans Serif"/>
              </a:rPr>
              <a:t>Поиск</a:t>
            </a:r>
            <a:r>
              <a:rPr sz="1100" spc="-5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компонентов </a:t>
            </a:r>
            <a:r>
              <a:rPr sz="1100" dirty="0">
                <a:latin typeface="Microsoft Sans Serif"/>
                <a:cs typeface="Microsoft Sans Serif"/>
              </a:rPr>
              <a:t>в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библиотеке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27669" y="5321046"/>
            <a:ext cx="1351915" cy="51371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255270" marR="250190" indent="27305">
              <a:lnSpc>
                <a:spcPct val="100000"/>
              </a:lnSpc>
              <a:spcBef>
                <a:spcPts val="280"/>
              </a:spcBef>
            </a:pPr>
            <a:r>
              <a:rPr sz="1100" spc="-10" dirty="0">
                <a:latin typeface="Microsoft Sans Serif"/>
                <a:cs typeface="Microsoft Sans Serif"/>
              </a:rPr>
              <a:t>Извлечение </a:t>
            </a:r>
            <a:r>
              <a:rPr sz="1100" spc="-20" dirty="0">
                <a:latin typeface="Microsoft Sans Serif"/>
                <a:cs typeface="Microsoft Sans Serif"/>
              </a:rPr>
              <a:t>компонентов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27669" y="6218682"/>
            <a:ext cx="1351915" cy="51244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255270" marR="250190" indent="30480">
              <a:lnSpc>
                <a:spcPct val="100000"/>
              </a:lnSpc>
              <a:spcBef>
                <a:spcPts val="275"/>
              </a:spcBef>
            </a:pPr>
            <a:r>
              <a:rPr sz="1100" spc="-10" dirty="0">
                <a:latin typeface="Microsoft Sans Serif"/>
                <a:cs typeface="Microsoft Sans Serif"/>
              </a:rPr>
              <a:t>Построение </a:t>
            </a:r>
            <a:r>
              <a:rPr sz="1100" spc="-20" dirty="0">
                <a:latin typeface="Microsoft Sans Serif"/>
                <a:cs typeface="Microsoft Sans Serif"/>
              </a:rPr>
              <a:t>компонентов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73902" y="6090665"/>
            <a:ext cx="1652270" cy="64008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243840" marR="235585" algn="ctr">
              <a:lnSpc>
                <a:spcPct val="100000"/>
              </a:lnSpc>
              <a:spcBef>
                <a:spcPts val="270"/>
              </a:spcBef>
            </a:pPr>
            <a:r>
              <a:rPr sz="1100" dirty="0">
                <a:latin typeface="Microsoft Sans Serif"/>
                <a:cs typeface="Microsoft Sans Serif"/>
              </a:rPr>
              <a:t>Включение</a:t>
            </a:r>
            <a:r>
              <a:rPr sz="1100" spc="-75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новых </a:t>
            </a:r>
            <a:r>
              <a:rPr sz="1100" spc="-10" dirty="0">
                <a:latin typeface="Microsoft Sans Serif"/>
                <a:cs typeface="Microsoft Sans Serif"/>
              </a:rPr>
              <a:t>компонентов</a:t>
            </a:r>
            <a:r>
              <a:rPr sz="1100" spc="-45" dirty="0">
                <a:latin typeface="Microsoft Sans Serif"/>
                <a:cs typeface="Microsoft Sans Serif"/>
              </a:rPr>
              <a:t> </a:t>
            </a:r>
            <a:r>
              <a:rPr sz="1100" spc="-50" dirty="0">
                <a:latin typeface="Microsoft Sans Serif"/>
                <a:cs typeface="Microsoft Sans Serif"/>
              </a:rPr>
              <a:t>в </a:t>
            </a:r>
            <a:r>
              <a:rPr sz="1100" spc="-10" dirty="0">
                <a:latin typeface="Microsoft Sans Serif"/>
                <a:cs typeface="Microsoft Sans Serif"/>
              </a:rPr>
              <a:t>библиотеку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6063741" y="4158741"/>
            <a:ext cx="1823720" cy="532765"/>
            <a:chOff x="6063741" y="4158741"/>
            <a:chExt cx="1823720" cy="532765"/>
          </a:xfrm>
        </p:grpSpPr>
        <p:sp>
          <p:nvSpPr>
            <p:cNvPr id="20" name="object 20"/>
            <p:cNvSpPr/>
            <p:nvPr/>
          </p:nvSpPr>
          <p:spPr>
            <a:xfrm>
              <a:off x="6073901" y="4168901"/>
              <a:ext cx="1803400" cy="512445"/>
            </a:xfrm>
            <a:custGeom>
              <a:avLst/>
              <a:gdLst/>
              <a:ahLst/>
              <a:cxnLst/>
              <a:rect l="l" t="t" r="r" b="b"/>
              <a:pathLst>
                <a:path w="1803400" h="512445">
                  <a:moveTo>
                    <a:pt x="1802892" y="0"/>
                  </a:moveTo>
                  <a:lnTo>
                    <a:pt x="0" y="0"/>
                  </a:lnTo>
                  <a:lnTo>
                    <a:pt x="0" y="512064"/>
                  </a:lnTo>
                  <a:lnTo>
                    <a:pt x="1802892" y="512064"/>
                  </a:lnTo>
                  <a:lnTo>
                    <a:pt x="18028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073901" y="4168901"/>
              <a:ext cx="1803400" cy="512445"/>
            </a:xfrm>
            <a:custGeom>
              <a:avLst/>
              <a:gdLst/>
              <a:ahLst/>
              <a:cxnLst/>
              <a:rect l="l" t="t" r="r" b="b"/>
              <a:pathLst>
                <a:path w="1803400" h="512445">
                  <a:moveTo>
                    <a:pt x="0" y="512064"/>
                  </a:moveTo>
                  <a:lnTo>
                    <a:pt x="1802892" y="512064"/>
                  </a:lnTo>
                  <a:lnTo>
                    <a:pt x="1802892" y="0"/>
                  </a:lnTo>
                  <a:lnTo>
                    <a:pt x="0" y="0"/>
                  </a:lnTo>
                  <a:lnTo>
                    <a:pt x="0" y="512064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6233921" y="4190746"/>
            <a:ext cx="148209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Microsoft Sans Serif"/>
                <a:cs typeface="Microsoft Sans Serif"/>
              </a:rPr>
              <a:t>Конструирование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Arial MT"/>
                <a:cs typeface="Arial MT"/>
              </a:rPr>
              <a:t>n-</a:t>
            </a:r>
            <a:r>
              <a:rPr sz="1100" spc="-25" dirty="0">
                <a:latin typeface="Microsoft Sans Serif"/>
                <a:cs typeface="Microsoft Sans Serif"/>
              </a:rPr>
              <a:t>ой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656323" y="4358385"/>
            <a:ext cx="63690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Microsoft Sans Serif"/>
                <a:cs typeface="Microsoft Sans Serif"/>
              </a:rPr>
              <a:t>итерации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920230" y="4040885"/>
            <a:ext cx="4423410" cy="2489835"/>
            <a:chOff x="6920230" y="4040885"/>
            <a:chExt cx="4423410" cy="2489835"/>
          </a:xfrm>
        </p:grpSpPr>
        <p:sp>
          <p:nvSpPr>
            <p:cNvPr id="25" name="object 25"/>
            <p:cNvSpPr/>
            <p:nvPr/>
          </p:nvSpPr>
          <p:spPr>
            <a:xfrm>
              <a:off x="6920230" y="4040885"/>
              <a:ext cx="3718560" cy="2489835"/>
            </a:xfrm>
            <a:custGeom>
              <a:avLst/>
              <a:gdLst/>
              <a:ahLst/>
              <a:cxnLst/>
              <a:rect l="l" t="t" r="r" b="b"/>
              <a:pathLst>
                <a:path w="3718559" h="2489834">
                  <a:moveTo>
                    <a:pt x="1107440" y="2423922"/>
                  </a:moveTo>
                  <a:lnTo>
                    <a:pt x="861961" y="2423922"/>
                  </a:lnTo>
                  <a:lnTo>
                    <a:pt x="911225" y="2395182"/>
                  </a:lnTo>
                  <a:lnTo>
                    <a:pt x="912876" y="2389111"/>
                  </a:lnTo>
                  <a:lnTo>
                    <a:pt x="907288" y="2379662"/>
                  </a:lnTo>
                  <a:lnTo>
                    <a:pt x="901192" y="2378062"/>
                  </a:lnTo>
                  <a:lnTo>
                    <a:pt x="805688" y="2433828"/>
                  </a:lnTo>
                  <a:lnTo>
                    <a:pt x="901192" y="2489593"/>
                  </a:lnTo>
                  <a:lnTo>
                    <a:pt x="907288" y="2487993"/>
                  </a:lnTo>
                  <a:lnTo>
                    <a:pt x="912876" y="2478544"/>
                  </a:lnTo>
                  <a:lnTo>
                    <a:pt x="911225" y="2472474"/>
                  </a:lnTo>
                  <a:lnTo>
                    <a:pt x="861961" y="2443734"/>
                  </a:lnTo>
                  <a:lnTo>
                    <a:pt x="1107440" y="2443734"/>
                  </a:lnTo>
                  <a:lnTo>
                    <a:pt x="1107440" y="2423922"/>
                  </a:lnTo>
                  <a:close/>
                </a:path>
                <a:path w="3718559" h="2489834">
                  <a:moveTo>
                    <a:pt x="1107440" y="1526286"/>
                  </a:moveTo>
                  <a:lnTo>
                    <a:pt x="110502" y="1527759"/>
                  </a:lnTo>
                  <a:lnTo>
                    <a:pt x="159893" y="1498854"/>
                  </a:lnTo>
                  <a:lnTo>
                    <a:pt x="161417" y="1492885"/>
                  </a:lnTo>
                  <a:lnTo>
                    <a:pt x="158623" y="1488059"/>
                  </a:lnTo>
                  <a:lnTo>
                    <a:pt x="155829" y="1483360"/>
                  </a:lnTo>
                  <a:lnTo>
                    <a:pt x="149860" y="1481836"/>
                  </a:lnTo>
                  <a:lnTo>
                    <a:pt x="108242" y="1506194"/>
                  </a:lnTo>
                  <a:lnTo>
                    <a:pt x="108242" y="1529080"/>
                  </a:lnTo>
                  <a:lnTo>
                    <a:pt x="93662" y="1537639"/>
                  </a:lnTo>
                  <a:lnTo>
                    <a:pt x="93510" y="1537716"/>
                  </a:lnTo>
                  <a:lnTo>
                    <a:pt x="93649" y="1537627"/>
                  </a:lnTo>
                  <a:lnTo>
                    <a:pt x="108242" y="1529080"/>
                  </a:lnTo>
                  <a:lnTo>
                    <a:pt x="108242" y="1506194"/>
                  </a:lnTo>
                  <a:lnTo>
                    <a:pt x="64820" y="1531594"/>
                  </a:lnTo>
                  <a:lnTo>
                    <a:pt x="65684" y="747268"/>
                  </a:lnTo>
                  <a:lnTo>
                    <a:pt x="65735" y="696442"/>
                  </a:lnTo>
                  <a:lnTo>
                    <a:pt x="91617" y="740791"/>
                  </a:lnTo>
                  <a:lnTo>
                    <a:pt x="94361" y="745617"/>
                  </a:lnTo>
                  <a:lnTo>
                    <a:pt x="100457" y="747268"/>
                  </a:lnTo>
                  <a:lnTo>
                    <a:pt x="105156" y="744474"/>
                  </a:lnTo>
                  <a:lnTo>
                    <a:pt x="109982" y="741807"/>
                  </a:lnTo>
                  <a:lnTo>
                    <a:pt x="111506" y="735711"/>
                  </a:lnTo>
                  <a:lnTo>
                    <a:pt x="108839" y="731012"/>
                  </a:lnTo>
                  <a:lnTo>
                    <a:pt x="67259" y="659638"/>
                  </a:lnTo>
                  <a:lnTo>
                    <a:pt x="55880" y="640080"/>
                  </a:lnTo>
                  <a:lnTo>
                    <a:pt x="2794" y="730885"/>
                  </a:lnTo>
                  <a:lnTo>
                    <a:pt x="0" y="735584"/>
                  </a:lnTo>
                  <a:lnTo>
                    <a:pt x="1676" y="741807"/>
                  </a:lnTo>
                  <a:lnTo>
                    <a:pt x="1866" y="741807"/>
                  </a:lnTo>
                  <a:lnTo>
                    <a:pt x="6350" y="744347"/>
                  </a:lnTo>
                  <a:lnTo>
                    <a:pt x="11049" y="747141"/>
                  </a:lnTo>
                  <a:lnTo>
                    <a:pt x="17145" y="745617"/>
                  </a:lnTo>
                  <a:lnTo>
                    <a:pt x="19735" y="740918"/>
                  </a:lnTo>
                  <a:lnTo>
                    <a:pt x="45923" y="696214"/>
                  </a:lnTo>
                  <a:lnTo>
                    <a:pt x="44437" y="2049792"/>
                  </a:lnTo>
                  <a:lnTo>
                    <a:pt x="64262" y="2049792"/>
                  </a:lnTo>
                  <a:lnTo>
                    <a:pt x="64808" y="1543812"/>
                  </a:lnTo>
                  <a:lnTo>
                    <a:pt x="149987" y="1593342"/>
                  </a:lnTo>
                  <a:lnTo>
                    <a:pt x="156083" y="1591729"/>
                  </a:lnTo>
                  <a:lnTo>
                    <a:pt x="158750" y="1587004"/>
                  </a:lnTo>
                  <a:lnTo>
                    <a:pt x="161544" y="1582280"/>
                  </a:lnTo>
                  <a:lnTo>
                    <a:pt x="159893" y="1576209"/>
                  </a:lnTo>
                  <a:lnTo>
                    <a:pt x="110769" y="1547596"/>
                  </a:lnTo>
                  <a:lnTo>
                    <a:pt x="74041" y="1547596"/>
                  </a:lnTo>
                  <a:lnTo>
                    <a:pt x="110667" y="1547545"/>
                  </a:lnTo>
                  <a:lnTo>
                    <a:pt x="1107440" y="1546098"/>
                  </a:lnTo>
                  <a:lnTo>
                    <a:pt x="1107440" y="1537716"/>
                  </a:lnTo>
                  <a:lnTo>
                    <a:pt x="1107440" y="1527810"/>
                  </a:lnTo>
                  <a:lnTo>
                    <a:pt x="1107440" y="1526286"/>
                  </a:lnTo>
                  <a:close/>
                </a:path>
                <a:path w="3718559" h="2489834">
                  <a:moveTo>
                    <a:pt x="3718433" y="160147"/>
                  </a:moveTo>
                  <a:lnTo>
                    <a:pt x="3716782" y="154051"/>
                  </a:lnTo>
                  <a:lnTo>
                    <a:pt x="3711956" y="151384"/>
                  </a:lnTo>
                  <a:lnTo>
                    <a:pt x="3707257" y="148590"/>
                  </a:lnTo>
                  <a:lnTo>
                    <a:pt x="3701161" y="150241"/>
                  </a:lnTo>
                  <a:lnTo>
                    <a:pt x="3698494" y="155067"/>
                  </a:lnTo>
                  <a:lnTo>
                    <a:pt x="3672751" y="199834"/>
                  </a:lnTo>
                  <a:lnTo>
                    <a:pt x="3662921" y="216763"/>
                  </a:lnTo>
                  <a:lnTo>
                    <a:pt x="3672687" y="199834"/>
                  </a:lnTo>
                  <a:lnTo>
                    <a:pt x="3672535" y="164846"/>
                  </a:lnTo>
                  <a:lnTo>
                    <a:pt x="3671570" y="0"/>
                  </a:lnTo>
                  <a:lnTo>
                    <a:pt x="3651758" y="0"/>
                  </a:lnTo>
                  <a:lnTo>
                    <a:pt x="3652926" y="199834"/>
                  </a:lnTo>
                  <a:lnTo>
                    <a:pt x="3626739" y="155448"/>
                  </a:lnTo>
                  <a:lnTo>
                    <a:pt x="3623945" y="150749"/>
                  </a:lnTo>
                  <a:lnTo>
                    <a:pt x="3617849" y="149225"/>
                  </a:lnTo>
                  <a:lnTo>
                    <a:pt x="3613150" y="152019"/>
                  </a:lnTo>
                  <a:lnTo>
                    <a:pt x="3608451" y="154686"/>
                  </a:lnTo>
                  <a:lnTo>
                    <a:pt x="3606800" y="160782"/>
                  </a:lnTo>
                  <a:lnTo>
                    <a:pt x="3663188" y="256032"/>
                  </a:lnTo>
                  <a:lnTo>
                    <a:pt x="3674427" y="236474"/>
                  </a:lnTo>
                  <a:lnTo>
                    <a:pt x="3715639" y="164846"/>
                  </a:lnTo>
                  <a:lnTo>
                    <a:pt x="3718433" y="16014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830562" y="5321045"/>
              <a:ext cx="1503045" cy="513715"/>
            </a:xfrm>
            <a:custGeom>
              <a:avLst/>
              <a:gdLst/>
              <a:ahLst/>
              <a:cxnLst/>
              <a:rect l="l" t="t" r="r" b="b"/>
              <a:pathLst>
                <a:path w="1503045" h="513714">
                  <a:moveTo>
                    <a:pt x="751332" y="0"/>
                  </a:moveTo>
                  <a:lnTo>
                    <a:pt x="0" y="256793"/>
                  </a:lnTo>
                  <a:lnTo>
                    <a:pt x="751332" y="513587"/>
                  </a:lnTo>
                  <a:lnTo>
                    <a:pt x="1502664" y="256793"/>
                  </a:lnTo>
                  <a:lnTo>
                    <a:pt x="7513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830562" y="5321045"/>
              <a:ext cx="1503045" cy="513715"/>
            </a:xfrm>
            <a:custGeom>
              <a:avLst/>
              <a:gdLst/>
              <a:ahLst/>
              <a:cxnLst/>
              <a:rect l="l" t="t" r="r" b="b"/>
              <a:pathLst>
                <a:path w="1503045" h="513714">
                  <a:moveTo>
                    <a:pt x="0" y="256793"/>
                  </a:moveTo>
                  <a:lnTo>
                    <a:pt x="751332" y="0"/>
                  </a:lnTo>
                  <a:lnTo>
                    <a:pt x="1502664" y="256793"/>
                  </a:lnTo>
                  <a:lnTo>
                    <a:pt x="751332" y="513587"/>
                  </a:lnTo>
                  <a:lnTo>
                    <a:pt x="0" y="256793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0322179" y="5471871"/>
            <a:ext cx="5194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Microsoft Sans Serif"/>
                <a:cs typeface="Microsoft Sans Serif"/>
              </a:rPr>
              <a:t>Найден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9379457" y="4936997"/>
            <a:ext cx="1258570" cy="1593850"/>
            <a:chOff x="9379457" y="4936997"/>
            <a:chExt cx="1258570" cy="1593850"/>
          </a:xfrm>
        </p:grpSpPr>
        <p:sp>
          <p:nvSpPr>
            <p:cNvPr id="30" name="object 30"/>
            <p:cNvSpPr/>
            <p:nvPr/>
          </p:nvSpPr>
          <p:spPr>
            <a:xfrm>
              <a:off x="9379458" y="4936997"/>
              <a:ext cx="1258570" cy="695960"/>
            </a:xfrm>
            <a:custGeom>
              <a:avLst/>
              <a:gdLst/>
              <a:ahLst/>
              <a:cxnLst/>
              <a:rect l="l" t="t" r="r" b="b"/>
              <a:pathLst>
                <a:path w="1258570" h="695960">
                  <a:moveTo>
                    <a:pt x="451104" y="630174"/>
                  </a:moveTo>
                  <a:lnTo>
                    <a:pt x="56197" y="630174"/>
                  </a:lnTo>
                  <a:lnTo>
                    <a:pt x="100838" y="604139"/>
                  </a:lnTo>
                  <a:lnTo>
                    <a:pt x="105537" y="601472"/>
                  </a:lnTo>
                  <a:lnTo>
                    <a:pt x="107188" y="595376"/>
                  </a:lnTo>
                  <a:lnTo>
                    <a:pt x="104394" y="590677"/>
                  </a:lnTo>
                  <a:lnTo>
                    <a:pt x="101600" y="585851"/>
                  </a:lnTo>
                  <a:lnTo>
                    <a:pt x="95504" y="584327"/>
                  </a:lnTo>
                  <a:lnTo>
                    <a:pt x="90805" y="587121"/>
                  </a:lnTo>
                  <a:lnTo>
                    <a:pt x="39230" y="617207"/>
                  </a:lnTo>
                  <a:lnTo>
                    <a:pt x="39230" y="640080"/>
                  </a:lnTo>
                  <a:lnTo>
                    <a:pt x="24638" y="648589"/>
                  </a:lnTo>
                  <a:lnTo>
                    <a:pt x="39217" y="640080"/>
                  </a:lnTo>
                  <a:lnTo>
                    <a:pt x="39230" y="617207"/>
                  </a:lnTo>
                  <a:lnTo>
                    <a:pt x="0" y="640080"/>
                  </a:lnTo>
                  <a:lnTo>
                    <a:pt x="95504" y="695845"/>
                  </a:lnTo>
                  <a:lnTo>
                    <a:pt x="101600" y="694245"/>
                  </a:lnTo>
                  <a:lnTo>
                    <a:pt x="107188" y="684796"/>
                  </a:lnTo>
                  <a:lnTo>
                    <a:pt x="105537" y="678726"/>
                  </a:lnTo>
                  <a:lnTo>
                    <a:pt x="56235" y="649986"/>
                  </a:lnTo>
                  <a:lnTo>
                    <a:pt x="451104" y="649986"/>
                  </a:lnTo>
                  <a:lnTo>
                    <a:pt x="451104" y="630174"/>
                  </a:lnTo>
                  <a:close/>
                </a:path>
                <a:path w="1258570" h="695960">
                  <a:moveTo>
                    <a:pt x="1258189" y="288556"/>
                  </a:moveTo>
                  <a:lnTo>
                    <a:pt x="1256538" y="282448"/>
                  </a:lnTo>
                  <a:lnTo>
                    <a:pt x="1247140" y="276860"/>
                  </a:lnTo>
                  <a:lnTo>
                    <a:pt x="1241044" y="278511"/>
                  </a:lnTo>
                  <a:lnTo>
                    <a:pt x="1238377" y="283210"/>
                  </a:lnTo>
                  <a:lnTo>
                    <a:pt x="1212342" y="327850"/>
                  </a:lnTo>
                  <a:lnTo>
                    <a:pt x="1202423" y="344830"/>
                  </a:lnTo>
                  <a:lnTo>
                    <a:pt x="1212329" y="327850"/>
                  </a:lnTo>
                  <a:lnTo>
                    <a:pt x="1212342" y="0"/>
                  </a:lnTo>
                  <a:lnTo>
                    <a:pt x="1192530" y="0"/>
                  </a:lnTo>
                  <a:lnTo>
                    <a:pt x="1192530" y="327850"/>
                  </a:lnTo>
                  <a:lnTo>
                    <a:pt x="1166495" y="283210"/>
                  </a:lnTo>
                  <a:lnTo>
                    <a:pt x="1163828" y="278511"/>
                  </a:lnTo>
                  <a:lnTo>
                    <a:pt x="1157732" y="276860"/>
                  </a:lnTo>
                  <a:lnTo>
                    <a:pt x="1153033" y="279654"/>
                  </a:lnTo>
                  <a:lnTo>
                    <a:pt x="1148207" y="282448"/>
                  </a:lnTo>
                  <a:lnTo>
                    <a:pt x="1146683" y="288556"/>
                  </a:lnTo>
                  <a:lnTo>
                    <a:pt x="1149477" y="293255"/>
                  </a:lnTo>
                  <a:lnTo>
                    <a:pt x="1202436" y="384048"/>
                  </a:lnTo>
                  <a:lnTo>
                    <a:pt x="1213840" y="364490"/>
                  </a:lnTo>
                  <a:lnTo>
                    <a:pt x="1255395" y="293255"/>
                  </a:lnTo>
                  <a:lnTo>
                    <a:pt x="1258189" y="2885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0581893" y="5834633"/>
              <a:ext cx="0" cy="640080"/>
            </a:xfrm>
            <a:custGeom>
              <a:avLst/>
              <a:gdLst/>
              <a:ahLst/>
              <a:cxnLst/>
              <a:rect l="l" t="t" r="r" b="b"/>
              <a:pathLst>
                <a:path h="640079">
                  <a:moveTo>
                    <a:pt x="0" y="0"/>
                  </a:moveTo>
                  <a:lnTo>
                    <a:pt x="0" y="640079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379457" y="6418948"/>
              <a:ext cx="1202690" cy="111760"/>
            </a:xfrm>
            <a:custGeom>
              <a:avLst/>
              <a:gdLst/>
              <a:ahLst/>
              <a:cxnLst/>
              <a:rect l="l" t="t" r="r" b="b"/>
              <a:pathLst>
                <a:path w="1202690" h="111759">
                  <a:moveTo>
                    <a:pt x="95503" y="0"/>
                  </a:moveTo>
                  <a:lnTo>
                    <a:pt x="0" y="55765"/>
                  </a:lnTo>
                  <a:lnTo>
                    <a:pt x="95503" y="111531"/>
                  </a:lnTo>
                  <a:lnTo>
                    <a:pt x="101600" y="109931"/>
                  </a:lnTo>
                  <a:lnTo>
                    <a:pt x="107188" y="100482"/>
                  </a:lnTo>
                  <a:lnTo>
                    <a:pt x="105537" y="94411"/>
                  </a:lnTo>
                  <a:lnTo>
                    <a:pt x="56283" y="65671"/>
                  </a:lnTo>
                  <a:lnTo>
                    <a:pt x="19558" y="65671"/>
                  </a:lnTo>
                  <a:lnTo>
                    <a:pt x="19558" y="45859"/>
                  </a:lnTo>
                  <a:lnTo>
                    <a:pt x="56283" y="45859"/>
                  </a:lnTo>
                  <a:lnTo>
                    <a:pt x="105537" y="17119"/>
                  </a:lnTo>
                  <a:lnTo>
                    <a:pt x="107188" y="11049"/>
                  </a:lnTo>
                  <a:lnTo>
                    <a:pt x="101600" y="1600"/>
                  </a:lnTo>
                  <a:lnTo>
                    <a:pt x="95503" y="0"/>
                  </a:lnTo>
                  <a:close/>
                </a:path>
                <a:path w="1202690" h="111759">
                  <a:moveTo>
                    <a:pt x="56283" y="45859"/>
                  </a:moveTo>
                  <a:lnTo>
                    <a:pt x="19558" y="45859"/>
                  </a:lnTo>
                  <a:lnTo>
                    <a:pt x="19558" y="65671"/>
                  </a:lnTo>
                  <a:lnTo>
                    <a:pt x="56283" y="65671"/>
                  </a:lnTo>
                  <a:lnTo>
                    <a:pt x="53976" y="64325"/>
                  </a:lnTo>
                  <a:lnTo>
                    <a:pt x="24638" y="64325"/>
                  </a:lnTo>
                  <a:lnTo>
                    <a:pt x="24638" y="47205"/>
                  </a:lnTo>
                  <a:lnTo>
                    <a:pt x="53976" y="47205"/>
                  </a:lnTo>
                  <a:lnTo>
                    <a:pt x="56283" y="45859"/>
                  </a:lnTo>
                  <a:close/>
                </a:path>
                <a:path w="1202690" h="111759">
                  <a:moveTo>
                    <a:pt x="1202436" y="45859"/>
                  </a:moveTo>
                  <a:lnTo>
                    <a:pt x="56283" y="45859"/>
                  </a:lnTo>
                  <a:lnTo>
                    <a:pt x="39307" y="55765"/>
                  </a:lnTo>
                  <a:lnTo>
                    <a:pt x="56283" y="65671"/>
                  </a:lnTo>
                  <a:lnTo>
                    <a:pt x="1202436" y="65671"/>
                  </a:lnTo>
                  <a:lnTo>
                    <a:pt x="1202436" y="45859"/>
                  </a:lnTo>
                  <a:close/>
                </a:path>
                <a:path w="1202690" h="111759">
                  <a:moveTo>
                    <a:pt x="24638" y="47205"/>
                  </a:moveTo>
                  <a:lnTo>
                    <a:pt x="24638" y="64325"/>
                  </a:lnTo>
                  <a:lnTo>
                    <a:pt x="39307" y="55765"/>
                  </a:lnTo>
                  <a:lnTo>
                    <a:pt x="24638" y="47205"/>
                  </a:lnTo>
                  <a:close/>
                </a:path>
                <a:path w="1202690" h="111759">
                  <a:moveTo>
                    <a:pt x="39307" y="55765"/>
                  </a:moveTo>
                  <a:lnTo>
                    <a:pt x="24638" y="64325"/>
                  </a:lnTo>
                  <a:lnTo>
                    <a:pt x="53976" y="64325"/>
                  </a:lnTo>
                  <a:lnTo>
                    <a:pt x="39307" y="55765"/>
                  </a:lnTo>
                  <a:close/>
                </a:path>
                <a:path w="1202690" h="111759">
                  <a:moveTo>
                    <a:pt x="53976" y="47205"/>
                  </a:moveTo>
                  <a:lnTo>
                    <a:pt x="24638" y="47205"/>
                  </a:lnTo>
                  <a:lnTo>
                    <a:pt x="39307" y="55765"/>
                  </a:lnTo>
                  <a:lnTo>
                    <a:pt x="53976" y="472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9447276" y="5262371"/>
            <a:ext cx="449580" cy="256540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280"/>
              </a:spcBef>
            </a:pPr>
            <a:r>
              <a:rPr sz="1100" spc="-25" dirty="0">
                <a:latin typeface="Microsoft Sans Serif"/>
                <a:cs typeface="Microsoft Sans Serif"/>
              </a:rPr>
              <a:t>Да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628376" y="5983223"/>
            <a:ext cx="601980" cy="256540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280"/>
              </a:spcBef>
            </a:pPr>
            <a:r>
              <a:rPr sz="1100" spc="-25" dirty="0">
                <a:latin typeface="Microsoft Sans Serif"/>
                <a:cs typeface="Microsoft Sans Serif"/>
              </a:rPr>
              <a:t>Нет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5780532" y="2622804"/>
            <a:ext cx="5579745" cy="4245610"/>
            <a:chOff x="5780532" y="2622804"/>
            <a:chExt cx="5579745" cy="4245610"/>
          </a:xfrm>
        </p:grpSpPr>
        <p:sp>
          <p:nvSpPr>
            <p:cNvPr id="36" name="object 36"/>
            <p:cNvSpPr/>
            <p:nvPr/>
          </p:nvSpPr>
          <p:spPr>
            <a:xfrm>
              <a:off x="5790438" y="3284982"/>
              <a:ext cx="5560060" cy="3573145"/>
            </a:xfrm>
            <a:custGeom>
              <a:avLst/>
              <a:gdLst/>
              <a:ahLst/>
              <a:cxnLst/>
              <a:rect l="l" t="t" r="r" b="b"/>
              <a:pathLst>
                <a:path w="5560059" h="3573145">
                  <a:moveTo>
                    <a:pt x="5559552" y="3573018"/>
                  </a:moveTo>
                  <a:lnTo>
                    <a:pt x="5559552" y="0"/>
                  </a:lnTo>
                  <a:lnTo>
                    <a:pt x="0" y="0"/>
                  </a:lnTo>
                  <a:lnTo>
                    <a:pt x="0" y="3573017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425689" y="2888742"/>
              <a:ext cx="300355" cy="1280160"/>
            </a:xfrm>
            <a:custGeom>
              <a:avLst/>
              <a:gdLst/>
              <a:ahLst/>
              <a:cxnLst/>
              <a:rect l="l" t="t" r="r" b="b"/>
              <a:pathLst>
                <a:path w="300354" h="1280160">
                  <a:moveTo>
                    <a:pt x="150113" y="0"/>
                  </a:moveTo>
                  <a:lnTo>
                    <a:pt x="0" y="375285"/>
                  </a:lnTo>
                  <a:lnTo>
                    <a:pt x="75056" y="375285"/>
                  </a:lnTo>
                  <a:lnTo>
                    <a:pt x="75056" y="1280160"/>
                  </a:lnTo>
                  <a:lnTo>
                    <a:pt x="225170" y="1280160"/>
                  </a:lnTo>
                  <a:lnTo>
                    <a:pt x="225170" y="375285"/>
                  </a:lnTo>
                  <a:lnTo>
                    <a:pt x="300227" y="375285"/>
                  </a:lnTo>
                  <a:lnTo>
                    <a:pt x="1501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425689" y="2888742"/>
              <a:ext cx="300355" cy="1280160"/>
            </a:xfrm>
            <a:custGeom>
              <a:avLst/>
              <a:gdLst/>
              <a:ahLst/>
              <a:cxnLst/>
              <a:rect l="l" t="t" r="r" b="b"/>
              <a:pathLst>
                <a:path w="300354" h="1280160">
                  <a:moveTo>
                    <a:pt x="0" y="375285"/>
                  </a:moveTo>
                  <a:lnTo>
                    <a:pt x="150113" y="0"/>
                  </a:lnTo>
                  <a:lnTo>
                    <a:pt x="300227" y="375285"/>
                  </a:lnTo>
                  <a:lnTo>
                    <a:pt x="225170" y="375285"/>
                  </a:lnTo>
                  <a:lnTo>
                    <a:pt x="225170" y="1280160"/>
                  </a:lnTo>
                  <a:lnTo>
                    <a:pt x="75056" y="1280160"/>
                  </a:lnTo>
                  <a:lnTo>
                    <a:pt x="75056" y="375285"/>
                  </a:lnTo>
                  <a:lnTo>
                    <a:pt x="0" y="375285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0130790" y="2632710"/>
              <a:ext cx="601980" cy="768350"/>
            </a:xfrm>
            <a:custGeom>
              <a:avLst/>
              <a:gdLst/>
              <a:ahLst/>
              <a:cxnLst/>
              <a:rect l="l" t="t" r="r" b="b"/>
              <a:pathLst>
                <a:path w="601979" h="768350">
                  <a:moveTo>
                    <a:pt x="263143" y="0"/>
                  </a:moveTo>
                  <a:lnTo>
                    <a:pt x="0" y="0"/>
                  </a:lnTo>
                  <a:lnTo>
                    <a:pt x="0" y="230250"/>
                  </a:lnTo>
                  <a:lnTo>
                    <a:pt x="263143" y="230250"/>
                  </a:lnTo>
                  <a:lnTo>
                    <a:pt x="288799" y="241039"/>
                  </a:lnTo>
                  <a:lnTo>
                    <a:pt x="311076" y="271086"/>
                  </a:lnTo>
                  <a:lnTo>
                    <a:pt x="328642" y="316908"/>
                  </a:lnTo>
                  <a:lnTo>
                    <a:pt x="340160" y="375026"/>
                  </a:lnTo>
                  <a:lnTo>
                    <a:pt x="344296" y="441960"/>
                  </a:lnTo>
                  <a:lnTo>
                    <a:pt x="344296" y="537844"/>
                  </a:lnTo>
                  <a:lnTo>
                    <a:pt x="263143" y="537844"/>
                  </a:lnTo>
                  <a:lnTo>
                    <a:pt x="432561" y="768095"/>
                  </a:lnTo>
                  <a:lnTo>
                    <a:pt x="601979" y="537844"/>
                  </a:lnTo>
                  <a:lnTo>
                    <a:pt x="520826" y="537844"/>
                  </a:lnTo>
                  <a:lnTo>
                    <a:pt x="520826" y="441960"/>
                  </a:lnTo>
                  <a:lnTo>
                    <a:pt x="518473" y="381987"/>
                  </a:lnTo>
                  <a:lnTo>
                    <a:pt x="511617" y="324467"/>
                  </a:lnTo>
                  <a:lnTo>
                    <a:pt x="500566" y="269926"/>
                  </a:lnTo>
                  <a:lnTo>
                    <a:pt x="485629" y="218891"/>
                  </a:lnTo>
                  <a:lnTo>
                    <a:pt x="467112" y="171888"/>
                  </a:lnTo>
                  <a:lnTo>
                    <a:pt x="445325" y="129444"/>
                  </a:lnTo>
                  <a:lnTo>
                    <a:pt x="420574" y="92086"/>
                  </a:lnTo>
                  <a:lnTo>
                    <a:pt x="393168" y="60339"/>
                  </a:lnTo>
                  <a:lnTo>
                    <a:pt x="363414" y="34730"/>
                  </a:lnTo>
                  <a:lnTo>
                    <a:pt x="298094" y="4034"/>
                  </a:lnTo>
                  <a:lnTo>
                    <a:pt x="26314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0130790" y="2632710"/>
              <a:ext cx="601980" cy="768350"/>
            </a:xfrm>
            <a:custGeom>
              <a:avLst/>
              <a:gdLst/>
              <a:ahLst/>
              <a:cxnLst/>
              <a:rect l="l" t="t" r="r" b="b"/>
              <a:pathLst>
                <a:path w="601979" h="768350">
                  <a:moveTo>
                    <a:pt x="432561" y="768095"/>
                  </a:moveTo>
                  <a:lnTo>
                    <a:pt x="601979" y="537844"/>
                  </a:lnTo>
                  <a:lnTo>
                    <a:pt x="520826" y="537844"/>
                  </a:lnTo>
                  <a:lnTo>
                    <a:pt x="520826" y="441960"/>
                  </a:lnTo>
                  <a:lnTo>
                    <a:pt x="518473" y="381987"/>
                  </a:lnTo>
                  <a:lnTo>
                    <a:pt x="511617" y="324467"/>
                  </a:lnTo>
                  <a:lnTo>
                    <a:pt x="500566" y="269926"/>
                  </a:lnTo>
                  <a:lnTo>
                    <a:pt x="485629" y="218891"/>
                  </a:lnTo>
                  <a:lnTo>
                    <a:pt x="467112" y="171888"/>
                  </a:lnTo>
                  <a:lnTo>
                    <a:pt x="445325" y="129444"/>
                  </a:lnTo>
                  <a:lnTo>
                    <a:pt x="420574" y="92086"/>
                  </a:lnTo>
                  <a:lnTo>
                    <a:pt x="393168" y="60339"/>
                  </a:lnTo>
                  <a:lnTo>
                    <a:pt x="363414" y="34730"/>
                  </a:lnTo>
                  <a:lnTo>
                    <a:pt x="298094" y="4034"/>
                  </a:lnTo>
                  <a:lnTo>
                    <a:pt x="263143" y="0"/>
                  </a:lnTo>
                  <a:lnTo>
                    <a:pt x="0" y="0"/>
                  </a:lnTo>
                  <a:lnTo>
                    <a:pt x="0" y="230250"/>
                  </a:lnTo>
                  <a:lnTo>
                    <a:pt x="263143" y="230250"/>
                  </a:lnTo>
                  <a:lnTo>
                    <a:pt x="288799" y="241039"/>
                  </a:lnTo>
                  <a:lnTo>
                    <a:pt x="311076" y="271086"/>
                  </a:lnTo>
                  <a:lnTo>
                    <a:pt x="328642" y="316908"/>
                  </a:lnTo>
                  <a:lnTo>
                    <a:pt x="340160" y="375026"/>
                  </a:lnTo>
                  <a:lnTo>
                    <a:pt x="344296" y="441960"/>
                  </a:lnTo>
                  <a:lnTo>
                    <a:pt x="344296" y="537844"/>
                  </a:lnTo>
                  <a:lnTo>
                    <a:pt x="263143" y="537844"/>
                  </a:lnTo>
                  <a:lnTo>
                    <a:pt x="432561" y="768095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9385" y="882522"/>
            <a:ext cx="97745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Модель</a:t>
            </a:r>
            <a:r>
              <a:rPr sz="4400" spc="-195" dirty="0"/>
              <a:t> </a:t>
            </a:r>
            <a:r>
              <a:rPr sz="4400" spc="-35" dirty="0"/>
              <a:t>быстрой</a:t>
            </a:r>
            <a:r>
              <a:rPr sz="4400" spc="-200" dirty="0"/>
              <a:t> </a:t>
            </a:r>
            <a:r>
              <a:rPr sz="4400" spc="-35" dirty="0"/>
              <a:t>разработки</a:t>
            </a:r>
            <a:r>
              <a:rPr sz="4400" spc="-200" dirty="0"/>
              <a:t> </a:t>
            </a:r>
            <a:r>
              <a:rPr sz="4400" spc="-10" dirty="0"/>
              <a:t>приложений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851712" y="1793990"/>
            <a:ext cx="10795000" cy="384238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Благодаря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методу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(Rapid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Application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Developmment)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пользователь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задействован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всех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Calibri"/>
                <a:cs typeface="Calibri"/>
              </a:rPr>
              <a:t>фазах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ЖЦ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только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определении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требований,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но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при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Calibri"/>
                <a:cs typeface="Calibri"/>
              </a:rPr>
              <a:t>проектировании,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разработке,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тестировании,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также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конечной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поставке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программного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продукта.</a:t>
            </a:r>
            <a:endParaRPr sz="2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6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Характерной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чертой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является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короткое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время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перехода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от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определения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до</a:t>
            </a:r>
            <a:endParaRPr sz="2000">
              <a:latin typeface="Calibri"/>
              <a:cs typeface="Calibri"/>
            </a:endParaRPr>
          </a:p>
          <a:p>
            <a:pPr marL="241300" marR="1335405">
              <a:lnSpc>
                <a:spcPct val="125000"/>
              </a:lnSpc>
            </a:pPr>
            <a:r>
              <a:rPr sz="2000" dirty="0">
                <a:latin typeface="Calibri"/>
                <a:cs typeface="Calibri"/>
              </a:rPr>
              <a:t>создания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полной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системы.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Метод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основывается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последовательности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итераций эволюционной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системы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прототипов,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критический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анализ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которых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обсуждается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с </a:t>
            </a:r>
            <a:r>
              <a:rPr sz="2000" spc="-10" dirty="0">
                <a:latin typeface="Calibri"/>
                <a:cs typeface="Calibri"/>
              </a:rPr>
              <a:t>заказчиком.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процессе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такого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анализа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формируются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продукту.</a:t>
            </a:r>
            <a:endParaRPr sz="2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59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Разработка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каждого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интегрированного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ограничивается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четко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определенным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периодом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700"/>
              </a:spcBef>
            </a:pPr>
            <a:r>
              <a:rPr sz="2000" dirty="0">
                <a:latin typeface="Calibri"/>
                <a:cs typeface="Calibri"/>
              </a:rPr>
              <a:t>времени,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который,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как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правило,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составляет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60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дней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называется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временным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блоком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0420" y="1474469"/>
            <a:ext cx="16814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Фазы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RAD: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0420" y="2002993"/>
            <a:ext cx="11426190" cy="3368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ts val="2280"/>
              </a:lnSpc>
              <a:spcBef>
                <a:spcPts val="10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этап</a:t>
            </a:r>
            <a:r>
              <a:rPr sz="20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планирования</a:t>
            </a:r>
            <a:r>
              <a:rPr sz="20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требований</a:t>
            </a:r>
            <a:r>
              <a:rPr sz="2000" b="1" spc="-6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—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сбор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выполняется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использовании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рабочего</a:t>
            </a:r>
            <a:endParaRPr sz="2000">
              <a:latin typeface="Calibri"/>
              <a:cs typeface="Calibri"/>
            </a:endParaRPr>
          </a:p>
          <a:p>
            <a:pPr marL="241300" marR="539115">
              <a:lnSpc>
                <a:spcPts val="2160"/>
              </a:lnSpc>
              <a:spcBef>
                <a:spcPts val="155"/>
              </a:spcBef>
            </a:pPr>
            <a:r>
              <a:rPr sz="2000" spc="-10" dirty="0">
                <a:latin typeface="Calibri"/>
                <a:cs typeface="Calibri"/>
              </a:rPr>
              <a:t>метода,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называемого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совместным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планированием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(Joint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requirements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planning,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JRP), </a:t>
            </a:r>
            <a:r>
              <a:rPr sz="2000" dirty="0">
                <a:latin typeface="Calibri"/>
                <a:cs typeface="Calibri"/>
              </a:rPr>
              <a:t>который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представляет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собой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структурный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анализ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обсуждение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имеющихся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коммерческих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задач;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ts val="2280"/>
              </a:lnSpc>
              <a:spcBef>
                <a:spcPts val="73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b="1" spc="-10" dirty="0">
                <a:solidFill>
                  <a:srgbClr val="6F2F9F"/>
                </a:solidFill>
                <a:latin typeface="Calibri"/>
                <a:cs typeface="Calibri"/>
              </a:rPr>
              <a:t>пользовательское</a:t>
            </a:r>
            <a:r>
              <a:rPr sz="2000" b="1" spc="-6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описание</a:t>
            </a:r>
            <a:r>
              <a:rPr sz="20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—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совместное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проектирование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приложения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(Joint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application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design,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JAD)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используется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целью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привлечения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пользователей;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ts val="2160"/>
              </a:lnSpc>
              <a:spcBef>
                <a:spcPts val="103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фаза</a:t>
            </a:r>
            <a:r>
              <a:rPr sz="20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6F2F9F"/>
                </a:solidFill>
                <a:latin typeface="Calibri"/>
                <a:cs typeface="Calibri"/>
              </a:rPr>
              <a:t>конструирования</a:t>
            </a:r>
            <a:r>
              <a:rPr sz="20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—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эта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фаза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объединяет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себе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детализированное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проектирование,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построение (кодирование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тестирование),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также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поставку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программного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заказчику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определенное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130"/>
              </a:lnSpc>
            </a:pPr>
            <a:r>
              <a:rPr sz="2000" spc="-10" dirty="0">
                <a:latin typeface="Calibri"/>
                <a:cs typeface="Calibri"/>
              </a:rPr>
              <a:t>время;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38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перевод</a:t>
            </a:r>
            <a:r>
              <a:rPr sz="20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на</a:t>
            </a:r>
            <a:r>
              <a:rPr sz="20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новую</a:t>
            </a:r>
            <a:r>
              <a:rPr sz="2000" b="1" spc="-6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систему</a:t>
            </a:r>
            <a:r>
              <a:rPr sz="20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6F2F9F"/>
                </a:solidFill>
                <a:latin typeface="Calibri"/>
                <a:cs typeface="Calibri"/>
              </a:rPr>
              <a:t>эксплуатации</a:t>
            </a:r>
            <a:r>
              <a:rPr sz="2000" b="1" spc="-7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—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эта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фаза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включает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проведение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пользователями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Calibri"/>
                <a:cs typeface="Calibri"/>
              </a:rPr>
              <a:t>приемочных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испытаний,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установку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системы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обучение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пользователей.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3320" y="700278"/>
            <a:ext cx="61156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Модель</a:t>
            </a:r>
            <a:r>
              <a:rPr spc="-180" dirty="0"/>
              <a:t> </a:t>
            </a:r>
            <a:r>
              <a:rPr spc="-30" dirty="0"/>
              <a:t>быстрой</a:t>
            </a:r>
            <a:r>
              <a:rPr spc="-175" dirty="0"/>
              <a:t> </a:t>
            </a:r>
            <a:r>
              <a:rPr spc="-10" dirty="0"/>
              <a:t>разработки</a:t>
            </a:r>
          </a:p>
        </p:txBody>
      </p:sp>
      <p:sp>
        <p:nvSpPr>
          <p:cNvPr id="3" name="object 3"/>
          <p:cNvSpPr/>
          <p:nvPr/>
        </p:nvSpPr>
        <p:spPr>
          <a:xfrm>
            <a:off x="2352294" y="1701545"/>
            <a:ext cx="7921625" cy="4392930"/>
          </a:xfrm>
          <a:custGeom>
            <a:avLst/>
            <a:gdLst/>
            <a:ahLst/>
            <a:cxnLst/>
            <a:rect l="l" t="t" r="r" b="b"/>
            <a:pathLst>
              <a:path w="7921625" h="4392930">
                <a:moveTo>
                  <a:pt x="0" y="0"/>
                </a:moveTo>
                <a:lnTo>
                  <a:pt x="0" y="4392612"/>
                </a:lnTo>
              </a:path>
              <a:path w="7921625" h="4392930">
                <a:moveTo>
                  <a:pt x="0" y="4392168"/>
                </a:moveTo>
                <a:lnTo>
                  <a:pt x="7921625" y="4392168"/>
                </a:lnTo>
              </a:path>
              <a:path w="7921625" h="4392930">
                <a:moveTo>
                  <a:pt x="1583435" y="3979164"/>
                </a:moveTo>
                <a:lnTo>
                  <a:pt x="3599687" y="3979164"/>
                </a:lnTo>
                <a:lnTo>
                  <a:pt x="3599687" y="2087879"/>
                </a:lnTo>
                <a:lnTo>
                  <a:pt x="1583435" y="2087879"/>
                </a:lnTo>
                <a:lnTo>
                  <a:pt x="1583435" y="3979164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48684" y="3802379"/>
            <a:ext cx="1984375" cy="1865630"/>
          </a:xfrm>
          <a:prstGeom prst="rect">
            <a:avLst/>
          </a:prstGeom>
          <a:solidFill>
            <a:srgbClr val="E2E2E2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45"/>
              </a:spcBef>
            </a:pPr>
            <a:endParaRPr sz="1600">
              <a:latin typeface="Times New Roman"/>
              <a:cs typeface="Times New Roman"/>
            </a:endParaRPr>
          </a:p>
          <a:p>
            <a:pPr marL="583565" marR="194945" indent="-375285">
              <a:lnSpc>
                <a:spcPct val="100000"/>
              </a:lnSpc>
              <a:spcBef>
                <a:spcPts val="5"/>
              </a:spcBef>
            </a:pPr>
            <a:r>
              <a:rPr sz="1600" spc="-20" dirty="0">
                <a:latin typeface="Calibri"/>
                <a:cs typeface="Calibri"/>
              </a:rPr>
              <a:t>Пользовательское </a:t>
            </a:r>
            <a:r>
              <a:rPr sz="1600" spc="-10" dirty="0">
                <a:latin typeface="Calibri"/>
                <a:cs typeface="Calibri"/>
              </a:rPr>
              <a:t>описание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52294" y="4508753"/>
            <a:ext cx="1583690" cy="1172210"/>
          </a:xfrm>
          <a:prstGeom prst="rect">
            <a:avLst/>
          </a:prstGeom>
          <a:solidFill>
            <a:srgbClr val="E2E2E2"/>
          </a:solidFill>
          <a:ln w="25907">
            <a:solidFill>
              <a:srgbClr val="000000"/>
            </a:solidFill>
          </a:ln>
        </p:spPr>
        <p:txBody>
          <a:bodyPr vert="horz" wrap="square" lIns="0" tIns="958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55"/>
              </a:spcBef>
            </a:pPr>
            <a:endParaRPr sz="1600">
              <a:latin typeface="Times New Roman"/>
              <a:cs typeface="Times New Roman"/>
            </a:endParaRPr>
          </a:p>
          <a:p>
            <a:pPr marL="278130" marR="147955" indent="-123825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latin typeface="Calibri"/>
                <a:cs typeface="Calibri"/>
              </a:rPr>
              <a:t>Планирование требований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45885" y="2611373"/>
            <a:ext cx="2159635" cy="3069590"/>
          </a:xfrm>
          <a:custGeom>
            <a:avLst/>
            <a:gdLst/>
            <a:ahLst/>
            <a:cxnLst/>
            <a:rect l="l" t="t" r="r" b="b"/>
            <a:pathLst>
              <a:path w="2159634" h="3069590">
                <a:moveTo>
                  <a:pt x="0" y="3069336"/>
                </a:moveTo>
                <a:lnTo>
                  <a:pt x="2159508" y="3069336"/>
                </a:lnTo>
                <a:lnTo>
                  <a:pt x="2159508" y="0"/>
                </a:lnTo>
                <a:lnTo>
                  <a:pt x="0" y="0"/>
                </a:lnTo>
                <a:lnTo>
                  <a:pt x="0" y="3069336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964935" y="3999103"/>
            <a:ext cx="21278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72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Конструирование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05393" y="4754117"/>
            <a:ext cx="1714500" cy="927100"/>
          </a:xfrm>
          <a:prstGeom prst="rect">
            <a:avLst/>
          </a:prstGeom>
          <a:solidFill>
            <a:srgbClr val="E2E2E2"/>
          </a:solidFill>
          <a:ln w="25907">
            <a:solidFill>
              <a:srgbClr val="000000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216535" marR="209550" indent="-1270" algn="ctr">
              <a:lnSpc>
                <a:spcPct val="100000"/>
              </a:lnSpc>
              <a:spcBef>
                <a:spcPts val="665"/>
              </a:spcBef>
            </a:pPr>
            <a:r>
              <a:rPr sz="1600" spc="-10" dirty="0">
                <a:latin typeface="Calibri"/>
                <a:cs typeface="Calibri"/>
              </a:rPr>
              <a:t>Перевод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на </a:t>
            </a:r>
            <a:r>
              <a:rPr sz="1600" dirty="0">
                <a:latin typeface="Calibri"/>
                <a:cs typeface="Calibri"/>
              </a:rPr>
              <a:t>новую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систему эксплуатации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97904" y="6175959"/>
            <a:ext cx="5746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Время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07666" y="2723663"/>
            <a:ext cx="228600" cy="24796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z="1600" spc="-25" dirty="0">
                <a:latin typeface="Calibri"/>
                <a:cs typeface="Calibri"/>
              </a:rPr>
              <a:t>Трудозатраты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по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разработке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355342" y="1947148"/>
            <a:ext cx="7344409" cy="1573530"/>
          </a:xfrm>
          <a:custGeom>
            <a:avLst/>
            <a:gdLst/>
            <a:ahLst/>
            <a:cxnLst/>
            <a:rect l="l" t="t" r="r" b="b"/>
            <a:pathLst>
              <a:path w="7344409" h="1573529">
                <a:moveTo>
                  <a:pt x="0" y="1472072"/>
                </a:moveTo>
                <a:lnTo>
                  <a:pt x="2813" y="1517001"/>
                </a:lnTo>
                <a:lnTo>
                  <a:pt x="15606" y="1553414"/>
                </a:lnTo>
                <a:lnTo>
                  <a:pt x="75294" y="1573482"/>
                </a:lnTo>
                <a:lnTo>
                  <a:pt x="110969" y="1566711"/>
                </a:lnTo>
                <a:lnTo>
                  <a:pt x="156608" y="1551439"/>
                </a:lnTo>
                <a:lnTo>
                  <a:pt x="213457" y="1526606"/>
                </a:lnTo>
                <a:lnTo>
                  <a:pt x="282759" y="1491149"/>
                </a:lnTo>
                <a:lnTo>
                  <a:pt x="365759" y="1444005"/>
                </a:lnTo>
                <a:lnTo>
                  <a:pt x="420380" y="1410513"/>
                </a:lnTo>
                <a:lnTo>
                  <a:pt x="482922" y="1370078"/>
                </a:lnTo>
                <a:lnTo>
                  <a:pt x="516920" y="1347475"/>
                </a:lnTo>
                <a:lnTo>
                  <a:pt x="552605" y="1323398"/>
                </a:lnTo>
                <a:lnTo>
                  <a:pt x="589881" y="1297933"/>
                </a:lnTo>
                <a:lnTo>
                  <a:pt x="628648" y="1271167"/>
                </a:lnTo>
                <a:lnTo>
                  <a:pt x="668810" y="1243189"/>
                </a:lnTo>
                <a:lnTo>
                  <a:pt x="710269" y="1214084"/>
                </a:lnTo>
                <a:lnTo>
                  <a:pt x="752927" y="1183940"/>
                </a:lnTo>
                <a:lnTo>
                  <a:pt x="796687" y="1152845"/>
                </a:lnTo>
                <a:lnTo>
                  <a:pt x="841450" y="1120884"/>
                </a:lnTo>
                <a:lnTo>
                  <a:pt x="887120" y="1088145"/>
                </a:lnTo>
                <a:lnTo>
                  <a:pt x="933598" y="1054715"/>
                </a:lnTo>
                <a:lnTo>
                  <a:pt x="980786" y="1020682"/>
                </a:lnTo>
                <a:lnTo>
                  <a:pt x="1028588" y="986131"/>
                </a:lnTo>
                <a:lnTo>
                  <a:pt x="1076905" y="951152"/>
                </a:lnTo>
                <a:lnTo>
                  <a:pt x="1125640" y="915829"/>
                </a:lnTo>
                <a:lnTo>
                  <a:pt x="1174695" y="880251"/>
                </a:lnTo>
                <a:lnTo>
                  <a:pt x="1223972" y="844504"/>
                </a:lnTo>
                <a:lnTo>
                  <a:pt x="1273374" y="808676"/>
                </a:lnTo>
                <a:lnTo>
                  <a:pt x="1322803" y="772854"/>
                </a:lnTo>
                <a:lnTo>
                  <a:pt x="1372161" y="737124"/>
                </a:lnTo>
                <a:lnTo>
                  <a:pt x="1421351" y="701574"/>
                </a:lnTo>
                <a:lnTo>
                  <a:pt x="1470275" y="666290"/>
                </a:lnTo>
                <a:lnTo>
                  <a:pt x="1518835" y="631361"/>
                </a:lnTo>
                <a:lnTo>
                  <a:pt x="1566933" y="596873"/>
                </a:lnTo>
                <a:lnTo>
                  <a:pt x="1614473" y="562912"/>
                </a:lnTo>
                <a:lnTo>
                  <a:pt x="1661355" y="529567"/>
                </a:lnTo>
                <a:lnTo>
                  <a:pt x="1707484" y="496923"/>
                </a:lnTo>
                <a:lnTo>
                  <a:pt x="1752760" y="465069"/>
                </a:lnTo>
                <a:lnTo>
                  <a:pt x="1797086" y="434091"/>
                </a:lnTo>
                <a:lnTo>
                  <a:pt x="1840365" y="404077"/>
                </a:lnTo>
                <a:lnTo>
                  <a:pt x="1882499" y="375112"/>
                </a:lnTo>
                <a:lnTo>
                  <a:pt x="1923389" y="347286"/>
                </a:lnTo>
                <a:lnTo>
                  <a:pt x="1962940" y="320683"/>
                </a:lnTo>
                <a:lnTo>
                  <a:pt x="2001052" y="295392"/>
                </a:lnTo>
                <a:lnTo>
                  <a:pt x="2037628" y="271500"/>
                </a:lnTo>
                <a:lnTo>
                  <a:pt x="2072570" y="249093"/>
                </a:lnTo>
                <a:lnTo>
                  <a:pt x="2105781" y="228260"/>
                </a:lnTo>
                <a:lnTo>
                  <a:pt x="2166620" y="191658"/>
                </a:lnTo>
                <a:lnTo>
                  <a:pt x="2243447" y="148446"/>
                </a:lnTo>
                <a:lnTo>
                  <a:pt x="2311343" y="113052"/>
                </a:lnTo>
                <a:lnTo>
                  <a:pt x="2371258" y="84725"/>
                </a:lnTo>
                <a:lnTo>
                  <a:pt x="2424143" y="62715"/>
                </a:lnTo>
                <a:lnTo>
                  <a:pt x="2470949" y="46272"/>
                </a:lnTo>
                <a:lnTo>
                  <a:pt x="2512626" y="34644"/>
                </a:lnTo>
                <a:lnTo>
                  <a:pt x="2550126" y="27081"/>
                </a:lnTo>
                <a:lnTo>
                  <a:pt x="2616395" y="21150"/>
                </a:lnTo>
                <a:lnTo>
                  <a:pt x="2647065" y="21281"/>
                </a:lnTo>
                <a:lnTo>
                  <a:pt x="2677361" y="22475"/>
                </a:lnTo>
                <a:lnTo>
                  <a:pt x="2708233" y="23982"/>
                </a:lnTo>
                <a:lnTo>
                  <a:pt x="2740631" y="25051"/>
                </a:lnTo>
                <a:lnTo>
                  <a:pt x="2775507" y="24933"/>
                </a:lnTo>
                <a:lnTo>
                  <a:pt x="2813811" y="22875"/>
                </a:lnTo>
                <a:lnTo>
                  <a:pt x="2864073" y="18175"/>
                </a:lnTo>
                <a:lnTo>
                  <a:pt x="2913969" y="12785"/>
                </a:lnTo>
                <a:lnTo>
                  <a:pt x="2963427" y="7491"/>
                </a:lnTo>
                <a:lnTo>
                  <a:pt x="3012374" y="3073"/>
                </a:lnTo>
                <a:lnTo>
                  <a:pt x="3060734" y="315"/>
                </a:lnTo>
                <a:lnTo>
                  <a:pt x="3108436" y="0"/>
                </a:lnTo>
                <a:lnTo>
                  <a:pt x="3155404" y="2909"/>
                </a:lnTo>
                <a:lnTo>
                  <a:pt x="3201566" y="9827"/>
                </a:lnTo>
                <a:lnTo>
                  <a:pt x="3246848" y="21536"/>
                </a:lnTo>
                <a:lnTo>
                  <a:pt x="3291176" y="38818"/>
                </a:lnTo>
                <a:lnTo>
                  <a:pt x="3334476" y="62456"/>
                </a:lnTo>
                <a:lnTo>
                  <a:pt x="3376676" y="93233"/>
                </a:lnTo>
                <a:lnTo>
                  <a:pt x="3515060" y="270305"/>
                </a:lnTo>
                <a:lnTo>
                  <a:pt x="3657171" y="525018"/>
                </a:lnTo>
                <a:lnTo>
                  <a:pt x="3768064" y="753798"/>
                </a:lnTo>
                <a:lnTo>
                  <a:pt x="3812794" y="853074"/>
                </a:lnTo>
                <a:lnTo>
                  <a:pt x="3839319" y="903264"/>
                </a:lnTo>
                <a:lnTo>
                  <a:pt x="3861083" y="951770"/>
                </a:lnTo>
                <a:lnTo>
                  <a:pt x="3879282" y="998472"/>
                </a:lnTo>
                <a:lnTo>
                  <a:pt x="3895113" y="1043245"/>
                </a:lnTo>
                <a:lnTo>
                  <a:pt x="3909773" y="1085969"/>
                </a:lnTo>
                <a:lnTo>
                  <a:pt x="3924458" y="1126521"/>
                </a:lnTo>
                <a:lnTo>
                  <a:pt x="3940366" y="1164779"/>
                </a:lnTo>
                <a:lnTo>
                  <a:pt x="3958693" y="1200622"/>
                </a:lnTo>
                <a:lnTo>
                  <a:pt x="3980636" y="1233926"/>
                </a:lnTo>
                <a:lnTo>
                  <a:pt x="4007392" y="1264569"/>
                </a:lnTo>
                <a:lnTo>
                  <a:pt x="4040157" y="1292430"/>
                </a:lnTo>
                <a:lnTo>
                  <a:pt x="4080129" y="1317386"/>
                </a:lnTo>
                <a:lnTo>
                  <a:pt x="4115006" y="1334454"/>
                </a:lnTo>
                <a:lnTo>
                  <a:pt x="4153483" y="1350453"/>
                </a:lnTo>
                <a:lnTo>
                  <a:pt x="4195200" y="1365300"/>
                </a:lnTo>
                <a:lnTo>
                  <a:pt x="4239795" y="1378914"/>
                </a:lnTo>
                <a:lnTo>
                  <a:pt x="4286907" y="1391210"/>
                </a:lnTo>
                <a:lnTo>
                  <a:pt x="4336174" y="1402107"/>
                </a:lnTo>
                <a:lnTo>
                  <a:pt x="4387235" y="1411520"/>
                </a:lnTo>
                <a:lnTo>
                  <a:pt x="4439729" y="1419367"/>
                </a:lnTo>
                <a:lnTo>
                  <a:pt x="4493295" y="1425566"/>
                </a:lnTo>
                <a:lnTo>
                  <a:pt x="4547570" y="1430032"/>
                </a:lnTo>
                <a:lnTo>
                  <a:pt x="4602195" y="1432683"/>
                </a:lnTo>
                <a:lnTo>
                  <a:pt x="4656808" y="1433437"/>
                </a:lnTo>
                <a:lnTo>
                  <a:pt x="4711047" y="1432209"/>
                </a:lnTo>
                <a:lnTo>
                  <a:pt x="4764551" y="1428918"/>
                </a:lnTo>
                <a:lnTo>
                  <a:pt x="4816959" y="1423479"/>
                </a:lnTo>
                <a:lnTo>
                  <a:pt x="4867909" y="1415811"/>
                </a:lnTo>
                <a:lnTo>
                  <a:pt x="4912899" y="1406318"/>
                </a:lnTo>
                <a:lnTo>
                  <a:pt x="4958663" y="1393683"/>
                </a:lnTo>
                <a:lnTo>
                  <a:pt x="5005064" y="1378237"/>
                </a:lnTo>
                <a:lnTo>
                  <a:pt x="5051965" y="1360315"/>
                </a:lnTo>
                <a:lnTo>
                  <a:pt x="5099229" y="1340250"/>
                </a:lnTo>
                <a:lnTo>
                  <a:pt x="5146717" y="1318374"/>
                </a:lnTo>
                <a:lnTo>
                  <a:pt x="5194292" y="1295022"/>
                </a:lnTo>
                <a:lnTo>
                  <a:pt x="5241816" y="1270525"/>
                </a:lnTo>
                <a:lnTo>
                  <a:pt x="5289153" y="1245219"/>
                </a:lnTo>
                <a:lnTo>
                  <a:pt x="5336163" y="1219434"/>
                </a:lnTo>
                <a:lnTo>
                  <a:pt x="5382710" y="1193506"/>
                </a:lnTo>
                <a:lnTo>
                  <a:pt x="5428657" y="1167766"/>
                </a:lnTo>
                <a:lnTo>
                  <a:pt x="5473865" y="1142549"/>
                </a:lnTo>
                <a:lnTo>
                  <a:pt x="5518197" y="1118187"/>
                </a:lnTo>
                <a:lnTo>
                  <a:pt x="5561515" y="1095013"/>
                </a:lnTo>
                <a:lnTo>
                  <a:pt x="5603682" y="1073361"/>
                </a:lnTo>
                <a:lnTo>
                  <a:pt x="5644560" y="1053564"/>
                </a:lnTo>
                <a:lnTo>
                  <a:pt x="5684011" y="1035954"/>
                </a:lnTo>
                <a:lnTo>
                  <a:pt x="5740412" y="1011368"/>
                </a:lnTo>
                <a:lnTo>
                  <a:pt x="5793829" y="987079"/>
                </a:lnTo>
                <a:lnTo>
                  <a:pt x="5844704" y="963380"/>
                </a:lnTo>
                <a:lnTo>
                  <a:pt x="5893477" y="940563"/>
                </a:lnTo>
                <a:lnTo>
                  <a:pt x="5940588" y="918921"/>
                </a:lnTo>
                <a:lnTo>
                  <a:pt x="5986478" y="898747"/>
                </a:lnTo>
                <a:lnTo>
                  <a:pt x="6031587" y="880332"/>
                </a:lnTo>
                <a:lnTo>
                  <a:pt x="6076357" y="863968"/>
                </a:lnTo>
                <a:lnTo>
                  <a:pt x="6121227" y="849949"/>
                </a:lnTo>
                <a:lnTo>
                  <a:pt x="6166638" y="838566"/>
                </a:lnTo>
                <a:lnTo>
                  <a:pt x="6213031" y="830113"/>
                </a:lnTo>
                <a:lnTo>
                  <a:pt x="6260846" y="824880"/>
                </a:lnTo>
                <a:lnTo>
                  <a:pt x="6309896" y="823067"/>
                </a:lnTo>
                <a:lnTo>
                  <a:pt x="6359634" y="824479"/>
                </a:lnTo>
                <a:lnTo>
                  <a:pt x="6409864" y="828823"/>
                </a:lnTo>
                <a:lnTo>
                  <a:pt x="6460391" y="835807"/>
                </a:lnTo>
                <a:lnTo>
                  <a:pt x="6511018" y="845137"/>
                </a:lnTo>
                <a:lnTo>
                  <a:pt x="6561550" y="856519"/>
                </a:lnTo>
                <a:lnTo>
                  <a:pt x="6611791" y="869661"/>
                </a:lnTo>
                <a:lnTo>
                  <a:pt x="6661545" y="884269"/>
                </a:lnTo>
                <a:lnTo>
                  <a:pt x="6710616" y="900050"/>
                </a:lnTo>
                <a:lnTo>
                  <a:pt x="6758809" y="916711"/>
                </a:lnTo>
                <a:lnTo>
                  <a:pt x="6805928" y="933959"/>
                </a:lnTo>
                <a:lnTo>
                  <a:pt x="6851777" y="951499"/>
                </a:lnTo>
                <a:lnTo>
                  <a:pt x="6901702" y="972706"/>
                </a:lnTo>
                <a:lnTo>
                  <a:pt x="6952598" y="997422"/>
                </a:lnTo>
                <a:lnTo>
                  <a:pt x="7003796" y="1024855"/>
                </a:lnTo>
                <a:lnTo>
                  <a:pt x="7054628" y="1054212"/>
                </a:lnTo>
                <a:lnTo>
                  <a:pt x="7104428" y="1084700"/>
                </a:lnTo>
                <a:lnTo>
                  <a:pt x="7152527" y="1115528"/>
                </a:lnTo>
                <a:lnTo>
                  <a:pt x="7198259" y="1145903"/>
                </a:lnTo>
                <a:lnTo>
                  <a:pt x="7240955" y="1175033"/>
                </a:lnTo>
                <a:lnTo>
                  <a:pt x="7279948" y="1202126"/>
                </a:lnTo>
                <a:lnTo>
                  <a:pt x="7314571" y="1226388"/>
                </a:lnTo>
                <a:lnTo>
                  <a:pt x="7344156" y="1247028"/>
                </a:lnTo>
              </a:path>
            </a:pathLst>
          </a:custGeom>
          <a:ln w="198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663943" y="1651838"/>
            <a:ext cx="12153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Пользователь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945885" y="1836420"/>
            <a:ext cx="588010" cy="368935"/>
          </a:xfrm>
          <a:custGeom>
            <a:avLst/>
            <a:gdLst/>
            <a:ahLst/>
            <a:cxnLst/>
            <a:rect l="l" t="t" r="r" b="b"/>
            <a:pathLst>
              <a:path w="588009" h="368935">
                <a:moveTo>
                  <a:pt x="57912" y="269239"/>
                </a:moveTo>
                <a:lnTo>
                  <a:pt x="51942" y="271017"/>
                </a:lnTo>
                <a:lnTo>
                  <a:pt x="49402" y="275843"/>
                </a:lnTo>
                <a:lnTo>
                  <a:pt x="0" y="368807"/>
                </a:lnTo>
                <a:lnTo>
                  <a:pt x="71697" y="366902"/>
                </a:lnTo>
                <a:lnTo>
                  <a:pt x="21843" y="366902"/>
                </a:lnTo>
                <a:lnTo>
                  <a:pt x="11429" y="350012"/>
                </a:lnTo>
                <a:lnTo>
                  <a:pt x="42613" y="330725"/>
                </a:lnTo>
                <a:lnTo>
                  <a:pt x="66801" y="285241"/>
                </a:lnTo>
                <a:lnTo>
                  <a:pt x="69468" y="280415"/>
                </a:lnTo>
                <a:lnTo>
                  <a:pt x="67563" y="274319"/>
                </a:lnTo>
                <a:lnTo>
                  <a:pt x="57912" y="269239"/>
                </a:lnTo>
                <a:close/>
              </a:path>
              <a:path w="588009" h="368935">
                <a:moveTo>
                  <a:pt x="42613" y="330725"/>
                </a:moveTo>
                <a:lnTo>
                  <a:pt x="11429" y="350012"/>
                </a:lnTo>
                <a:lnTo>
                  <a:pt x="21843" y="366902"/>
                </a:lnTo>
                <a:lnTo>
                  <a:pt x="28003" y="363092"/>
                </a:lnTo>
                <a:lnTo>
                  <a:pt x="25400" y="363092"/>
                </a:lnTo>
                <a:lnTo>
                  <a:pt x="16383" y="348488"/>
                </a:lnTo>
                <a:lnTo>
                  <a:pt x="33401" y="348047"/>
                </a:lnTo>
                <a:lnTo>
                  <a:pt x="42613" y="330725"/>
                </a:lnTo>
                <a:close/>
              </a:path>
              <a:path w="588009" h="368935">
                <a:moveTo>
                  <a:pt x="110243" y="346201"/>
                </a:moveTo>
                <a:lnTo>
                  <a:pt x="104648" y="346201"/>
                </a:lnTo>
                <a:lnTo>
                  <a:pt x="53153" y="347535"/>
                </a:lnTo>
                <a:lnTo>
                  <a:pt x="21843" y="366902"/>
                </a:lnTo>
                <a:lnTo>
                  <a:pt x="71697" y="366902"/>
                </a:lnTo>
                <a:lnTo>
                  <a:pt x="105155" y="366013"/>
                </a:lnTo>
                <a:lnTo>
                  <a:pt x="110497" y="366013"/>
                </a:lnTo>
                <a:lnTo>
                  <a:pt x="114935" y="361314"/>
                </a:lnTo>
                <a:lnTo>
                  <a:pt x="114680" y="350392"/>
                </a:lnTo>
                <a:lnTo>
                  <a:pt x="110243" y="346201"/>
                </a:lnTo>
                <a:close/>
              </a:path>
              <a:path w="588009" h="368935">
                <a:moveTo>
                  <a:pt x="33401" y="348047"/>
                </a:moveTo>
                <a:lnTo>
                  <a:pt x="16383" y="348488"/>
                </a:lnTo>
                <a:lnTo>
                  <a:pt x="25400" y="363092"/>
                </a:lnTo>
                <a:lnTo>
                  <a:pt x="33401" y="348047"/>
                </a:lnTo>
                <a:close/>
              </a:path>
              <a:path w="588009" h="368935">
                <a:moveTo>
                  <a:pt x="53153" y="347535"/>
                </a:moveTo>
                <a:lnTo>
                  <a:pt x="33401" y="348047"/>
                </a:lnTo>
                <a:lnTo>
                  <a:pt x="25400" y="363092"/>
                </a:lnTo>
                <a:lnTo>
                  <a:pt x="28003" y="363092"/>
                </a:lnTo>
                <a:lnTo>
                  <a:pt x="53153" y="347535"/>
                </a:lnTo>
                <a:close/>
              </a:path>
              <a:path w="588009" h="368935">
                <a:moveTo>
                  <a:pt x="577341" y="0"/>
                </a:moveTo>
                <a:lnTo>
                  <a:pt x="42613" y="330725"/>
                </a:lnTo>
                <a:lnTo>
                  <a:pt x="33401" y="348047"/>
                </a:lnTo>
                <a:lnTo>
                  <a:pt x="53153" y="347535"/>
                </a:lnTo>
                <a:lnTo>
                  <a:pt x="587883" y="16763"/>
                </a:lnTo>
                <a:lnTo>
                  <a:pt x="5773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16197" y="967486"/>
            <a:ext cx="41033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Преимущества</a:t>
            </a:r>
            <a:r>
              <a:rPr spc="-140" dirty="0"/>
              <a:t> </a:t>
            </a:r>
            <a:r>
              <a:rPr spc="-25" dirty="0"/>
              <a:t>RAD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0887" y="1744827"/>
            <a:ext cx="10456545" cy="4979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107314" indent="-228600">
              <a:lnSpc>
                <a:spcPct val="125000"/>
              </a:lnSpc>
              <a:spcBef>
                <a:spcPts val="1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время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цикла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сокращается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благодаря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использованию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мощных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инструментальных средств;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59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требуется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меньшее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количество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специалистов;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59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существует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возможность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произвести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быстрый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изначальный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просмотр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продукта;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61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уменьшаются</a:t>
            </a:r>
            <a:r>
              <a:rPr sz="2000" spc="-1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затраты;</a:t>
            </a:r>
            <a:endParaRPr sz="2000">
              <a:latin typeface="Calibri"/>
              <a:cs typeface="Calibri"/>
            </a:endParaRPr>
          </a:p>
          <a:p>
            <a:pPr marL="241300" marR="1297305" indent="-228600">
              <a:lnSpc>
                <a:spcPct val="125000"/>
              </a:lnSpc>
              <a:spcBef>
                <a:spcPts val="10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благодаря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принципу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временного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блока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уменьшаются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затраты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риск,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связанный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с </a:t>
            </a:r>
            <a:r>
              <a:rPr sz="2000" spc="-10" dirty="0">
                <a:latin typeface="Calibri"/>
                <a:cs typeface="Calibri"/>
              </a:rPr>
              <a:t>соблюдением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графика;</a:t>
            </a:r>
            <a:endParaRPr sz="2000">
              <a:latin typeface="Calibri"/>
              <a:cs typeface="Calibri"/>
            </a:endParaRPr>
          </a:p>
          <a:p>
            <a:pPr marL="242570" indent="-229870" algn="just">
              <a:lnSpc>
                <a:spcPct val="100000"/>
              </a:lnSpc>
              <a:spcBef>
                <a:spcPts val="1595"/>
              </a:spcBef>
              <a:buFont typeface="Microsoft Sans Serif"/>
              <a:buChar char="•"/>
              <a:tabLst>
                <a:tab pos="242570" algn="l"/>
              </a:tabLst>
            </a:pPr>
            <a:r>
              <a:rPr sz="2000" dirty="0">
                <a:latin typeface="Calibri"/>
                <a:cs typeface="Calibri"/>
              </a:rPr>
              <a:t>обеспечивается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эффективное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использование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имеющихся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наличии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средств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структур;</a:t>
            </a:r>
            <a:endParaRPr sz="2000">
              <a:latin typeface="Calibri"/>
              <a:cs typeface="Calibri"/>
            </a:endParaRPr>
          </a:p>
          <a:p>
            <a:pPr marL="241300" marR="5080" indent="-228600" algn="just">
              <a:lnSpc>
                <a:spcPct val="125000"/>
              </a:lnSpc>
              <a:spcBef>
                <a:spcPts val="1010"/>
              </a:spcBef>
              <a:buFont typeface="Microsoft Sans Serif"/>
              <a:buChar char="•"/>
              <a:tabLst>
                <a:tab pos="241300" algn="l"/>
                <a:tab pos="242570" algn="l"/>
              </a:tabLst>
            </a:pPr>
            <a:r>
              <a:rPr sz="2000" dirty="0">
                <a:latin typeface="Calibri"/>
                <a:cs typeface="Calibri"/>
              </a:rPr>
              <a:t>	постоянное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присутствие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заказчика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сводит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до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минимума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риск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неудовлетворения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продуктом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и </a:t>
            </a:r>
            <a:r>
              <a:rPr sz="2000" spc="-10" dirty="0">
                <a:latin typeface="Calibri"/>
                <a:cs typeface="Calibri"/>
              </a:rPr>
              <a:t>гарантирует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соответствие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системы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коммерческим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потребностям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надёжности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программного продукта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эксплуатации;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0654" y="1829815"/>
            <a:ext cx="11216640" cy="45224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marR="5080" indent="-228600">
              <a:lnSpc>
                <a:spcPts val="2590"/>
              </a:lnSpc>
              <a:spcBef>
                <a:spcPts val="4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dirty="0">
                <a:latin typeface="Calibri"/>
                <a:cs typeface="Calibri"/>
              </a:rPr>
              <a:t>основное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внимание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переносится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документации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на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код,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причем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при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этом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справед- </a:t>
            </a:r>
            <a:r>
              <a:rPr sz="2400" dirty="0">
                <a:latin typeface="Calibri"/>
                <a:cs typeface="Calibri"/>
              </a:rPr>
              <a:t>лив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принцип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"получаете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то,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что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видите"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(What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you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what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you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get,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WYSIWYG);</a:t>
            </a:r>
            <a:endParaRPr sz="2400">
              <a:latin typeface="Calibri"/>
              <a:cs typeface="Calibri"/>
            </a:endParaRPr>
          </a:p>
          <a:p>
            <a:pPr marL="241300" marR="947419" indent="-228600">
              <a:lnSpc>
                <a:spcPts val="2590"/>
              </a:lnSpc>
              <a:spcBef>
                <a:spcPts val="101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dirty="0">
                <a:latin typeface="Calibri"/>
                <a:cs typeface="Calibri"/>
              </a:rPr>
              <a:t>в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модели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используются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следующие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принципы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инструментальные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средства моделирования:</a:t>
            </a:r>
            <a:endParaRPr sz="2400">
              <a:latin typeface="Calibri"/>
              <a:cs typeface="Calibri"/>
            </a:endParaRPr>
          </a:p>
          <a:p>
            <a:pPr marL="698500" marR="79375" lvl="1" indent="-233045">
              <a:lnSpc>
                <a:spcPts val="2590"/>
              </a:lnSpc>
              <a:spcBef>
                <a:spcPts val="495"/>
              </a:spcBef>
              <a:buSzPct val="95833"/>
              <a:buFont typeface="Wingdings"/>
              <a:buChar char=""/>
              <a:tabLst>
                <a:tab pos="698500" algn="l"/>
                <a:tab pos="708660" algn="l"/>
              </a:tabLst>
            </a:pPr>
            <a:r>
              <a:rPr sz="2400" dirty="0">
                <a:latin typeface="Calibri"/>
                <a:cs typeface="Calibri"/>
              </a:rPr>
              <a:t>	деловое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моделирование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(методы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передачи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информации,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место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генерирования информационных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потоков,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кем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куда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направляется,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каким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образом</a:t>
            </a:r>
            <a:endParaRPr sz="2400">
              <a:latin typeface="Calibri"/>
              <a:cs typeface="Calibri"/>
            </a:endParaRPr>
          </a:p>
          <a:p>
            <a:pPr marL="698500">
              <a:lnSpc>
                <a:spcPts val="2555"/>
              </a:lnSpc>
            </a:pPr>
            <a:r>
              <a:rPr sz="2400" spc="-10" dirty="0">
                <a:latin typeface="Calibri"/>
                <a:cs typeface="Calibri"/>
              </a:rPr>
              <a:t>обрабатывается);</a:t>
            </a:r>
            <a:endParaRPr sz="2400">
              <a:latin typeface="Calibri"/>
              <a:cs typeface="Calibri"/>
            </a:endParaRPr>
          </a:p>
          <a:p>
            <a:pPr marL="698500" marR="1044575" lvl="1" indent="-233045">
              <a:lnSpc>
                <a:spcPts val="2590"/>
              </a:lnSpc>
              <a:spcBef>
                <a:spcPts val="550"/>
              </a:spcBef>
              <a:buSzPct val="95833"/>
              <a:buFont typeface="Wingdings"/>
              <a:buChar char=""/>
              <a:tabLst>
                <a:tab pos="698500" algn="l"/>
                <a:tab pos="708660" algn="l"/>
              </a:tabLst>
            </a:pPr>
            <a:r>
              <a:rPr sz="2400" dirty="0">
                <a:latin typeface="Calibri"/>
                <a:cs typeface="Calibri"/>
              </a:rPr>
              <a:t>	</a:t>
            </a:r>
            <a:r>
              <a:rPr sz="2400" spc="-20" dirty="0">
                <a:latin typeface="Calibri"/>
                <a:cs typeface="Calibri"/>
              </a:rPr>
              <a:t>моделирование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данных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(происходит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идентификация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объектов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данных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и </a:t>
            </a:r>
            <a:r>
              <a:rPr sz="2400" dirty="0">
                <a:latin typeface="Calibri"/>
                <a:cs typeface="Calibri"/>
              </a:rPr>
              <a:t>атрибутов,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также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взаимосвязей);</a:t>
            </a:r>
            <a:endParaRPr sz="2400">
              <a:latin typeface="Calibri"/>
              <a:cs typeface="Calibri"/>
            </a:endParaRPr>
          </a:p>
          <a:p>
            <a:pPr marL="708660" lvl="1" indent="-243204">
              <a:lnSpc>
                <a:spcPct val="100000"/>
              </a:lnSpc>
              <a:spcBef>
                <a:spcPts val="180"/>
              </a:spcBef>
              <a:buSzPct val="95833"/>
              <a:buFont typeface="Wingdings"/>
              <a:buChar char=""/>
              <a:tabLst>
                <a:tab pos="708660" algn="l"/>
              </a:tabLst>
            </a:pPr>
            <a:r>
              <a:rPr sz="2400" spc="-20" dirty="0">
                <a:latin typeface="Calibri"/>
                <a:cs typeface="Calibri"/>
              </a:rPr>
              <a:t>моделирование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процесса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(выполняется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преобразование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объектов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данных);</a:t>
            </a:r>
            <a:endParaRPr sz="2400">
              <a:latin typeface="Calibri"/>
              <a:cs typeface="Calibri"/>
            </a:endParaRPr>
          </a:p>
          <a:p>
            <a:pPr marL="708660" lvl="1" indent="-243204">
              <a:lnSpc>
                <a:spcPct val="100000"/>
              </a:lnSpc>
              <a:spcBef>
                <a:spcPts val="200"/>
              </a:spcBef>
              <a:buSzPct val="95833"/>
              <a:buFont typeface="Wingdings"/>
              <a:buChar char=""/>
              <a:tabLst>
                <a:tab pos="708660" algn="l"/>
              </a:tabLst>
            </a:pPr>
            <a:r>
              <a:rPr sz="2400" spc="-10" dirty="0">
                <a:latin typeface="Calibri"/>
                <a:cs typeface="Calibri"/>
              </a:rPr>
              <a:t>генерирование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приложения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(методы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четвертого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поколения);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400" dirty="0">
                <a:latin typeface="Calibri"/>
                <a:cs typeface="Calibri"/>
              </a:rPr>
              <a:t>повторное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использование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компонент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уже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существующих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программ.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35807" y="1063498"/>
            <a:ext cx="41033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Преимущества</a:t>
            </a:r>
            <a:r>
              <a:rPr spc="-140" dirty="0"/>
              <a:t> </a:t>
            </a:r>
            <a:r>
              <a:rPr spc="-25" dirty="0"/>
              <a:t>RAD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37463" rIns="0" bIns="0" rtlCol="0">
            <a:spAutoFit/>
          </a:bodyPr>
          <a:lstStyle/>
          <a:p>
            <a:pPr marL="2154555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rgbClr val="000000"/>
                </a:solidFill>
              </a:rPr>
              <a:t>Виды</a:t>
            </a:r>
            <a:r>
              <a:rPr spc="-190" dirty="0">
                <a:solidFill>
                  <a:srgbClr val="000000"/>
                </a:solidFill>
              </a:rPr>
              <a:t> </a:t>
            </a:r>
            <a:r>
              <a:rPr spc="-30" dirty="0">
                <a:solidFill>
                  <a:srgbClr val="000000"/>
                </a:solidFill>
              </a:rPr>
              <a:t>стратегий</a:t>
            </a:r>
            <a:r>
              <a:rPr spc="-175" dirty="0">
                <a:solidFill>
                  <a:srgbClr val="000000"/>
                </a:solidFill>
              </a:rPr>
              <a:t> </a:t>
            </a:r>
            <a:r>
              <a:rPr spc="-35" dirty="0">
                <a:solidFill>
                  <a:srgbClr val="000000"/>
                </a:solidFill>
              </a:rPr>
              <a:t>жизненного</a:t>
            </a:r>
            <a:r>
              <a:rPr spc="-18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цикла</a:t>
            </a:r>
          </a:p>
        </p:txBody>
      </p:sp>
      <p:sp>
        <p:nvSpPr>
          <p:cNvPr id="3" name="object 3"/>
          <p:cNvSpPr/>
          <p:nvPr/>
        </p:nvSpPr>
        <p:spPr>
          <a:xfrm>
            <a:off x="1024877" y="2060701"/>
            <a:ext cx="10269855" cy="1964689"/>
          </a:xfrm>
          <a:custGeom>
            <a:avLst/>
            <a:gdLst/>
            <a:ahLst/>
            <a:cxnLst/>
            <a:rect l="l" t="t" r="r" b="b"/>
            <a:pathLst>
              <a:path w="10269855" h="1964689">
                <a:moveTo>
                  <a:pt x="3616579" y="0"/>
                </a:moveTo>
                <a:lnTo>
                  <a:pt x="0" y="0"/>
                </a:lnTo>
                <a:lnTo>
                  <a:pt x="0" y="1964563"/>
                </a:lnTo>
                <a:lnTo>
                  <a:pt x="3616579" y="1964563"/>
                </a:lnTo>
                <a:lnTo>
                  <a:pt x="3616579" y="0"/>
                </a:lnTo>
                <a:close/>
              </a:path>
              <a:path w="10269855" h="1964689">
                <a:moveTo>
                  <a:pt x="10269474" y="0"/>
                </a:moveTo>
                <a:lnTo>
                  <a:pt x="7487933" y="0"/>
                </a:lnTo>
                <a:lnTo>
                  <a:pt x="5662180" y="0"/>
                </a:lnTo>
                <a:lnTo>
                  <a:pt x="3616591" y="0"/>
                </a:lnTo>
                <a:lnTo>
                  <a:pt x="3616591" y="1964563"/>
                </a:lnTo>
                <a:lnTo>
                  <a:pt x="5662180" y="1964563"/>
                </a:lnTo>
                <a:lnTo>
                  <a:pt x="7487933" y="1964563"/>
                </a:lnTo>
                <a:lnTo>
                  <a:pt x="10269474" y="1964563"/>
                </a:lnTo>
                <a:lnTo>
                  <a:pt x="10269474" y="0"/>
                </a:lnTo>
                <a:close/>
              </a:path>
            </a:pathLst>
          </a:custGeom>
          <a:solidFill>
            <a:srgbClr val="E7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24877" y="4418241"/>
            <a:ext cx="10269855" cy="1179195"/>
          </a:xfrm>
          <a:custGeom>
            <a:avLst/>
            <a:gdLst/>
            <a:ahLst/>
            <a:cxnLst/>
            <a:rect l="l" t="t" r="r" b="b"/>
            <a:pathLst>
              <a:path w="10269855" h="1179195">
                <a:moveTo>
                  <a:pt x="3616579" y="0"/>
                </a:moveTo>
                <a:lnTo>
                  <a:pt x="0" y="0"/>
                </a:lnTo>
                <a:lnTo>
                  <a:pt x="0" y="392861"/>
                </a:lnTo>
                <a:lnTo>
                  <a:pt x="0" y="1178687"/>
                </a:lnTo>
                <a:lnTo>
                  <a:pt x="3616579" y="1178687"/>
                </a:lnTo>
                <a:lnTo>
                  <a:pt x="3616579" y="392899"/>
                </a:lnTo>
                <a:lnTo>
                  <a:pt x="3616579" y="0"/>
                </a:lnTo>
                <a:close/>
              </a:path>
              <a:path w="10269855" h="1179195">
                <a:moveTo>
                  <a:pt x="10269474" y="0"/>
                </a:moveTo>
                <a:lnTo>
                  <a:pt x="7487933" y="0"/>
                </a:lnTo>
                <a:lnTo>
                  <a:pt x="5662180" y="0"/>
                </a:lnTo>
                <a:lnTo>
                  <a:pt x="5662180" y="392861"/>
                </a:lnTo>
                <a:lnTo>
                  <a:pt x="3616591" y="392861"/>
                </a:lnTo>
                <a:lnTo>
                  <a:pt x="3616591" y="1178687"/>
                </a:lnTo>
                <a:lnTo>
                  <a:pt x="5662180" y="1178687"/>
                </a:lnTo>
                <a:lnTo>
                  <a:pt x="7487933" y="1178687"/>
                </a:lnTo>
                <a:lnTo>
                  <a:pt x="10269474" y="1178687"/>
                </a:lnTo>
                <a:lnTo>
                  <a:pt x="10269474" y="392899"/>
                </a:lnTo>
                <a:lnTo>
                  <a:pt x="10269474" y="0"/>
                </a:lnTo>
                <a:close/>
              </a:path>
            </a:pathLst>
          </a:custGeom>
          <a:solidFill>
            <a:srgbClr val="E7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18527" y="2054351"/>
          <a:ext cx="10268584" cy="3534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6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5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5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1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4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82930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Стратегия</a:t>
                      </a:r>
                      <a:r>
                        <a:rPr sz="16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конструирования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21005" marR="414655" algn="ctr">
                        <a:lnSpc>
                          <a:spcPct val="100000"/>
                        </a:lnSpc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Определение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требований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515620" marR="508634" algn="ctr">
                        <a:lnSpc>
                          <a:spcPts val="1930"/>
                        </a:lnSpc>
                        <a:spcBef>
                          <a:spcPts val="55"/>
                        </a:spcBef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начале разработки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91185" marR="399415" indent="-18478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Количество циклов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4064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разработки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83234" marR="476884" indent="141605">
                        <a:lnSpc>
                          <a:spcPct val="100600"/>
                        </a:lnSpc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Распространение промежуточного 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ПО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43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Однократный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проход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Все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Один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b="1" spc="-25" dirty="0">
                          <a:latin typeface="Calibri"/>
                          <a:cs typeface="Calibri"/>
                        </a:rPr>
                        <a:t>Нет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43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Инкрементная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стратегия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Все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Несколько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Возможно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5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Эволюционная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стратегия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466725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600" b="1" spc="-30" dirty="0">
                          <a:latin typeface="Calibri"/>
                          <a:cs typeface="Calibri"/>
                        </a:rPr>
                        <a:t>Только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часть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50038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требований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Несколько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-25" dirty="0">
                          <a:latin typeface="Calibri"/>
                          <a:cs typeface="Calibri"/>
                        </a:rPr>
                        <a:t>Да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66490" y="946785"/>
            <a:ext cx="34010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Недостатки</a:t>
            </a:r>
            <a:r>
              <a:rPr spc="-135" dirty="0"/>
              <a:t> </a:t>
            </a:r>
            <a:r>
              <a:rPr spc="-25" dirty="0"/>
              <a:t>RAD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2218" y="1723491"/>
            <a:ext cx="10154285" cy="3932554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непостоянное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участие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пользователя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негативно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сказаться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конечном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продукте;</a:t>
            </a:r>
            <a:endParaRPr sz="2000">
              <a:latin typeface="Calibri"/>
              <a:cs typeface="Calibri"/>
            </a:endParaRPr>
          </a:p>
          <a:p>
            <a:pPr marL="241300" marR="110489" indent="-228600">
              <a:lnSpc>
                <a:spcPts val="2160"/>
              </a:lnSpc>
              <a:spcBef>
                <a:spcPts val="10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реализации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требуются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разработчики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заказчики,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которые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готовы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быстрому выполнению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действий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ввиду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жестких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временных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ограничений;</a:t>
            </a:r>
            <a:endParaRPr sz="2000">
              <a:latin typeface="Calibri"/>
              <a:cs typeface="Calibri"/>
            </a:endParaRPr>
          </a:p>
          <a:p>
            <a:pPr marL="241300" marR="1384300" indent="-228600">
              <a:lnSpc>
                <a:spcPts val="2160"/>
              </a:lnSpc>
              <a:spcBef>
                <a:spcPts val="10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использовании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этой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необходимо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достаточное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количество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высоко- </a:t>
            </a:r>
            <a:r>
              <a:rPr sz="2000" dirty="0">
                <a:latin typeface="Calibri"/>
                <a:cs typeface="Calibri"/>
              </a:rPr>
              <a:t>квалифицированных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разработчиков;</a:t>
            </a:r>
            <a:endParaRPr sz="2000">
              <a:latin typeface="Calibri"/>
              <a:cs typeface="Calibri"/>
            </a:endParaRPr>
          </a:p>
          <a:p>
            <a:pPr marL="241300" marR="416559" indent="-228600">
              <a:lnSpc>
                <a:spcPts val="2160"/>
              </a:lnSpc>
              <a:spcBef>
                <a:spcPts val="10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использование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оказаться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неудачным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случае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отсутствия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пригодных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для </a:t>
            </a:r>
            <a:r>
              <a:rPr sz="2000" dirty="0">
                <a:latin typeface="Calibri"/>
                <a:cs typeface="Calibri"/>
              </a:rPr>
              <a:t>повторного</a:t>
            </a:r>
            <a:r>
              <a:rPr sz="2000" spc="-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использования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компонент;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ts val="2160"/>
              </a:lnSpc>
              <a:spcBef>
                <a:spcPts val="99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использовании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"вслепую"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затраты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дату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завершения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работы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над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проектом </a:t>
            </a:r>
            <a:r>
              <a:rPr sz="2000" dirty="0">
                <a:latin typeface="Calibri"/>
                <a:cs typeface="Calibri"/>
              </a:rPr>
              <a:t>ограничения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накладываются;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3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искусственное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«затягивание»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ПО;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существует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риск,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что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работа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над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проектом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никогда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будет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завершена.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0013" y="772795"/>
            <a:ext cx="63265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5" dirty="0"/>
              <a:t>Критерии</a:t>
            </a:r>
            <a:r>
              <a:rPr sz="4400" spc="-195" dirty="0"/>
              <a:t> </a:t>
            </a:r>
            <a:r>
              <a:rPr sz="4400" spc="-30" dirty="0"/>
              <a:t>применения</a:t>
            </a:r>
            <a:r>
              <a:rPr sz="4400" spc="-175" dirty="0"/>
              <a:t> </a:t>
            </a:r>
            <a:r>
              <a:rPr sz="4400" spc="-25" dirty="0"/>
              <a:t>RAD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91413" y="1653006"/>
            <a:ext cx="11178540" cy="433324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системах,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которые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поддаются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моделированию,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также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масштабируемых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системах;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системах,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требования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которых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достаточной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мере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хорошо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известны;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информационных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системах;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ts val="2160"/>
              </a:lnSpc>
              <a:spcBef>
                <a:spcPts val="103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случаях,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когда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конечный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пользователь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может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хочет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принимать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участие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процессе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разработки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на </a:t>
            </a:r>
            <a:r>
              <a:rPr sz="2000" spc="-10" dirty="0">
                <a:latin typeface="Calibri"/>
                <a:cs typeface="Calibri"/>
              </a:rPr>
              <a:t>протяжении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всего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ЖЦ;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2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невысокой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степени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технических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рисков;</a:t>
            </a:r>
            <a:endParaRPr sz="2000">
              <a:latin typeface="Calibri"/>
              <a:cs typeface="Calibri"/>
            </a:endParaRPr>
          </a:p>
          <a:p>
            <a:pPr marL="241300" marR="137160" indent="-228600">
              <a:lnSpc>
                <a:spcPts val="2160"/>
              </a:lnSpc>
              <a:spcBef>
                <a:spcPts val="104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выполнении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проектов,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разработка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которых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должна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быть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выполнена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сокращенные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сроки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(как </a:t>
            </a:r>
            <a:r>
              <a:rPr sz="2000" dirty="0">
                <a:latin typeface="Calibri"/>
                <a:cs typeface="Calibri"/>
              </a:rPr>
              <a:t>правило,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более,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чем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60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дней);</a:t>
            </a:r>
            <a:endParaRPr sz="2000">
              <a:latin typeface="Calibri"/>
              <a:cs typeface="Calibri"/>
            </a:endParaRPr>
          </a:p>
          <a:p>
            <a:pPr marL="241300" marR="177165" indent="-228600">
              <a:lnSpc>
                <a:spcPts val="2160"/>
              </a:lnSpc>
              <a:spcBef>
                <a:spcPts val="99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в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системах,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которые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предназначены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концептуальной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проверки,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являются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некритическими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или </a:t>
            </a:r>
            <a:r>
              <a:rPr sz="2000" dirty="0">
                <a:latin typeface="Calibri"/>
                <a:cs typeface="Calibri"/>
              </a:rPr>
              <a:t>имеют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небольшой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размер;</a:t>
            </a:r>
            <a:endParaRPr sz="2000">
              <a:latin typeface="Calibri"/>
              <a:cs typeface="Calibri"/>
            </a:endParaRPr>
          </a:p>
          <a:p>
            <a:pPr marL="241300" marR="970915" indent="-228600">
              <a:lnSpc>
                <a:spcPts val="2160"/>
              </a:lnSpc>
              <a:spcBef>
                <a:spcPts val="10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когда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затраты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соблюдение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графика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являются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самым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важным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вопросом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(например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при </a:t>
            </a:r>
            <a:r>
              <a:rPr sz="2000" spc="-10" dirty="0">
                <a:latin typeface="Calibri"/>
                <a:cs typeface="Calibri"/>
              </a:rPr>
              <a:t>разработке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внутренних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инструментальных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средств).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675589"/>
            <a:ext cx="8616442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Выбор</a:t>
            </a:r>
            <a:r>
              <a:rPr spc="-175" dirty="0"/>
              <a:t> </a:t>
            </a:r>
            <a:r>
              <a:rPr spc="-30" dirty="0"/>
              <a:t>модели</a:t>
            </a:r>
            <a:r>
              <a:rPr spc="-185" dirty="0"/>
              <a:t> </a:t>
            </a:r>
            <a:r>
              <a:rPr spc="-35" dirty="0"/>
              <a:t>жизненного</a:t>
            </a:r>
            <a:r>
              <a:rPr spc="-165" dirty="0"/>
              <a:t> </a:t>
            </a:r>
            <a:r>
              <a:rPr spc="-10" dirty="0"/>
              <a:t>цикла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4666" y="1423754"/>
            <a:ext cx="9636125" cy="4713605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sz="2800" b="1" dirty="0">
                <a:solidFill>
                  <a:srgbClr val="6F2F9F"/>
                </a:solidFill>
                <a:latin typeface="Calibri"/>
                <a:cs typeface="Calibri"/>
              </a:rPr>
              <a:t>Процесс</a:t>
            </a:r>
            <a:r>
              <a:rPr sz="2800" b="1" spc="-8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6F2F9F"/>
                </a:solidFill>
                <a:latin typeface="Calibri"/>
                <a:cs typeface="Calibri"/>
              </a:rPr>
              <a:t>выбора:</a:t>
            </a:r>
            <a:endParaRPr sz="2800">
              <a:latin typeface="Calibri"/>
              <a:cs typeface="Calibri"/>
            </a:endParaRPr>
          </a:p>
          <a:p>
            <a:pPr marL="469900" marR="415925" indent="-457200">
              <a:lnSpc>
                <a:spcPts val="2160"/>
              </a:lnSpc>
              <a:spcBef>
                <a:spcPts val="1085"/>
              </a:spcBef>
              <a:buAutoNum type="arabicPeriod"/>
              <a:tabLst>
                <a:tab pos="469900" algn="l"/>
              </a:tabLst>
            </a:pPr>
            <a:r>
              <a:rPr sz="2000" spc="-10" dirty="0">
                <a:latin typeface="Calibri"/>
                <a:cs typeface="Calibri"/>
              </a:rPr>
              <a:t>Проанализируйте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следующие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отличительные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категории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проекта,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помещенные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в </a:t>
            </a:r>
            <a:r>
              <a:rPr sz="2000" spc="-10" dirty="0">
                <a:latin typeface="Calibri"/>
                <a:cs typeface="Calibri"/>
              </a:rPr>
              <a:t>таблицах:</a:t>
            </a:r>
            <a:endParaRPr sz="20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310"/>
              </a:spcBef>
              <a:buFont typeface="Microsoft Sans Serif"/>
              <a:buChar char="•"/>
              <a:tabLst>
                <a:tab pos="697865" algn="l"/>
              </a:tabLst>
            </a:pPr>
            <a:r>
              <a:rPr sz="1600" spc="-10" dirty="0">
                <a:latin typeface="Calibri"/>
                <a:cs typeface="Calibri"/>
              </a:rPr>
              <a:t>Требования.</a:t>
            </a:r>
            <a:endParaRPr sz="16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310"/>
              </a:spcBef>
              <a:buFont typeface="Microsoft Sans Serif"/>
              <a:buChar char="•"/>
              <a:tabLst>
                <a:tab pos="697865" algn="l"/>
              </a:tabLst>
            </a:pPr>
            <a:r>
              <a:rPr sz="1600" spc="-10" dirty="0">
                <a:latin typeface="Calibri"/>
                <a:cs typeface="Calibri"/>
              </a:rPr>
              <a:t>Команда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разработчиков.</a:t>
            </a:r>
            <a:endParaRPr sz="16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305"/>
              </a:spcBef>
              <a:buFont typeface="Microsoft Sans Serif"/>
              <a:buChar char="•"/>
              <a:tabLst>
                <a:tab pos="697865" algn="l"/>
              </a:tabLst>
            </a:pPr>
            <a:r>
              <a:rPr sz="1600" spc="-10" dirty="0">
                <a:latin typeface="Calibri"/>
                <a:cs typeface="Calibri"/>
              </a:rPr>
              <a:t>Коллектив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пользователей.</a:t>
            </a:r>
            <a:endParaRPr sz="16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310"/>
              </a:spcBef>
              <a:buFont typeface="Microsoft Sans Serif"/>
              <a:buChar char="•"/>
              <a:tabLst>
                <a:tab pos="697865" algn="l"/>
              </a:tabLst>
            </a:pPr>
            <a:r>
              <a:rPr sz="1600" spc="-20" dirty="0">
                <a:latin typeface="Calibri"/>
                <a:cs typeface="Calibri"/>
              </a:rPr>
              <a:t>Тип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проекта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риски.</a:t>
            </a:r>
            <a:endParaRPr sz="1600">
              <a:latin typeface="Calibri"/>
              <a:cs typeface="Calibri"/>
            </a:endParaRPr>
          </a:p>
          <a:p>
            <a:pPr marL="469265" indent="-456565">
              <a:lnSpc>
                <a:spcPts val="2280"/>
              </a:lnSpc>
              <a:spcBef>
                <a:spcPts val="730"/>
              </a:spcBef>
              <a:buAutoNum type="arabicPeriod"/>
              <a:tabLst>
                <a:tab pos="469265" algn="l"/>
              </a:tabLst>
            </a:pPr>
            <a:r>
              <a:rPr sz="2000" spc="-10" dirty="0">
                <a:latin typeface="Calibri"/>
                <a:cs typeface="Calibri"/>
              </a:rPr>
              <a:t>Ответьте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на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вопросы,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приведенные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каждой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категории,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обведя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кружочком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слова</a:t>
            </a:r>
            <a:endParaRPr sz="2000">
              <a:latin typeface="Calibri"/>
              <a:cs typeface="Calibri"/>
            </a:endParaRPr>
          </a:p>
          <a:p>
            <a:pPr marL="4699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"да"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"нет".</a:t>
            </a:r>
            <a:endParaRPr sz="2000">
              <a:latin typeface="Calibri"/>
              <a:cs typeface="Calibri"/>
            </a:endParaRPr>
          </a:p>
          <a:p>
            <a:pPr marL="469900" marR="234315" indent="-457200">
              <a:lnSpc>
                <a:spcPts val="2160"/>
              </a:lnSpc>
              <a:spcBef>
                <a:spcPts val="1040"/>
              </a:spcBef>
              <a:buAutoNum type="arabicPeriod" startAt="3"/>
              <a:tabLst>
                <a:tab pos="469900" algn="l"/>
              </a:tabLst>
            </a:pPr>
            <a:r>
              <a:rPr sz="2000" spc="-10" dirty="0">
                <a:latin typeface="Calibri"/>
                <a:cs typeface="Calibri"/>
              </a:rPr>
              <a:t>Расположите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степени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важности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категории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вопросы,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относящиеся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к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каждой категории,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относительно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проекта,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которого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выбирается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приемлемая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модель.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ts val="2280"/>
              </a:lnSpc>
              <a:spcBef>
                <a:spcPts val="725"/>
              </a:spcBef>
              <a:buAutoNum type="arabicPeriod" startAt="3"/>
              <a:tabLst>
                <a:tab pos="469265" algn="l"/>
              </a:tabLst>
            </a:pPr>
            <a:r>
              <a:rPr sz="2000" spc="-10" dirty="0">
                <a:latin typeface="Calibri"/>
                <a:cs typeface="Calibri"/>
              </a:rPr>
              <a:t>Воспользуйтесь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упорядоченными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категориями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для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разрешения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противоречий,</a:t>
            </a:r>
            <a:endParaRPr sz="2000">
              <a:latin typeface="Calibri"/>
              <a:cs typeface="Calibri"/>
            </a:endParaRPr>
          </a:p>
          <a:p>
            <a:pPr marL="469900">
              <a:lnSpc>
                <a:spcPts val="2160"/>
              </a:lnSpc>
            </a:pPr>
            <a:r>
              <a:rPr sz="2000" dirty="0">
                <a:latin typeface="Calibri"/>
                <a:cs typeface="Calibri"/>
              </a:rPr>
              <a:t>возникающих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сравнении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моделей,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если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общие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полученные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показатели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сходны</a:t>
            </a:r>
            <a:endParaRPr sz="2000">
              <a:latin typeface="Calibri"/>
              <a:cs typeface="Calibri"/>
            </a:endParaRPr>
          </a:p>
          <a:p>
            <a:pPr marL="4699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или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одинаковы.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9652" y="799033"/>
            <a:ext cx="82918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Таблица</a:t>
            </a:r>
            <a:r>
              <a:rPr spc="-140" dirty="0"/>
              <a:t> </a:t>
            </a:r>
            <a:r>
              <a:rPr dirty="0"/>
              <a:t>1:</a:t>
            </a:r>
            <a:r>
              <a:rPr spc="-100" dirty="0"/>
              <a:t> </a:t>
            </a:r>
            <a:r>
              <a:rPr spc="-40" dirty="0"/>
              <a:t>Характеристика</a:t>
            </a:r>
            <a:r>
              <a:rPr spc="-130" dirty="0"/>
              <a:t> </a:t>
            </a:r>
            <a:r>
              <a:rPr spc="-10" dirty="0"/>
              <a:t>требований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23112" y="1860930"/>
          <a:ext cx="10883264" cy="4692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9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5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9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9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15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308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Требования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605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Каскадная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4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V-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образная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59410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Прототи-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84480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пирование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185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Спираль-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RAD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185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Инкремент-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68580">
                        <a:lnSpc>
                          <a:spcPts val="944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Являются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требования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4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легко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определимыми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и/или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хорошо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известными?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065">
                <a:tc>
                  <a:txBody>
                    <a:bodyPr/>
                    <a:lstStyle/>
                    <a:p>
                      <a:pPr marL="68580">
                        <a:lnSpc>
                          <a:spcPts val="944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Могут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требования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4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заранее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определяться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цикле?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68580">
                        <a:lnSpc>
                          <a:spcPts val="944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Часто</a:t>
                      </a:r>
                      <a:r>
                        <a:rPr sz="1400" spc="2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будут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изменяться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требования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в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цикле?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8505">
                <a:tc>
                  <a:txBody>
                    <a:bodyPr/>
                    <a:lstStyle/>
                    <a:p>
                      <a:pPr marL="68580">
                        <a:lnSpc>
                          <a:spcPts val="95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Нужно</a:t>
                      </a:r>
                      <a:r>
                        <a:rPr sz="1400" spc="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демонстрировать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 marR="1748789">
                        <a:lnSpc>
                          <a:spcPct val="71400"/>
                        </a:lnSpc>
                        <a:spcBef>
                          <a:spcPts val="24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требования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целью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определения?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8505">
                <a:tc>
                  <a:txBody>
                    <a:bodyPr/>
                    <a:lstStyle/>
                    <a:p>
                      <a:pPr marL="68580">
                        <a:lnSpc>
                          <a:spcPts val="950"/>
                        </a:lnSpc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Требуются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для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 marR="1017269">
                        <a:lnSpc>
                          <a:spcPct val="71400"/>
                        </a:lnSpc>
                        <a:spcBef>
                          <a:spcPts val="24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демонстрации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возможностей проверка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концепции?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68580">
                        <a:lnSpc>
                          <a:spcPts val="95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Будут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требования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4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отражать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сложность</a:t>
                      </a:r>
                      <a:r>
                        <a:rPr sz="1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системы?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8955">
                <a:tc>
                  <a:txBody>
                    <a:bodyPr/>
                    <a:lstStyle/>
                    <a:p>
                      <a:pPr marL="68580">
                        <a:lnSpc>
                          <a:spcPts val="95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Обладает</a:t>
                      </a:r>
                      <a:r>
                        <a:rPr sz="1400" spc="2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требование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2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функциональными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4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свойствами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раннем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этапе?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67200" y="401269"/>
            <a:ext cx="292950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Таблица</a:t>
            </a:r>
            <a:r>
              <a:rPr spc="-185" dirty="0"/>
              <a:t> </a:t>
            </a:r>
            <a:r>
              <a:rPr spc="-25" dirty="0"/>
              <a:t>2: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52980" y="950467"/>
            <a:ext cx="86067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45" dirty="0">
                <a:solidFill>
                  <a:srgbClr val="6F2F9F"/>
                </a:solidFill>
                <a:latin typeface="Calibri Light"/>
                <a:cs typeface="Calibri Light"/>
              </a:rPr>
              <a:t>Характеристики</a:t>
            </a:r>
            <a:r>
              <a:rPr sz="4000" spc="-130" dirty="0">
                <a:solidFill>
                  <a:srgbClr val="6F2F9F"/>
                </a:solidFill>
                <a:latin typeface="Calibri Light"/>
                <a:cs typeface="Calibri Light"/>
              </a:rPr>
              <a:t> </a:t>
            </a:r>
            <a:r>
              <a:rPr sz="4000" spc="-40" dirty="0">
                <a:solidFill>
                  <a:srgbClr val="6F2F9F"/>
                </a:solidFill>
                <a:latin typeface="Calibri Light"/>
                <a:cs typeface="Calibri Light"/>
              </a:rPr>
              <a:t>команды</a:t>
            </a:r>
            <a:r>
              <a:rPr sz="4000" spc="-135" dirty="0">
                <a:solidFill>
                  <a:srgbClr val="6F2F9F"/>
                </a:solidFill>
                <a:latin typeface="Calibri Light"/>
                <a:cs typeface="Calibri Light"/>
              </a:rPr>
              <a:t> </a:t>
            </a:r>
            <a:r>
              <a:rPr sz="4000" spc="-10" dirty="0">
                <a:solidFill>
                  <a:srgbClr val="6F2F9F"/>
                </a:solidFill>
                <a:latin typeface="Calibri Light"/>
                <a:cs typeface="Calibri Light"/>
              </a:rPr>
              <a:t>разработчиков</a:t>
            </a:r>
            <a:endParaRPr sz="4000">
              <a:latin typeface="Calibri Light"/>
              <a:cs typeface="Calibri Ligh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34466" y="1799082"/>
          <a:ext cx="10343509" cy="504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12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22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2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2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22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2290">
                <a:tc>
                  <a:txBody>
                    <a:bodyPr/>
                    <a:lstStyle/>
                    <a:p>
                      <a:pPr marL="62230">
                        <a:lnSpc>
                          <a:spcPts val="944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Команда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разработчиков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проекта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59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Каскад-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8161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V-образ-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44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Прототи-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пирование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Спираль-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2865">
                        <a:lnSpc>
                          <a:spcPts val="144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RAD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Инкре-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2865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ментная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140">
                <a:tc>
                  <a:txBody>
                    <a:bodyPr/>
                    <a:lstStyle/>
                    <a:p>
                      <a:pPr marL="62230">
                        <a:lnSpc>
                          <a:spcPts val="1025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Являются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проблемы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предметной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области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 marR="1008380">
                        <a:lnSpc>
                          <a:spcPts val="1200"/>
                        </a:lnSpc>
                        <a:spcBef>
                          <a:spcPts val="12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проекта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новыми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большинства разработчиков?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6355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630">
                <a:tc>
                  <a:txBody>
                    <a:bodyPr/>
                    <a:lstStyle/>
                    <a:p>
                      <a:pPr marL="62230">
                        <a:lnSpc>
                          <a:spcPts val="1025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Является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технология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предметной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области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32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проекта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новой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большинства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разработчиков?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6355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805">
                <a:tc>
                  <a:txBody>
                    <a:bodyPr/>
                    <a:lstStyle/>
                    <a:p>
                      <a:pPr marL="62230">
                        <a:lnSpc>
                          <a:spcPts val="1025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Являются</a:t>
                      </a:r>
                      <a:r>
                        <a:rPr sz="1200" spc="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инструменты,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используемые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 marR="861060">
                        <a:lnSpc>
                          <a:spcPts val="1200"/>
                        </a:lnSpc>
                        <a:spcBef>
                          <a:spcPts val="12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проектом,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новыми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большинства разработчиков?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6355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945">
                <a:tc>
                  <a:txBody>
                    <a:bodyPr/>
                    <a:lstStyle/>
                    <a:p>
                      <a:pPr marL="62230">
                        <a:lnSpc>
                          <a:spcPts val="103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Изменяются</a:t>
                      </a:r>
                      <a:r>
                        <a:rPr sz="1200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роли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участников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проекта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во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32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время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жизненного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цикла?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6355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62230">
                        <a:lnSpc>
                          <a:spcPts val="103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Могут</a:t>
                      </a:r>
                      <a:r>
                        <a:rPr sz="1200" spc="2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разработчики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проекта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пройти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27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обучение?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9212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2230">
                        <a:lnSpc>
                          <a:spcPts val="103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Является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структура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более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значимой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для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разработчиков,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чем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гибкость?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6355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945">
                <a:tc>
                  <a:txBody>
                    <a:bodyPr/>
                    <a:lstStyle/>
                    <a:p>
                      <a:pPr marL="62230">
                        <a:lnSpc>
                          <a:spcPts val="103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Будет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менеджер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проекта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строго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отслеживать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32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прогресс</a:t>
                      </a:r>
                      <a:r>
                        <a:rPr sz="1200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команды?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6355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62230">
                        <a:lnSpc>
                          <a:spcPts val="115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Важна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легкость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распределение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ресурсов?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9212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5965">
                <a:tc>
                  <a:txBody>
                    <a:bodyPr/>
                    <a:lstStyle/>
                    <a:p>
                      <a:pPr marL="62230">
                        <a:lnSpc>
                          <a:spcPts val="103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Приемлет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команда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равноправные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обзоры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2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инспекции,</a:t>
                      </a:r>
                      <a:r>
                        <a:rPr sz="1200" spc="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менеджмент/обзоры заказчика,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32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также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стадии?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6355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64207" y="403605"/>
            <a:ext cx="906081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74613" algn="ctr">
              <a:lnSpc>
                <a:spcPts val="4320"/>
              </a:lnSpc>
              <a:spcBef>
                <a:spcPts val="640"/>
              </a:spcBef>
            </a:pPr>
            <a:r>
              <a:rPr sz="4000" b="1" spc="-30" dirty="0">
                <a:solidFill>
                  <a:srgbClr val="6F2F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</a:t>
            </a:r>
            <a:r>
              <a:rPr sz="4000" b="1" spc="-175" dirty="0">
                <a:solidFill>
                  <a:srgbClr val="6F2F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b="1" spc="-25" dirty="0">
                <a:solidFill>
                  <a:srgbClr val="6F2F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sz="4000" b="1" spc="1000" dirty="0">
                <a:solidFill>
                  <a:srgbClr val="6F2F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b="1" spc="-40" dirty="0">
                <a:solidFill>
                  <a:srgbClr val="6F2F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</a:t>
            </a:r>
            <a:r>
              <a:rPr sz="4000" b="1" spc="-130" dirty="0">
                <a:solidFill>
                  <a:srgbClr val="6F2F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b="1" spc="-35" dirty="0">
                <a:solidFill>
                  <a:srgbClr val="6F2F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</a:t>
            </a:r>
            <a:r>
              <a:rPr sz="4000" b="1" spc="-130" dirty="0">
                <a:solidFill>
                  <a:srgbClr val="6F2F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b="1" spc="-20" dirty="0">
                <a:solidFill>
                  <a:srgbClr val="6F2F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пользователей</a:t>
            </a:r>
            <a:endParaRPr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299972" y="1772157"/>
          <a:ext cx="9920601" cy="46272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9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6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34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2969">
                <a:tc>
                  <a:txBody>
                    <a:bodyPr/>
                    <a:lstStyle/>
                    <a:p>
                      <a:pPr algn="ctr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Коллектив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пользователей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44475">
                        <a:lnSpc>
                          <a:spcPts val="1595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Каскад-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591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V-образ-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44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Прототи-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59385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пирование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Спираль-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540" algn="ctr">
                        <a:lnSpc>
                          <a:spcPts val="144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RAD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69875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Инкре-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14629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ментная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57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Будет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присутствие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пользователей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ограничено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жизненном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цикле?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910">
                <a:tc>
                  <a:txBody>
                    <a:bodyPr/>
                    <a:lstStyle/>
                    <a:p>
                      <a:pPr marL="68580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Будут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пользователи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знакомы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с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определением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системы?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910">
                <a:tc>
                  <a:txBody>
                    <a:bodyPr/>
                    <a:lstStyle/>
                    <a:p>
                      <a:pPr marL="68580">
                        <a:lnSpc>
                          <a:spcPts val="950"/>
                        </a:lnSpc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Буду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пользователи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 marR="1277620">
                        <a:lnSpc>
                          <a:spcPct val="71400"/>
                        </a:lnSpc>
                        <a:spcBef>
                          <a:spcPts val="240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ознакомлены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проблемами предметной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области?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2969">
                <a:tc>
                  <a:txBody>
                    <a:bodyPr/>
                    <a:lstStyle/>
                    <a:p>
                      <a:pPr marL="68580">
                        <a:lnSpc>
                          <a:spcPts val="95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Будут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пользователи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вовлечены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4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во все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фазы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жизненного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цикла?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910">
                <a:tc>
                  <a:txBody>
                    <a:bodyPr/>
                    <a:lstStyle/>
                    <a:p>
                      <a:pPr marL="68580">
                        <a:lnSpc>
                          <a:spcPts val="95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Будет</a:t>
                      </a:r>
                      <a:r>
                        <a:rPr sz="1400" spc="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заказчик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отслеживать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ход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выполнения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проекта?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Да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Нет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4800" y="283844"/>
            <a:ext cx="3029203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Таблица</a:t>
            </a:r>
            <a:r>
              <a:rPr spc="-175" dirty="0"/>
              <a:t> </a:t>
            </a:r>
            <a:r>
              <a:rPr spc="-25" dirty="0"/>
              <a:t>4: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85670" y="893140"/>
            <a:ext cx="86480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5" dirty="0">
                <a:solidFill>
                  <a:srgbClr val="6F2F9F"/>
                </a:solidFill>
                <a:latin typeface="Calibri Light"/>
                <a:cs typeface="Calibri Light"/>
              </a:rPr>
              <a:t>Характеристика</a:t>
            </a:r>
            <a:r>
              <a:rPr sz="4000" spc="-155" dirty="0">
                <a:solidFill>
                  <a:srgbClr val="6F2F9F"/>
                </a:solidFill>
                <a:latin typeface="Calibri Light"/>
                <a:cs typeface="Calibri Light"/>
              </a:rPr>
              <a:t> </a:t>
            </a:r>
            <a:r>
              <a:rPr sz="4000" spc="-10" dirty="0">
                <a:solidFill>
                  <a:srgbClr val="6F2F9F"/>
                </a:solidFill>
                <a:latin typeface="Calibri Light"/>
                <a:cs typeface="Calibri Light"/>
              </a:rPr>
              <a:t>типов</a:t>
            </a:r>
            <a:r>
              <a:rPr sz="4000" spc="-150" dirty="0">
                <a:solidFill>
                  <a:srgbClr val="6F2F9F"/>
                </a:solidFill>
                <a:latin typeface="Calibri Light"/>
                <a:cs typeface="Calibri Light"/>
              </a:rPr>
              <a:t> </a:t>
            </a:r>
            <a:r>
              <a:rPr sz="4000" spc="-25" dirty="0">
                <a:solidFill>
                  <a:srgbClr val="6F2F9F"/>
                </a:solidFill>
                <a:latin typeface="Calibri Light"/>
                <a:cs typeface="Calibri Light"/>
              </a:rPr>
              <a:t>проектов</a:t>
            </a:r>
            <a:r>
              <a:rPr sz="4000" spc="-150" dirty="0">
                <a:solidFill>
                  <a:srgbClr val="6F2F9F"/>
                </a:solidFill>
                <a:latin typeface="Calibri Light"/>
                <a:cs typeface="Calibri Light"/>
              </a:rPr>
              <a:t> </a:t>
            </a:r>
            <a:r>
              <a:rPr sz="4000" dirty="0">
                <a:solidFill>
                  <a:srgbClr val="6F2F9F"/>
                </a:solidFill>
                <a:latin typeface="Calibri Light"/>
                <a:cs typeface="Calibri Light"/>
              </a:rPr>
              <a:t>и</a:t>
            </a:r>
            <a:r>
              <a:rPr sz="4000" spc="-120" dirty="0">
                <a:solidFill>
                  <a:srgbClr val="6F2F9F"/>
                </a:solidFill>
                <a:latin typeface="Calibri Light"/>
                <a:cs typeface="Calibri Light"/>
              </a:rPr>
              <a:t> </a:t>
            </a:r>
            <a:r>
              <a:rPr sz="4000" spc="-10" dirty="0">
                <a:solidFill>
                  <a:srgbClr val="6F2F9F"/>
                </a:solidFill>
                <a:latin typeface="Calibri Light"/>
                <a:cs typeface="Calibri Light"/>
              </a:rPr>
              <a:t>рисков</a:t>
            </a:r>
            <a:endParaRPr sz="4000">
              <a:latin typeface="Calibri Light"/>
              <a:cs typeface="Calibri Ligh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60753" y="1631569"/>
          <a:ext cx="9384664" cy="5215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9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4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8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18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29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4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1975">
                <a:tc>
                  <a:txBody>
                    <a:bodyPr/>
                    <a:lstStyle/>
                    <a:p>
                      <a:pPr marL="62230">
                        <a:lnSpc>
                          <a:spcPts val="1185"/>
                        </a:lnSpc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Тип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проекта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риски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59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Каскад-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8161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V-образ-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2865">
                        <a:lnSpc>
                          <a:spcPts val="144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Прототи-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00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пирование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Спираль-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00">
                        <a:lnSpc>
                          <a:spcPts val="144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RAD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944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Инкре-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4135">
                        <a:lnSpc>
                          <a:spcPts val="144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ментная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pPr marL="62230">
                        <a:lnSpc>
                          <a:spcPts val="137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Будет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проект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идентифицировать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новое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направление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продукта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организации?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867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2829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0830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marL="62230">
                        <a:lnSpc>
                          <a:spcPts val="1025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Будет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проект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иметь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тип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ts val="13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системной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интеграции?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1719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5877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0830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marL="62230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Будет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проект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являться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расширением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существующей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системы?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1719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4513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5877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0830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marL="62230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Будет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финансирование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проекта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стабильным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всем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протяжении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жизненного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цикла?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17195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58775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79730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pPr marL="62230">
                        <a:lnSpc>
                          <a:spcPts val="1375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Ожидается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длительная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эксплуатация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продукта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в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организации?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17195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45134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28295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07670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635">
                <a:tc>
                  <a:txBody>
                    <a:bodyPr/>
                    <a:lstStyle/>
                    <a:p>
                      <a:pPr marL="62230">
                        <a:lnSpc>
                          <a:spcPts val="1375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Должна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быть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высокая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степень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надежности?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17195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45134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28295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26720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62230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Будет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система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изменяться,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возможно,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с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 marR="40132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применением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непредвиденных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методов,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на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этапе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сопровождения?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86715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28295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07670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635">
                <a:tc>
                  <a:txBody>
                    <a:bodyPr/>
                    <a:lstStyle/>
                    <a:p>
                      <a:pPr marL="62230">
                        <a:lnSpc>
                          <a:spcPts val="138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Является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график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ограниченным?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86715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58775" algn="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08305" algn="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635">
                <a:tc>
                  <a:txBody>
                    <a:bodyPr/>
                    <a:lstStyle/>
                    <a:p>
                      <a:pPr marL="62230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Являются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"прозрачными"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интерфейсные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модули?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17195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45134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28295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408305" algn="r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635">
                <a:tc>
                  <a:txBody>
                    <a:bodyPr/>
                    <a:lstStyle/>
                    <a:p>
                      <a:pPr marL="62230">
                        <a:lnSpc>
                          <a:spcPts val="138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Доступны ли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повторное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используемые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компоненты?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86715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58775" algn="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79730" algn="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pPr marL="62230">
                        <a:lnSpc>
                          <a:spcPts val="138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Являются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ли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достаточными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ресурсы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(время,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деньги,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инструменты,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персонал)?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386715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Да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28295" algn="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tc>
                  <a:txBody>
                    <a:bodyPr/>
                    <a:lstStyle/>
                    <a:p>
                      <a:pPr marR="379730" algn="r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Нет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4825" y="2690728"/>
            <a:ext cx="9796145" cy="2219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5"/>
              </a:spcBef>
            </a:pPr>
            <a:r>
              <a:rPr sz="2400" b="1" spc="-10" dirty="0">
                <a:latin typeface="Calibri"/>
                <a:cs typeface="Calibri"/>
              </a:rPr>
              <a:t>Каскадная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модель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(англ.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waterfall</a:t>
            </a:r>
            <a:r>
              <a:rPr sz="2400" i="1" spc="-10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model</a:t>
            </a:r>
            <a:r>
              <a:rPr sz="2400" dirty="0">
                <a:latin typeface="Calibri"/>
                <a:cs typeface="Calibri"/>
              </a:rPr>
              <a:t>)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—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модель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процесса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разработки </a:t>
            </a:r>
            <a:r>
              <a:rPr sz="2400" dirty="0">
                <a:latin typeface="Calibri"/>
                <a:cs typeface="Calibri"/>
              </a:rPr>
              <a:t>программного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обеспечения,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жизненный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цикл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которой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выглядит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как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поток, последовательно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проходящий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фазы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анализа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требований,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проектирования. </a:t>
            </a:r>
            <a:r>
              <a:rPr sz="2400" dirty="0">
                <a:latin typeface="Calibri"/>
                <a:cs typeface="Calibri"/>
              </a:rPr>
              <a:t>реализации,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тестирования,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интеграции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поддержки.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6989" y="1430781"/>
            <a:ext cx="791337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55265" algn="l"/>
              </a:tabLst>
            </a:pPr>
            <a:r>
              <a:rPr sz="4300" b="1" spc="-10" dirty="0">
                <a:solidFill>
                  <a:srgbClr val="000000"/>
                </a:solidFill>
                <a:latin typeface="Calibri"/>
                <a:cs typeface="Calibri"/>
              </a:rPr>
              <a:t>Каскадная</a:t>
            </a:r>
            <a:r>
              <a:rPr sz="4300" b="1" dirty="0">
                <a:solidFill>
                  <a:srgbClr val="000000"/>
                </a:solidFill>
                <a:latin typeface="Calibri"/>
                <a:cs typeface="Calibri"/>
              </a:rPr>
              <a:t>	</a:t>
            </a:r>
            <a:r>
              <a:rPr sz="4300" b="1" spc="-10" dirty="0">
                <a:solidFill>
                  <a:srgbClr val="000000"/>
                </a:solidFill>
                <a:latin typeface="Calibri"/>
                <a:cs typeface="Calibri"/>
              </a:rPr>
              <a:t>(водопадная)</a:t>
            </a:r>
            <a:r>
              <a:rPr sz="4300" b="1" spc="-2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300" b="1" spc="-10" dirty="0">
                <a:solidFill>
                  <a:srgbClr val="000000"/>
                </a:solidFill>
                <a:latin typeface="Calibri"/>
                <a:cs typeface="Calibri"/>
              </a:rPr>
              <a:t>модель</a:t>
            </a:r>
            <a:endParaRPr sz="4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0635" y="966038"/>
            <a:ext cx="73609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60955" algn="l"/>
              </a:tabLst>
            </a:pPr>
            <a:r>
              <a:rPr b="1" spc="-10" dirty="0">
                <a:solidFill>
                  <a:srgbClr val="000000"/>
                </a:solidFill>
                <a:latin typeface="Calibri"/>
                <a:cs typeface="Calibri"/>
              </a:rPr>
              <a:t>Каскадная</a:t>
            </a:r>
            <a:r>
              <a:rPr b="1" dirty="0">
                <a:solidFill>
                  <a:srgbClr val="000000"/>
                </a:solidFill>
                <a:latin typeface="Calibri"/>
                <a:cs typeface="Calibri"/>
              </a:rPr>
              <a:t>	</a:t>
            </a:r>
            <a:r>
              <a:rPr b="1" spc="-20" dirty="0">
                <a:solidFill>
                  <a:srgbClr val="000000"/>
                </a:solidFill>
                <a:latin typeface="Calibri"/>
                <a:cs typeface="Calibri"/>
              </a:rPr>
              <a:t>(водопадная)</a:t>
            </a:r>
            <a:r>
              <a:rPr b="1" spc="-1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0000"/>
                </a:solidFill>
                <a:latin typeface="Calibri"/>
                <a:cs typeface="Calibri"/>
              </a:rPr>
              <a:t>модель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081913" y="1757045"/>
            <a:ext cx="10077450" cy="4874260"/>
            <a:chOff x="1081913" y="1757045"/>
            <a:chExt cx="10077450" cy="4874260"/>
          </a:xfrm>
        </p:grpSpPr>
        <p:sp>
          <p:nvSpPr>
            <p:cNvPr id="4" name="object 4"/>
            <p:cNvSpPr/>
            <p:nvPr/>
          </p:nvSpPr>
          <p:spPr>
            <a:xfrm>
              <a:off x="1095756" y="1770888"/>
              <a:ext cx="10058400" cy="4855845"/>
            </a:xfrm>
            <a:custGeom>
              <a:avLst/>
              <a:gdLst/>
              <a:ahLst/>
              <a:cxnLst/>
              <a:rect l="l" t="t" r="r" b="b"/>
              <a:pathLst>
                <a:path w="10058400" h="4855845">
                  <a:moveTo>
                    <a:pt x="0" y="4855464"/>
                  </a:moveTo>
                  <a:lnTo>
                    <a:pt x="10058400" y="4855464"/>
                  </a:lnTo>
                  <a:lnTo>
                    <a:pt x="10058400" y="0"/>
                  </a:lnTo>
                  <a:lnTo>
                    <a:pt x="0" y="0"/>
                  </a:lnTo>
                  <a:lnTo>
                    <a:pt x="0" y="4855464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96518" y="1771650"/>
              <a:ext cx="2095500" cy="462280"/>
            </a:xfrm>
            <a:custGeom>
              <a:avLst/>
              <a:gdLst/>
              <a:ahLst/>
              <a:cxnLst/>
              <a:rect l="l" t="t" r="r" b="b"/>
              <a:pathLst>
                <a:path w="2095500" h="462280">
                  <a:moveTo>
                    <a:pt x="2095500" y="0"/>
                  </a:moveTo>
                  <a:lnTo>
                    <a:pt x="0" y="0"/>
                  </a:lnTo>
                  <a:lnTo>
                    <a:pt x="0" y="461772"/>
                  </a:lnTo>
                  <a:lnTo>
                    <a:pt x="2095500" y="461772"/>
                  </a:lnTo>
                  <a:lnTo>
                    <a:pt x="20955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96518" y="1771650"/>
              <a:ext cx="2095500" cy="462280"/>
            </a:xfrm>
            <a:custGeom>
              <a:avLst/>
              <a:gdLst/>
              <a:ahLst/>
              <a:cxnLst/>
              <a:rect l="l" t="t" r="r" b="b"/>
              <a:pathLst>
                <a:path w="2095500" h="462280">
                  <a:moveTo>
                    <a:pt x="0" y="461772"/>
                  </a:moveTo>
                  <a:lnTo>
                    <a:pt x="2095500" y="461772"/>
                  </a:lnTo>
                  <a:lnTo>
                    <a:pt x="2095500" y="0"/>
                  </a:lnTo>
                  <a:lnTo>
                    <a:pt x="0" y="0"/>
                  </a:lnTo>
                  <a:lnTo>
                    <a:pt x="0" y="461772"/>
                  </a:lnTo>
                  <a:close/>
                </a:path>
              </a:pathLst>
            </a:custGeom>
            <a:ln w="289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407922" y="1788414"/>
            <a:ext cx="14693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Системный</a:t>
            </a:r>
            <a:r>
              <a:rPr sz="1200" b="1" spc="-6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анализ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53817" y="2465070"/>
            <a:ext cx="2095500" cy="462280"/>
          </a:xfrm>
          <a:prstGeom prst="rect">
            <a:avLst/>
          </a:prstGeom>
          <a:solidFill>
            <a:srgbClr val="FFFFFF"/>
          </a:solidFill>
          <a:ln w="28955">
            <a:solidFill>
              <a:srgbClr val="000000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302260">
              <a:lnSpc>
                <a:spcPct val="100000"/>
              </a:lnSpc>
              <a:spcBef>
                <a:spcPts val="235"/>
              </a:spcBef>
            </a:pPr>
            <a:r>
              <a:rPr sz="1200" b="1" dirty="0">
                <a:latin typeface="Arial"/>
                <a:cs typeface="Arial"/>
              </a:rPr>
              <a:t>Анализ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требований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00805" y="3158489"/>
            <a:ext cx="2514600" cy="462280"/>
          </a:xfrm>
          <a:prstGeom prst="rect">
            <a:avLst/>
          </a:prstGeom>
          <a:solidFill>
            <a:srgbClr val="FFFFFF"/>
          </a:solidFill>
          <a:ln w="28955">
            <a:solidFill>
              <a:srgbClr val="000000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628015">
              <a:lnSpc>
                <a:spcPct val="100000"/>
              </a:lnSpc>
              <a:spcBef>
                <a:spcPts val="235"/>
              </a:spcBef>
            </a:pPr>
            <a:r>
              <a:rPr sz="1200" b="1" spc="-10" dirty="0">
                <a:latin typeface="Arial"/>
                <a:cs typeface="Arial"/>
              </a:rPr>
              <a:t>Проектирование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77205" y="3851909"/>
            <a:ext cx="2095500" cy="463550"/>
          </a:xfrm>
          <a:prstGeom prst="rect">
            <a:avLst/>
          </a:prstGeom>
          <a:solidFill>
            <a:srgbClr val="FFFFFF"/>
          </a:solidFill>
          <a:ln w="28955">
            <a:solidFill>
              <a:srgbClr val="000000"/>
            </a:solidFill>
          </a:ln>
        </p:spPr>
        <p:txBody>
          <a:bodyPr vert="horz" wrap="square" lIns="0" tIns="31114" rIns="0" bIns="0" rtlCol="0">
            <a:spAutoFit/>
          </a:bodyPr>
          <a:lstStyle/>
          <a:p>
            <a:pPr marL="600710">
              <a:lnSpc>
                <a:spcPct val="100000"/>
              </a:lnSpc>
              <a:spcBef>
                <a:spcPts val="244"/>
              </a:spcBef>
            </a:pPr>
            <a:r>
              <a:rPr sz="1200" b="1" spc="-10" dirty="0">
                <a:latin typeface="Arial"/>
                <a:cs typeface="Arial"/>
              </a:rPr>
              <a:t>Реализация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34505" y="4545329"/>
            <a:ext cx="2095500" cy="463550"/>
          </a:xfrm>
          <a:prstGeom prst="rect">
            <a:avLst/>
          </a:prstGeom>
          <a:solidFill>
            <a:srgbClr val="FFFFFF"/>
          </a:solidFill>
          <a:ln w="28955">
            <a:solidFill>
              <a:srgbClr val="000000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520065">
              <a:lnSpc>
                <a:spcPct val="100000"/>
              </a:lnSpc>
              <a:spcBef>
                <a:spcPts val="245"/>
              </a:spcBef>
            </a:pPr>
            <a:r>
              <a:rPr sz="1200" b="1" spc="-10" dirty="0">
                <a:latin typeface="Arial"/>
                <a:cs typeface="Arial"/>
              </a:rPr>
              <a:t>Тестирование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91806" y="5240273"/>
            <a:ext cx="2095500" cy="462280"/>
          </a:xfrm>
          <a:prstGeom prst="rect">
            <a:avLst/>
          </a:prstGeom>
          <a:solidFill>
            <a:srgbClr val="FFFFFF"/>
          </a:solidFill>
          <a:ln w="28955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631825">
              <a:lnSpc>
                <a:spcPct val="100000"/>
              </a:lnSpc>
              <a:spcBef>
                <a:spcPts val="240"/>
              </a:spcBef>
            </a:pPr>
            <a:r>
              <a:rPr sz="1200" b="1" spc="-10" dirty="0">
                <a:latin typeface="Arial"/>
                <a:cs typeface="Arial"/>
              </a:rPr>
              <a:t>Внедрение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834501" y="5919089"/>
            <a:ext cx="2335530" cy="491490"/>
            <a:chOff x="8834501" y="5919089"/>
            <a:chExt cx="2335530" cy="491490"/>
          </a:xfrm>
        </p:grpSpPr>
        <p:sp>
          <p:nvSpPr>
            <p:cNvPr id="14" name="object 14"/>
            <p:cNvSpPr/>
            <p:nvPr/>
          </p:nvSpPr>
          <p:spPr>
            <a:xfrm>
              <a:off x="8849106" y="5933694"/>
              <a:ext cx="2306320" cy="462280"/>
            </a:xfrm>
            <a:custGeom>
              <a:avLst/>
              <a:gdLst/>
              <a:ahLst/>
              <a:cxnLst/>
              <a:rect l="l" t="t" r="r" b="b"/>
              <a:pathLst>
                <a:path w="2306320" h="462279">
                  <a:moveTo>
                    <a:pt x="2305811" y="0"/>
                  </a:moveTo>
                  <a:lnTo>
                    <a:pt x="0" y="0"/>
                  </a:lnTo>
                  <a:lnTo>
                    <a:pt x="0" y="461771"/>
                  </a:lnTo>
                  <a:lnTo>
                    <a:pt x="2305811" y="461771"/>
                  </a:lnTo>
                  <a:lnTo>
                    <a:pt x="23058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849106" y="5933694"/>
              <a:ext cx="2306320" cy="462280"/>
            </a:xfrm>
            <a:custGeom>
              <a:avLst/>
              <a:gdLst/>
              <a:ahLst/>
              <a:cxnLst/>
              <a:rect l="l" t="t" r="r" b="b"/>
              <a:pathLst>
                <a:path w="2306320" h="462279">
                  <a:moveTo>
                    <a:pt x="0" y="461771"/>
                  </a:moveTo>
                  <a:lnTo>
                    <a:pt x="2305811" y="461771"/>
                  </a:lnTo>
                  <a:lnTo>
                    <a:pt x="2305811" y="0"/>
                  </a:lnTo>
                  <a:lnTo>
                    <a:pt x="0" y="0"/>
                  </a:lnTo>
                  <a:lnTo>
                    <a:pt x="0" y="461771"/>
                  </a:lnTo>
                  <a:close/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377298" y="5951931"/>
            <a:ext cx="12484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Сопровождение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207766" y="1987295"/>
            <a:ext cx="6710680" cy="3936365"/>
          </a:xfrm>
          <a:custGeom>
            <a:avLst/>
            <a:gdLst/>
            <a:ahLst/>
            <a:cxnLst/>
            <a:rect l="l" t="t" r="r" b="b"/>
            <a:pathLst>
              <a:path w="6710680" h="3936365">
                <a:moveTo>
                  <a:pt x="231902" y="378333"/>
                </a:moveTo>
                <a:lnTo>
                  <a:pt x="202247" y="379945"/>
                </a:lnTo>
                <a:lnTo>
                  <a:pt x="197866" y="338963"/>
                </a:lnTo>
                <a:lnTo>
                  <a:pt x="190754" y="297942"/>
                </a:lnTo>
                <a:lnTo>
                  <a:pt x="181864" y="258191"/>
                </a:lnTo>
                <a:lnTo>
                  <a:pt x="171450" y="220218"/>
                </a:lnTo>
                <a:lnTo>
                  <a:pt x="153162" y="166878"/>
                </a:lnTo>
                <a:lnTo>
                  <a:pt x="131826" y="118872"/>
                </a:lnTo>
                <a:lnTo>
                  <a:pt x="108064" y="77343"/>
                </a:lnTo>
                <a:lnTo>
                  <a:pt x="82042" y="43307"/>
                </a:lnTo>
                <a:lnTo>
                  <a:pt x="53327" y="17907"/>
                </a:lnTo>
                <a:lnTo>
                  <a:pt x="11176" y="762"/>
                </a:lnTo>
                <a:lnTo>
                  <a:pt x="2032" y="0"/>
                </a:lnTo>
                <a:lnTo>
                  <a:pt x="0" y="28956"/>
                </a:lnTo>
                <a:lnTo>
                  <a:pt x="9017" y="29591"/>
                </a:lnTo>
                <a:lnTo>
                  <a:pt x="16002" y="31242"/>
                </a:lnTo>
                <a:lnTo>
                  <a:pt x="53327" y="55372"/>
                </a:lnTo>
                <a:lnTo>
                  <a:pt x="84188" y="93726"/>
                </a:lnTo>
                <a:lnTo>
                  <a:pt x="106172" y="132207"/>
                </a:lnTo>
                <a:lnTo>
                  <a:pt x="126238" y="177673"/>
                </a:lnTo>
                <a:lnTo>
                  <a:pt x="143891" y="228981"/>
                </a:lnTo>
                <a:lnTo>
                  <a:pt x="153924" y="265811"/>
                </a:lnTo>
                <a:lnTo>
                  <a:pt x="162560" y="304292"/>
                </a:lnTo>
                <a:lnTo>
                  <a:pt x="169291" y="343916"/>
                </a:lnTo>
                <a:lnTo>
                  <a:pt x="173266" y="381520"/>
                </a:lnTo>
                <a:lnTo>
                  <a:pt x="145161" y="383032"/>
                </a:lnTo>
                <a:lnTo>
                  <a:pt x="193167" y="467360"/>
                </a:lnTo>
                <a:lnTo>
                  <a:pt x="223939" y="396621"/>
                </a:lnTo>
                <a:lnTo>
                  <a:pt x="231902" y="378333"/>
                </a:lnTo>
                <a:close/>
              </a:path>
              <a:path w="6710680" h="3936365">
                <a:moveTo>
                  <a:pt x="1472438" y="1073277"/>
                </a:moveTo>
                <a:lnTo>
                  <a:pt x="1442783" y="1074889"/>
                </a:lnTo>
                <a:lnTo>
                  <a:pt x="1438402" y="1033907"/>
                </a:lnTo>
                <a:lnTo>
                  <a:pt x="1431290" y="992886"/>
                </a:lnTo>
                <a:lnTo>
                  <a:pt x="1422400" y="953135"/>
                </a:lnTo>
                <a:lnTo>
                  <a:pt x="1411986" y="915162"/>
                </a:lnTo>
                <a:lnTo>
                  <a:pt x="1393698" y="861822"/>
                </a:lnTo>
                <a:lnTo>
                  <a:pt x="1372362" y="813816"/>
                </a:lnTo>
                <a:lnTo>
                  <a:pt x="1348613" y="772287"/>
                </a:lnTo>
                <a:lnTo>
                  <a:pt x="1322578" y="738251"/>
                </a:lnTo>
                <a:lnTo>
                  <a:pt x="1293876" y="712851"/>
                </a:lnTo>
                <a:lnTo>
                  <a:pt x="1251712" y="695706"/>
                </a:lnTo>
                <a:lnTo>
                  <a:pt x="1242568" y="694944"/>
                </a:lnTo>
                <a:lnTo>
                  <a:pt x="1240536" y="723900"/>
                </a:lnTo>
                <a:lnTo>
                  <a:pt x="1249553" y="724535"/>
                </a:lnTo>
                <a:lnTo>
                  <a:pt x="1256538" y="726186"/>
                </a:lnTo>
                <a:lnTo>
                  <a:pt x="1293876" y="750316"/>
                </a:lnTo>
                <a:lnTo>
                  <a:pt x="1324737" y="788670"/>
                </a:lnTo>
                <a:lnTo>
                  <a:pt x="1346708" y="827151"/>
                </a:lnTo>
                <a:lnTo>
                  <a:pt x="1366774" y="872617"/>
                </a:lnTo>
                <a:lnTo>
                  <a:pt x="1384427" y="923925"/>
                </a:lnTo>
                <a:lnTo>
                  <a:pt x="1394460" y="960755"/>
                </a:lnTo>
                <a:lnTo>
                  <a:pt x="1403096" y="999236"/>
                </a:lnTo>
                <a:lnTo>
                  <a:pt x="1409827" y="1038860"/>
                </a:lnTo>
                <a:lnTo>
                  <a:pt x="1413802" y="1076464"/>
                </a:lnTo>
                <a:lnTo>
                  <a:pt x="1385697" y="1077976"/>
                </a:lnTo>
                <a:lnTo>
                  <a:pt x="1433703" y="1162304"/>
                </a:lnTo>
                <a:lnTo>
                  <a:pt x="1464475" y="1091565"/>
                </a:lnTo>
                <a:lnTo>
                  <a:pt x="1472438" y="1073277"/>
                </a:lnTo>
                <a:close/>
              </a:path>
              <a:path w="6710680" h="3936365">
                <a:moveTo>
                  <a:pt x="2938526" y="1766697"/>
                </a:moveTo>
                <a:lnTo>
                  <a:pt x="2908871" y="1768309"/>
                </a:lnTo>
                <a:lnTo>
                  <a:pt x="2904490" y="1727327"/>
                </a:lnTo>
                <a:lnTo>
                  <a:pt x="2897378" y="1686306"/>
                </a:lnTo>
                <a:lnTo>
                  <a:pt x="2888488" y="1646555"/>
                </a:lnTo>
                <a:lnTo>
                  <a:pt x="2878074" y="1608582"/>
                </a:lnTo>
                <a:lnTo>
                  <a:pt x="2859786" y="1555242"/>
                </a:lnTo>
                <a:lnTo>
                  <a:pt x="2838450" y="1507236"/>
                </a:lnTo>
                <a:lnTo>
                  <a:pt x="2814701" y="1465707"/>
                </a:lnTo>
                <a:lnTo>
                  <a:pt x="2788666" y="1431671"/>
                </a:lnTo>
                <a:lnTo>
                  <a:pt x="2779509" y="1422273"/>
                </a:lnTo>
                <a:lnTo>
                  <a:pt x="2779395" y="1422146"/>
                </a:lnTo>
                <a:lnTo>
                  <a:pt x="2739517" y="1395095"/>
                </a:lnTo>
                <a:lnTo>
                  <a:pt x="2708656" y="1388364"/>
                </a:lnTo>
                <a:lnTo>
                  <a:pt x="2706624" y="1417320"/>
                </a:lnTo>
                <a:lnTo>
                  <a:pt x="2715641" y="1417955"/>
                </a:lnTo>
                <a:lnTo>
                  <a:pt x="2722626" y="1419606"/>
                </a:lnTo>
                <a:lnTo>
                  <a:pt x="2759964" y="1443736"/>
                </a:lnTo>
                <a:lnTo>
                  <a:pt x="2790825" y="1482090"/>
                </a:lnTo>
                <a:lnTo>
                  <a:pt x="2812796" y="1520571"/>
                </a:lnTo>
                <a:lnTo>
                  <a:pt x="2832862" y="1566049"/>
                </a:lnTo>
                <a:lnTo>
                  <a:pt x="2850515" y="1617345"/>
                </a:lnTo>
                <a:lnTo>
                  <a:pt x="2860548" y="1654175"/>
                </a:lnTo>
                <a:lnTo>
                  <a:pt x="2869184" y="1692656"/>
                </a:lnTo>
                <a:lnTo>
                  <a:pt x="2875915" y="1732280"/>
                </a:lnTo>
                <a:lnTo>
                  <a:pt x="2879890" y="1769884"/>
                </a:lnTo>
                <a:lnTo>
                  <a:pt x="2851785" y="1771396"/>
                </a:lnTo>
                <a:lnTo>
                  <a:pt x="2899791" y="1855724"/>
                </a:lnTo>
                <a:lnTo>
                  <a:pt x="2930563" y="1784985"/>
                </a:lnTo>
                <a:lnTo>
                  <a:pt x="2938526" y="1766697"/>
                </a:lnTo>
                <a:close/>
              </a:path>
              <a:path w="6710680" h="3936365">
                <a:moveTo>
                  <a:pt x="4195826" y="2460117"/>
                </a:moveTo>
                <a:lnTo>
                  <a:pt x="4166171" y="2461730"/>
                </a:lnTo>
                <a:lnTo>
                  <a:pt x="4161790" y="2420747"/>
                </a:lnTo>
                <a:lnTo>
                  <a:pt x="4154678" y="2379726"/>
                </a:lnTo>
                <a:lnTo>
                  <a:pt x="4145788" y="2339975"/>
                </a:lnTo>
                <a:lnTo>
                  <a:pt x="4135374" y="2302002"/>
                </a:lnTo>
                <a:lnTo>
                  <a:pt x="4117086" y="2248662"/>
                </a:lnTo>
                <a:lnTo>
                  <a:pt x="4095750" y="2200656"/>
                </a:lnTo>
                <a:lnTo>
                  <a:pt x="4072001" y="2159127"/>
                </a:lnTo>
                <a:lnTo>
                  <a:pt x="4045966" y="2125091"/>
                </a:lnTo>
                <a:lnTo>
                  <a:pt x="4017264" y="2099691"/>
                </a:lnTo>
                <a:lnTo>
                  <a:pt x="3975100" y="2082546"/>
                </a:lnTo>
                <a:lnTo>
                  <a:pt x="3965956" y="2081784"/>
                </a:lnTo>
                <a:lnTo>
                  <a:pt x="3963924" y="2110740"/>
                </a:lnTo>
                <a:lnTo>
                  <a:pt x="3972941" y="2111375"/>
                </a:lnTo>
                <a:lnTo>
                  <a:pt x="3979926" y="2113026"/>
                </a:lnTo>
                <a:lnTo>
                  <a:pt x="4017264" y="2137156"/>
                </a:lnTo>
                <a:lnTo>
                  <a:pt x="4048125" y="2175510"/>
                </a:lnTo>
                <a:lnTo>
                  <a:pt x="4070096" y="2213991"/>
                </a:lnTo>
                <a:lnTo>
                  <a:pt x="4090162" y="2259457"/>
                </a:lnTo>
                <a:lnTo>
                  <a:pt x="4107815" y="2310765"/>
                </a:lnTo>
                <a:lnTo>
                  <a:pt x="4117848" y="2347595"/>
                </a:lnTo>
                <a:lnTo>
                  <a:pt x="4126484" y="2386076"/>
                </a:lnTo>
                <a:lnTo>
                  <a:pt x="4133215" y="2425700"/>
                </a:lnTo>
                <a:lnTo>
                  <a:pt x="4137190" y="2463304"/>
                </a:lnTo>
                <a:lnTo>
                  <a:pt x="4109085" y="2464816"/>
                </a:lnTo>
                <a:lnTo>
                  <a:pt x="4157091" y="2549144"/>
                </a:lnTo>
                <a:lnTo>
                  <a:pt x="4187863" y="2478405"/>
                </a:lnTo>
                <a:lnTo>
                  <a:pt x="4195826" y="2460117"/>
                </a:lnTo>
                <a:close/>
              </a:path>
              <a:path w="6710680" h="3936365">
                <a:moveTo>
                  <a:pt x="5453126" y="3153537"/>
                </a:moveTo>
                <a:lnTo>
                  <a:pt x="5423471" y="3155150"/>
                </a:lnTo>
                <a:lnTo>
                  <a:pt x="5419090" y="3114167"/>
                </a:lnTo>
                <a:lnTo>
                  <a:pt x="5411978" y="3073146"/>
                </a:lnTo>
                <a:lnTo>
                  <a:pt x="5403088" y="3033395"/>
                </a:lnTo>
                <a:lnTo>
                  <a:pt x="5392674" y="2995422"/>
                </a:lnTo>
                <a:lnTo>
                  <a:pt x="5374386" y="2942082"/>
                </a:lnTo>
                <a:lnTo>
                  <a:pt x="5353050" y="2894076"/>
                </a:lnTo>
                <a:lnTo>
                  <a:pt x="5329301" y="2852547"/>
                </a:lnTo>
                <a:lnTo>
                  <a:pt x="5303266" y="2818511"/>
                </a:lnTo>
                <a:lnTo>
                  <a:pt x="5274564" y="2793111"/>
                </a:lnTo>
                <a:lnTo>
                  <a:pt x="5232400" y="2775966"/>
                </a:lnTo>
                <a:lnTo>
                  <a:pt x="5223256" y="2775204"/>
                </a:lnTo>
                <a:lnTo>
                  <a:pt x="5221224" y="2804160"/>
                </a:lnTo>
                <a:lnTo>
                  <a:pt x="5230241" y="2804795"/>
                </a:lnTo>
                <a:lnTo>
                  <a:pt x="5237226" y="2806446"/>
                </a:lnTo>
                <a:lnTo>
                  <a:pt x="5274564" y="2830576"/>
                </a:lnTo>
                <a:lnTo>
                  <a:pt x="5305425" y="2868930"/>
                </a:lnTo>
                <a:lnTo>
                  <a:pt x="5327396" y="2907411"/>
                </a:lnTo>
                <a:lnTo>
                  <a:pt x="5347462" y="2952877"/>
                </a:lnTo>
                <a:lnTo>
                  <a:pt x="5365115" y="3004185"/>
                </a:lnTo>
                <a:lnTo>
                  <a:pt x="5375148" y="3041015"/>
                </a:lnTo>
                <a:lnTo>
                  <a:pt x="5383784" y="3079496"/>
                </a:lnTo>
                <a:lnTo>
                  <a:pt x="5390515" y="3119120"/>
                </a:lnTo>
                <a:lnTo>
                  <a:pt x="5394490" y="3156724"/>
                </a:lnTo>
                <a:lnTo>
                  <a:pt x="5366385" y="3158236"/>
                </a:lnTo>
                <a:lnTo>
                  <a:pt x="5414391" y="3242576"/>
                </a:lnTo>
                <a:lnTo>
                  <a:pt x="5445163" y="3171825"/>
                </a:lnTo>
                <a:lnTo>
                  <a:pt x="5453126" y="3153537"/>
                </a:lnTo>
                <a:close/>
              </a:path>
              <a:path w="6710680" h="3936365">
                <a:moveTo>
                  <a:pt x="6710426" y="3846944"/>
                </a:moveTo>
                <a:lnTo>
                  <a:pt x="6680759" y="3848544"/>
                </a:lnTo>
                <a:lnTo>
                  <a:pt x="6676390" y="3807637"/>
                </a:lnTo>
                <a:lnTo>
                  <a:pt x="6669278" y="3766540"/>
                </a:lnTo>
                <a:lnTo>
                  <a:pt x="6660388" y="3726853"/>
                </a:lnTo>
                <a:lnTo>
                  <a:pt x="6649974" y="3688842"/>
                </a:lnTo>
                <a:lnTo>
                  <a:pt x="6631686" y="3635514"/>
                </a:lnTo>
                <a:lnTo>
                  <a:pt x="6610350" y="3587496"/>
                </a:lnTo>
                <a:lnTo>
                  <a:pt x="6586601" y="3545967"/>
                </a:lnTo>
                <a:lnTo>
                  <a:pt x="6560566" y="3511931"/>
                </a:lnTo>
                <a:lnTo>
                  <a:pt x="6531864" y="3486531"/>
                </a:lnTo>
                <a:lnTo>
                  <a:pt x="6489700" y="3469386"/>
                </a:lnTo>
                <a:lnTo>
                  <a:pt x="6480556" y="3468624"/>
                </a:lnTo>
                <a:lnTo>
                  <a:pt x="6478524" y="3497580"/>
                </a:lnTo>
                <a:lnTo>
                  <a:pt x="6487541" y="3498215"/>
                </a:lnTo>
                <a:lnTo>
                  <a:pt x="6494526" y="3499866"/>
                </a:lnTo>
                <a:lnTo>
                  <a:pt x="6531864" y="3523996"/>
                </a:lnTo>
                <a:lnTo>
                  <a:pt x="6562725" y="3562350"/>
                </a:lnTo>
                <a:lnTo>
                  <a:pt x="6584696" y="3600843"/>
                </a:lnTo>
                <a:lnTo>
                  <a:pt x="6604762" y="3646347"/>
                </a:lnTo>
                <a:lnTo>
                  <a:pt x="6622415" y="3697605"/>
                </a:lnTo>
                <a:lnTo>
                  <a:pt x="6632448" y="3734460"/>
                </a:lnTo>
                <a:lnTo>
                  <a:pt x="6641084" y="3772878"/>
                </a:lnTo>
                <a:lnTo>
                  <a:pt x="6647815" y="3812552"/>
                </a:lnTo>
                <a:lnTo>
                  <a:pt x="6651790" y="3850106"/>
                </a:lnTo>
                <a:lnTo>
                  <a:pt x="6623685" y="3851605"/>
                </a:lnTo>
                <a:lnTo>
                  <a:pt x="6671691" y="3936009"/>
                </a:lnTo>
                <a:lnTo>
                  <a:pt x="6702463" y="3865245"/>
                </a:lnTo>
                <a:lnTo>
                  <a:pt x="6710426" y="38469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2452" y="1180363"/>
            <a:ext cx="10732770" cy="526986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Этап</a:t>
            </a:r>
            <a:r>
              <a:rPr sz="2800" b="1" u="sng" spc="-9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системного</a:t>
            </a:r>
            <a:r>
              <a:rPr sz="2800" b="1" u="sng" spc="-9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анализа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ts val="3020"/>
              </a:lnSpc>
              <a:spcBef>
                <a:spcPts val="1055"/>
              </a:spcBef>
              <a:buFont typeface="Microsoft Sans Serif"/>
              <a:buChar char="•"/>
              <a:tabLst>
                <a:tab pos="194945" algn="l"/>
              </a:tabLst>
            </a:pPr>
            <a:r>
              <a:rPr sz="2800" dirty="0">
                <a:latin typeface="Calibri"/>
                <a:cs typeface="Calibri"/>
              </a:rPr>
              <a:t>задается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роль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каждого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элемента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системе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их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взаимодействие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друг </a:t>
            </a:r>
            <a:r>
              <a:rPr sz="2800" dirty="0">
                <a:latin typeface="Calibri"/>
                <a:cs typeface="Calibri"/>
              </a:rPr>
              <a:t>с</a:t>
            </a:r>
            <a:r>
              <a:rPr sz="2800" spc="-10" dirty="0">
                <a:latin typeface="Calibri"/>
                <a:cs typeface="Calibri"/>
              </a:rPr>
              <a:t> другом;</a:t>
            </a:r>
            <a:endParaRPr sz="2800">
              <a:latin typeface="Calibri"/>
              <a:cs typeface="Calibri"/>
            </a:endParaRPr>
          </a:p>
          <a:p>
            <a:pPr marL="194945" marR="548005" indent="-182880">
              <a:lnSpc>
                <a:spcPts val="3030"/>
              </a:lnSpc>
              <a:spcBef>
                <a:spcPts val="994"/>
              </a:spcBef>
              <a:buFont typeface="Microsoft Sans Serif"/>
              <a:buChar char="•"/>
              <a:tabLst>
                <a:tab pos="194945" algn="l"/>
              </a:tabLst>
            </a:pPr>
            <a:r>
              <a:rPr sz="2800" spc="-10" dirty="0">
                <a:latin typeface="Calibri"/>
                <a:cs typeface="Calibri"/>
              </a:rPr>
              <a:t>формируется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интерфейс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ПО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другими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элементами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(аппаратурой, </a:t>
            </a:r>
            <a:r>
              <a:rPr sz="2800" dirty="0">
                <a:latin typeface="Calibri"/>
                <a:cs typeface="Calibri"/>
              </a:rPr>
              <a:t>базами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данных,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пользователями).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15"/>
              </a:spcBef>
              <a:buFont typeface="Microsoft Sans Serif"/>
              <a:buChar char="•"/>
              <a:tabLst>
                <a:tab pos="195580" algn="l"/>
              </a:tabLst>
            </a:pPr>
            <a:r>
              <a:rPr sz="2800" spc="-10" dirty="0">
                <a:latin typeface="Calibri"/>
                <a:cs typeface="Calibri"/>
              </a:rPr>
              <a:t>начинается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решение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задачи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планирования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проекта.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75"/>
              </a:spcBef>
              <a:buFont typeface="Microsoft Sans Serif"/>
              <a:buChar char="•"/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Этап</a:t>
            </a:r>
            <a:r>
              <a:rPr sz="2800" b="1" u="sng" spc="-7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анализа</a:t>
            </a:r>
            <a:r>
              <a:rPr sz="2800" b="1" u="sng" spc="-4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требований</a:t>
            </a:r>
            <a:r>
              <a:rPr sz="2800" spc="-10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241300" marR="817244" indent="-228600">
              <a:lnSpc>
                <a:spcPts val="3020"/>
              </a:lnSpc>
              <a:spcBef>
                <a:spcPts val="104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детальное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определение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функциональных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нефункциональных </a:t>
            </a:r>
            <a:r>
              <a:rPr sz="2800" dirty="0">
                <a:latin typeface="Calibri"/>
                <a:cs typeface="Calibri"/>
              </a:rPr>
              <a:t>требований,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предъявляемых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разрабатываемому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ПО;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3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завершается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задача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планирования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проекта.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6682" y="1889886"/>
            <a:ext cx="34588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sng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Этап</a:t>
            </a:r>
            <a:r>
              <a:rPr sz="2800" b="1" u="sng" spc="-55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sng" spc="-10" dirty="0"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проектирования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46682" y="2367895"/>
            <a:ext cx="8687435" cy="335280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94005" indent="-285750">
              <a:lnSpc>
                <a:spcPct val="100000"/>
              </a:lnSpc>
              <a:spcBef>
                <a:spcPts val="365"/>
              </a:spcBef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dirty="0">
                <a:latin typeface="Calibri"/>
                <a:cs typeface="Calibri"/>
              </a:rPr>
              <a:t>создание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представлений:</a:t>
            </a:r>
            <a:endParaRPr sz="28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29"/>
              </a:spcBef>
              <a:buFont typeface="Microsoft Sans Serif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архитектуры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ПО;</a:t>
            </a:r>
            <a:endParaRPr sz="24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19"/>
              </a:spcBef>
              <a:buFont typeface="Microsoft Sans Serif"/>
              <a:buChar char="•"/>
              <a:tabLst>
                <a:tab pos="697865" algn="l"/>
              </a:tabLst>
            </a:pPr>
            <a:r>
              <a:rPr sz="2400" spc="-20" dirty="0">
                <a:latin typeface="Calibri"/>
                <a:cs typeface="Calibri"/>
              </a:rPr>
              <a:t>модульной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структуры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ПО;</a:t>
            </a:r>
            <a:endParaRPr sz="24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15"/>
              </a:spcBef>
              <a:buFont typeface="Microsoft Sans Serif"/>
              <a:buChar char="•"/>
              <a:tabLst>
                <a:tab pos="697865" algn="l"/>
              </a:tabLst>
            </a:pPr>
            <a:r>
              <a:rPr sz="2400" spc="-10" dirty="0">
                <a:latin typeface="Calibri"/>
                <a:cs typeface="Calibri"/>
              </a:rPr>
              <a:t>алгоритмической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структуры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ПО;</a:t>
            </a:r>
            <a:endParaRPr sz="24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04"/>
              </a:spcBef>
              <a:buFont typeface="Microsoft Sans Serif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структуры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данных;</a:t>
            </a:r>
            <a:endParaRPr sz="24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15"/>
              </a:spcBef>
              <a:buFont typeface="Microsoft Sans Serif"/>
              <a:buChar char="•"/>
              <a:tabLst>
                <a:tab pos="697865" algn="l"/>
              </a:tabLst>
            </a:pPr>
            <a:r>
              <a:rPr sz="2400" spc="-10" dirty="0">
                <a:latin typeface="Calibri"/>
                <a:cs typeface="Calibri"/>
              </a:rPr>
              <a:t>графического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интерфейса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пользователя.</a:t>
            </a:r>
            <a:endParaRPr sz="24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800"/>
              </a:spcBef>
              <a:buFont typeface="Microsoft Sans Serif"/>
              <a:buChar char="•"/>
            </a:pPr>
            <a:endParaRPr sz="24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dirty="0">
                <a:latin typeface="Calibri"/>
                <a:cs typeface="Calibri"/>
              </a:rPr>
              <a:t>оценка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качества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будущего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программного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обеспечения.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ru-RU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ru-RU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Презентация2_3_основыне этапы ЖЦ ПО</Template>
  <TotalTime>3</TotalTime>
  <Words>3586</Words>
  <Application>Microsoft Office PowerPoint</Application>
  <PresentationFormat>Широкоэкранный</PresentationFormat>
  <Paragraphs>730</Paragraphs>
  <Slides>56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64" baseType="lpstr">
      <vt:lpstr>Arial</vt:lpstr>
      <vt:lpstr>Arial MT</vt:lpstr>
      <vt:lpstr>Calibri</vt:lpstr>
      <vt:lpstr>Calibri Light</vt:lpstr>
      <vt:lpstr>Microsoft Sans Serif</vt:lpstr>
      <vt:lpstr>Times New Roman</vt:lpstr>
      <vt:lpstr>Wingdings</vt:lpstr>
      <vt:lpstr>Сеть</vt:lpstr>
      <vt:lpstr>Модели жизненного цикла программного обеспечения</vt:lpstr>
      <vt:lpstr>Модели жизненного цикла</vt:lpstr>
      <vt:lpstr>Модели жизненного цикла</vt:lpstr>
      <vt:lpstr>Виды стратегий жизненного цикла</vt:lpstr>
      <vt:lpstr>Виды стратегий жизненного цикла</vt:lpstr>
      <vt:lpstr>Каскадная (водопадная) модель</vt:lpstr>
      <vt:lpstr>Каскадная (водопадная) модель</vt:lpstr>
      <vt:lpstr>Презентация PowerPoint</vt:lpstr>
      <vt:lpstr>Этап проектирования:</vt:lpstr>
      <vt:lpstr>Презентация PowerPoint</vt:lpstr>
      <vt:lpstr>Презентация PowerPoint</vt:lpstr>
      <vt:lpstr>Преимущества каскадной модели</vt:lpstr>
      <vt:lpstr>Недостатки каскадной модели</vt:lpstr>
      <vt:lpstr>Критерии применения каскадной модели:</vt:lpstr>
      <vt:lpstr>Итерационная модель</vt:lpstr>
      <vt:lpstr>Презентация PowerPoint</vt:lpstr>
      <vt:lpstr>V-образная модель</vt:lpstr>
      <vt:lpstr>V-образная модель</vt:lpstr>
      <vt:lpstr>Презентация PowerPoint</vt:lpstr>
      <vt:lpstr>Презентация PowerPoint</vt:lpstr>
      <vt:lpstr>Презентация PowerPoint</vt:lpstr>
      <vt:lpstr>Преимущества V-образной модели</vt:lpstr>
      <vt:lpstr>Недостатки V-образной модели</vt:lpstr>
      <vt:lpstr>Область применения V-образной модели</vt:lpstr>
      <vt:lpstr>Прототипирование</vt:lpstr>
      <vt:lpstr>Процесс макетирования</vt:lpstr>
      <vt:lpstr>Преимущества макетирования</vt:lpstr>
      <vt:lpstr>Преимущества макетирования</vt:lpstr>
      <vt:lpstr>Недостатки макетирования</vt:lpstr>
      <vt:lpstr>Критерии применения макетирования</vt:lpstr>
      <vt:lpstr>Инкрементная модель жизненного цикла</vt:lpstr>
      <vt:lpstr>Инкрементная модель ЖЦ</vt:lpstr>
      <vt:lpstr>Преимущества инкрементной модели</vt:lpstr>
      <vt:lpstr>Недостатки инкрементной модели</vt:lpstr>
      <vt:lpstr>Критерии применения инкрементной модели</vt:lpstr>
      <vt:lpstr>Спиральная модель</vt:lpstr>
      <vt:lpstr>Спиральная модель</vt:lpstr>
      <vt:lpstr>Определение задач, альтернатив, ограничений:</vt:lpstr>
      <vt:lpstr>Оценка альтернатив, выделение рисков и способов борьбы с ними:</vt:lpstr>
      <vt:lpstr>Планирование следующих итераций:</vt:lpstr>
      <vt:lpstr>Преимущества спиральной модели</vt:lpstr>
      <vt:lpstr>Недостатки спиральной модели</vt:lpstr>
      <vt:lpstr>Критерии применения спиральной модели</vt:lpstr>
      <vt:lpstr>Презентация PowerPoint</vt:lpstr>
      <vt:lpstr>Модель быстрой разработки приложений</vt:lpstr>
      <vt:lpstr>Фазы RAD:</vt:lpstr>
      <vt:lpstr>Модель быстрой разработки</vt:lpstr>
      <vt:lpstr>Преимущества RAD</vt:lpstr>
      <vt:lpstr>Преимущества RAD</vt:lpstr>
      <vt:lpstr>Недостатки RAD</vt:lpstr>
      <vt:lpstr>Критерии применения RAD</vt:lpstr>
      <vt:lpstr>Выбор модели жизненного цикла</vt:lpstr>
      <vt:lpstr>Таблица 1: Характеристика требований</vt:lpstr>
      <vt:lpstr>Таблица 2:</vt:lpstr>
      <vt:lpstr>Презентация PowerPoint</vt:lpstr>
      <vt:lpstr>Таблица 4: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Microsoft Office User</dc:creator>
  <cp:lastModifiedBy>Пользователь Windows</cp:lastModifiedBy>
  <cp:revision>2</cp:revision>
  <dcterms:created xsi:type="dcterms:W3CDTF">2025-08-02T15:01:00Z</dcterms:created>
  <dcterms:modified xsi:type="dcterms:W3CDTF">2025-08-02T15:03:31Z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2025-08-02T00:00:00Z</vt:filetime>
  </property>
  <property fmtid="{D5CDD505-2E9C-101B-9397-08002B2CF9AE}" pid="5" name="Producer">
    <vt:lpwstr>Microsoft® PowerPoint® 2013</vt:lpwstr>
  </property>
</Properties>
</file>