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</a:gra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19.05.2025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57158" y="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Виды поведения сельскохозяйственных животных</a:t>
            </a:r>
          </a:p>
        </p:txBody>
      </p:sp>
      <p:pic>
        <p:nvPicPr>
          <p:cNvPr id="80" name="Picture 80"/>
          <p:cNvPicPr/>
          <p:nvPr/>
        </p:nvPicPr>
        <p:blipFill>
          <a:blip r:embed="rId2"/>
          <a:stretch/>
        </p:blipFill>
        <p:spPr>
          <a:xfrm>
            <a:off x="0" y="1571612"/>
            <a:ext cx="9144000" cy="37862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-428659" y="357166"/>
            <a:ext cx="9787006" cy="178594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Знания форм поведения - ключ к успешному содержанию животных. Чем лучше мы их понимаем,тем лучше заботимся!</a:t>
            </a:r>
          </a:p>
        </p:txBody>
      </p:sp>
      <p:pic>
        <p:nvPicPr>
          <p:cNvPr id="148" name="Picture 148"/>
          <p:cNvPicPr/>
          <p:nvPr/>
        </p:nvPicPr>
        <p:blipFill>
          <a:blip r:embed="rId2"/>
          <a:stretch/>
        </p:blipFill>
        <p:spPr>
          <a:xfrm>
            <a:off x="1857356" y="2571744"/>
            <a:ext cx="5000659" cy="37504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857224" y="0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СПАСИБО ЗА ВНИМАНИЕ!</a:t>
            </a:r>
          </a:p>
        </p:txBody>
      </p:sp>
      <p:pic>
        <p:nvPicPr>
          <p:cNvPr id="152" name="Picture 152"/>
          <p:cNvPicPr/>
          <p:nvPr/>
        </p:nvPicPr>
        <p:blipFill>
          <a:blip r:embed="rId2"/>
          <a:stretch/>
        </p:blipFill>
        <p:spPr>
          <a:xfrm>
            <a:off x="2000232" y="1428736"/>
            <a:ext cx="4643470" cy="51734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-185774" y="214290"/>
            <a:ext cx="9329774" cy="222566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Понимания поведения животных помогает лучше заботиться о них,предотвращать стресс и повышать продуктивность </a:t>
            </a:r>
          </a:p>
        </p:txBody>
      </p:sp>
      <p:pic>
        <p:nvPicPr>
          <p:cNvPr id="84" name="Picture 84"/>
          <p:cNvPicPr/>
          <p:nvPr/>
        </p:nvPicPr>
        <p:blipFill>
          <a:blip r:embed="rId2"/>
          <a:stretch/>
        </p:blipFill>
        <p:spPr>
          <a:xfrm>
            <a:off x="4899411" y="3286123"/>
            <a:ext cx="4244589" cy="2500329"/>
          </a:xfrm>
          <a:prstGeom prst="rect">
            <a:avLst/>
          </a:prstGeom>
        </p:spPr>
      </p:pic>
      <p:pic>
        <p:nvPicPr>
          <p:cNvPr id="86" name="Picture 86"/>
          <p:cNvPicPr/>
          <p:nvPr/>
        </p:nvPicPr>
        <p:blipFill>
          <a:blip r:embed="rId3"/>
          <a:stretch/>
        </p:blipFill>
        <p:spPr>
          <a:xfrm>
            <a:off x="0" y="4000504"/>
            <a:ext cx="5079993" cy="28574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9"/>
          <p:cNvPicPr/>
          <p:nvPr/>
        </p:nvPicPr>
        <p:blipFill>
          <a:blip r:embed="rId2"/>
          <a:stretch/>
        </p:blipFill>
        <p:spPr>
          <a:xfrm>
            <a:off x="4857720" y="4286256"/>
            <a:ext cx="4286280" cy="2411033"/>
          </a:xfrm>
          <a:prstGeom prst="rect">
            <a:avLst/>
          </a:prstGeom>
        </p:spPr>
      </p:pic>
      <p:pic>
        <p:nvPicPr>
          <p:cNvPr id="91" name="Picture 91"/>
          <p:cNvPicPr/>
          <p:nvPr/>
        </p:nvPicPr>
        <p:blipFill>
          <a:blip r:embed="rId3"/>
          <a:stretch/>
        </p:blipFill>
        <p:spPr>
          <a:xfrm>
            <a:off x="0" y="4357694"/>
            <a:ext cx="4795240" cy="2143125"/>
          </a:xfrm>
          <a:prstGeom prst="rect">
            <a:avLst/>
          </a:prstGeom>
        </p:spPr>
      </p:pic>
      <p:sp>
        <p:nvSpPr>
          <p:cNvPr id="92" name="Shape 92"/>
          <p:cNvSpPr/>
          <p:nvPr/>
        </p:nvSpPr>
        <p:spPr>
          <a:xfrm>
            <a:off x="2714612" y="142852"/>
            <a:ext cx="4214842" cy="13573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>
                <a:lumMod val="85000"/>
                <a:lumOff val="1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36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Поведение животных</a:t>
            </a:r>
          </a:p>
        </p:txBody>
      </p:sp>
      <p:sp>
        <p:nvSpPr>
          <p:cNvPr id="93" name="Shape 93"/>
          <p:cNvSpPr/>
          <p:nvPr/>
        </p:nvSpPr>
        <p:spPr>
          <a:xfrm rot="10800000" flipV="1">
            <a:off x="1857356" y="1500174"/>
            <a:ext cx="2000264" cy="714379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4" name="Shape 94"/>
          <p:cNvSpPr/>
          <p:nvPr/>
        </p:nvSpPr>
        <p:spPr>
          <a:xfrm>
            <a:off x="0" y="2285992"/>
            <a:ext cx="4429124" cy="150019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Врожденное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(инстинктивное)</a:t>
            </a:r>
          </a:p>
        </p:txBody>
      </p:sp>
      <p:sp>
        <p:nvSpPr>
          <p:cNvPr id="95" name="Shape 95"/>
          <p:cNvSpPr/>
          <p:nvPr/>
        </p:nvSpPr>
        <p:spPr>
          <a:xfrm>
            <a:off x="5000628" y="2285992"/>
            <a:ext cx="4143372" cy="157163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25400">
            <a:solidFill>
              <a:schemeClr val="tx1">
                <a:lumMod val="95000"/>
                <a:lumOff val="5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3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Приобретенное(наученное)</a:t>
            </a:r>
          </a:p>
        </p:txBody>
      </p:sp>
      <p:sp>
        <p:nvSpPr>
          <p:cNvPr id="96" name="Shape 96"/>
          <p:cNvSpPr/>
          <p:nvPr/>
        </p:nvSpPr>
        <p:spPr>
          <a:xfrm>
            <a:off x="6215074" y="1357298"/>
            <a:ext cx="1214446" cy="857256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oli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2420888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/>
              <a:t>Пищевое поведение</a:t>
            </a:r>
            <a:br/>
            <a:r>
              <a:rPr sz="3100"/>
              <a:t>Пример : у коров с дефицитом клетчатки возникает желание жевать посторонние предметы(одежду людей или конструкции загона),у свиней недостаток грубого корма провоцирует ротовую активность ,направленную на укусы сородичей.</a:t>
            </a:r>
          </a:p>
        </p:txBody>
      </p:sp>
      <p:pic>
        <p:nvPicPr>
          <p:cNvPr id="100" name="Picture 100"/>
          <p:cNvPicPr/>
          <p:nvPr/>
        </p:nvPicPr>
        <p:blipFill>
          <a:blip r:embed="rId2"/>
          <a:stretch/>
        </p:blipFill>
        <p:spPr>
          <a:xfrm>
            <a:off x="4211960" y="2708920"/>
            <a:ext cx="4932914" cy="3286554"/>
          </a:xfrm>
          <a:prstGeom prst="rect">
            <a:avLst/>
          </a:prstGeom>
        </p:spPr>
      </p:pic>
      <p:pic>
        <p:nvPicPr>
          <p:cNvPr id="102" name="Picture 102"/>
          <p:cNvPicPr/>
          <p:nvPr/>
        </p:nvPicPr>
        <p:blipFill>
          <a:blip r:embed="rId3"/>
          <a:stretch/>
        </p:blipFill>
        <p:spPr>
          <a:xfrm>
            <a:off x="1" y="3789040"/>
            <a:ext cx="4807818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-396552" y="0"/>
            <a:ext cx="10009112" cy="364502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/>
              <a:t>Питьевое поведение</a:t>
            </a:r>
            <a:br/>
            <a:r>
              <a:t>Интересный факт: </a:t>
            </a:r>
            <a:r>
              <a:rPr sz="4000"/>
              <a:t>козы могут различать вкус воды и предпочитают определенные источники,что было подтверждено экспериментами  выбором между водой с различным содержанием минеральных солей.</a:t>
            </a:r>
          </a:p>
        </p:txBody>
      </p:sp>
      <p:pic>
        <p:nvPicPr>
          <p:cNvPr id="106" name="Picture 106"/>
          <p:cNvPicPr/>
          <p:nvPr/>
        </p:nvPicPr>
        <p:blipFill>
          <a:blip r:embed="rId2"/>
          <a:stretch/>
        </p:blipFill>
        <p:spPr>
          <a:xfrm>
            <a:off x="0" y="4005286"/>
            <a:ext cx="4640951" cy="2653219"/>
          </a:xfrm>
          <a:prstGeom prst="rect">
            <a:avLst/>
          </a:prstGeom>
        </p:spPr>
      </p:pic>
      <p:pic>
        <p:nvPicPr>
          <p:cNvPr id="108" name="Picture 108"/>
          <p:cNvPicPr/>
          <p:nvPr/>
        </p:nvPicPr>
        <p:blipFill>
          <a:blip r:embed="rId3"/>
          <a:stretch/>
        </p:blipFill>
        <p:spPr>
          <a:xfrm>
            <a:off x="4788024" y="3861048"/>
            <a:ext cx="4144047" cy="2776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331640" y="-243408"/>
            <a:ext cx="6347048" cy="1162050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4800"/>
              <a:t>Половое поведение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0" y="980728"/>
            <a:ext cx="4427984" cy="469106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3200"/>
              <a:t>Во время течки овца демонстрирует поведение, связанное с поиском барана. Это выражается в настойчивом пребывании овцы у общей изгороди с сосредоточением внимания на баране, практически исключая выпас скота.</a:t>
            </a:r>
          </a:p>
        </p:txBody>
      </p:sp>
      <p:pic>
        <p:nvPicPr>
          <p:cNvPr id="113" name="Picture 113"/>
          <p:cNvPicPr/>
          <p:nvPr/>
        </p:nvPicPr>
        <p:blipFill>
          <a:blip r:embed="rId2"/>
          <a:stretch/>
        </p:blipFill>
        <p:spPr>
          <a:xfrm>
            <a:off x="4571968" y="908720"/>
            <a:ext cx="4572032" cy="3052783"/>
          </a:xfrm>
          <a:prstGeom prst="rect">
            <a:avLst/>
          </a:prstGeom>
        </p:spPr>
      </p:pic>
      <p:pic>
        <p:nvPicPr>
          <p:cNvPr id="115" name="Picture 115"/>
          <p:cNvPicPr/>
          <p:nvPr/>
        </p:nvPicPr>
        <p:blipFill>
          <a:blip r:embed="rId3"/>
          <a:stretch/>
        </p:blipFill>
        <p:spPr>
          <a:xfrm>
            <a:off x="4788024" y="4157135"/>
            <a:ext cx="4143372" cy="27008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0" y="-1395536"/>
            <a:ext cx="5148064" cy="705678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3600" b="1"/>
              <a:t>Материнское  поведение</a:t>
            </a:r>
            <a:br>
              <a:rPr sz="2000"/>
            </a:br>
            <a:r>
              <a:rPr sz="3200"/>
              <a:t>Интересный факт: у свиноматки различие визгов поросят позволяет ей отличать своих детенышей среди других ,даже при большом помете</a:t>
            </a:r>
            <a:r>
              <a:rPr sz="2000"/>
              <a:t>.</a:t>
            </a:r>
          </a:p>
        </p:txBody>
      </p:sp>
      <p:pic>
        <p:nvPicPr>
          <p:cNvPr id="119" name="Picture 119"/>
          <p:cNvPicPr/>
          <p:nvPr/>
        </p:nvPicPr>
        <p:blipFill>
          <a:blip r:embed="rId2"/>
          <a:stretch/>
        </p:blipFill>
        <p:spPr>
          <a:xfrm>
            <a:off x="5148064" y="539910"/>
            <a:ext cx="3995936" cy="2663957"/>
          </a:xfrm>
          <a:prstGeom prst="rect">
            <a:avLst/>
          </a:prstGeom>
        </p:spPr>
      </p:pic>
      <p:pic>
        <p:nvPicPr>
          <p:cNvPr id="121" name="Picture 121"/>
          <p:cNvPicPr/>
          <p:nvPr/>
        </p:nvPicPr>
        <p:blipFill>
          <a:blip r:embed="rId3"/>
          <a:stretch/>
        </p:blipFill>
        <p:spPr>
          <a:xfrm>
            <a:off x="467544" y="4309806"/>
            <a:ext cx="4143404" cy="2548194"/>
          </a:xfrm>
          <a:prstGeom prst="rect">
            <a:avLst/>
          </a:prstGeom>
        </p:spPr>
      </p:pic>
      <p:pic>
        <p:nvPicPr>
          <p:cNvPr id="123" name="Picture 123"/>
          <p:cNvPicPr/>
          <p:nvPr/>
        </p:nvPicPr>
        <p:blipFill>
          <a:blip r:embed="rId4"/>
          <a:stretch/>
        </p:blipFill>
        <p:spPr>
          <a:xfrm>
            <a:off x="4860032" y="4365104"/>
            <a:ext cx="4072452" cy="22907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427984" y="620688"/>
            <a:ext cx="4896544" cy="2131170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/>
              <a:t>Социальное поведение </a:t>
            </a:r>
            <a:br/>
            <a:r>
              <a:rPr sz="3100"/>
              <a:t>Пример </a:t>
            </a:r>
            <a:r>
              <a:t>: </a:t>
            </a:r>
            <a:r>
              <a:rPr sz="3100"/>
              <a:t>куры устанавливают «иерархию клевания» ,при которой доминантные особи получают лучший доступ к корму и месту на насесте.</a:t>
            </a:r>
          </a:p>
        </p:txBody>
      </p:sp>
      <p:sp>
        <p:nvSpPr>
          <p:cNvPr id="126" name="Shape 126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2" name="Picture 132"/>
          <p:cNvPicPr/>
          <p:nvPr/>
        </p:nvPicPr>
        <p:blipFill>
          <a:blip r:embed="rId2"/>
          <a:stretch/>
        </p:blipFill>
        <p:spPr>
          <a:xfrm>
            <a:off x="251519" y="3717032"/>
            <a:ext cx="4576551" cy="2919840"/>
          </a:xfrm>
          <a:prstGeom prst="rect">
            <a:avLst/>
          </a:prstGeom>
        </p:spPr>
      </p:pic>
      <p:sp>
        <p:nvSpPr>
          <p:cNvPr id="133" name="Shape 133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/>
          <a:lstStyle/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36" name="Picture 136"/>
          <p:cNvPicPr/>
          <p:nvPr/>
        </p:nvPicPr>
        <p:blipFill>
          <a:blip r:embed="rId3"/>
          <a:stretch/>
        </p:blipFill>
        <p:spPr>
          <a:xfrm>
            <a:off x="5175253" y="3645024"/>
            <a:ext cx="3968747" cy="2991445"/>
          </a:xfrm>
          <a:prstGeom prst="rect">
            <a:avLst/>
          </a:prstGeom>
        </p:spPr>
      </p:pic>
      <p:pic>
        <p:nvPicPr>
          <p:cNvPr id="138" name="Picture 138"/>
          <p:cNvPicPr/>
          <p:nvPr/>
        </p:nvPicPr>
        <p:blipFill>
          <a:blip r:embed="rId4"/>
          <a:stretch/>
        </p:blipFill>
        <p:spPr>
          <a:xfrm>
            <a:off x="179512" y="692696"/>
            <a:ext cx="4416425" cy="24714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419872" y="260648"/>
            <a:ext cx="6120680" cy="237626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b="1"/>
              <a:t>Защитное поведение</a:t>
            </a:r>
            <a:br/>
            <a:r>
              <a:rPr sz="3600"/>
              <a:t>Пример : лошади реагируют на резкие движения человека резким скачком или попыткой ударить задними ногами.</a:t>
            </a:r>
          </a:p>
        </p:txBody>
      </p:sp>
      <p:pic>
        <p:nvPicPr>
          <p:cNvPr id="142" name="Picture 142"/>
          <p:cNvPicPr/>
          <p:nvPr/>
        </p:nvPicPr>
        <p:blipFill>
          <a:blip r:embed="rId2"/>
          <a:stretch/>
        </p:blipFill>
        <p:spPr>
          <a:xfrm>
            <a:off x="0" y="1928208"/>
            <a:ext cx="3771389" cy="4929792"/>
          </a:xfrm>
          <a:prstGeom prst="rect">
            <a:avLst/>
          </a:prstGeom>
        </p:spPr>
      </p:pic>
      <p:pic>
        <p:nvPicPr>
          <p:cNvPr id="144" name="Picture 144"/>
          <p:cNvPicPr/>
          <p:nvPr/>
        </p:nvPicPr>
        <p:blipFill>
          <a:blip r:embed="rId3"/>
          <a:stretch/>
        </p:blipFill>
        <p:spPr>
          <a:xfrm>
            <a:off x="4067944" y="3429000"/>
            <a:ext cx="4572032" cy="29337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Words>220</Words>
  <Application>Microsoft Office PowerPoint</Application>
  <DocSecurity>0</DocSecurity>
  <PresentationFormat>Экран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Виды поведения сельскохозяйственных животных</vt:lpstr>
      <vt:lpstr>Понимания поведения животных помогает лучше заботиться о них,предотвращать стресс и повышать продуктивность </vt:lpstr>
      <vt:lpstr>Презентация PowerPoint</vt:lpstr>
      <vt:lpstr>Пищевое поведение Пример : у коров с дефицитом клетчатки возникает желание жевать посторонние предметы(одежду людей или конструкции загона),у свиней недостаток грубого корма провоцирует ротовую активность ,направленную на укусы сородичей.</vt:lpstr>
      <vt:lpstr>Питьевое поведение Интересный факт: козы могут различать вкус воды и предпочитают определенные источники,что было подтверждено экспериментами  выбором между водой с различным содержанием минеральных солей.</vt:lpstr>
      <vt:lpstr>Половое поведение</vt:lpstr>
      <vt:lpstr>Материнское  поведение Интересный факт: у свиноматки различие визгов поросят позволяет ей отличать своих детенышей среди других ,даже при большом помете.</vt:lpstr>
      <vt:lpstr>Социальное поведение  Пример : куры устанавливают «иерархию клевания» ,при которой доминантные особи получают лучший доступ к корму и месту на насесте.</vt:lpstr>
      <vt:lpstr>Защитное поведение Пример : лошади реагируют на резкие движения человека резким скачком или попыткой ударить задними ногами.</vt:lpstr>
      <vt:lpstr>Знания форм поведения - ключ к успешному содержанию животных. Чем лучше мы их понимаем,тем лучше заботимся!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поведения сельскохозяйственных животных</dc:title>
  <cp:lastModifiedBy>PGAU</cp:lastModifiedBy>
  <cp:revision>1</cp:revision>
  <dcterms:created xsi:type="dcterms:W3CDTF">2025-05-11T08:46:42Z</dcterms:created>
  <dcterms:modified xsi:type="dcterms:W3CDTF">2026-03-11T12:49:29Z</dcterms:modified>
</cp:coreProperties>
</file>