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9FFB499-0EEF-469F-A56F-6E8C07B72DEA}" type="datetimeFigureOut">
              <a:rPr lang="ru-RU" smtClean="0"/>
              <a:t>11.03.2026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9FFB499-0EEF-469F-A56F-6E8C07B72DEA}" type="datetimeFigureOut">
              <a:rPr lang="ru-RU" smtClean="0"/>
              <a:t>11.03.2026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9FFB499-0EEF-469F-A56F-6E8C07B72DEA}" type="datetimeFigureOut">
              <a:rPr lang="ru-RU" smtClean="0"/>
              <a:t>11.03.2026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C6890-4B2E-490E-8B6B-ECA1CB4E31A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9FFB499-0EEF-469F-A56F-6E8C07B72DEA}" type="datetimeFigureOut">
              <a:rPr lang="ru-RU" smtClean="0"/>
              <a:t>11.03.2026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C6890-4B2E-490E-8B6B-ECA1CB4E31A1}"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FFB499-0EEF-469F-A56F-6E8C07B72DEA}" type="datetimeFigureOut">
              <a:rPr lang="ru-RU" smtClean="0"/>
              <a:t>11.03.2026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69FFB499-0EEF-469F-A56F-6E8C07B72DEA}" type="datetimeFigureOut">
              <a:rPr lang="ru-RU" smtClean="0"/>
              <a:t>11.03.2026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C6890-4B2E-490E-8B6B-ECA1CB4E31A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FFB499-0EEF-469F-A56F-6E8C07B72DEA}" type="datetimeFigureOut">
              <a:rPr lang="ru-RU" smtClean="0"/>
              <a:t>11.03.2026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69FFB499-0EEF-469F-A56F-6E8C07B72DEA}" type="datetimeFigureOut">
              <a:rPr lang="ru-RU" smtClean="0"/>
              <a:t>11.03.2026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9FFB499-0EEF-469F-A56F-6E8C07B72DEA}" type="datetimeFigureOut">
              <a:rPr lang="ru-RU" smtClean="0"/>
              <a:t>11.03.2026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AC6890-4B2E-490E-8B6B-ECA1CB4E31A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9FFB499-0EEF-469F-A56F-6E8C07B72DEA}" type="datetimeFigureOut">
              <a:rPr lang="ru-RU" smtClean="0"/>
              <a:t>11.03.2026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C6890-4B2E-490E-8B6B-ECA1CB4E31A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FFB499-0EEF-469F-A56F-6E8C07B72DEA}" type="datetimeFigureOut">
              <a:rPr lang="ru-RU" smtClean="0"/>
              <a:t>11.03.2026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C6890-4B2E-490E-8B6B-ECA1CB4E31A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9FFB499-0EEF-469F-A56F-6E8C07B72DEA}" type="datetimeFigureOut">
              <a:rPr lang="ru-RU" smtClean="0"/>
              <a:t>11.03.2026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AC6890-4B2E-490E-8B6B-ECA1CB4E31A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3" y="302791"/>
            <a:ext cx="7654125" cy="1037977"/>
          </a:xfrm>
        </p:spPr>
        <p:txBody>
          <a:bodyPr/>
          <a:lstStyle/>
          <a:p>
            <a:r>
              <a:rPr lang="ru-RU" dirty="0"/>
              <a:t>«Поведение животных»</a:t>
            </a:r>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5" y="1772816"/>
            <a:ext cx="8191708" cy="428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5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988840"/>
            <a:ext cx="8352928" cy="4392488"/>
          </a:xfrm>
        </p:spPr>
        <p:txBody>
          <a:bodyPr>
            <a:normAutofit fontScale="92500" lnSpcReduction="10000"/>
          </a:bodyPr>
          <a:lstStyle/>
          <a:p>
            <a:r>
              <a:rPr lang="ru-RU" dirty="0"/>
              <a:t>Поведение животных определяется как генетически обусловленными особенностями организмов, так и влиянием различных условий среды обитания в ходе их жизнедеятельности. Генетическая информация позволяет осуществлять специфические для каждого вида безусловные рефлексы. Врождённые, порой очень сложные формы поведения, направленные на удовлетворение основных биологических потребностей организмов, называются инстинктами. Все остальные формы поведения являются результатом обучения (научения), определяющегося воздействием окружающей среды (суммация, привыкание, импринтинг, условные рефлексы, рассудочная деятельность, вероятностное прогнозирование и др.).</a:t>
            </a:r>
          </a:p>
        </p:txBody>
      </p:sp>
      <p:sp>
        <p:nvSpPr>
          <p:cNvPr id="2" name="Заголовок 1"/>
          <p:cNvSpPr>
            <a:spLocks noGrp="1"/>
          </p:cNvSpPr>
          <p:nvPr>
            <p:ph type="title"/>
          </p:nvPr>
        </p:nvSpPr>
        <p:spPr/>
        <p:txBody>
          <a:bodyPr/>
          <a:lstStyle/>
          <a:p>
            <a:r>
              <a:rPr lang="ru-RU" dirty="0"/>
              <a:t>ВВЕДЕНИЕ</a:t>
            </a:r>
          </a:p>
        </p:txBody>
      </p:sp>
    </p:spTree>
    <p:extLst>
      <p:ext uri="{BB962C8B-B14F-4D97-AF65-F5344CB8AC3E}">
        <p14:creationId xmlns:p14="http://schemas.microsoft.com/office/powerpoint/2010/main" val="27777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МЕТОДЫ ИССЛЕДОВАНИЙ ПОВЕДЕНИЯ ЖИВОТНЫХ</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5612" y="1844824"/>
            <a:ext cx="7231399" cy="4704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896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700808"/>
            <a:ext cx="4355975" cy="3450696"/>
          </a:xfrm>
        </p:spPr>
        <p:txBody>
          <a:bodyPr>
            <a:normAutofit/>
          </a:bodyPr>
          <a:lstStyle/>
          <a:p>
            <a:r>
              <a:rPr lang="ru-RU" sz="1800" b="1" dirty="0"/>
              <a:t>Метод наблюдения</a:t>
            </a:r>
          </a:p>
          <a:p>
            <a:r>
              <a:rPr lang="ru-RU" sz="1800" dirty="0"/>
              <a:t>•	Объективность</a:t>
            </a:r>
          </a:p>
          <a:p>
            <a:r>
              <a:rPr lang="ru-RU" sz="1800" dirty="0"/>
              <a:t>•	Систематичность</a:t>
            </a:r>
          </a:p>
          <a:p>
            <a:r>
              <a:rPr lang="ru-RU" sz="1800" dirty="0"/>
              <a:t>•	Точность </a:t>
            </a:r>
          </a:p>
          <a:p>
            <a:r>
              <a:rPr lang="ru-RU" sz="1800" dirty="0"/>
              <a:t>•	Естественность</a:t>
            </a:r>
          </a:p>
        </p:txBody>
      </p:sp>
      <p:sp>
        <p:nvSpPr>
          <p:cNvPr id="2" name="Заголовок 1"/>
          <p:cNvSpPr>
            <a:spLocks noGrp="1"/>
          </p:cNvSpPr>
          <p:nvPr>
            <p:ph type="title"/>
          </p:nvPr>
        </p:nvSpPr>
        <p:spPr/>
        <p:txBody>
          <a:bodyPr/>
          <a:lstStyle/>
          <a:p>
            <a:endParaRPr lang="ru-RU" dirty="0"/>
          </a:p>
        </p:txBody>
      </p:sp>
      <p:sp>
        <p:nvSpPr>
          <p:cNvPr id="4" name="Объект 2"/>
          <p:cNvSpPr txBox="1">
            <a:spLocks/>
          </p:cNvSpPr>
          <p:nvPr/>
        </p:nvSpPr>
        <p:spPr>
          <a:xfrm>
            <a:off x="4283968" y="1772816"/>
            <a:ext cx="4860032" cy="5085184"/>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ru-RU" sz="2800" b="1" dirty="0"/>
              <a:t>Экспериментальные методики</a:t>
            </a:r>
          </a:p>
          <a:p>
            <a:endParaRPr lang="ru-RU" sz="2800" dirty="0"/>
          </a:p>
          <a:p>
            <a:r>
              <a:rPr lang="ru-RU" sz="2800" u="sng" dirty="0"/>
              <a:t>Методика «Лабиринт»</a:t>
            </a:r>
          </a:p>
          <a:p>
            <a:r>
              <a:rPr lang="ru-RU" sz="2800" dirty="0"/>
              <a:t>•	Используется для изучения способности животных к научению</a:t>
            </a:r>
          </a:p>
          <a:p>
            <a:r>
              <a:rPr lang="ru-RU" sz="2800" dirty="0"/>
              <a:t>•	Включает одноуровневые и двухуровневые конструкции</a:t>
            </a:r>
          </a:p>
          <a:p>
            <a:r>
              <a:rPr lang="ru-RU" sz="2800" dirty="0"/>
              <a:t>•	Оценивается скорость достижения цели и количество ошибок</a:t>
            </a:r>
          </a:p>
          <a:p>
            <a:r>
              <a:rPr lang="ru-RU" sz="2800" dirty="0"/>
              <a:t>•	Исследует пространственную ориентацию и память</a:t>
            </a:r>
          </a:p>
          <a:p>
            <a:endParaRPr lang="ru-RU" sz="2800" dirty="0"/>
          </a:p>
          <a:p>
            <a:r>
              <a:rPr lang="ru-RU" sz="2800" u="sng" dirty="0"/>
              <a:t>Методика «Обходной путь»</a:t>
            </a:r>
          </a:p>
          <a:p>
            <a:r>
              <a:rPr lang="ru-RU" sz="2800" dirty="0"/>
              <a:t>•	Животное непосредственно воспринимает объект (обычно пищу)</a:t>
            </a:r>
          </a:p>
          <a:p>
            <a:r>
              <a:rPr lang="ru-RU" sz="2800" dirty="0"/>
              <a:t>•	Оценивается скорость и траектория передвижения</a:t>
            </a:r>
          </a:p>
          <a:p>
            <a:r>
              <a:rPr lang="ru-RU" sz="2800" dirty="0"/>
              <a:t>•	Анализируется сложность задачи и скорость её решения</a:t>
            </a:r>
          </a:p>
          <a:p>
            <a:endParaRPr lang="ru-RU" sz="2800" dirty="0"/>
          </a:p>
          <a:p>
            <a:endParaRPr lang="ru-RU" dirty="0"/>
          </a:p>
        </p:txBody>
      </p:sp>
      <p:cxnSp>
        <p:nvCxnSpPr>
          <p:cNvPr id="6" name="Прямая соединительная линия 5"/>
          <p:cNvCxnSpPr/>
          <p:nvPr/>
        </p:nvCxnSpPr>
        <p:spPr>
          <a:xfrm>
            <a:off x="4283968" y="1556792"/>
            <a:ext cx="0" cy="540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0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96944" cy="1252728"/>
          </a:xfrm>
        </p:spPr>
        <p:txBody>
          <a:bodyPr>
            <a:normAutofit fontScale="90000"/>
          </a:bodyPr>
          <a:lstStyle/>
          <a:p>
            <a:r>
              <a:rPr lang="ru-RU" dirty="0"/>
              <a:t>МЕХАНИЗМЫ, ЛЕЖАЩИЕ В ОСНОВЕ ФОРМ ПОВЕДЕНИЯ ЖИВОТНЫХ</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824458" cy="50002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3555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ФОРМЫ ПОВЕДЕНИЯ ЖИВОТНЫХ</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729349" cy="4176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967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712968" cy="4752528"/>
          </a:xfrm>
        </p:spPr>
        <p:txBody>
          <a:bodyPr>
            <a:normAutofit fontScale="77500" lnSpcReduction="20000"/>
          </a:bodyPr>
          <a:lstStyle/>
          <a:p>
            <a:r>
              <a:rPr lang="ru-RU" dirty="0"/>
              <a:t>1. пищевое; </a:t>
            </a:r>
          </a:p>
          <a:p>
            <a:r>
              <a:rPr lang="ru-RU" dirty="0"/>
              <a:t>2. комфортное (терморегуляция, выделение, поддержание чистоты тела);</a:t>
            </a:r>
          </a:p>
          <a:p>
            <a:r>
              <a:rPr lang="ru-RU" dirty="0"/>
              <a:t>3. оборонительное (пассивное и активное);</a:t>
            </a:r>
          </a:p>
          <a:p>
            <a:r>
              <a:rPr lang="ru-RU" dirty="0"/>
              <a:t>4. исследовательское;</a:t>
            </a:r>
          </a:p>
          <a:p>
            <a:r>
              <a:rPr lang="ru-RU" dirty="0"/>
              <a:t>5. игровое;</a:t>
            </a:r>
          </a:p>
          <a:p>
            <a:r>
              <a:rPr lang="ru-RU" dirty="0"/>
              <a:t>6. сон;</a:t>
            </a:r>
          </a:p>
          <a:p>
            <a:r>
              <a:rPr lang="ru-RU" dirty="0"/>
              <a:t>7. половое;</a:t>
            </a:r>
          </a:p>
          <a:p>
            <a:r>
              <a:rPr lang="ru-RU" dirty="0"/>
              <a:t>8. родительское (материнское, отцовское);</a:t>
            </a:r>
          </a:p>
          <a:p>
            <a:r>
              <a:rPr lang="ru-RU" dirty="0"/>
              <a:t>9. социальное:</a:t>
            </a:r>
          </a:p>
          <a:p>
            <a:r>
              <a:rPr lang="ru-RU" dirty="0"/>
              <a:t>а) стадное;</a:t>
            </a:r>
          </a:p>
          <a:p>
            <a:r>
              <a:rPr lang="ru-RU" dirty="0"/>
              <a:t>б) ритуальное;</a:t>
            </a:r>
          </a:p>
          <a:p>
            <a:r>
              <a:rPr lang="ru-RU" dirty="0"/>
              <a:t>в) коммуникативное (общение между особями одного вида</a:t>
            </a:r>
          </a:p>
          <a:p>
            <a:r>
              <a:rPr lang="ru-RU" dirty="0"/>
              <a:t> посредством звуковых, химических и др. сигналов);</a:t>
            </a:r>
          </a:p>
          <a:p>
            <a:r>
              <a:rPr lang="ru-RU" dirty="0"/>
              <a:t>10.аномальное поведение;</a:t>
            </a:r>
          </a:p>
          <a:p>
            <a:r>
              <a:rPr lang="ru-RU" dirty="0"/>
              <a:t>11.агрессия, или агрессивное поведение</a:t>
            </a:r>
          </a:p>
          <a:p>
            <a:endParaRPr lang="ru-RU" dirty="0"/>
          </a:p>
        </p:txBody>
      </p:sp>
      <p:sp>
        <p:nvSpPr>
          <p:cNvPr id="3" name="Заголовок 2"/>
          <p:cNvSpPr>
            <a:spLocks noGrp="1"/>
          </p:cNvSpPr>
          <p:nvPr>
            <p:ph type="title"/>
          </p:nvPr>
        </p:nvSpPr>
        <p:spPr>
          <a:xfrm>
            <a:off x="467544" y="476672"/>
            <a:ext cx="8229600" cy="1252728"/>
          </a:xfrm>
        </p:spPr>
        <p:txBody>
          <a:bodyPr>
            <a:normAutofit fontScale="90000"/>
          </a:bodyPr>
          <a:lstStyle/>
          <a:p>
            <a:r>
              <a:rPr lang="ru-RU" dirty="0"/>
              <a:t>По приспособительному эффекту подразделяются на: </a:t>
            </a:r>
          </a:p>
        </p:txBody>
      </p:sp>
    </p:spTree>
    <p:extLst>
      <p:ext uri="{BB962C8B-B14F-4D97-AF65-F5344CB8AC3E}">
        <p14:creationId xmlns:p14="http://schemas.microsoft.com/office/powerpoint/2010/main" val="287303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548" y="1412776"/>
            <a:ext cx="4427984" cy="5229200"/>
          </a:xfrm>
        </p:spPr>
        <p:txBody>
          <a:bodyPr>
            <a:noAutofit/>
          </a:bodyPr>
          <a:lstStyle/>
          <a:p>
            <a:r>
              <a:rPr lang="ru-RU" sz="1800" dirty="0"/>
              <a:t>Поведение животных представляет собой сложную совокупность действий и реакций, направленных на взаимодействие с окружающей средой, другими особями и приспособление к условиям существования. Это важнейший механизм, обеспечивающий выживание вида и адаптацию к изменениям окружающей среды. </a:t>
            </a:r>
          </a:p>
          <a:p>
            <a:r>
              <a:rPr lang="ru-RU" sz="1800" dirty="0"/>
              <a:t>Таким образом изучение поведения животных позволяет понять механизмы их взаимодействия с окружающим миром и друг с другом, что имеет важное значение как для фундаментальной науки, так и для практического применения в животноводстве, ветеринарии и природоохранной деятельности.</a:t>
            </a:r>
          </a:p>
        </p:txBody>
      </p:sp>
      <p:sp>
        <p:nvSpPr>
          <p:cNvPr id="2" name="Заголовок 1"/>
          <p:cNvSpPr>
            <a:spLocks noGrp="1"/>
          </p:cNvSpPr>
          <p:nvPr>
            <p:ph type="title"/>
          </p:nvPr>
        </p:nvSpPr>
        <p:spPr/>
        <p:txBody>
          <a:bodyPr/>
          <a:lstStyle/>
          <a:p>
            <a:r>
              <a:rPr lang="ru-RU" dirty="0"/>
              <a:t>ЗАКЛЮЧЕНИЕ</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42340"/>
            <a:ext cx="476929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641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TotalTime>
  <Words>363</Words>
  <Application>Microsoft Office PowerPoint</Application>
  <PresentationFormat>Экран (4:3)</PresentationFormat>
  <Paragraphs>42</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Candara</vt:lpstr>
      <vt:lpstr>Symbol</vt:lpstr>
      <vt:lpstr>Волна</vt:lpstr>
      <vt:lpstr>«Поведение животных»</vt:lpstr>
      <vt:lpstr>ВВЕДЕНИЕ</vt:lpstr>
      <vt:lpstr>МЕТОДЫ ИССЛЕДОВАНИЙ ПОВЕДЕНИЯ ЖИВОТНЫХ</vt:lpstr>
      <vt:lpstr>Презентация PowerPoint</vt:lpstr>
      <vt:lpstr>МЕХАНИЗМЫ, ЛЕЖАЩИЕ В ОСНОВЕ ФОРМ ПОВЕДЕНИЯ ЖИВОТНЫХ</vt:lpstr>
      <vt:lpstr>ФОРМЫ ПОВЕДЕНИЯ ЖИВОТНЫХ</vt:lpstr>
      <vt:lpstr>По приспособительному эффекту подразделяются на: </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«Поведение животных»</dc:title>
  <dc:creator>Настя</dc:creator>
  <cp:lastModifiedBy>PGAU</cp:lastModifiedBy>
  <cp:revision>5</cp:revision>
  <dcterms:created xsi:type="dcterms:W3CDTF">2025-04-22T21:35:13Z</dcterms:created>
  <dcterms:modified xsi:type="dcterms:W3CDTF">2026-03-11T12:50:11Z</dcterms:modified>
</cp:coreProperties>
</file>