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41"/>
  </p:handoutMasterIdLst>
  <p:sldIdLst>
    <p:sldId id="470" r:id="rId2"/>
    <p:sldId id="471" r:id="rId3"/>
    <p:sldId id="472" r:id="rId4"/>
    <p:sldId id="473" r:id="rId5"/>
    <p:sldId id="474" r:id="rId6"/>
    <p:sldId id="475" r:id="rId7"/>
    <p:sldId id="481" r:id="rId8"/>
    <p:sldId id="476" r:id="rId9"/>
    <p:sldId id="477" r:id="rId10"/>
    <p:sldId id="478" r:id="rId11"/>
    <p:sldId id="479" r:id="rId12"/>
    <p:sldId id="480" r:id="rId13"/>
    <p:sldId id="482" r:id="rId14"/>
    <p:sldId id="483" r:id="rId15"/>
    <p:sldId id="484" r:id="rId16"/>
    <p:sldId id="485" r:id="rId17"/>
    <p:sldId id="486" r:id="rId18"/>
    <p:sldId id="487" r:id="rId19"/>
    <p:sldId id="488" r:id="rId20"/>
    <p:sldId id="489" r:id="rId21"/>
    <p:sldId id="490" r:id="rId22"/>
    <p:sldId id="491" r:id="rId23"/>
    <p:sldId id="492" r:id="rId24"/>
    <p:sldId id="493" r:id="rId25"/>
    <p:sldId id="494" r:id="rId26"/>
    <p:sldId id="495" r:id="rId27"/>
    <p:sldId id="496" r:id="rId28"/>
    <p:sldId id="497" r:id="rId29"/>
    <p:sldId id="498" r:id="rId30"/>
    <p:sldId id="499" r:id="rId31"/>
    <p:sldId id="500" r:id="rId32"/>
    <p:sldId id="501" r:id="rId33"/>
    <p:sldId id="502" r:id="rId34"/>
    <p:sldId id="503" r:id="rId35"/>
    <p:sldId id="504" r:id="rId36"/>
    <p:sldId id="505" r:id="rId37"/>
    <p:sldId id="506" r:id="rId38"/>
    <p:sldId id="507" r:id="rId39"/>
    <p:sldId id="50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741"/>
    <a:srgbClr val="027DD3"/>
    <a:srgbClr val="0163A0"/>
    <a:srgbClr val="FD8F28"/>
    <a:srgbClr val="B6A582"/>
    <a:srgbClr val="FFC900"/>
    <a:srgbClr val="173A8D"/>
    <a:srgbClr val="129481"/>
    <a:srgbClr val="001736"/>
    <a:srgbClr val="003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4660"/>
  </p:normalViewPr>
  <p:slideViewPr>
    <p:cSldViewPr snapToGrid="0">
      <p:cViewPr varScale="1">
        <p:scale>
          <a:sx n="74" d="100"/>
          <a:sy n="74" d="100"/>
        </p:scale>
        <p:origin x="720" y="64"/>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2/22/2026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1DBD9794-A4CC-42D0-9A65-24C6B9EF4076}" type="datetimeFigureOut">
              <a:rPr lang="en-US" smtClean="0"/>
              <a:t>2/22/2026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092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DBD9794-A4CC-42D0-9A65-24C6B9EF4076}" type="datetimeFigureOut">
              <a:rPr lang="en-US" smtClean="0"/>
              <a:t>2/22/2026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3440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DBD9794-A4CC-42D0-9A65-24C6B9EF4076}" type="datetimeFigureOut">
              <a:rPr lang="en-US" smtClean="0"/>
              <a:t>2/22/2026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26621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DBD9794-A4CC-42D0-9A65-24C6B9EF4076}" type="datetimeFigureOut">
              <a:rPr lang="en-US" smtClean="0"/>
              <a:t>2/22/2026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51821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DBD9794-A4CC-42D0-9A65-24C6B9EF4076}" type="datetimeFigureOut">
              <a:rPr lang="en-US" smtClean="0"/>
              <a:t>2/22/2026</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1812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DBD9794-A4CC-42D0-9A65-24C6B9EF4076}" type="datetimeFigureOut">
              <a:rPr lang="en-US" smtClean="0"/>
              <a:t>2/22/2026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409450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DBD9794-A4CC-42D0-9A65-24C6B9EF4076}" type="datetimeFigureOut">
              <a:rPr lang="en-US" smtClean="0"/>
              <a:t>2/22/2026</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408782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DBD9794-A4CC-42D0-9A65-24C6B9EF4076}" type="datetimeFigureOut">
              <a:rPr lang="en-US" smtClean="0"/>
              <a:t>2/22/2026</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12377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BD9794-A4CC-42D0-9A65-24C6B9EF4076}" type="datetimeFigureOut">
              <a:rPr lang="en-US" smtClean="0"/>
              <a:t>2/22/2026</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55702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1DBD9794-A4CC-42D0-9A65-24C6B9EF4076}" type="datetimeFigureOut">
              <a:rPr lang="en-US" smtClean="0"/>
              <a:t>2/22/2026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10433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1DBD9794-A4CC-42D0-9A65-24C6B9EF4076}" type="datetimeFigureOut">
              <a:rPr lang="en-US" smtClean="0"/>
              <a:t>2/22/2026</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95677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BD9794-A4CC-42D0-9A65-24C6B9EF4076}" type="datetimeFigureOut">
              <a:rPr lang="en-US" smtClean="0"/>
              <a:t>2/22/2026</a:t>
            </a:fld>
            <a:endParaRPr lang="en-US"/>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E8DF1E-33BB-4377-9A26-35481BA06C7C}" type="slidenum">
              <a:rPr lang="en-US" smtClean="0"/>
              <a:t>‹#›</a:t>
            </a:fld>
            <a:endParaRPr lang="en-US"/>
          </a:p>
        </p:txBody>
      </p:sp>
      <p:pic>
        <p:nvPicPr>
          <p:cNvPr id="7" name="Рисунок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11305" t="11141" r="19116" b="11032"/>
          <a:stretch/>
        </p:blipFill>
        <p:spPr>
          <a:xfrm>
            <a:off x="1" y="0"/>
            <a:ext cx="9144000" cy="6858000"/>
          </a:xfrm>
          <a:prstGeom prst="rect">
            <a:avLst/>
          </a:prstGeom>
        </p:spPr>
      </p:pic>
    </p:spTree>
    <p:extLst>
      <p:ext uri="{BB962C8B-B14F-4D97-AF65-F5344CB8AC3E}">
        <p14:creationId xmlns:p14="http://schemas.microsoft.com/office/powerpoint/2010/main" val="36338070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72C121-32CF-4948-83EB-14BAF5A1FF8F}"/>
              </a:ext>
            </a:extLst>
          </p:cNvPr>
          <p:cNvSpPr txBox="1"/>
          <p:nvPr/>
        </p:nvSpPr>
        <p:spPr>
          <a:xfrm>
            <a:off x="741872" y="534838"/>
            <a:ext cx="7901796" cy="3257302"/>
          </a:xfrm>
          <a:prstGeom prst="rect">
            <a:avLst/>
          </a:prstGeom>
          <a:noFill/>
        </p:spPr>
        <p:txBody>
          <a:bodyPr wrap="square">
            <a:spAutoFit/>
          </a:bodyPr>
          <a:lstStyle/>
          <a:p>
            <a:pPr marL="791210" algn="ctr">
              <a:spcBef>
                <a:spcPts val="1560"/>
              </a:spcBef>
              <a:spcAft>
                <a:spcPts val="0"/>
              </a:spcAft>
            </a:pPr>
            <a:r>
              <a:rPr lang="ru-RU" sz="2800" b="1" kern="0" dirty="0">
                <a:solidFill>
                  <a:srgbClr val="365F91"/>
                </a:solidFill>
                <a:effectLst/>
                <a:latin typeface="Times New Roman" panose="02020603050405020304" pitchFamily="18" charset="0"/>
                <a:ea typeface="Times New Roman" panose="02020603050405020304" pitchFamily="18" charset="0"/>
              </a:rPr>
              <a:t>Контроль</a:t>
            </a:r>
            <a:r>
              <a:rPr lang="ru-RU" sz="2800" b="1" kern="0" spc="-35" dirty="0">
                <a:solidFill>
                  <a:srgbClr val="365F91"/>
                </a:solidFill>
                <a:effectLst/>
                <a:latin typeface="Times New Roman" panose="02020603050405020304" pitchFamily="18" charset="0"/>
                <a:ea typeface="Times New Roman" panose="02020603050405020304" pitchFamily="18" charset="0"/>
              </a:rPr>
              <a:t> </a:t>
            </a:r>
            <a:r>
              <a:rPr lang="ru-RU" sz="2800" b="1" kern="0" dirty="0">
                <a:solidFill>
                  <a:srgbClr val="365F91"/>
                </a:solidFill>
                <a:effectLst/>
                <a:latin typeface="Times New Roman" panose="02020603050405020304" pitchFamily="18" charset="0"/>
                <a:ea typeface="Times New Roman" panose="02020603050405020304" pitchFamily="18" charset="0"/>
              </a:rPr>
              <a:t>и</a:t>
            </a:r>
            <a:r>
              <a:rPr lang="ru-RU" sz="2800" b="1" kern="0" spc="-50" dirty="0">
                <a:solidFill>
                  <a:srgbClr val="365F91"/>
                </a:solidFill>
                <a:effectLst/>
                <a:latin typeface="Times New Roman" panose="02020603050405020304" pitchFamily="18" charset="0"/>
                <a:ea typeface="Times New Roman" panose="02020603050405020304" pitchFamily="18" charset="0"/>
              </a:rPr>
              <a:t> </a:t>
            </a:r>
            <a:r>
              <a:rPr lang="ru-RU" sz="2800" b="1" kern="0" dirty="0">
                <a:solidFill>
                  <a:srgbClr val="365F91"/>
                </a:solidFill>
                <a:effectLst/>
                <a:latin typeface="Times New Roman" panose="02020603050405020304" pitchFamily="18" charset="0"/>
                <a:ea typeface="Times New Roman" panose="02020603050405020304" pitchFamily="18" charset="0"/>
              </a:rPr>
              <a:t>аудит</a:t>
            </a:r>
            <a:r>
              <a:rPr lang="ru-RU" sz="2800" b="1" kern="0" spc="-60" dirty="0">
                <a:solidFill>
                  <a:srgbClr val="365F91"/>
                </a:solidFill>
                <a:effectLst/>
                <a:latin typeface="Times New Roman" panose="02020603050405020304" pitchFamily="18" charset="0"/>
                <a:ea typeface="Times New Roman" panose="02020603050405020304" pitchFamily="18" charset="0"/>
              </a:rPr>
              <a:t> </a:t>
            </a:r>
            <a:r>
              <a:rPr lang="ru-RU" sz="2800" b="1" kern="0" dirty="0">
                <a:solidFill>
                  <a:srgbClr val="365F91"/>
                </a:solidFill>
                <a:effectLst/>
                <a:latin typeface="Times New Roman" panose="02020603050405020304" pitchFamily="18" charset="0"/>
                <a:ea typeface="Times New Roman" panose="02020603050405020304" pitchFamily="18" charset="0"/>
              </a:rPr>
              <a:t>в</a:t>
            </a:r>
            <a:r>
              <a:rPr lang="ru-RU" sz="2800" b="1" kern="0" spc="-40" dirty="0">
                <a:solidFill>
                  <a:srgbClr val="365F91"/>
                </a:solidFill>
                <a:effectLst/>
                <a:latin typeface="Times New Roman" panose="02020603050405020304" pitchFamily="18" charset="0"/>
                <a:ea typeface="Times New Roman" panose="02020603050405020304" pitchFamily="18" charset="0"/>
              </a:rPr>
              <a:t> </a:t>
            </a:r>
            <a:r>
              <a:rPr lang="ru-RU" sz="2800" b="1" kern="0" dirty="0">
                <a:solidFill>
                  <a:srgbClr val="365F91"/>
                </a:solidFill>
                <a:effectLst/>
                <a:latin typeface="Times New Roman" panose="02020603050405020304" pitchFamily="18" charset="0"/>
                <a:ea typeface="Times New Roman" panose="02020603050405020304" pitchFamily="18" charset="0"/>
              </a:rPr>
              <a:t>сфере</a:t>
            </a:r>
            <a:r>
              <a:rPr lang="ru-RU" sz="2800" b="1" kern="0" spc="-50" dirty="0">
                <a:solidFill>
                  <a:srgbClr val="365F91"/>
                </a:solidFill>
                <a:effectLst/>
                <a:latin typeface="Times New Roman" panose="02020603050405020304" pitchFamily="18" charset="0"/>
                <a:ea typeface="Times New Roman" panose="02020603050405020304" pitchFamily="18" charset="0"/>
              </a:rPr>
              <a:t> </a:t>
            </a:r>
            <a:r>
              <a:rPr lang="ru-RU" sz="2800" b="1" kern="0" dirty="0">
                <a:solidFill>
                  <a:srgbClr val="365F91"/>
                </a:solidFill>
                <a:effectLst/>
                <a:latin typeface="Times New Roman" panose="02020603050405020304" pitchFamily="18" charset="0"/>
                <a:ea typeface="Times New Roman" panose="02020603050405020304" pitchFamily="18" charset="0"/>
              </a:rPr>
              <a:t>государственных</a:t>
            </a:r>
            <a:r>
              <a:rPr lang="ru-RU" sz="2800" b="1" kern="0" spc="-45" dirty="0">
                <a:solidFill>
                  <a:srgbClr val="365F91"/>
                </a:solidFill>
                <a:effectLst/>
                <a:latin typeface="Times New Roman" panose="02020603050405020304" pitchFamily="18" charset="0"/>
                <a:ea typeface="Times New Roman" panose="02020603050405020304" pitchFamily="18" charset="0"/>
              </a:rPr>
              <a:t> </a:t>
            </a:r>
            <a:r>
              <a:rPr lang="ru-RU" sz="2800" b="1" kern="0" spc="-10" dirty="0">
                <a:solidFill>
                  <a:srgbClr val="365F91"/>
                </a:solidFill>
                <a:effectLst/>
                <a:latin typeface="Times New Roman" panose="02020603050405020304" pitchFamily="18" charset="0"/>
                <a:ea typeface="Times New Roman" panose="02020603050405020304" pitchFamily="18" charset="0"/>
              </a:rPr>
              <a:t>закупок</a:t>
            </a:r>
          </a:p>
          <a:p>
            <a:pPr marL="791210" algn="ctr">
              <a:spcBef>
                <a:spcPts val="1560"/>
              </a:spcBef>
              <a:spcAft>
                <a:spcPts val="0"/>
              </a:spcAft>
            </a:pPr>
            <a:r>
              <a:rPr lang="ru-RU" sz="2800" b="1" spc="0" dirty="0">
                <a:solidFill>
                  <a:srgbClr val="365F91"/>
                </a:solidFill>
                <a:effectLst/>
                <a:latin typeface="Times New Roman" panose="02020603050405020304" pitchFamily="18" charset="0"/>
                <a:ea typeface="Times New Roman" panose="02020603050405020304" pitchFamily="18" charset="0"/>
              </a:rPr>
              <a:t>Значение</a:t>
            </a:r>
            <a:r>
              <a:rPr lang="ru-RU" sz="2800" b="1" spc="-35" dirty="0">
                <a:solidFill>
                  <a:srgbClr val="365F91"/>
                </a:solidFill>
                <a:effectLst/>
                <a:latin typeface="Times New Roman" panose="02020603050405020304" pitchFamily="18" charset="0"/>
                <a:ea typeface="Times New Roman" panose="02020603050405020304" pitchFamily="18" charset="0"/>
              </a:rPr>
              <a:t> </a:t>
            </a:r>
            <a:r>
              <a:rPr lang="ru-RU" sz="2800" b="1" spc="0" dirty="0">
                <a:solidFill>
                  <a:srgbClr val="365F91"/>
                </a:solidFill>
                <a:effectLst/>
                <a:latin typeface="Times New Roman" panose="02020603050405020304" pitchFamily="18" charset="0"/>
                <a:ea typeface="Times New Roman" panose="02020603050405020304" pitchFamily="18" charset="0"/>
              </a:rPr>
              <a:t>контроля</a:t>
            </a:r>
            <a:r>
              <a:rPr lang="ru-RU" sz="2800" b="1" spc="-35" dirty="0">
                <a:solidFill>
                  <a:srgbClr val="365F91"/>
                </a:solidFill>
                <a:effectLst/>
                <a:latin typeface="Times New Roman" panose="02020603050405020304" pitchFamily="18" charset="0"/>
                <a:ea typeface="Times New Roman" panose="02020603050405020304" pitchFamily="18" charset="0"/>
              </a:rPr>
              <a:t> </a:t>
            </a:r>
            <a:r>
              <a:rPr lang="ru-RU" sz="2800" b="1" spc="0" dirty="0">
                <a:solidFill>
                  <a:srgbClr val="365F91"/>
                </a:solidFill>
                <a:effectLst/>
                <a:latin typeface="Times New Roman" panose="02020603050405020304" pitchFamily="18" charset="0"/>
                <a:ea typeface="Times New Roman" panose="02020603050405020304" pitchFamily="18" charset="0"/>
              </a:rPr>
              <a:t>в</a:t>
            </a:r>
            <a:r>
              <a:rPr lang="ru-RU" sz="2800" b="1" spc="-35" dirty="0">
                <a:solidFill>
                  <a:srgbClr val="365F91"/>
                </a:solidFill>
                <a:effectLst/>
                <a:latin typeface="Times New Roman" panose="02020603050405020304" pitchFamily="18" charset="0"/>
                <a:ea typeface="Times New Roman" panose="02020603050405020304" pitchFamily="18" charset="0"/>
              </a:rPr>
              <a:t> </a:t>
            </a:r>
            <a:r>
              <a:rPr lang="ru-RU" sz="2800" b="1" spc="0" dirty="0">
                <a:solidFill>
                  <a:srgbClr val="365F91"/>
                </a:solidFill>
                <a:effectLst/>
                <a:latin typeface="Times New Roman" panose="02020603050405020304" pitchFamily="18" charset="0"/>
                <a:ea typeface="Times New Roman" panose="02020603050405020304" pitchFamily="18" charset="0"/>
              </a:rPr>
              <a:t>системе</a:t>
            </a:r>
            <a:r>
              <a:rPr lang="ru-RU" sz="2800" b="1" spc="-30" dirty="0">
                <a:solidFill>
                  <a:srgbClr val="365F91"/>
                </a:solidFill>
                <a:effectLst/>
                <a:latin typeface="Times New Roman" panose="02020603050405020304" pitchFamily="18" charset="0"/>
                <a:ea typeface="Times New Roman" panose="02020603050405020304" pitchFamily="18" charset="0"/>
              </a:rPr>
              <a:t> </a:t>
            </a:r>
            <a:r>
              <a:rPr lang="ru-RU" sz="2800" b="1" spc="-10" dirty="0">
                <a:solidFill>
                  <a:srgbClr val="365F91"/>
                </a:solidFill>
                <a:effectLst/>
                <a:latin typeface="Times New Roman" panose="02020603050405020304" pitchFamily="18" charset="0"/>
                <a:ea typeface="Times New Roman" panose="02020603050405020304" pitchFamily="18" charset="0"/>
              </a:rPr>
              <a:t>закупок</a:t>
            </a:r>
            <a:endParaRPr lang="ru-RU" sz="2800" b="1" spc="0" dirty="0">
              <a:effectLst/>
              <a:latin typeface="Times New Roman" panose="02020603050405020304" pitchFamily="18" charset="0"/>
              <a:ea typeface="Times New Roman" panose="02020603050405020304" pitchFamily="18" charset="0"/>
            </a:endParaRPr>
          </a:p>
          <a:p>
            <a:pPr marL="539115" marR="446405" indent="539750" algn="just">
              <a:spcBef>
                <a:spcPts val="1425"/>
              </a:spcBef>
              <a:spcAft>
                <a:spcPts val="0"/>
              </a:spcAft>
            </a:pPr>
            <a:r>
              <a:rPr lang="ru-RU" sz="1400" dirty="0">
                <a:effectLst/>
                <a:latin typeface="Times New Roman" panose="02020603050405020304" pitchFamily="18" charset="0"/>
                <a:ea typeface="Times New Roman" panose="02020603050405020304" pitchFamily="18" charset="0"/>
              </a:rPr>
              <a:t>Контроль в сфере государственных закупок является необходимым условием обеспечения законности и прозрачности процедур, эффективного и целевого использования бюджетных средств, предотвращения коррупции и злоупотреблений. Контрольные механизмы охватывают все этапы закупочной деятельности — от планирования до исполнения контрактов.</a:t>
            </a:r>
          </a:p>
          <a:p>
            <a:pPr marL="1078865" algn="just">
              <a:lnSpc>
                <a:spcPts val="1600"/>
              </a:lnSpc>
            </a:pPr>
            <a:r>
              <a:rPr lang="ru-RU" sz="1400" dirty="0">
                <a:effectLst/>
                <a:latin typeface="Times New Roman" panose="02020603050405020304" pitchFamily="18" charset="0"/>
                <a:ea typeface="Times New Roman" panose="02020603050405020304" pitchFamily="18" charset="0"/>
              </a:rPr>
              <a:t>Виды</a:t>
            </a:r>
            <a:r>
              <a:rPr lang="ru-RU" sz="1400" spc="-2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контроля</a:t>
            </a:r>
            <a:r>
              <a:rPr lang="ru-RU" sz="1400" spc="-2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сфере</a:t>
            </a:r>
            <a:r>
              <a:rPr lang="ru-RU" sz="1400" spc="-2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закупок</a:t>
            </a:r>
            <a:r>
              <a:rPr lang="ru-RU" sz="1400" spc="-2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представлены</a:t>
            </a:r>
            <a:r>
              <a:rPr lang="ru-RU" sz="1400" spc="-2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a:t>
            </a:r>
            <a:r>
              <a:rPr lang="ru-RU" sz="1400" spc="-3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таблице</a:t>
            </a:r>
            <a:r>
              <a:rPr lang="ru-RU" sz="1400" spc="-20" dirty="0">
                <a:effectLst/>
                <a:latin typeface="Times New Roman" panose="02020603050405020304" pitchFamily="18" charset="0"/>
                <a:ea typeface="Times New Roman" panose="02020603050405020304" pitchFamily="18" charset="0"/>
              </a:rPr>
              <a:t> </a:t>
            </a:r>
          </a:p>
          <a:p>
            <a:pPr marL="1078865" algn="just">
              <a:lnSpc>
                <a:spcPts val="1600"/>
              </a:lnSpc>
            </a:pPr>
            <a:endParaRPr lang="ru-RU" sz="1400" dirty="0">
              <a:effectLst/>
              <a:latin typeface="Times New Roman" panose="02020603050405020304" pitchFamily="18" charset="0"/>
              <a:ea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90E4DF69-1377-46AC-BD0C-A4F56905FC49}"/>
              </a:ext>
            </a:extLst>
          </p:cNvPr>
          <p:cNvGraphicFramePr>
            <a:graphicFrameLocks noGrp="1"/>
          </p:cNvGraphicFramePr>
          <p:nvPr>
            <p:extLst>
              <p:ext uri="{D42A27DB-BD31-4B8C-83A1-F6EECF244321}">
                <p14:modId xmlns:p14="http://schemas.microsoft.com/office/powerpoint/2010/main" val="3969758718"/>
              </p:ext>
            </p:extLst>
          </p:nvPr>
        </p:nvGraphicFramePr>
        <p:xfrm>
          <a:off x="1802167" y="3994951"/>
          <a:ext cx="6347534" cy="2181560"/>
        </p:xfrm>
        <a:graphic>
          <a:graphicData uri="http://schemas.openxmlformats.org/drawingml/2006/table">
            <a:tbl>
              <a:tblPr firstRow="1" firstCol="1" lastRow="1" lastCol="1" bandRow="1" bandCol="1">
                <a:tableStyleId>{5C22544A-7EE6-4342-B048-85BDC9FD1C3A}</a:tableStyleId>
              </a:tblPr>
              <a:tblGrid>
                <a:gridCol w="2282173">
                  <a:extLst>
                    <a:ext uri="{9D8B030D-6E8A-4147-A177-3AD203B41FA5}">
                      <a16:colId xmlns:a16="http://schemas.microsoft.com/office/drawing/2014/main" val="2722561726"/>
                    </a:ext>
                  </a:extLst>
                </a:gridCol>
                <a:gridCol w="4065361">
                  <a:extLst>
                    <a:ext uri="{9D8B030D-6E8A-4147-A177-3AD203B41FA5}">
                      <a16:colId xmlns:a16="http://schemas.microsoft.com/office/drawing/2014/main" val="2510651151"/>
                    </a:ext>
                  </a:extLst>
                </a:gridCol>
              </a:tblGrid>
              <a:tr h="363593">
                <a:tc>
                  <a:txBody>
                    <a:bodyPr/>
                    <a:lstStyle/>
                    <a:p>
                      <a:pPr marL="6350" algn="ctr">
                        <a:spcBef>
                          <a:spcPts val="570"/>
                        </a:spcBef>
                        <a:spcAft>
                          <a:spcPts val="0"/>
                        </a:spcAft>
                      </a:pPr>
                      <a:r>
                        <a:rPr lang="ru-RU" sz="1600" spc="-10">
                          <a:effectLst/>
                          <a:latin typeface="Times New Roman" panose="02020603050405020304" pitchFamily="18" charset="0"/>
                          <a:cs typeface="Times New Roman" panose="02020603050405020304" pitchFamily="18" charset="0"/>
                        </a:rPr>
                        <a:t>Признак</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620" algn="ctr">
                        <a:spcBef>
                          <a:spcPts val="70"/>
                        </a:spcBef>
                        <a:spcAft>
                          <a:spcPts val="0"/>
                        </a:spcAft>
                      </a:pPr>
                      <a:r>
                        <a:rPr lang="ru-RU" sz="1600">
                          <a:effectLst/>
                          <a:latin typeface="Times New Roman" panose="02020603050405020304" pitchFamily="18" charset="0"/>
                          <a:cs typeface="Times New Roman" panose="02020603050405020304" pitchFamily="18" charset="0"/>
                        </a:rPr>
                        <a:t>Виды </a:t>
                      </a:r>
                      <a:r>
                        <a:rPr lang="ru-RU" sz="1600" spc="-10">
                          <a:effectLst/>
                          <a:latin typeface="Times New Roman" panose="02020603050405020304" pitchFamily="18" charset="0"/>
                          <a:cs typeface="Times New Roman" panose="02020603050405020304" pitchFamily="18" charset="0"/>
                        </a:rPr>
                        <a:t>контроля</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66628245"/>
                  </a:ext>
                </a:extLst>
              </a:tr>
              <a:tr h="363593">
                <a:tc>
                  <a:txBody>
                    <a:bodyPr/>
                    <a:lstStyle/>
                    <a:p>
                      <a:pPr marL="10160">
                        <a:spcBef>
                          <a:spcPts val="55"/>
                        </a:spcBef>
                        <a:spcAft>
                          <a:spcPts val="0"/>
                        </a:spcAft>
                      </a:pPr>
                      <a:r>
                        <a:rPr lang="ru-RU" sz="1600">
                          <a:effectLst/>
                          <a:latin typeface="Times New Roman" panose="02020603050405020304" pitchFamily="18" charset="0"/>
                          <a:cs typeface="Times New Roman" panose="02020603050405020304" pitchFamily="18" charset="0"/>
                        </a:rPr>
                        <a:t>По </a:t>
                      </a:r>
                      <a:r>
                        <a:rPr lang="ru-RU" sz="1600" spc="-10">
                          <a:effectLst/>
                          <a:latin typeface="Times New Roman" panose="02020603050405020304" pitchFamily="18" charset="0"/>
                          <a:cs typeface="Times New Roman" panose="02020603050405020304" pitchFamily="18" charset="0"/>
                        </a:rPr>
                        <a:t>времени</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8890">
                        <a:spcBef>
                          <a:spcPts val="55"/>
                        </a:spcBef>
                        <a:spcAft>
                          <a:spcPts val="0"/>
                        </a:spcAft>
                      </a:pPr>
                      <a:r>
                        <a:rPr lang="ru-RU" sz="1600">
                          <a:effectLst/>
                          <a:latin typeface="Times New Roman" panose="02020603050405020304" pitchFamily="18" charset="0"/>
                          <a:cs typeface="Times New Roman" panose="02020603050405020304" pitchFamily="18" charset="0"/>
                        </a:rPr>
                        <a:t>Предварительный,</a:t>
                      </a:r>
                      <a:r>
                        <a:rPr lang="ru-RU" sz="1600" spc="-35">
                          <a:effectLst/>
                          <a:latin typeface="Times New Roman" panose="02020603050405020304" pitchFamily="18" charset="0"/>
                          <a:cs typeface="Times New Roman" panose="02020603050405020304" pitchFamily="18" charset="0"/>
                        </a:rPr>
                        <a:t> </a:t>
                      </a:r>
                      <a:r>
                        <a:rPr lang="ru-RU" sz="1600">
                          <a:effectLst/>
                          <a:latin typeface="Times New Roman" panose="02020603050405020304" pitchFamily="18" charset="0"/>
                          <a:cs typeface="Times New Roman" panose="02020603050405020304" pitchFamily="18" charset="0"/>
                        </a:rPr>
                        <a:t>текущий,</a:t>
                      </a:r>
                      <a:r>
                        <a:rPr lang="ru-RU" sz="1600" spc="-30">
                          <a:effectLst/>
                          <a:latin typeface="Times New Roman" panose="02020603050405020304" pitchFamily="18" charset="0"/>
                          <a:cs typeface="Times New Roman" panose="02020603050405020304" pitchFamily="18" charset="0"/>
                        </a:rPr>
                        <a:t> </a:t>
                      </a:r>
                      <a:r>
                        <a:rPr lang="ru-RU" sz="1600" spc="-10">
                          <a:effectLst/>
                          <a:latin typeface="Times New Roman" panose="02020603050405020304" pitchFamily="18" charset="0"/>
                          <a:cs typeface="Times New Roman" panose="02020603050405020304" pitchFamily="18" charset="0"/>
                        </a:rPr>
                        <a:t>последующий</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92043905"/>
                  </a:ext>
                </a:extLst>
              </a:tr>
              <a:tr h="363593">
                <a:tc>
                  <a:txBody>
                    <a:bodyPr/>
                    <a:lstStyle/>
                    <a:p>
                      <a:pPr marL="10160">
                        <a:spcBef>
                          <a:spcPts val="55"/>
                        </a:spcBef>
                        <a:spcAft>
                          <a:spcPts val="0"/>
                        </a:spcAft>
                      </a:pPr>
                      <a:r>
                        <a:rPr lang="ru-RU" sz="1600">
                          <a:effectLst/>
                          <a:latin typeface="Times New Roman" panose="02020603050405020304" pitchFamily="18" charset="0"/>
                          <a:cs typeface="Times New Roman" panose="02020603050405020304" pitchFamily="18" charset="0"/>
                        </a:rPr>
                        <a:t>По</a:t>
                      </a:r>
                      <a:r>
                        <a:rPr lang="ru-RU" sz="1600" spc="-10">
                          <a:effectLst/>
                          <a:latin typeface="Times New Roman" panose="02020603050405020304" pitchFamily="18" charset="0"/>
                          <a:cs typeface="Times New Roman" panose="02020603050405020304" pitchFamily="18" charset="0"/>
                        </a:rPr>
                        <a:t> </a:t>
                      </a:r>
                      <a:r>
                        <a:rPr lang="ru-RU" sz="1600">
                          <a:effectLst/>
                          <a:latin typeface="Times New Roman" panose="02020603050405020304" pitchFamily="18" charset="0"/>
                          <a:cs typeface="Times New Roman" panose="02020603050405020304" pitchFamily="18" charset="0"/>
                        </a:rPr>
                        <a:t>субъекту</a:t>
                      </a:r>
                      <a:r>
                        <a:rPr lang="ru-RU" sz="1600" spc="-25">
                          <a:effectLst/>
                          <a:latin typeface="Times New Roman" panose="02020603050405020304" pitchFamily="18" charset="0"/>
                          <a:cs typeface="Times New Roman" panose="02020603050405020304" pitchFamily="18" charset="0"/>
                        </a:rPr>
                        <a:t> </a:t>
                      </a:r>
                      <a:r>
                        <a:rPr lang="ru-RU" sz="1600" spc="-10">
                          <a:effectLst/>
                          <a:latin typeface="Times New Roman" panose="02020603050405020304" pitchFamily="18" charset="0"/>
                          <a:cs typeface="Times New Roman" panose="02020603050405020304" pitchFamily="18" charset="0"/>
                        </a:rPr>
                        <a:t>контроля</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8890">
                        <a:spcBef>
                          <a:spcPts val="55"/>
                        </a:spcBef>
                        <a:spcAft>
                          <a:spcPts val="0"/>
                        </a:spcAft>
                      </a:pPr>
                      <a:r>
                        <a:rPr lang="ru-RU" sz="1600" dirty="0">
                          <a:effectLst/>
                          <a:latin typeface="Times New Roman" panose="02020603050405020304" pitchFamily="18" charset="0"/>
                          <a:cs typeface="Times New Roman" panose="02020603050405020304" pitchFamily="18" charset="0"/>
                        </a:rPr>
                        <a:t>Внутренний,</a:t>
                      </a:r>
                      <a:r>
                        <a:rPr lang="ru-RU" sz="1600" spc="-35" dirty="0">
                          <a:effectLst/>
                          <a:latin typeface="Times New Roman" panose="02020603050405020304" pitchFamily="18" charset="0"/>
                          <a:cs typeface="Times New Roman" panose="02020603050405020304" pitchFamily="18" charset="0"/>
                        </a:rPr>
                        <a:t> </a:t>
                      </a:r>
                      <a:r>
                        <a:rPr lang="ru-RU" sz="1600" spc="-10" dirty="0">
                          <a:effectLst/>
                          <a:latin typeface="Times New Roman" panose="02020603050405020304" pitchFamily="18" charset="0"/>
                          <a:cs typeface="Times New Roman" panose="02020603050405020304" pitchFamily="18" charset="0"/>
                        </a:rPr>
                        <a:t>внешний</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73231916"/>
                  </a:ext>
                </a:extLst>
              </a:tr>
              <a:tr h="363593">
                <a:tc>
                  <a:txBody>
                    <a:bodyPr/>
                    <a:lstStyle/>
                    <a:p>
                      <a:pPr marL="10160">
                        <a:spcBef>
                          <a:spcPts val="40"/>
                        </a:spcBef>
                        <a:spcAft>
                          <a:spcPts val="0"/>
                        </a:spcAft>
                      </a:pPr>
                      <a:r>
                        <a:rPr lang="ru-RU" sz="1600">
                          <a:effectLst/>
                          <a:latin typeface="Times New Roman" panose="02020603050405020304" pitchFamily="18" charset="0"/>
                          <a:cs typeface="Times New Roman" panose="02020603050405020304" pitchFamily="18" charset="0"/>
                        </a:rPr>
                        <a:t>По</a:t>
                      </a:r>
                      <a:r>
                        <a:rPr lang="ru-RU" sz="1600" spc="-5">
                          <a:effectLst/>
                          <a:latin typeface="Times New Roman" panose="02020603050405020304" pitchFamily="18" charset="0"/>
                          <a:cs typeface="Times New Roman" panose="02020603050405020304" pitchFamily="18" charset="0"/>
                        </a:rPr>
                        <a:t> </a:t>
                      </a:r>
                      <a:r>
                        <a:rPr lang="ru-RU" sz="1600">
                          <a:effectLst/>
                          <a:latin typeface="Times New Roman" panose="02020603050405020304" pitchFamily="18" charset="0"/>
                          <a:cs typeface="Times New Roman" panose="02020603050405020304" pitchFamily="18" charset="0"/>
                        </a:rPr>
                        <a:t>способу</a:t>
                      </a:r>
                      <a:r>
                        <a:rPr lang="ru-RU" sz="1600" spc="-25">
                          <a:effectLst/>
                          <a:latin typeface="Times New Roman" panose="02020603050405020304" pitchFamily="18" charset="0"/>
                          <a:cs typeface="Times New Roman" panose="02020603050405020304" pitchFamily="18" charset="0"/>
                        </a:rPr>
                        <a:t> </a:t>
                      </a:r>
                      <a:r>
                        <a:rPr lang="ru-RU" sz="1600" spc="-10">
                          <a:effectLst/>
                          <a:latin typeface="Times New Roman" panose="02020603050405020304" pitchFamily="18" charset="0"/>
                          <a:cs typeface="Times New Roman" panose="02020603050405020304" pitchFamily="18" charset="0"/>
                        </a:rPr>
                        <a:t>проведения</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8890">
                        <a:spcBef>
                          <a:spcPts val="40"/>
                        </a:spcBef>
                        <a:spcAft>
                          <a:spcPts val="0"/>
                        </a:spcAft>
                      </a:pPr>
                      <a:r>
                        <a:rPr lang="ru-RU" sz="1600">
                          <a:effectLst/>
                          <a:latin typeface="Times New Roman" panose="02020603050405020304" pitchFamily="18" charset="0"/>
                          <a:cs typeface="Times New Roman" panose="02020603050405020304" pitchFamily="18" charset="0"/>
                        </a:rPr>
                        <a:t>Документарный,</a:t>
                      </a:r>
                      <a:r>
                        <a:rPr lang="ru-RU" sz="1600" spc="-45">
                          <a:effectLst/>
                          <a:latin typeface="Times New Roman" panose="02020603050405020304" pitchFamily="18" charset="0"/>
                          <a:cs typeface="Times New Roman" panose="02020603050405020304" pitchFamily="18" charset="0"/>
                        </a:rPr>
                        <a:t> </a:t>
                      </a:r>
                      <a:r>
                        <a:rPr lang="ru-RU" sz="1600" spc="-10">
                          <a:effectLst/>
                          <a:latin typeface="Times New Roman" panose="02020603050405020304" pitchFamily="18" charset="0"/>
                          <a:cs typeface="Times New Roman" panose="02020603050405020304" pitchFamily="18" charset="0"/>
                        </a:rPr>
                        <a:t>выездной</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17696046"/>
                  </a:ext>
                </a:extLst>
              </a:tr>
              <a:tr h="727188">
                <a:tc>
                  <a:txBody>
                    <a:bodyPr/>
                    <a:lstStyle/>
                    <a:p>
                      <a:pPr marL="10160">
                        <a:spcBef>
                          <a:spcPts val="40"/>
                        </a:spcBef>
                        <a:spcAft>
                          <a:spcPts val="0"/>
                        </a:spcAft>
                      </a:pPr>
                      <a:r>
                        <a:rPr lang="ru-RU" sz="1600">
                          <a:effectLst/>
                          <a:latin typeface="Times New Roman" panose="02020603050405020304" pitchFamily="18" charset="0"/>
                          <a:cs typeface="Times New Roman" panose="02020603050405020304" pitchFamily="18" charset="0"/>
                        </a:rPr>
                        <a:t>По</a:t>
                      </a:r>
                      <a:r>
                        <a:rPr lang="ru-RU" sz="1600" spc="-5">
                          <a:effectLst/>
                          <a:latin typeface="Times New Roman" panose="02020603050405020304" pitchFamily="18" charset="0"/>
                          <a:cs typeface="Times New Roman" panose="02020603050405020304" pitchFamily="18" charset="0"/>
                        </a:rPr>
                        <a:t> </a:t>
                      </a:r>
                      <a:r>
                        <a:rPr lang="ru-RU" sz="1600">
                          <a:effectLst/>
                          <a:latin typeface="Times New Roman" panose="02020603050405020304" pitchFamily="18" charset="0"/>
                          <a:cs typeface="Times New Roman" panose="02020603050405020304" pitchFamily="18" charset="0"/>
                        </a:rPr>
                        <a:t>источнику</a:t>
                      </a:r>
                      <a:r>
                        <a:rPr lang="ru-RU" sz="1600" spc="-40">
                          <a:effectLst/>
                          <a:latin typeface="Times New Roman" panose="02020603050405020304" pitchFamily="18" charset="0"/>
                          <a:cs typeface="Times New Roman" panose="02020603050405020304" pitchFamily="18" charset="0"/>
                        </a:rPr>
                        <a:t> </a:t>
                      </a:r>
                      <a:r>
                        <a:rPr lang="ru-RU" sz="1600" spc="-10">
                          <a:effectLst/>
                          <a:latin typeface="Times New Roman" panose="02020603050405020304" pitchFamily="18" charset="0"/>
                          <a:cs typeface="Times New Roman" panose="02020603050405020304" pitchFamily="18" charset="0"/>
                        </a:rPr>
                        <a:t>финансирования</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8890">
                        <a:spcBef>
                          <a:spcPts val="40"/>
                        </a:spcBef>
                        <a:spcAft>
                          <a:spcPts val="0"/>
                        </a:spcAft>
                      </a:pPr>
                      <a:r>
                        <a:rPr lang="ru-RU" sz="1600" dirty="0">
                          <a:effectLst/>
                          <a:latin typeface="Times New Roman" panose="02020603050405020304" pitchFamily="18" charset="0"/>
                          <a:cs typeface="Times New Roman" panose="02020603050405020304" pitchFamily="18" charset="0"/>
                        </a:rPr>
                        <a:t>Контроль</a:t>
                      </a:r>
                      <a:r>
                        <a:rPr lang="ru-RU" sz="1600" spc="-20" dirty="0">
                          <a:effectLst/>
                          <a:latin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cs typeface="Times New Roman" panose="02020603050405020304" pitchFamily="18" charset="0"/>
                        </a:rPr>
                        <a:t>за</a:t>
                      </a:r>
                      <a:r>
                        <a:rPr lang="ru-RU" sz="1600" spc="-20" dirty="0">
                          <a:effectLst/>
                          <a:latin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cs typeface="Times New Roman" panose="02020603050405020304" pitchFamily="18" charset="0"/>
                        </a:rPr>
                        <a:t>бюджетными</a:t>
                      </a:r>
                      <a:r>
                        <a:rPr lang="ru-RU" sz="1600" spc="-15" dirty="0">
                          <a:effectLst/>
                          <a:latin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cs typeface="Times New Roman" panose="02020603050405020304" pitchFamily="18" charset="0"/>
                        </a:rPr>
                        <a:t>и</a:t>
                      </a:r>
                      <a:r>
                        <a:rPr lang="ru-RU" sz="1600" spc="-15" dirty="0">
                          <a:effectLst/>
                          <a:latin typeface="Times New Roman" panose="02020603050405020304" pitchFamily="18" charset="0"/>
                          <a:cs typeface="Times New Roman" panose="02020603050405020304" pitchFamily="18" charset="0"/>
                        </a:rPr>
                        <a:t> </a:t>
                      </a:r>
                      <a:r>
                        <a:rPr lang="ru-RU" sz="1600" dirty="0">
                          <a:effectLst/>
                          <a:latin typeface="Times New Roman" panose="02020603050405020304" pitchFamily="18" charset="0"/>
                          <a:cs typeface="Times New Roman" panose="02020603050405020304" pitchFamily="18" charset="0"/>
                        </a:rPr>
                        <a:t>внебюджетными</a:t>
                      </a:r>
                      <a:r>
                        <a:rPr lang="ru-RU" sz="1600" spc="-20" dirty="0">
                          <a:effectLst/>
                          <a:latin typeface="Times New Roman" panose="02020603050405020304" pitchFamily="18" charset="0"/>
                          <a:cs typeface="Times New Roman" panose="02020603050405020304" pitchFamily="18" charset="0"/>
                        </a:rPr>
                        <a:t> </a:t>
                      </a:r>
                      <a:r>
                        <a:rPr lang="ru-RU" sz="1600" spc="-10" dirty="0">
                          <a:effectLst/>
                          <a:latin typeface="Times New Roman" panose="02020603050405020304" pitchFamily="18" charset="0"/>
                          <a:cs typeface="Times New Roman" panose="02020603050405020304" pitchFamily="18" charset="0"/>
                        </a:rPr>
                        <a:t>закупками</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64682509"/>
                  </a:ext>
                </a:extLst>
              </a:tr>
            </a:tbl>
          </a:graphicData>
        </a:graphic>
      </p:graphicFrame>
      <p:sp>
        <p:nvSpPr>
          <p:cNvPr id="5" name="Rectangle 1">
            <a:extLst>
              <a:ext uri="{FF2B5EF4-FFF2-40B4-BE49-F238E27FC236}">
                <a16:creationId xmlns:a16="http://schemas.microsoft.com/office/drawing/2014/main" id="{392DD37D-C21A-4908-86BF-466B465C4445}"/>
              </a:ext>
            </a:extLst>
          </p:cNvPr>
          <p:cNvSpPr>
            <a:spLocks noChangeArrowheads="1"/>
          </p:cNvSpPr>
          <p:nvPr/>
        </p:nvSpPr>
        <p:spPr bwMode="auto">
          <a:xfrm>
            <a:off x="1663700" y="3538661"/>
            <a:ext cx="68943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Таблица </a:t>
            </a:r>
            <a:r>
              <a:rPr lang="ru-RU" altLang="ru-RU" sz="1400" i="1" dirty="0">
                <a:latin typeface="Arial" panose="020B0604020202020204" pitchFamily="34" charset="0"/>
                <a:ea typeface="Times New Roman" panose="02020603050405020304" pitchFamily="18" charset="0"/>
              </a:rPr>
              <a:t> </a:t>
            </a:r>
            <a:r>
              <a:rPr kumimoji="0" lang="ru-RU" altLang="ru-RU" sz="14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Классификация</a:t>
            </a:r>
            <a:r>
              <a:rPr kumimoji="0" lang="ru-RU" altLang="ru-RU"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контроля по различным признакам</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667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4D6F29-B791-45FE-AE97-D7E258453342}"/>
              </a:ext>
            </a:extLst>
          </p:cNvPr>
          <p:cNvSpPr txBox="1"/>
          <p:nvPr/>
        </p:nvSpPr>
        <p:spPr>
          <a:xfrm>
            <a:off x="819509" y="897146"/>
            <a:ext cx="7625751" cy="4283224"/>
          </a:xfrm>
          <a:prstGeom prst="rect">
            <a:avLst/>
          </a:prstGeom>
          <a:noFill/>
        </p:spPr>
        <p:txBody>
          <a:bodyPr wrap="square">
            <a:spAutoFit/>
          </a:bodyPr>
          <a:lstStyle/>
          <a:p>
            <a:pPr lvl="1" algn="ctr">
              <a:spcBef>
                <a:spcPts val="1205"/>
              </a:spcBef>
              <a:spcAft>
                <a:spcPts val="0"/>
              </a:spcAft>
              <a:buClr>
                <a:srgbClr val="365F91"/>
              </a:buClr>
              <a:buSzPts val="1400"/>
              <a:tabLst>
                <a:tab pos="1892300" algn="l"/>
              </a:tabLst>
            </a:pPr>
            <a:r>
              <a:rPr lang="ru-RU" sz="2400" b="1" spc="0" dirty="0">
                <a:solidFill>
                  <a:srgbClr val="365F91"/>
                </a:solidFill>
                <a:effectLst/>
                <a:latin typeface="Times New Roman" panose="02020603050405020304" pitchFamily="18" charset="0"/>
                <a:ea typeface="Times New Roman" panose="02020603050405020304" pitchFamily="18" charset="0"/>
              </a:rPr>
              <a:t>Реестр</a:t>
            </a:r>
            <a:r>
              <a:rPr lang="ru-RU" sz="2400" b="1" spc="-50" dirty="0">
                <a:solidFill>
                  <a:srgbClr val="365F91"/>
                </a:solidFill>
                <a:effectLst/>
                <a:latin typeface="Times New Roman" panose="02020603050405020304" pitchFamily="18" charset="0"/>
                <a:ea typeface="Times New Roman" panose="02020603050405020304" pitchFamily="18" charset="0"/>
              </a:rPr>
              <a:t> </a:t>
            </a:r>
            <a:r>
              <a:rPr lang="ru-RU" sz="2400" b="1" spc="0" dirty="0">
                <a:solidFill>
                  <a:srgbClr val="365F91"/>
                </a:solidFill>
                <a:effectLst/>
                <a:latin typeface="Times New Roman" panose="02020603050405020304" pitchFamily="18" charset="0"/>
                <a:ea typeface="Times New Roman" panose="02020603050405020304" pitchFamily="18" charset="0"/>
              </a:rPr>
              <a:t>недобросовестных</a:t>
            </a:r>
            <a:r>
              <a:rPr lang="ru-RU" sz="2400" b="1" spc="-40" dirty="0">
                <a:solidFill>
                  <a:srgbClr val="365F91"/>
                </a:solidFill>
                <a:effectLst/>
                <a:latin typeface="Times New Roman" panose="02020603050405020304" pitchFamily="18" charset="0"/>
                <a:ea typeface="Times New Roman" panose="02020603050405020304" pitchFamily="18" charset="0"/>
              </a:rPr>
              <a:t> </a:t>
            </a:r>
            <a:r>
              <a:rPr lang="ru-RU" sz="2400" b="1" spc="0" dirty="0">
                <a:solidFill>
                  <a:srgbClr val="365F91"/>
                </a:solidFill>
                <a:effectLst/>
                <a:latin typeface="Times New Roman" panose="02020603050405020304" pitchFamily="18" charset="0"/>
                <a:ea typeface="Times New Roman" panose="02020603050405020304" pitchFamily="18" charset="0"/>
              </a:rPr>
              <a:t>поставщиков</a:t>
            </a:r>
            <a:r>
              <a:rPr lang="ru-RU" sz="2400" b="1" spc="-50" dirty="0">
                <a:solidFill>
                  <a:srgbClr val="365F91"/>
                </a:solidFill>
                <a:effectLst/>
                <a:latin typeface="Times New Roman" panose="02020603050405020304" pitchFamily="18" charset="0"/>
                <a:ea typeface="Times New Roman" panose="02020603050405020304" pitchFamily="18" charset="0"/>
              </a:rPr>
              <a:t> </a:t>
            </a:r>
            <a:r>
              <a:rPr lang="ru-RU" sz="2400" b="1" spc="-10" dirty="0">
                <a:solidFill>
                  <a:srgbClr val="365F91"/>
                </a:solidFill>
                <a:effectLst/>
                <a:latin typeface="Times New Roman" panose="02020603050405020304" pitchFamily="18" charset="0"/>
                <a:ea typeface="Times New Roman" panose="02020603050405020304" pitchFamily="18" charset="0"/>
              </a:rPr>
              <a:t>(РНП)</a:t>
            </a:r>
            <a:endParaRPr lang="ru-RU" sz="2400" b="1" spc="0" dirty="0">
              <a:effectLst/>
              <a:latin typeface="Times New Roman" panose="02020603050405020304" pitchFamily="18" charset="0"/>
              <a:ea typeface="Times New Roman" panose="02020603050405020304" pitchFamily="18" charset="0"/>
            </a:endParaRPr>
          </a:p>
          <a:p>
            <a:pPr marL="449263" indent="447675">
              <a:spcBef>
                <a:spcPts val="1415"/>
              </a:spcBef>
            </a:pPr>
            <a:r>
              <a:rPr lang="ru-RU" sz="1400" dirty="0">
                <a:effectLst/>
                <a:latin typeface="Times New Roman" panose="02020603050405020304" pitchFamily="18" charset="0"/>
                <a:ea typeface="Times New Roman" panose="02020603050405020304" pitchFamily="18" charset="0"/>
              </a:rPr>
              <a:t>В</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РНП</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включаются</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сведения</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поставщиках,</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которые</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уклоняются</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от заключения контракта или нарушают условия исполнения контракта.</a:t>
            </a:r>
          </a:p>
          <a:p>
            <a:pPr marL="449263" indent="447675">
              <a:lnSpc>
                <a:spcPts val="1605"/>
              </a:lnSpc>
            </a:pPr>
            <a:r>
              <a:rPr lang="ru-RU" sz="1400" dirty="0">
                <a:effectLst/>
                <a:latin typeface="Times New Roman" panose="02020603050405020304" pitchFamily="18" charset="0"/>
                <a:ea typeface="Times New Roman" panose="02020603050405020304" pitchFamily="18" charset="0"/>
              </a:rPr>
              <a:t>Последствия</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включения</a:t>
            </a:r>
            <a:r>
              <a:rPr lang="ru-RU" sz="1400" spc="-3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a:t>
            </a:r>
            <a:r>
              <a:rPr lang="ru-RU" sz="1400" spc="-40" dirty="0">
                <a:effectLst/>
                <a:latin typeface="Times New Roman" panose="02020603050405020304" pitchFamily="18" charset="0"/>
                <a:ea typeface="Times New Roman" panose="02020603050405020304" pitchFamily="18" charset="0"/>
              </a:rPr>
              <a:t> </a:t>
            </a:r>
            <a:r>
              <a:rPr lang="ru-RU" sz="1400" spc="-20" dirty="0">
                <a:effectLst/>
                <a:latin typeface="Times New Roman" panose="02020603050405020304" pitchFamily="18" charset="0"/>
                <a:ea typeface="Times New Roman" panose="02020603050405020304" pitchFamily="18" charset="0"/>
              </a:rPr>
              <a:t>РНП:</a:t>
            </a:r>
            <a:endParaRPr lang="ru-RU" sz="1400" dirty="0">
              <a:effectLst/>
              <a:latin typeface="Times New Roman" panose="02020603050405020304" pitchFamily="18" charset="0"/>
              <a:ea typeface="Times New Roman" panose="02020603050405020304" pitchFamily="18" charset="0"/>
            </a:endParaRPr>
          </a:p>
          <a:p>
            <a:pPr marL="449263" marR="448310" lvl="0" indent="447675">
              <a:spcBef>
                <a:spcPts val="10"/>
              </a:spcBef>
              <a:spcAft>
                <a:spcPts val="0"/>
              </a:spcAft>
              <a:buSzPts val="1400"/>
              <a:buFont typeface="Times New Roman" panose="02020603050405020304" pitchFamily="18" charset="0"/>
              <a:buChar char="●"/>
              <a:tabLst>
                <a:tab pos="1347470" algn="l"/>
                <a:tab pos="1348740" algn="l"/>
              </a:tabLst>
            </a:pPr>
            <a:r>
              <a:rPr lang="ru-RU" sz="1400" spc="0" dirty="0">
                <a:effectLst/>
                <a:latin typeface="Times New Roman" panose="02020603050405020304" pitchFamily="18" charset="0"/>
                <a:ea typeface="Times New Roman" panose="02020603050405020304" pitchFamily="18" charset="0"/>
              </a:rPr>
              <a:t>Запрет на участие в закупках по законам № 44-ФЗ и №</a:t>
            </a:r>
            <a:r>
              <a:rPr lang="ru-RU" sz="1400" spc="40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223-ФЗ на 2 </a:t>
            </a:r>
            <a:r>
              <a:rPr lang="ru-RU" sz="1400" spc="-10" dirty="0">
                <a:effectLst/>
                <a:latin typeface="Times New Roman" panose="02020603050405020304" pitchFamily="18" charset="0"/>
                <a:ea typeface="Times New Roman" panose="02020603050405020304" pitchFamily="18" charset="0"/>
              </a:rPr>
              <a:t>года;</a:t>
            </a:r>
            <a:endParaRPr lang="ru-RU" sz="1100" spc="0" dirty="0">
              <a:effectLst/>
              <a:latin typeface="Times New Roman" panose="02020603050405020304" pitchFamily="18" charset="0"/>
              <a:ea typeface="Times New Roman" panose="02020603050405020304" pitchFamily="18" charset="0"/>
            </a:endParaRPr>
          </a:p>
          <a:p>
            <a:pPr marL="449263" lvl="0" indent="447675">
              <a:lnSpc>
                <a:spcPts val="1605"/>
              </a:lnSpc>
              <a:buSzPts val="1400"/>
              <a:buFont typeface="Times New Roman" panose="02020603050405020304" pitchFamily="18" charset="0"/>
              <a:buChar char="●"/>
              <a:tabLst>
                <a:tab pos="1348105" algn="l"/>
              </a:tabLst>
            </a:pPr>
            <a:r>
              <a:rPr lang="ru-RU" sz="1400" spc="0" dirty="0">
                <a:effectLst/>
                <a:latin typeface="Times New Roman" panose="02020603050405020304" pitchFamily="18" charset="0"/>
                <a:ea typeface="Times New Roman" panose="02020603050405020304" pitchFamily="18" charset="0"/>
              </a:rPr>
              <a:t>Репутационные</a:t>
            </a:r>
            <a:r>
              <a:rPr lang="ru-RU" sz="1400" spc="-5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и</a:t>
            </a:r>
            <a:r>
              <a:rPr lang="ru-RU" sz="1400" spc="-4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финансовые</a:t>
            </a:r>
            <a:r>
              <a:rPr lang="ru-RU" sz="1400" spc="-3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потери.</a:t>
            </a:r>
            <a:endParaRPr lang="ru-RU" sz="1100" spc="0" dirty="0">
              <a:effectLst/>
              <a:latin typeface="Times New Roman" panose="02020603050405020304" pitchFamily="18" charset="0"/>
              <a:ea typeface="Times New Roman" panose="02020603050405020304" pitchFamily="18" charset="0"/>
            </a:endParaRPr>
          </a:p>
          <a:p>
            <a:pPr marL="449263" indent="447675"/>
            <a:r>
              <a:rPr lang="ru-RU" sz="1400" dirty="0">
                <a:effectLst/>
                <a:latin typeface="Times New Roman" panose="02020603050405020304" pitchFamily="18" charset="0"/>
                <a:ea typeface="Times New Roman" panose="02020603050405020304" pitchFamily="18" charset="0"/>
              </a:rPr>
              <a:t>Заказчик</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обязан</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a:t>
            </a:r>
            <a:r>
              <a:rPr lang="ru-RU" sz="1400" spc="-4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течение</a:t>
            </a:r>
            <a:r>
              <a:rPr lang="ru-RU" sz="1400" spc="-4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3</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рабочих</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дней</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направить</a:t>
            </a:r>
            <a:r>
              <a:rPr lang="ru-RU" sz="1400" spc="-4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сведения</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a:t>
            </a:r>
            <a:r>
              <a:rPr lang="ru-RU" sz="1400" spc="-4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ФАС</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для включения участника в реестр, если он признан уклонившимся.</a:t>
            </a:r>
          </a:p>
          <a:p>
            <a:pPr marL="449263" marR="448945" indent="447675" algn="just"/>
            <a:r>
              <a:rPr lang="ru-RU" sz="1400" dirty="0">
                <a:effectLst/>
                <a:latin typeface="Times New Roman" panose="02020603050405020304" pitchFamily="18" charset="0"/>
                <a:ea typeface="Times New Roman" panose="02020603050405020304" pitchFamily="18" charset="0"/>
              </a:rPr>
              <a:t>Реестр</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недобросовестных</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поставщиков</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(или</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реестр</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недобросовестных поставщиков</a:t>
            </a:r>
            <a:r>
              <a:rPr lang="ru-RU" sz="1400" spc="-1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 подрядчиков) — это специализированный список</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организаций и индивидуальных предпринимателей, которые нарушили условия контракта или совершили</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другие</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действия,</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нарушающие</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требования</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законодательства</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области</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государственных</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закупок.</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Реестр</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помогает</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повысить</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прозрачность</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 обеспечивать соблюдение принципов честной конкуренции в сфере госзакупок. В России реестр ведётся в</a:t>
            </a:r>
            <a:r>
              <a:rPr lang="ru-RU" sz="1400" spc="-1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соответствии</a:t>
            </a:r>
            <a:r>
              <a:rPr lang="ru-RU" sz="1400" spc="-1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 законодательством,</a:t>
            </a:r>
            <a:r>
              <a:rPr lang="ru-RU" sz="1400" spc="-1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a:t>
            </a:r>
            <a:r>
              <a:rPr lang="ru-RU" sz="1400" spc="-1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частности,</a:t>
            </a:r>
          </a:p>
          <a:p>
            <a:pPr marL="449263" marR="451485" indent="447675" algn="just"/>
            <a:r>
              <a:rPr lang="ru-RU" sz="1400" dirty="0">
                <a:effectLst/>
                <a:latin typeface="Times New Roman" panose="02020603050405020304" pitchFamily="18" charset="0"/>
                <a:ea typeface="Times New Roman" panose="02020603050405020304" pitchFamily="18" charset="0"/>
              </a:rPr>
              <a:t>с Федеральным законом от 5 апреля 2013 г. № 44-ФЗ «О контрактной системе</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 сфере закупок товаров, работ, услуг для обеспечения государственных и муниципальных нужд».</a:t>
            </a:r>
          </a:p>
        </p:txBody>
      </p:sp>
    </p:spTree>
    <p:extLst>
      <p:ext uri="{BB962C8B-B14F-4D97-AF65-F5344CB8AC3E}">
        <p14:creationId xmlns:p14="http://schemas.microsoft.com/office/powerpoint/2010/main" val="248095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3A8176-B2DA-41AA-B2EA-B6A4BC45FF8D}"/>
              </a:ext>
            </a:extLst>
          </p:cNvPr>
          <p:cNvSpPr txBox="1"/>
          <p:nvPr/>
        </p:nvSpPr>
        <p:spPr>
          <a:xfrm>
            <a:off x="1164566" y="862643"/>
            <a:ext cx="7487728" cy="5078313"/>
          </a:xfrm>
          <a:prstGeom prst="rect">
            <a:avLst/>
          </a:prstGeom>
          <a:noFill/>
        </p:spPr>
        <p:txBody>
          <a:bodyPr wrap="square">
            <a:spAutoFit/>
          </a:bodyPr>
          <a:lstStyle/>
          <a:p>
            <a:pPr marL="539115" marR="448310" indent="539750" algn="just"/>
            <a:r>
              <a:rPr lang="ru-RU" sz="1800" dirty="0">
                <a:effectLst/>
                <a:latin typeface="Times New Roman" panose="02020603050405020304" pitchFamily="18" charset="0"/>
                <a:ea typeface="Times New Roman" panose="02020603050405020304" pitchFamily="18" charset="0"/>
              </a:rPr>
              <a:t>Основания для внесения в реестр.</a:t>
            </a:r>
          </a:p>
          <a:p>
            <a:pPr marL="539115" marR="448310" indent="539750" algn="just"/>
            <a:r>
              <a:rPr lang="ru-RU" sz="1800" dirty="0">
                <a:effectLst/>
                <a:latin typeface="Times New Roman" panose="02020603050405020304" pitchFamily="18" charset="0"/>
                <a:ea typeface="Times New Roman" panose="02020603050405020304" pitchFamily="18" charset="0"/>
              </a:rPr>
              <a:t>В реестр могут быть внесены поставщики</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(подрядчики,</a:t>
            </a:r>
            <a:r>
              <a:rPr lang="ru-RU" sz="1800" spc="-4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исполнители),</a:t>
            </a:r>
            <a:r>
              <a:rPr lang="ru-RU" sz="1800" spc="-5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которые</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нарушили</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условия</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контрактов или совершили другие правонарушения, такие как неисполнение или ненадлежащее исполнение условий контракта (например, нарушение сроков поставки или качества товаров/услуг), признание их участниками тендеров по результатам контроля недобросовестными, например, через подачу недостоверной информации, нарушение антимонопольного законодательства, коррупционные действия или мошенничество, а также неисполнение финансовых обязательств (например, невыплата налогов, задолженности) и нарушение условий государственных контрактов, таких как манипуляции с ценами или отсутствие обязательных лицензий/сертификатов.</a:t>
            </a:r>
          </a:p>
          <a:p>
            <a:pPr marL="539115" marR="448945" indent="539750" algn="just">
              <a:spcBef>
                <a:spcPts val="5"/>
              </a:spcBef>
              <a:spcAft>
                <a:spcPts val="0"/>
              </a:spcAft>
            </a:pPr>
            <a:r>
              <a:rPr lang="ru-RU" sz="1800" dirty="0">
                <a:effectLst/>
                <a:latin typeface="Times New Roman" panose="02020603050405020304" pitchFamily="18" charset="0"/>
                <a:ea typeface="Times New Roman" panose="02020603050405020304" pitchFamily="18" charset="0"/>
              </a:rPr>
              <a:t>Поставщик может быть внесён в реестр по инициативе заказчика, который проводил закупку, или по решению контролирующих органов (например, Федеральной антимонопольной службы).</a:t>
            </a:r>
          </a:p>
        </p:txBody>
      </p:sp>
    </p:spTree>
    <p:extLst>
      <p:ext uri="{BB962C8B-B14F-4D97-AF65-F5344CB8AC3E}">
        <p14:creationId xmlns:p14="http://schemas.microsoft.com/office/powerpoint/2010/main" val="2283996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5FECA3-B523-4D36-9516-1B5881CCE721}"/>
              </a:ext>
            </a:extLst>
          </p:cNvPr>
          <p:cNvSpPr txBox="1"/>
          <p:nvPr/>
        </p:nvSpPr>
        <p:spPr>
          <a:xfrm>
            <a:off x="966158" y="724620"/>
            <a:ext cx="8091578" cy="6068328"/>
          </a:xfrm>
          <a:prstGeom prst="rect">
            <a:avLst/>
          </a:prstGeom>
          <a:noFill/>
        </p:spPr>
        <p:txBody>
          <a:bodyPr wrap="square">
            <a:spAutoFit/>
          </a:bodyPr>
          <a:lstStyle/>
          <a:p>
            <a:pPr marL="539115" marR="447040" indent="539750" algn="just"/>
            <a:r>
              <a:rPr lang="ru-RU" sz="1800" dirty="0">
                <a:effectLst/>
                <a:latin typeface="Times New Roman" panose="02020603050405020304" pitchFamily="18" charset="0"/>
                <a:ea typeface="Times New Roman" panose="02020603050405020304" pitchFamily="18" charset="0"/>
              </a:rPr>
              <a:t>Процесс рассмотрения заявления о правонарушении. Поступившее заявление о нарушении рассматривается органами, ответственными за ведение реестра. Например, такие нарушения могут быть зафиксированы ФАС (Федеральной антимонопольной службой), которая может провести расследование и принять решение о внесении компании в реестр.</a:t>
            </a:r>
          </a:p>
          <a:p>
            <a:pPr marL="1078865" algn="just">
              <a:lnSpc>
                <a:spcPts val="1610"/>
              </a:lnSpc>
            </a:pPr>
            <a:r>
              <a:rPr lang="ru-RU" sz="1800" dirty="0">
                <a:effectLst/>
                <a:latin typeface="Times New Roman" panose="02020603050405020304" pitchFamily="18" charset="0"/>
                <a:ea typeface="Times New Roman" panose="02020603050405020304" pitchFamily="18" charset="0"/>
              </a:rPr>
              <a:t>Уведомление</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a:t>
            </a:r>
            <a:r>
              <a:rPr lang="ru-RU" sz="1800" spc="-10" dirty="0">
                <a:effectLst/>
                <a:latin typeface="Times New Roman" panose="02020603050405020304" pitchFamily="18" charset="0"/>
                <a:ea typeface="Times New Roman" panose="02020603050405020304" pitchFamily="18" charset="0"/>
              </a:rPr>
              <a:t> внесении.</a:t>
            </a:r>
            <a:endParaRPr lang="ru-RU" sz="1800" dirty="0">
              <a:effectLst/>
              <a:latin typeface="Times New Roman" panose="02020603050405020304" pitchFamily="18" charset="0"/>
              <a:ea typeface="Times New Roman" panose="02020603050405020304" pitchFamily="18" charset="0"/>
            </a:endParaRPr>
          </a:p>
          <a:p>
            <a:pPr marL="539115" marR="453390" algn="just">
              <a:lnSpc>
                <a:spcPct val="100000"/>
              </a:lnSpc>
              <a:spcBef>
                <a:spcPts val="210"/>
              </a:spcBef>
              <a:spcAft>
                <a:spcPts val="0"/>
              </a:spcAft>
            </a:pPr>
            <a:r>
              <a:rPr lang="ru-RU" sz="1800" dirty="0">
                <a:effectLst/>
                <a:latin typeface="Times New Roman" panose="02020603050405020304" pitchFamily="18" charset="0"/>
                <a:ea typeface="Times New Roman" panose="02020603050405020304" pitchFamily="18" charset="0"/>
              </a:rPr>
              <a:t>После принятия решения о внесении в реестр, поставщик уведомляется об</a:t>
            </a:r>
            <a:r>
              <a:rPr lang="ru-RU" sz="1800" spc="1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этом,</a:t>
            </a:r>
            <a:r>
              <a:rPr lang="ru-RU" sz="1800" spc="2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а</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информация</a:t>
            </a:r>
            <a:r>
              <a:rPr lang="ru-RU" sz="1800" spc="1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нём</a:t>
            </a:r>
            <a:r>
              <a:rPr lang="ru-RU" sz="1800" spc="2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публикуется</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a:t>
            </a:r>
            <a:r>
              <a:rPr lang="ru-RU" sz="1800" spc="1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официальном</a:t>
            </a:r>
            <a:r>
              <a:rPr lang="ru-RU" sz="1800" spc="1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сайте.</a:t>
            </a:r>
            <a:r>
              <a:rPr lang="ru-RU" sz="1800" spc="2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Постановка</a:t>
            </a:r>
            <a:r>
              <a:rPr lang="ru-RU" sz="1800" spc="15" dirty="0">
                <a:effectLst/>
                <a:latin typeface="Times New Roman" panose="02020603050405020304" pitchFamily="18" charset="0"/>
                <a:ea typeface="Times New Roman" panose="02020603050405020304" pitchFamily="18" charset="0"/>
              </a:rPr>
              <a:t> </a:t>
            </a:r>
            <a:r>
              <a:rPr lang="ru-RU" sz="1800" spc="-50" dirty="0" err="1">
                <a:effectLst/>
                <a:latin typeface="Times New Roman" panose="02020603050405020304" pitchFamily="18" charset="0"/>
                <a:ea typeface="Times New Roman" panose="02020603050405020304" pitchFamily="18" charset="0"/>
              </a:rPr>
              <a:t>в</a:t>
            </a:r>
            <a:r>
              <a:rPr lang="ru-RU" sz="1800" dirty="0" err="1">
                <a:effectLst/>
                <a:latin typeface="Times New Roman" panose="02020603050405020304" pitchFamily="18" charset="0"/>
                <a:ea typeface="Times New Roman" panose="02020603050405020304" pitchFamily="18" charset="0"/>
              </a:rPr>
              <a:t>реестр</a:t>
            </a:r>
            <a:r>
              <a:rPr lang="ru-RU" sz="1800" spc="-7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должна</a:t>
            </a:r>
            <a:r>
              <a:rPr lang="ru-RU" sz="1800" spc="-7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сопровождаться</a:t>
            </a:r>
            <a:r>
              <a:rPr lang="ru-RU" sz="1800" spc="-6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указанием</a:t>
            </a:r>
            <a:r>
              <a:rPr lang="ru-RU" sz="1800" spc="-6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конкретных</a:t>
            </a:r>
            <a:r>
              <a:rPr lang="ru-RU" sz="1800" spc="-7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нарушений,</a:t>
            </a:r>
            <a:r>
              <a:rPr lang="ru-RU" sz="1800" spc="-8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a:t>
            </a:r>
            <a:r>
              <a:rPr lang="ru-RU" sz="1800" spc="-7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основании которых компания была занесена.</a:t>
            </a:r>
          </a:p>
          <a:p>
            <a:pPr marL="1078865" algn="just">
              <a:lnSpc>
                <a:spcPts val="1585"/>
              </a:lnSpc>
            </a:pPr>
            <a:r>
              <a:rPr lang="ru-RU" sz="1800" dirty="0">
                <a:effectLst/>
                <a:latin typeface="Times New Roman" panose="02020603050405020304" pitchFamily="18" charset="0"/>
                <a:ea typeface="Times New Roman" panose="02020603050405020304" pitchFamily="18" charset="0"/>
              </a:rPr>
              <a:t>Права</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последствия</a:t>
            </a:r>
            <a:r>
              <a:rPr lang="ru-RU" sz="1800" spc="-2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для</a:t>
            </a:r>
            <a:r>
              <a:rPr lang="ru-RU" sz="1800" spc="-15"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поставщика:</a:t>
            </a:r>
            <a:endParaRPr lang="ru-RU" sz="1800" dirty="0">
              <a:effectLst/>
              <a:latin typeface="Times New Roman" panose="02020603050405020304" pitchFamily="18" charset="0"/>
              <a:ea typeface="Times New Roman" panose="02020603050405020304" pitchFamily="18" charset="0"/>
            </a:endParaRPr>
          </a:p>
          <a:p>
            <a:pPr marL="342900" marR="447675" lvl="0" indent="-342900" algn="just">
              <a:spcAft>
                <a:spcPts val="0"/>
              </a:spcAft>
              <a:buSzPts val="1400"/>
              <a:buFont typeface="Times New Roman" panose="02020603050405020304" pitchFamily="18" charset="0"/>
              <a:buChar char="●"/>
              <a:tabLst>
                <a:tab pos="1347470" algn="l"/>
                <a:tab pos="1348740" algn="l"/>
              </a:tabLst>
            </a:pPr>
            <a:r>
              <a:rPr lang="ru-RU" sz="1800" spc="0" dirty="0">
                <a:effectLst/>
                <a:latin typeface="Times New Roman" panose="02020603050405020304" pitchFamily="18" charset="0"/>
                <a:ea typeface="Times New Roman" panose="02020603050405020304" pitchFamily="18" charset="0"/>
              </a:rPr>
              <a:t>Запрет на участие в закупках. Компании, включенные в реестр, лишаются права участвовать в тендерах и конкурсах на протяжении определенного</a:t>
            </a:r>
            <a:r>
              <a:rPr lang="ru-RU" sz="1800" spc="-8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срока</a:t>
            </a:r>
            <a:r>
              <a:rPr lang="ru-RU" sz="1800" spc="-8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(до</a:t>
            </a:r>
            <a:r>
              <a:rPr lang="ru-RU" sz="1800" spc="-8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2</a:t>
            </a:r>
            <a:r>
              <a:rPr lang="ru-RU" sz="1800" spc="-7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лет).</a:t>
            </a:r>
            <a:r>
              <a:rPr lang="ru-RU" sz="1800" spc="-8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Это</a:t>
            </a:r>
            <a:r>
              <a:rPr lang="ru-RU" sz="1800" spc="-8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ограничивает</a:t>
            </a:r>
            <a:r>
              <a:rPr lang="ru-RU" sz="1800" spc="-9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их</a:t>
            </a:r>
            <a:r>
              <a:rPr lang="ru-RU" sz="1800" spc="-7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возможности</a:t>
            </a:r>
            <a:r>
              <a:rPr lang="ru-RU" sz="1800" spc="-9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для получения</a:t>
            </a:r>
            <a:r>
              <a:rPr lang="ru-RU" sz="1800" spc="-7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новых</a:t>
            </a:r>
            <a:r>
              <a:rPr lang="ru-RU" sz="1800" spc="-7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контрактов</a:t>
            </a:r>
            <a:r>
              <a:rPr lang="ru-RU" sz="1800" spc="-7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с</a:t>
            </a:r>
            <a:r>
              <a:rPr lang="ru-RU" sz="1800" spc="-7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государственными</a:t>
            </a:r>
            <a:r>
              <a:rPr lang="ru-RU" sz="1800" spc="-7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и</a:t>
            </a:r>
            <a:r>
              <a:rPr lang="ru-RU" sz="1800" spc="-7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муниципальными </a:t>
            </a:r>
            <a:r>
              <a:rPr lang="ru-RU" sz="1800" spc="-10" dirty="0">
                <a:effectLst/>
                <a:latin typeface="Times New Roman" panose="02020603050405020304" pitchFamily="18" charset="0"/>
                <a:ea typeface="Times New Roman" panose="02020603050405020304" pitchFamily="18" charset="0"/>
              </a:rPr>
              <a:t>органами.</a:t>
            </a:r>
            <a:endParaRPr lang="ru-RU" sz="1800" spc="0" dirty="0">
              <a:effectLst/>
              <a:latin typeface="Times New Roman" panose="02020603050405020304" pitchFamily="18" charset="0"/>
              <a:ea typeface="Times New Roman" panose="02020603050405020304" pitchFamily="18" charset="0"/>
            </a:endParaRPr>
          </a:p>
          <a:p>
            <a:pPr marL="342900" marR="449580" lvl="0" indent="-342900" algn="just">
              <a:spcBef>
                <a:spcPts val="5"/>
              </a:spcBef>
              <a:spcAft>
                <a:spcPts val="0"/>
              </a:spcAft>
              <a:buSzPts val="1400"/>
              <a:buFont typeface="Times New Roman" panose="02020603050405020304" pitchFamily="18" charset="0"/>
              <a:buChar char="●"/>
              <a:tabLst>
                <a:tab pos="1347470" algn="l"/>
                <a:tab pos="1348740" algn="l"/>
              </a:tabLst>
            </a:pPr>
            <a:r>
              <a:rPr lang="ru-RU" sz="1800" spc="0" dirty="0">
                <a:effectLst/>
                <a:latin typeface="Times New Roman" panose="02020603050405020304" pitchFamily="18" charset="0"/>
                <a:ea typeface="Times New Roman" panose="02020603050405020304" pitchFamily="18" charset="0"/>
              </a:rPr>
              <a:t>Моральные и репутационные риски. Включение в реестр негативно сказывается</a:t>
            </a:r>
            <a:r>
              <a:rPr lang="ru-RU" sz="1800" spc="-4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на</a:t>
            </a:r>
            <a:r>
              <a:rPr lang="ru-RU" sz="1800" spc="-4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репутации</a:t>
            </a:r>
            <a:r>
              <a:rPr lang="ru-RU" sz="1800" spc="-3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компании</a:t>
            </a:r>
            <a:r>
              <a:rPr lang="ru-RU" sz="1800" spc="-3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и</a:t>
            </a:r>
            <a:r>
              <a:rPr lang="ru-RU" sz="1800" spc="-4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может</a:t>
            </a:r>
            <a:r>
              <a:rPr lang="ru-RU" sz="1800" spc="-3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вызвать</a:t>
            </a:r>
            <a:r>
              <a:rPr lang="ru-RU" sz="1800" spc="-5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потерю</a:t>
            </a:r>
            <a:r>
              <a:rPr lang="ru-RU" sz="1800" spc="-3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доверия со стороны других потенциальных заказчиков и партнеров.</a:t>
            </a:r>
          </a:p>
          <a:p>
            <a:pPr marL="539115" marR="452120" indent="539750" algn="just"/>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0450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35D8CC-4645-4F24-A4F1-D91382D2D748}"/>
              </a:ext>
            </a:extLst>
          </p:cNvPr>
          <p:cNvSpPr txBox="1"/>
          <p:nvPr/>
        </p:nvSpPr>
        <p:spPr>
          <a:xfrm>
            <a:off x="698739" y="828136"/>
            <a:ext cx="7798279" cy="4308872"/>
          </a:xfrm>
          <a:prstGeom prst="rect">
            <a:avLst/>
          </a:prstGeom>
          <a:noFill/>
        </p:spPr>
        <p:txBody>
          <a:bodyPr wrap="square">
            <a:spAutoFit/>
          </a:bodyPr>
          <a:lstStyle/>
          <a:p>
            <a:pPr marL="539115" marR="450850" indent="539750" algn="just"/>
            <a:r>
              <a:rPr lang="ru-RU" sz="1800" dirty="0">
                <a:effectLst/>
                <a:latin typeface="Times New Roman" panose="02020603050405020304" pitchFamily="18" charset="0"/>
                <a:ea typeface="Times New Roman" panose="02020603050405020304" pitchFamily="18" charset="0"/>
              </a:rPr>
              <a:t>Право на обжалование. Поставщик, попавший в реестр, имеет право обжаловать решение о внесении в суде или в других установленных законодательством инстанциях.</a:t>
            </a:r>
          </a:p>
          <a:p>
            <a:pPr marL="539115" marR="447675" indent="539750" algn="just"/>
            <a:r>
              <a:rPr lang="ru-RU" sz="1800" dirty="0">
                <a:effectLst/>
                <a:latin typeface="Times New Roman" panose="02020603050405020304" pitchFamily="18" charset="0"/>
                <a:ea typeface="Times New Roman" panose="02020603050405020304" pitchFamily="18" charset="0"/>
              </a:rPr>
              <a:t>Сроки</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пребывания</a:t>
            </a:r>
            <a:r>
              <a:rPr lang="ru-RU" sz="1800" spc="-8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реестре. В</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зависимости</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от</a:t>
            </a:r>
            <a:r>
              <a:rPr lang="ru-RU" sz="1800" spc="-8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типа</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нарушения,</a:t>
            </a:r>
            <a:r>
              <a:rPr lang="ru-RU" sz="1800" spc="-8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компания может находиться в реестре недобросовестных поставщиков в течение 2 лет. После истечения этого срока организация может быть исключена из реестра, если она не нарушала закон в дальнейшем.</a:t>
            </a:r>
          </a:p>
          <a:p>
            <a:pPr marL="1078865" algn="just">
              <a:lnSpc>
                <a:spcPts val="1600"/>
              </a:lnSpc>
            </a:pPr>
            <a:r>
              <a:rPr lang="ru-RU" sz="1800" dirty="0">
                <a:effectLst/>
                <a:latin typeface="Times New Roman" panose="02020603050405020304" pitchFamily="18" charset="0"/>
                <a:ea typeface="Times New Roman" panose="02020603050405020304" pitchFamily="18" charset="0"/>
              </a:rPr>
              <a:t>Порядок</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ведения</a:t>
            </a:r>
            <a:r>
              <a:rPr lang="ru-RU" sz="1800" spc="-45"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реестра.</a:t>
            </a:r>
            <a:endParaRPr lang="ru-RU" sz="1800" dirty="0">
              <a:effectLst/>
              <a:latin typeface="Times New Roman" panose="02020603050405020304" pitchFamily="18" charset="0"/>
              <a:ea typeface="Times New Roman" panose="02020603050405020304" pitchFamily="18" charset="0"/>
            </a:endParaRPr>
          </a:p>
          <a:p>
            <a:pPr marL="539115" marR="448945" indent="539750" algn="just">
              <a:lnSpc>
                <a:spcPct val="100000"/>
              </a:lnSpc>
            </a:pPr>
            <a:r>
              <a:rPr lang="ru-RU" sz="1800" dirty="0">
                <a:effectLst/>
                <a:latin typeface="Times New Roman" panose="02020603050405020304" pitchFamily="18" charset="0"/>
                <a:ea typeface="Times New Roman" panose="02020603050405020304" pitchFamily="18" charset="0"/>
              </a:rPr>
              <a:t>Реестр</a:t>
            </a:r>
            <a:r>
              <a:rPr lang="ru-RU" sz="1800" spc="-7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недобросовестных</a:t>
            </a:r>
            <a:r>
              <a:rPr lang="ru-RU" sz="1800" spc="-6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поставщиков</a:t>
            </a:r>
            <a:r>
              <a:rPr lang="ru-RU" sz="1800" spc="-7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ведётся</a:t>
            </a:r>
            <a:r>
              <a:rPr lang="ru-RU" sz="1800" spc="-6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a:t>
            </a:r>
            <a:r>
              <a:rPr lang="ru-RU" sz="1800" spc="-7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электронном</a:t>
            </a:r>
            <a:r>
              <a:rPr lang="ru-RU" sz="1800" spc="-7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виде,</a:t>
            </a:r>
            <a:r>
              <a:rPr lang="ru-RU" sz="1800" spc="-7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a:t>
            </a:r>
            <a:r>
              <a:rPr lang="ru-RU" sz="1800" spc="-6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его данные размещаются на официальных платформах и сайтах, таких как:</a:t>
            </a:r>
          </a:p>
          <a:p>
            <a:pPr marL="342900" lvl="0" indent="-342900" algn="just">
              <a:lnSpc>
                <a:spcPts val="1585"/>
              </a:lnSpc>
              <a:buSzPts val="1400"/>
              <a:buFont typeface="Times New Roman" panose="02020603050405020304" pitchFamily="18" charset="0"/>
              <a:buChar char="●"/>
              <a:tabLst>
                <a:tab pos="1348105" algn="l"/>
              </a:tabLst>
            </a:pPr>
            <a:r>
              <a:rPr lang="ru-RU" sz="1800" spc="0" dirty="0">
                <a:effectLst/>
                <a:latin typeface="Times New Roman" panose="02020603050405020304" pitchFamily="18" charset="0"/>
                <a:ea typeface="Times New Roman" panose="02020603050405020304" pitchFamily="18" charset="0"/>
              </a:rPr>
              <a:t>Единая</a:t>
            </a:r>
            <a:r>
              <a:rPr lang="ru-RU" sz="1800" spc="-4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информационная</a:t>
            </a:r>
            <a:r>
              <a:rPr lang="ru-RU" sz="1800" spc="-3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система</a:t>
            </a:r>
            <a:r>
              <a:rPr lang="ru-RU" sz="1800" spc="-3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в</a:t>
            </a:r>
            <a:r>
              <a:rPr lang="ru-RU" sz="1800" spc="-3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сфере</a:t>
            </a:r>
            <a:r>
              <a:rPr lang="ru-RU" sz="1800" spc="-3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закупок</a:t>
            </a:r>
            <a:r>
              <a:rPr lang="ru-RU" sz="1800" spc="-25"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(ЕИС);</a:t>
            </a:r>
            <a:endParaRPr lang="ru-RU" sz="1400" spc="0" dirty="0">
              <a:effectLst/>
              <a:latin typeface="Times New Roman" panose="02020603050405020304" pitchFamily="18" charset="0"/>
              <a:ea typeface="Times New Roman" panose="02020603050405020304" pitchFamily="18" charset="0"/>
            </a:endParaRPr>
          </a:p>
          <a:p>
            <a:pPr marL="342900" lvl="0" indent="-342900" algn="just">
              <a:lnSpc>
                <a:spcPts val="1610"/>
              </a:lnSpc>
              <a:buSzPts val="1400"/>
              <a:buFont typeface="Times New Roman" panose="02020603050405020304" pitchFamily="18" charset="0"/>
              <a:buChar char="●"/>
              <a:tabLst>
                <a:tab pos="1348105" algn="l"/>
              </a:tabLst>
            </a:pPr>
            <a:r>
              <a:rPr lang="ru-RU" sz="1800" spc="0" dirty="0">
                <a:effectLst/>
                <a:latin typeface="Times New Roman" panose="02020603050405020304" pitchFamily="18" charset="0"/>
                <a:ea typeface="Times New Roman" panose="02020603050405020304" pitchFamily="18" charset="0"/>
              </a:rPr>
              <a:t>Сайт</a:t>
            </a:r>
            <a:r>
              <a:rPr lang="ru-RU" sz="1800" spc="-6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Федеральной</a:t>
            </a:r>
            <a:r>
              <a:rPr lang="ru-RU" sz="1800" spc="-4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антимонопольной</a:t>
            </a:r>
            <a:r>
              <a:rPr lang="ru-RU" sz="1800" spc="-4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службы</a:t>
            </a:r>
            <a:r>
              <a:rPr lang="ru-RU" sz="1800" spc="-45"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(ФАС);</a:t>
            </a:r>
            <a:endParaRPr lang="ru-RU" sz="1400" spc="0" dirty="0">
              <a:effectLst/>
              <a:latin typeface="Times New Roman" panose="02020603050405020304" pitchFamily="18" charset="0"/>
              <a:ea typeface="Times New Roman" panose="02020603050405020304" pitchFamily="18" charset="0"/>
            </a:endParaRPr>
          </a:p>
          <a:p>
            <a:pPr marL="342900" marR="451485" lvl="0" indent="-342900" algn="just">
              <a:spcAft>
                <a:spcPts val="0"/>
              </a:spcAft>
              <a:buSzPts val="1400"/>
              <a:buFont typeface="Times New Roman" panose="02020603050405020304" pitchFamily="18" charset="0"/>
              <a:buChar char="●"/>
              <a:tabLst>
                <a:tab pos="1347470" algn="l"/>
                <a:tab pos="1348740" algn="l"/>
              </a:tabLst>
            </a:pPr>
            <a:r>
              <a:rPr lang="ru-RU" sz="1800" spc="0" dirty="0">
                <a:effectLst/>
                <a:latin typeface="Times New Roman" panose="02020603050405020304" pitchFamily="18" charset="0"/>
                <a:ea typeface="Times New Roman" panose="02020603050405020304" pitchFamily="18" charset="0"/>
              </a:rPr>
              <a:t>Электронные торговые платформы, на которых публикуются соответствующие данные.</a:t>
            </a:r>
            <a:endParaRPr lang="ru-RU" sz="14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683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3C8FE1-769A-4AB5-ACDC-D1E8F02B60BA}"/>
              </a:ext>
            </a:extLst>
          </p:cNvPr>
          <p:cNvSpPr txBox="1"/>
          <p:nvPr/>
        </p:nvSpPr>
        <p:spPr>
          <a:xfrm>
            <a:off x="1250830" y="957532"/>
            <a:ext cx="7237562" cy="4994701"/>
          </a:xfrm>
          <a:prstGeom prst="rect">
            <a:avLst/>
          </a:prstGeom>
          <a:noFill/>
        </p:spPr>
        <p:txBody>
          <a:bodyPr wrap="square">
            <a:spAutoFit/>
          </a:bodyPr>
          <a:lstStyle/>
          <a:p>
            <a:pPr marL="539115" marR="503555" indent="539750">
              <a:lnSpc>
                <a:spcPct val="115000"/>
              </a:lnSpc>
              <a:spcBef>
                <a:spcPts val="1390"/>
              </a:spcBef>
              <a:spcAft>
                <a:spcPts val="0"/>
              </a:spcAft>
            </a:pPr>
            <a:r>
              <a:rPr lang="ru-RU" sz="1800" dirty="0">
                <a:effectLst/>
                <a:latin typeface="Times New Roman" panose="02020603050405020304" pitchFamily="18" charset="0"/>
                <a:ea typeface="Times New Roman" panose="02020603050405020304" pitchFamily="18" charset="0"/>
              </a:rPr>
              <a:t>Реестр</a:t>
            </a:r>
            <a:r>
              <a:rPr lang="ru-RU" sz="1800" spc="-4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недобросовестных</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поставщиков</a:t>
            </a:r>
            <a:r>
              <a:rPr lang="ru-RU" sz="1800" spc="-4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является</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важным</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инструментом для обеспечения прозрачности и справедливости в системе государственных закупок. Он помогает снизить риски, связанные с коррупцией и неэффективным использованием бюджетных средств, а также способствует соблюдению законодательства всеми участниками тендерных процессов.</a:t>
            </a:r>
          </a:p>
          <a:p>
            <a:pPr marL="539115">
              <a:spcBef>
                <a:spcPts val="1350"/>
              </a:spcBef>
              <a:spcAft>
                <a:spcPts val="0"/>
              </a:spcAft>
            </a:pPr>
            <a:r>
              <a:rPr lang="ru-RU" sz="1800" dirty="0">
                <a:effectLst/>
                <a:latin typeface="Times New Roman" panose="02020603050405020304" pitchFamily="18" charset="0"/>
                <a:ea typeface="Times New Roman" panose="02020603050405020304" pitchFamily="18" charset="0"/>
              </a:rPr>
              <a:t> </a:t>
            </a:r>
          </a:p>
          <a:p>
            <a:pPr marL="539115" marR="448945" indent="539750" algn="just"/>
            <a:r>
              <a:rPr lang="ru-RU" sz="1800" dirty="0">
                <a:effectLst/>
                <a:latin typeface="Times New Roman" panose="02020603050405020304" pitchFamily="18" charset="0"/>
                <a:ea typeface="Times New Roman" panose="02020603050405020304" pitchFamily="18" charset="0"/>
              </a:rPr>
              <a:t>Таким образом, контроль и аудит — важнейшие элементы контрактной системы,</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обеспечивающие</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её</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прозрачность,</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эффективность</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законность.</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Чёткое понимание процедур контроля и механизмов ответственности позволяет заказчику минимизировать риски, а участникам — защищать свои права. Надлежащее выполнение контрольных функций — залог доверия общества к системе государственных закупок.</a:t>
            </a:r>
          </a:p>
        </p:txBody>
      </p:sp>
    </p:spTree>
    <p:extLst>
      <p:ext uri="{BB962C8B-B14F-4D97-AF65-F5344CB8AC3E}">
        <p14:creationId xmlns:p14="http://schemas.microsoft.com/office/powerpoint/2010/main" val="360570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EF1176-EEAF-4E5A-9FE4-2D82B1FEC94B}"/>
              </a:ext>
            </a:extLst>
          </p:cNvPr>
          <p:cNvSpPr txBox="1"/>
          <p:nvPr/>
        </p:nvSpPr>
        <p:spPr>
          <a:xfrm>
            <a:off x="871268" y="698739"/>
            <a:ext cx="7850038" cy="3780522"/>
          </a:xfrm>
          <a:prstGeom prst="rect">
            <a:avLst/>
          </a:prstGeom>
          <a:noFill/>
        </p:spPr>
        <p:txBody>
          <a:bodyPr wrap="square">
            <a:spAutoFit/>
          </a:bodyPr>
          <a:lstStyle/>
          <a:p>
            <a:pPr marL="534988" indent="520700" algn="ctr">
              <a:lnSpc>
                <a:spcPct val="115000"/>
              </a:lnSpc>
              <a:spcBef>
                <a:spcPts val="1575"/>
              </a:spcBef>
            </a:pPr>
            <a:r>
              <a:rPr lang="ru-RU" sz="2000" b="1" kern="0" dirty="0">
                <a:solidFill>
                  <a:srgbClr val="365F91"/>
                </a:solidFill>
                <a:effectLst/>
                <a:latin typeface="Times New Roman" panose="02020603050405020304" pitchFamily="18" charset="0"/>
                <a:ea typeface="Times New Roman" panose="02020603050405020304" pitchFamily="18" charset="0"/>
              </a:rPr>
              <a:t>Электронизация</a:t>
            </a:r>
            <a:r>
              <a:rPr lang="ru-RU" sz="2000" b="1" kern="0" spc="-40" dirty="0">
                <a:solidFill>
                  <a:srgbClr val="365F91"/>
                </a:solidFill>
                <a:effectLst/>
                <a:latin typeface="Times New Roman" panose="02020603050405020304" pitchFamily="18" charset="0"/>
                <a:ea typeface="Times New Roman" panose="02020603050405020304" pitchFamily="18" charset="0"/>
              </a:rPr>
              <a:t> </a:t>
            </a:r>
            <a:r>
              <a:rPr lang="ru-RU" sz="2000" b="1" kern="0" dirty="0">
                <a:solidFill>
                  <a:srgbClr val="365F91"/>
                </a:solidFill>
                <a:effectLst/>
                <a:latin typeface="Times New Roman" panose="02020603050405020304" pitchFamily="18" charset="0"/>
                <a:ea typeface="Times New Roman" panose="02020603050405020304" pitchFamily="18" charset="0"/>
              </a:rPr>
              <a:t>и</a:t>
            </a:r>
            <a:r>
              <a:rPr lang="ru-RU" sz="2000" b="1" kern="0" spc="-40" dirty="0">
                <a:solidFill>
                  <a:srgbClr val="365F91"/>
                </a:solidFill>
                <a:effectLst/>
                <a:latin typeface="Times New Roman" panose="02020603050405020304" pitchFamily="18" charset="0"/>
                <a:ea typeface="Times New Roman" panose="02020603050405020304" pitchFamily="18" charset="0"/>
              </a:rPr>
              <a:t> </a:t>
            </a:r>
            <a:r>
              <a:rPr lang="ru-RU" sz="2000" b="1" kern="0" dirty="0">
                <a:solidFill>
                  <a:srgbClr val="365F91"/>
                </a:solidFill>
                <a:effectLst/>
                <a:latin typeface="Times New Roman" panose="02020603050405020304" pitchFamily="18" charset="0"/>
                <a:ea typeface="Times New Roman" panose="02020603050405020304" pitchFamily="18" charset="0"/>
              </a:rPr>
              <a:t>цифровая</a:t>
            </a:r>
            <a:r>
              <a:rPr lang="ru-RU" sz="2000" b="1" kern="0" spc="-30" dirty="0">
                <a:solidFill>
                  <a:srgbClr val="365F91"/>
                </a:solidFill>
                <a:effectLst/>
                <a:latin typeface="Times New Roman" panose="02020603050405020304" pitchFamily="18" charset="0"/>
                <a:ea typeface="Times New Roman" panose="02020603050405020304" pitchFamily="18" charset="0"/>
              </a:rPr>
              <a:t> </a:t>
            </a:r>
            <a:r>
              <a:rPr lang="ru-RU" sz="2000" b="1" kern="0" dirty="0">
                <a:solidFill>
                  <a:srgbClr val="365F91"/>
                </a:solidFill>
                <a:effectLst/>
                <a:latin typeface="Times New Roman" panose="02020603050405020304" pitchFamily="18" charset="0"/>
                <a:ea typeface="Times New Roman" panose="02020603050405020304" pitchFamily="18" charset="0"/>
              </a:rPr>
              <a:t>трансформация государственных закупок</a:t>
            </a:r>
            <a:endParaRPr lang="ru-RU" sz="2000" b="1" kern="0" dirty="0">
              <a:effectLst/>
              <a:latin typeface="Times New Roman" panose="02020603050405020304" pitchFamily="18" charset="0"/>
              <a:ea typeface="Times New Roman" panose="02020603050405020304" pitchFamily="18" charset="0"/>
            </a:endParaRPr>
          </a:p>
          <a:p>
            <a:pPr marL="534988" lvl="1" indent="520700" algn="ctr">
              <a:spcBef>
                <a:spcPts val="1160"/>
              </a:spcBef>
              <a:spcAft>
                <a:spcPts val="0"/>
              </a:spcAft>
              <a:tabLst>
                <a:tab pos="2524760" algn="l"/>
              </a:tabLst>
            </a:pPr>
            <a:r>
              <a:rPr lang="ru-RU" sz="2000" b="1" spc="-20" dirty="0">
                <a:solidFill>
                  <a:srgbClr val="365F91"/>
                </a:solidFill>
                <a:effectLst/>
                <a:latin typeface="Times New Roman" panose="02020603050405020304" pitchFamily="18" charset="0"/>
                <a:ea typeface="Times New Roman" panose="02020603050405020304" pitchFamily="18" charset="0"/>
              </a:rPr>
              <a:t>Цифровизация</a:t>
            </a:r>
            <a:r>
              <a:rPr lang="ru-RU" sz="2000" b="1" spc="-35" dirty="0">
                <a:solidFill>
                  <a:srgbClr val="365F91"/>
                </a:solidFill>
                <a:effectLst/>
                <a:latin typeface="Times New Roman" panose="02020603050405020304" pitchFamily="18" charset="0"/>
                <a:ea typeface="Times New Roman" panose="02020603050405020304" pitchFamily="18" charset="0"/>
              </a:rPr>
              <a:t> </a:t>
            </a:r>
            <a:r>
              <a:rPr lang="ru-RU" sz="2000" b="1" spc="-20" dirty="0">
                <a:solidFill>
                  <a:srgbClr val="365F91"/>
                </a:solidFill>
                <a:effectLst/>
                <a:latin typeface="Times New Roman" panose="02020603050405020304" pitchFamily="18" charset="0"/>
                <a:ea typeface="Times New Roman" panose="02020603050405020304" pitchFamily="18" charset="0"/>
              </a:rPr>
              <a:t>в</a:t>
            </a:r>
            <a:r>
              <a:rPr lang="ru-RU" sz="2000" b="1" spc="-30" dirty="0">
                <a:solidFill>
                  <a:srgbClr val="365F91"/>
                </a:solidFill>
                <a:effectLst/>
                <a:latin typeface="Times New Roman" panose="02020603050405020304" pitchFamily="18" charset="0"/>
                <a:ea typeface="Times New Roman" panose="02020603050405020304" pitchFamily="18" charset="0"/>
              </a:rPr>
              <a:t> </a:t>
            </a:r>
            <a:r>
              <a:rPr lang="ru-RU" sz="2000" b="1" spc="-20" dirty="0">
                <a:solidFill>
                  <a:srgbClr val="365F91"/>
                </a:solidFill>
                <a:effectLst/>
                <a:latin typeface="Times New Roman" panose="02020603050405020304" pitchFamily="18" charset="0"/>
                <a:ea typeface="Times New Roman" panose="02020603050405020304" pitchFamily="18" charset="0"/>
              </a:rPr>
              <a:t>сфере </a:t>
            </a:r>
            <a:r>
              <a:rPr lang="ru-RU" sz="2000" b="1" spc="-10" dirty="0">
                <a:solidFill>
                  <a:srgbClr val="365F91"/>
                </a:solidFill>
                <a:effectLst/>
                <a:latin typeface="Times New Roman" panose="02020603050405020304" pitchFamily="18" charset="0"/>
                <a:ea typeface="Times New Roman" panose="02020603050405020304" pitchFamily="18" charset="0"/>
              </a:rPr>
              <a:t>закупок</a:t>
            </a:r>
            <a:endParaRPr lang="ru-RU" sz="2000" b="1" spc="-20" dirty="0">
              <a:effectLst/>
              <a:latin typeface="Times New Roman" panose="02020603050405020304" pitchFamily="18" charset="0"/>
              <a:ea typeface="Times New Roman" panose="02020603050405020304" pitchFamily="18" charset="0"/>
            </a:endParaRPr>
          </a:p>
          <a:p>
            <a:pPr marL="539115" marR="452120" indent="539750" algn="just">
              <a:spcBef>
                <a:spcPts val="1415"/>
              </a:spcBef>
              <a:spcAft>
                <a:spcPts val="0"/>
              </a:spcAft>
            </a:pPr>
            <a:r>
              <a:rPr lang="ru-RU" sz="1400" dirty="0">
                <a:effectLst/>
                <a:latin typeface="Times New Roman" panose="02020603050405020304" pitchFamily="18" charset="0"/>
                <a:ea typeface="Times New Roman" panose="02020603050405020304" pitchFamily="18" charset="0"/>
              </a:rPr>
              <a:t>Современная система государственных закупок стремится к максимальной автоматизации и цифровизации всех процессов. Электронные инструменты позволяют:</a:t>
            </a:r>
          </a:p>
          <a:p>
            <a:pPr marL="342900" lvl="0" indent="-342900">
              <a:lnSpc>
                <a:spcPts val="1610"/>
              </a:lnSpc>
              <a:spcBef>
                <a:spcPts val="10"/>
              </a:spcBef>
              <a:buSzPts val="1400"/>
              <a:buFont typeface="Times New Roman" panose="02020603050405020304" pitchFamily="18" charset="0"/>
              <a:buChar char="●"/>
              <a:tabLst>
                <a:tab pos="1348105" algn="l"/>
              </a:tabLst>
            </a:pPr>
            <a:r>
              <a:rPr lang="ru-RU" sz="1400" spc="0" dirty="0">
                <a:effectLst/>
                <a:latin typeface="Times New Roman" panose="02020603050405020304" pitchFamily="18" charset="0"/>
                <a:ea typeface="Times New Roman" panose="02020603050405020304" pitchFamily="18" charset="0"/>
              </a:rPr>
              <a:t>Повысить</a:t>
            </a:r>
            <a:r>
              <a:rPr lang="ru-RU" sz="1400" spc="-5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прозрачность</a:t>
            </a:r>
            <a:r>
              <a:rPr lang="ru-RU" sz="1400" spc="-3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и</a:t>
            </a:r>
            <a:r>
              <a:rPr lang="ru-RU" sz="1400" spc="-4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открытость</a:t>
            </a:r>
            <a:r>
              <a:rPr lang="ru-RU" sz="1400" spc="-3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процедур;</a:t>
            </a:r>
            <a:endParaRPr lang="ru-RU" sz="1100" spc="0" dirty="0">
              <a:effectLst/>
              <a:latin typeface="Times New Roman" panose="02020603050405020304" pitchFamily="18" charset="0"/>
              <a:ea typeface="Times New Roman" panose="02020603050405020304" pitchFamily="18" charset="0"/>
            </a:endParaRPr>
          </a:p>
          <a:p>
            <a:pPr marL="342900" lvl="0" indent="-342900">
              <a:lnSpc>
                <a:spcPts val="1610"/>
              </a:lnSpc>
              <a:buSzPts val="1400"/>
              <a:buFont typeface="Times New Roman" panose="02020603050405020304" pitchFamily="18" charset="0"/>
              <a:buChar char="●"/>
              <a:tabLst>
                <a:tab pos="1348105" algn="l"/>
              </a:tabLst>
            </a:pPr>
            <a:r>
              <a:rPr lang="ru-RU" sz="1400" spc="0" dirty="0">
                <a:effectLst/>
                <a:latin typeface="Times New Roman" panose="02020603050405020304" pitchFamily="18" charset="0"/>
                <a:ea typeface="Times New Roman" panose="02020603050405020304" pitchFamily="18" charset="0"/>
              </a:rPr>
              <a:t>Снизить</a:t>
            </a:r>
            <a:r>
              <a:rPr lang="ru-RU" sz="1400" spc="-3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административную</a:t>
            </a:r>
            <a:r>
              <a:rPr lang="ru-RU" sz="1400" spc="-2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нагрузку</a:t>
            </a:r>
            <a:r>
              <a:rPr lang="ru-RU" sz="1400" spc="-4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на</a:t>
            </a:r>
            <a:r>
              <a:rPr lang="ru-RU" sz="1400" spc="-2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заказчиков</a:t>
            </a:r>
            <a:r>
              <a:rPr lang="ru-RU" sz="1400" spc="-4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и</a:t>
            </a:r>
            <a:r>
              <a:rPr lang="ru-RU" sz="1400" spc="-1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участников;</a:t>
            </a:r>
            <a:endParaRPr lang="ru-RU" sz="1100" spc="0" dirty="0">
              <a:effectLst/>
              <a:latin typeface="Times New Roman" panose="02020603050405020304" pitchFamily="18" charset="0"/>
              <a:ea typeface="Times New Roman" panose="02020603050405020304" pitchFamily="18" charset="0"/>
            </a:endParaRPr>
          </a:p>
          <a:p>
            <a:pPr marL="342900" lvl="0" indent="-342900">
              <a:lnSpc>
                <a:spcPts val="1610"/>
              </a:lnSpc>
              <a:buSzPts val="1400"/>
              <a:buFont typeface="Times New Roman" panose="02020603050405020304" pitchFamily="18" charset="0"/>
              <a:buChar char="●"/>
              <a:tabLst>
                <a:tab pos="1348105" algn="l"/>
              </a:tabLst>
            </a:pPr>
            <a:r>
              <a:rPr lang="ru-RU" sz="1400" spc="0" dirty="0">
                <a:effectLst/>
                <a:latin typeface="Times New Roman" panose="02020603050405020304" pitchFamily="18" charset="0"/>
                <a:ea typeface="Times New Roman" panose="02020603050405020304" pitchFamily="18" charset="0"/>
              </a:rPr>
              <a:t>Упростить</a:t>
            </a:r>
            <a:r>
              <a:rPr lang="ru-RU" sz="1400" spc="-4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контроль</a:t>
            </a:r>
            <a:r>
              <a:rPr lang="ru-RU" sz="1400" spc="-3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со</a:t>
            </a:r>
            <a:r>
              <a:rPr lang="ru-RU" sz="1400" spc="-3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стороны</a:t>
            </a:r>
            <a:r>
              <a:rPr lang="ru-RU" sz="1400" spc="-3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надзорных</a:t>
            </a:r>
            <a:r>
              <a:rPr lang="ru-RU" sz="1400" spc="-4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органов;</a:t>
            </a:r>
            <a:endParaRPr lang="ru-RU" sz="1100" spc="0" dirty="0">
              <a:effectLst/>
              <a:latin typeface="Times New Roman" panose="02020603050405020304" pitchFamily="18" charset="0"/>
              <a:ea typeface="Times New Roman" panose="02020603050405020304" pitchFamily="18" charset="0"/>
            </a:endParaRPr>
          </a:p>
          <a:p>
            <a:pPr marL="342900" lvl="0" indent="-342900">
              <a:buSzPts val="1400"/>
              <a:buFont typeface="Times New Roman" panose="02020603050405020304" pitchFamily="18" charset="0"/>
              <a:buChar char="●"/>
              <a:tabLst>
                <a:tab pos="1348105" algn="l"/>
              </a:tabLst>
            </a:pPr>
            <a:r>
              <a:rPr lang="ru-RU" sz="1400" spc="0" dirty="0">
                <a:effectLst/>
                <a:latin typeface="Times New Roman" panose="02020603050405020304" pitchFamily="18" charset="0"/>
                <a:ea typeface="Times New Roman" panose="02020603050405020304" pitchFamily="18" charset="0"/>
              </a:rPr>
              <a:t>Увеличить</a:t>
            </a:r>
            <a:r>
              <a:rPr lang="ru-RU" sz="1400" spc="-4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количество</a:t>
            </a:r>
            <a:r>
              <a:rPr lang="ru-RU" sz="1400" spc="-2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участников</a:t>
            </a:r>
            <a:r>
              <a:rPr lang="ru-RU" sz="1400" spc="-2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за</a:t>
            </a:r>
            <a:r>
              <a:rPr lang="ru-RU" sz="1400" spc="-3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счёт</a:t>
            </a:r>
            <a:r>
              <a:rPr lang="ru-RU" sz="1400" spc="-2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снижения</a:t>
            </a:r>
            <a:r>
              <a:rPr lang="ru-RU" sz="1400" spc="-3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барьеров.</a:t>
            </a:r>
            <a:endParaRPr lang="ru-RU" sz="1100" spc="0" dirty="0">
              <a:effectLst/>
              <a:latin typeface="Times New Roman" panose="02020603050405020304" pitchFamily="18" charset="0"/>
              <a:ea typeface="Times New Roman" panose="02020603050405020304" pitchFamily="18" charset="0"/>
            </a:endParaRPr>
          </a:p>
          <a:p>
            <a:pPr marL="539115" marR="447675" indent="539750" algn="just">
              <a:spcBef>
                <a:spcPts val="10"/>
              </a:spcBef>
              <a:spcAft>
                <a:spcPts val="0"/>
              </a:spcAft>
            </a:pPr>
            <a:r>
              <a:rPr lang="ru-RU" sz="1400" dirty="0">
                <a:effectLst/>
                <a:latin typeface="Times New Roman" panose="02020603050405020304" pitchFamily="18" charset="0"/>
                <a:ea typeface="Times New Roman" panose="02020603050405020304" pitchFamily="18" charset="0"/>
              </a:rPr>
              <a:t>Цифровая трансформация — это не просто переход в электронный формат,</a:t>
            </a:r>
            <a:r>
              <a:rPr lang="ru-RU" sz="1400" spc="-1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а</a:t>
            </a:r>
            <a:r>
              <a:rPr lang="ru-RU" sz="1400" spc="-1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глубокое</a:t>
            </a:r>
            <a:r>
              <a:rPr lang="ru-RU" sz="1400" spc="-2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изменение</a:t>
            </a:r>
            <a:r>
              <a:rPr lang="ru-RU" sz="1400" spc="-1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всех</a:t>
            </a:r>
            <a:r>
              <a:rPr lang="ru-RU" sz="1400" spc="-2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процессов</a:t>
            </a:r>
            <a:r>
              <a:rPr lang="ru-RU" sz="1400" spc="-1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a:t>
            </a:r>
            <a:r>
              <a:rPr lang="ru-RU" sz="1400" spc="-1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использованием</a:t>
            </a:r>
            <a:r>
              <a:rPr lang="ru-RU" sz="1400" spc="-1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технологий</a:t>
            </a:r>
            <a:r>
              <a:rPr lang="ru-RU" sz="1400" spc="-1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Big Data, AI, </a:t>
            </a:r>
            <a:r>
              <a:rPr lang="ru-RU" sz="1400" dirty="0" err="1">
                <a:effectLst/>
                <a:latin typeface="Times New Roman" panose="02020603050405020304" pitchFamily="18" charset="0"/>
                <a:ea typeface="Times New Roman" panose="02020603050405020304" pitchFamily="18" charset="0"/>
              </a:rPr>
              <a:t>блокчейн</a:t>
            </a:r>
            <a:r>
              <a:rPr lang="ru-RU" sz="1400" dirty="0">
                <a:effectLst/>
                <a:latin typeface="Times New Roman" panose="02020603050405020304" pitchFamily="18" charset="0"/>
                <a:ea typeface="Times New Roman" panose="02020603050405020304" pitchFamily="18" charset="0"/>
              </a:rPr>
              <a:t>, облачных сервисов и других решений.</a:t>
            </a:r>
          </a:p>
          <a:p>
            <a:pPr marL="539115" marR="449580" indent="539750" algn="just"/>
            <a:r>
              <a:rPr lang="ru-RU" sz="1400" dirty="0">
                <a:effectLst/>
                <a:latin typeface="Times New Roman" panose="02020603050405020304" pitchFamily="18" charset="0"/>
                <a:ea typeface="Times New Roman" panose="02020603050405020304" pitchFamily="18" charset="0"/>
              </a:rPr>
              <a:t>ЕИС (zakupki.gov.ru) — основная платформа, обеспечивающая информационную прозрачность закупок (рис.).</a:t>
            </a:r>
          </a:p>
        </p:txBody>
      </p:sp>
    </p:spTree>
    <p:extLst>
      <p:ext uri="{BB962C8B-B14F-4D97-AF65-F5344CB8AC3E}">
        <p14:creationId xmlns:p14="http://schemas.microsoft.com/office/powerpoint/2010/main" val="4120353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43">
            <a:extLst>
              <a:ext uri="{FF2B5EF4-FFF2-40B4-BE49-F238E27FC236}">
                <a16:creationId xmlns:a16="http://schemas.microsoft.com/office/drawing/2014/main" id="{86EB9E42-50F7-4021-B469-634E059E085C}"/>
              </a:ext>
            </a:extLst>
          </p:cNvPr>
          <p:cNvPicPr/>
          <p:nvPr/>
        </p:nvPicPr>
        <p:blipFill>
          <a:blip r:embed="rId2" cstate="print"/>
          <a:stretch>
            <a:fillRect/>
          </a:stretch>
        </p:blipFill>
        <p:spPr>
          <a:xfrm>
            <a:off x="1017917" y="940279"/>
            <a:ext cx="7556740" cy="4684144"/>
          </a:xfrm>
          <a:prstGeom prst="rect">
            <a:avLst/>
          </a:prstGeom>
        </p:spPr>
      </p:pic>
      <p:sp>
        <p:nvSpPr>
          <p:cNvPr id="4" name="TextBox 3">
            <a:extLst>
              <a:ext uri="{FF2B5EF4-FFF2-40B4-BE49-F238E27FC236}">
                <a16:creationId xmlns:a16="http://schemas.microsoft.com/office/drawing/2014/main" id="{FF104BF1-6F85-47C2-8D11-5F4CFF48F76D}"/>
              </a:ext>
            </a:extLst>
          </p:cNvPr>
          <p:cNvSpPr txBox="1"/>
          <p:nvPr/>
        </p:nvSpPr>
        <p:spPr>
          <a:xfrm>
            <a:off x="1285336" y="5538158"/>
            <a:ext cx="6012611" cy="369332"/>
          </a:xfrm>
          <a:prstGeom prst="rect">
            <a:avLst/>
          </a:prstGeom>
          <a:noFill/>
        </p:spPr>
        <p:txBody>
          <a:bodyPr wrap="square">
            <a:spAutoFit/>
          </a:bodyPr>
          <a:lstStyle/>
          <a:p>
            <a:pPr marL="989330">
              <a:spcBef>
                <a:spcPts val="1585"/>
              </a:spcBef>
              <a:spcAft>
                <a:spcPts val="0"/>
              </a:spcAft>
            </a:pPr>
            <a:r>
              <a:rPr lang="ru-RU" sz="1800" i="1" dirty="0">
                <a:effectLst/>
                <a:latin typeface="Times New Roman" panose="02020603050405020304" pitchFamily="18" charset="0"/>
                <a:ea typeface="Times New Roman" panose="02020603050405020304" pitchFamily="18" charset="0"/>
              </a:rPr>
              <a:t>рис.</a:t>
            </a:r>
            <a:r>
              <a:rPr lang="ru-RU" sz="1800" i="1" spc="-45" dirty="0">
                <a:effectLst/>
                <a:latin typeface="Times New Roman" panose="02020603050405020304" pitchFamily="18" charset="0"/>
                <a:ea typeface="Times New Roman" panose="02020603050405020304" pitchFamily="18" charset="0"/>
              </a:rPr>
              <a:t> </a:t>
            </a:r>
            <a:r>
              <a:rPr lang="ru-RU" sz="1800" i="1" dirty="0">
                <a:effectLst/>
                <a:latin typeface="Times New Roman" panose="02020603050405020304" pitchFamily="18" charset="0"/>
                <a:ea typeface="Times New Roman" panose="02020603050405020304" pitchFamily="18" charset="0"/>
              </a:rPr>
              <a:t>Единая</a:t>
            </a:r>
            <a:r>
              <a:rPr lang="ru-RU" sz="1800" i="1" spc="-35" dirty="0">
                <a:effectLst/>
                <a:latin typeface="Times New Roman" panose="02020603050405020304" pitchFamily="18" charset="0"/>
                <a:ea typeface="Times New Roman" panose="02020603050405020304" pitchFamily="18" charset="0"/>
              </a:rPr>
              <a:t> </a:t>
            </a:r>
            <a:r>
              <a:rPr lang="ru-RU" sz="1800" i="1" dirty="0">
                <a:effectLst/>
                <a:latin typeface="Times New Roman" panose="02020603050405020304" pitchFamily="18" charset="0"/>
                <a:ea typeface="Times New Roman" panose="02020603050405020304" pitchFamily="18" charset="0"/>
              </a:rPr>
              <a:t>информационная</a:t>
            </a:r>
            <a:r>
              <a:rPr lang="ru-RU" sz="1800" i="1" spc="-35" dirty="0">
                <a:effectLst/>
                <a:latin typeface="Times New Roman" panose="02020603050405020304" pitchFamily="18" charset="0"/>
                <a:ea typeface="Times New Roman" panose="02020603050405020304" pitchFamily="18" charset="0"/>
              </a:rPr>
              <a:t> </a:t>
            </a:r>
            <a:r>
              <a:rPr lang="ru-RU" sz="1800" i="1" dirty="0">
                <a:effectLst/>
                <a:latin typeface="Times New Roman" panose="02020603050405020304" pitchFamily="18" charset="0"/>
                <a:ea typeface="Times New Roman" panose="02020603050405020304" pitchFamily="18" charset="0"/>
              </a:rPr>
              <a:t>система</a:t>
            </a:r>
            <a:r>
              <a:rPr lang="ru-RU" sz="1800" i="1" spc="-40" dirty="0">
                <a:effectLst/>
                <a:latin typeface="Times New Roman" panose="02020603050405020304" pitchFamily="18" charset="0"/>
                <a:ea typeface="Times New Roman" panose="02020603050405020304" pitchFamily="18" charset="0"/>
              </a:rPr>
              <a:t> </a:t>
            </a:r>
            <a:r>
              <a:rPr lang="ru-RU" sz="1800" i="1" spc="-10" dirty="0">
                <a:effectLst/>
                <a:latin typeface="Times New Roman" panose="02020603050405020304" pitchFamily="18" charset="0"/>
                <a:ea typeface="Times New Roman" panose="02020603050405020304" pitchFamily="18" charset="0"/>
              </a:rPr>
              <a:t>закупок</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2057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075D9B-1107-4FF0-9729-660DAABFFA5B}"/>
              </a:ext>
            </a:extLst>
          </p:cNvPr>
          <p:cNvSpPr txBox="1"/>
          <p:nvPr/>
        </p:nvSpPr>
        <p:spPr>
          <a:xfrm>
            <a:off x="733245" y="526212"/>
            <a:ext cx="8315864" cy="5873403"/>
          </a:xfrm>
          <a:prstGeom prst="rect">
            <a:avLst/>
          </a:prstGeom>
          <a:noFill/>
        </p:spPr>
        <p:txBody>
          <a:bodyPr wrap="square">
            <a:spAutoFit/>
          </a:bodyPr>
          <a:lstStyle/>
          <a:p>
            <a:pPr marL="989330">
              <a:lnSpc>
                <a:spcPts val="1610"/>
              </a:lnSpc>
              <a:spcBef>
                <a:spcPts val="5"/>
              </a:spcBef>
              <a:spcAft>
                <a:spcPts val="0"/>
              </a:spcAft>
            </a:pPr>
            <a:r>
              <a:rPr lang="ru-RU" sz="1600" dirty="0">
                <a:effectLst/>
                <a:latin typeface="Times New Roman" panose="02020603050405020304" pitchFamily="18" charset="0"/>
                <a:ea typeface="Times New Roman" panose="02020603050405020304" pitchFamily="18" charset="0"/>
              </a:rPr>
              <a:t>Функции</a:t>
            </a:r>
            <a:r>
              <a:rPr lang="ru-RU" sz="1600" spc="-35" dirty="0">
                <a:effectLst/>
                <a:latin typeface="Times New Roman" panose="02020603050405020304" pitchFamily="18" charset="0"/>
                <a:ea typeface="Times New Roman" panose="02020603050405020304" pitchFamily="18" charset="0"/>
              </a:rPr>
              <a:t> </a:t>
            </a:r>
            <a:r>
              <a:rPr lang="ru-RU" sz="1600" spc="-20" dirty="0">
                <a:effectLst/>
                <a:latin typeface="Times New Roman" panose="02020603050405020304" pitchFamily="18" charset="0"/>
                <a:ea typeface="Times New Roman" panose="02020603050405020304" pitchFamily="18" charset="0"/>
              </a:rPr>
              <a:t>ЕИС:</a:t>
            </a:r>
            <a:endParaRPr lang="ru-RU" sz="1600" dirty="0">
              <a:effectLst/>
              <a:latin typeface="Times New Roman" panose="02020603050405020304" pitchFamily="18" charset="0"/>
              <a:ea typeface="Times New Roman" panose="02020603050405020304" pitchFamily="18" charset="0"/>
            </a:endParaRPr>
          </a:p>
          <a:p>
            <a:pPr marL="342900" lvl="0" indent="-342900">
              <a:lnSpc>
                <a:spcPts val="1610"/>
              </a:lnSpc>
              <a:buSzPts val="1400"/>
              <a:buFont typeface="Times New Roman" panose="02020603050405020304" pitchFamily="18" charset="0"/>
              <a:buChar char="●"/>
              <a:tabLst>
                <a:tab pos="1348105" algn="l"/>
              </a:tabLst>
            </a:pPr>
            <a:r>
              <a:rPr lang="ru-RU" sz="1600" spc="0" dirty="0">
                <a:effectLst/>
                <a:latin typeface="Times New Roman" panose="02020603050405020304" pitchFamily="18" charset="0"/>
                <a:ea typeface="Times New Roman" panose="02020603050405020304" pitchFamily="18" charset="0"/>
              </a:rPr>
              <a:t>Размещение</a:t>
            </a:r>
            <a:r>
              <a:rPr lang="ru-RU" sz="1600" spc="-5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планов,</a:t>
            </a:r>
            <a:r>
              <a:rPr lang="ru-RU" sz="1600" spc="-5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извещений,</a:t>
            </a:r>
            <a:r>
              <a:rPr lang="ru-RU" sz="1600" spc="-5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протоколов,</a:t>
            </a:r>
            <a:r>
              <a:rPr lang="ru-RU" sz="1600" spc="-35"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контрактов;</a:t>
            </a:r>
            <a:endParaRPr lang="ru-RU" sz="1600" spc="0" dirty="0">
              <a:effectLst/>
              <a:latin typeface="Times New Roman" panose="02020603050405020304" pitchFamily="18" charset="0"/>
              <a:ea typeface="Times New Roman" panose="02020603050405020304" pitchFamily="18" charset="0"/>
            </a:endParaRPr>
          </a:p>
          <a:p>
            <a:pPr marL="342900" lvl="0" indent="-342900">
              <a:lnSpc>
                <a:spcPts val="1610"/>
              </a:lnSpc>
              <a:buSzPts val="1400"/>
              <a:buFont typeface="Times New Roman" panose="02020603050405020304" pitchFamily="18" charset="0"/>
              <a:buChar char="●"/>
              <a:tabLst>
                <a:tab pos="1348105" algn="l"/>
              </a:tabLst>
            </a:pPr>
            <a:r>
              <a:rPr lang="ru-RU" sz="1600" spc="0" dirty="0">
                <a:effectLst/>
                <a:latin typeface="Times New Roman" panose="02020603050405020304" pitchFamily="18" charset="0"/>
                <a:ea typeface="Times New Roman" panose="02020603050405020304" pitchFamily="18" charset="0"/>
              </a:rPr>
              <a:t>Хранение</a:t>
            </a:r>
            <a:r>
              <a:rPr lang="ru-RU" sz="1600" spc="-2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данных</a:t>
            </a:r>
            <a:r>
              <a:rPr lang="ru-RU" sz="1600" spc="-2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о</a:t>
            </a:r>
            <a:r>
              <a:rPr lang="ru-RU" sz="1600" spc="-3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закупках</a:t>
            </a:r>
            <a:r>
              <a:rPr lang="ru-RU" sz="1600" spc="-2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всех</a:t>
            </a:r>
            <a:r>
              <a:rPr lang="ru-RU" sz="1600" spc="-15"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уровней;</a:t>
            </a:r>
            <a:endParaRPr lang="ru-RU" sz="1600" spc="0" dirty="0">
              <a:effectLst/>
              <a:latin typeface="Times New Roman" panose="02020603050405020304" pitchFamily="18" charset="0"/>
              <a:ea typeface="Times New Roman" panose="02020603050405020304" pitchFamily="18" charset="0"/>
            </a:endParaRPr>
          </a:p>
          <a:p>
            <a:pPr marL="342900" lvl="0" indent="-342900">
              <a:buSzPts val="1400"/>
              <a:buFont typeface="Times New Roman" panose="02020603050405020304" pitchFamily="18" charset="0"/>
              <a:buChar char="●"/>
              <a:tabLst>
                <a:tab pos="1348105" algn="l"/>
              </a:tabLst>
            </a:pPr>
            <a:r>
              <a:rPr lang="ru-RU" sz="1600" spc="0" dirty="0">
                <a:effectLst/>
                <a:latin typeface="Times New Roman" panose="02020603050405020304" pitchFamily="18" charset="0"/>
                <a:ea typeface="Times New Roman" panose="02020603050405020304" pitchFamily="18" charset="0"/>
              </a:rPr>
              <a:t>Интеграция</a:t>
            </a:r>
            <a:r>
              <a:rPr lang="ru-RU" sz="1600" spc="-3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с</a:t>
            </a:r>
            <a:r>
              <a:rPr lang="ru-RU" sz="1600" spc="-3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другими</a:t>
            </a:r>
            <a:r>
              <a:rPr lang="ru-RU" sz="1600" spc="-2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системами</a:t>
            </a:r>
            <a:r>
              <a:rPr lang="ru-RU" sz="1600" spc="-2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(ФНС,</a:t>
            </a:r>
            <a:r>
              <a:rPr lang="ru-RU" sz="1600" spc="-2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ФАС,</a:t>
            </a:r>
            <a:r>
              <a:rPr lang="ru-RU" sz="1600" spc="-3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ФК,</a:t>
            </a:r>
            <a:r>
              <a:rPr lang="ru-RU" sz="1600" spc="-3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Минфин</a:t>
            </a:r>
            <a:r>
              <a:rPr lang="ru-RU" sz="1600" spc="-2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и</a:t>
            </a:r>
            <a:r>
              <a:rPr lang="ru-RU" sz="1600" spc="-20"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др.);</a:t>
            </a:r>
          </a:p>
          <a:p>
            <a:pPr marL="342900" lvl="0" indent="-342900" algn="just">
              <a:spcBef>
                <a:spcPts val="210"/>
              </a:spcBef>
              <a:buSzPts val="1400"/>
              <a:buFont typeface="Times New Roman" panose="02020603050405020304" pitchFamily="18" charset="0"/>
              <a:buChar char="●"/>
              <a:tabLst>
                <a:tab pos="1348105" algn="l"/>
              </a:tabLst>
            </a:pPr>
            <a:r>
              <a:rPr lang="ru-RU" sz="1600" spc="0" dirty="0">
                <a:effectLst/>
                <a:latin typeface="Times New Roman" panose="02020603050405020304" pitchFamily="18" charset="0"/>
                <a:ea typeface="Times New Roman" panose="02020603050405020304" pitchFamily="18" charset="0"/>
              </a:rPr>
              <a:t>Мониторинг</a:t>
            </a:r>
            <a:r>
              <a:rPr lang="ru-RU" sz="1600" spc="-3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и</a:t>
            </a:r>
            <a:r>
              <a:rPr lang="ru-RU" sz="1600" spc="-3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аналитика</a:t>
            </a:r>
            <a:r>
              <a:rPr lang="ru-RU" sz="1600" spc="-3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закупочной</a:t>
            </a:r>
            <a:r>
              <a:rPr lang="ru-RU" sz="1600" spc="-35"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деятельности.</a:t>
            </a:r>
            <a:endParaRPr lang="ru-RU" sz="1600" spc="0" dirty="0">
              <a:effectLst/>
              <a:latin typeface="Times New Roman" panose="02020603050405020304" pitchFamily="18" charset="0"/>
              <a:ea typeface="Times New Roman" panose="02020603050405020304" pitchFamily="18" charset="0"/>
            </a:endParaRPr>
          </a:p>
          <a:p>
            <a:pPr marL="539115" marR="448945" indent="539750" algn="just">
              <a:spcBef>
                <a:spcPts val="10"/>
              </a:spcBef>
              <a:spcAft>
                <a:spcPts val="0"/>
              </a:spcAft>
            </a:pPr>
            <a:r>
              <a:rPr lang="ru-RU" sz="1600" dirty="0">
                <a:effectLst/>
                <a:latin typeface="Times New Roman" panose="02020603050405020304" pitchFamily="18" charset="0"/>
                <a:ea typeface="Times New Roman" panose="02020603050405020304" pitchFamily="18" charset="0"/>
              </a:rPr>
              <a:t>С 2022 года ЕИС выполняет роль единого окна, через которое проходит вся жизнедеятельность контракта.</a:t>
            </a:r>
          </a:p>
          <a:p>
            <a:pPr marL="539115" marR="452755" indent="539750" algn="just"/>
            <a:r>
              <a:rPr lang="ru-RU" sz="1600" dirty="0">
                <a:effectLst/>
                <a:latin typeface="Times New Roman" panose="02020603050405020304" pitchFamily="18" charset="0"/>
                <a:ea typeface="Times New Roman" panose="02020603050405020304" pitchFamily="18" charset="0"/>
              </a:rPr>
              <a:t>Электронные торговые площадки (ЭТП). Конкурентные закупки проводятся исключительно в электронной форме на утверждённых ЭТП.</a:t>
            </a:r>
          </a:p>
          <a:p>
            <a:pPr marL="539115" marR="452120" indent="539750" algn="just"/>
            <a:r>
              <a:rPr lang="ru-RU" sz="1600" dirty="0">
                <a:effectLst/>
                <a:latin typeface="Times New Roman" panose="02020603050405020304" pitchFamily="18" charset="0"/>
                <a:ea typeface="Times New Roman" panose="02020603050405020304" pitchFamily="18" charset="0"/>
              </a:rPr>
              <a:t>Электронный документооборот (ЭДО). Все действия в рамках закупки сопровождаются электронными документами, подписанными усиленной квалифицированной электронной подписью (УКЭП).</a:t>
            </a:r>
          </a:p>
          <a:p>
            <a:pPr marL="539115" marR="453390" indent="539750" algn="just">
              <a:spcBef>
                <a:spcPts val="5"/>
              </a:spcBef>
              <a:spcAft>
                <a:spcPts val="0"/>
              </a:spcAft>
            </a:pPr>
            <a:r>
              <a:rPr lang="ru-RU" sz="1600" dirty="0">
                <a:effectLst/>
                <a:latin typeface="Times New Roman" panose="02020603050405020304" pitchFamily="18" charset="0"/>
                <a:ea typeface="Times New Roman" panose="02020603050405020304" pitchFamily="18" charset="0"/>
              </a:rPr>
              <a:t>Примеры электронных документов: заявки, контракты, протоколы, акты приёмки, переписка по контракту.</a:t>
            </a:r>
          </a:p>
          <a:p>
            <a:pPr marL="539115" marR="452755" indent="539750" algn="just"/>
            <a:r>
              <a:rPr lang="ru-RU" sz="1600" dirty="0">
                <a:effectLst/>
                <a:latin typeface="Times New Roman" panose="02020603050405020304" pitchFamily="18" charset="0"/>
                <a:ea typeface="Times New Roman" panose="02020603050405020304" pitchFamily="18" charset="0"/>
              </a:rPr>
              <a:t>Преимущества ЭДО: скорость обработки, исключение бумажного документооборота, повышение достоверности и прослеживаемости действий.</a:t>
            </a:r>
          </a:p>
          <a:p>
            <a:pPr marL="539115" marR="448310" indent="539750" algn="just"/>
            <a:r>
              <a:rPr lang="ru-RU" sz="1600" dirty="0">
                <a:effectLst/>
                <a:latin typeface="Times New Roman" panose="02020603050405020304" pitchFamily="18" charset="0"/>
                <a:ea typeface="Times New Roman" panose="02020603050405020304" pitchFamily="18" charset="0"/>
              </a:rPr>
              <a:t>Электронный контракт и его жизненный цикл. Жизненный цикл электронного контракта включает этапы: подписание контракта в ЕИС, размещение графика исполнения, ведение электронных актов, формирование документов об оплате, хранение информации в архиве.</a:t>
            </a:r>
          </a:p>
          <a:p>
            <a:pPr marL="539115" marR="450850" indent="539750" algn="just"/>
            <a:r>
              <a:rPr lang="ru-RU" sz="1600" dirty="0">
                <a:effectLst/>
                <a:latin typeface="Times New Roman" panose="02020603050405020304" pitchFamily="18" charset="0"/>
                <a:ea typeface="Times New Roman" panose="02020603050405020304" pitchFamily="18" charset="0"/>
              </a:rPr>
              <a:t>Электронный акт — форма подтверждения исполнения обязательств (включая поставку, выполнение работ или оказание услуг), подписываемая обеими сторонами в ЕИС.</a:t>
            </a:r>
          </a:p>
          <a:p>
            <a:pPr marL="342900" lvl="0" indent="-342900">
              <a:buSzPts val="1400"/>
              <a:buFont typeface="Times New Roman" panose="02020603050405020304" pitchFamily="18" charset="0"/>
              <a:buChar char="●"/>
              <a:tabLst>
                <a:tab pos="1348105" algn="l"/>
              </a:tabLst>
            </a:pPr>
            <a:endParaRPr lang="ru-RU" sz="14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3040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A0B80C-B918-4064-BC9B-56447471616D}"/>
              </a:ext>
            </a:extLst>
          </p:cNvPr>
          <p:cNvSpPr txBox="1"/>
          <p:nvPr/>
        </p:nvSpPr>
        <p:spPr>
          <a:xfrm>
            <a:off x="560717" y="612475"/>
            <a:ext cx="8298611" cy="4703852"/>
          </a:xfrm>
          <a:prstGeom prst="rect">
            <a:avLst/>
          </a:prstGeom>
          <a:noFill/>
        </p:spPr>
        <p:txBody>
          <a:bodyPr wrap="square">
            <a:spAutoFit/>
          </a:bodyPr>
          <a:lstStyle/>
          <a:p>
            <a:pPr lvl="1" algn="ctr">
              <a:spcBef>
                <a:spcPts val="1215"/>
              </a:spcBef>
              <a:spcAft>
                <a:spcPts val="0"/>
              </a:spcAft>
              <a:tabLst>
                <a:tab pos="2070735" algn="l"/>
              </a:tabLst>
            </a:pPr>
            <a:r>
              <a:rPr lang="ru-RU" sz="2400" b="1" spc="-20" dirty="0">
                <a:solidFill>
                  <a:srgbClr val="365F91"/>
                </a:solidFill>
                <a:effectLst/>
                <a:latin typeface="Times New Roman" panose="02020603050405020304" pitchFamily="18" charset="0"/>
                <a:ea typeface="Times New Roman" panose="02020603050405020304" pitchFamily="18" charset="0"/>
              </a:rPr>
              <a:t>Интеллектуальные</a:t>
            </a:r>
            <a:r>
              <a:rPr lang="ru-RU" sz="2400" b="1" spc="-60" dirty="0">
                <a:solidFill>
                  <a:srgbClr val="365F91"/>
                </a:solidFill>
                <a:effectLst/>
                <a:latin typeface="Times New Roman" panose="02020603050405020304" pitchFamily="18" charset="0"/>
                <a:ea typeface="Times New Roman" panose="02020603050405020304" pitchFamily="18" charset="0"/>
              </a:rPr>
              <a:t> </a:t>
            </a:r>
            <a:r>
              <a:rPr lang="ru-RU" sz="2400" b="1" spc="-20" dirty="0">
                <a:solidFill>
                  <a:srgbClr val="365F91"/>
                </a:solidFill>
                <a:effectLst/>
                <a:latin typeface="Times New Roman" panose="02020603050405020304" pitchFamily="18" charset="0"/>
                <a:ea typeface="Times New Roman" panose="02020603050405020304" pitchFamily="18" charset="0"/>
              </a:rPr>
              <a:t>технологии</a:t>
            </a:r>
            <a:r>
              <a:rPr lang="ru-RU" sz="2400" b="1" spc="-50" dirty="0">
                <a:solidFill>
                  <a:srgbClr val="365F91"/>
                </a:solidFill>
                <a:effectLst/>
                <a:latin typeface="Times New Roman" panose="02020603050405020304" pitchFamily="18" charset="0"/>
                <a:ea typeface="Times New Roman" panose="02020603050405020304" pitchFamily="18" charset="0"/>
              </a:rPr>
              <a:t> </a:t>
            </a:r>
            <a:r>
              <a:rPr lang="ru-RU" sz="2400" b="1" spc="-20" dirty="0">
                <a:solidFill>
                  <a:srgbClr val="365F91"/>
                </a:solidFill>
                <a:effectLst/>
                <a:latin typeface="Times New Roman" panose="02020603050405020304" pitchFamily="18" charset="0"/>
                <a:ea typeface="Times New Roman" panose="02020603050405020304" pitchFamily="18" charset="0"/>
              </a:rPr>
              <a:t>в</a:t>
            </a:r>
            <a:r>
              <a:rPr lang="ru-RU" sz="2400" b="1" spc="-60" dirty="0">
                <a:solidFill>
                  <a:srgbClr val="365F91"/>
                </a:solidFill>
                <a:effectLst/>
                <a:latin typeface="Times New Roman" panose="02020603050405020304" pitchFamily="18" charset="0"/>
                <a:ea typeface="Times New Roman" panose="02020603050405020304" pitchFamily="18" charset="0"/>
              </a:rPr>
              <a:t> </a:t>
            </a:r>
            <a:r>
              <a:rPr lang="ru-RU" sz="2400" b="1" spc="-10" dirty="0">
                <a:solidFill>
                  <a:srgbClr val="365F91"/>
                </a:solidFill>
                <a:effectLst/>
                <a:latin typeface="Times New Roman" panose="02020603050405020304" pitchFamily="18" charset="0"/>
                <a:ea typeface="Times New Roman" panose="02020603050405020304" pitchFamily="18" charset="0"/>
              </a:rPr>
              <a:t>закупках</a:t>
            </a:r>
            <a:endParaRPr lang="ru-RU" sz="2400" b="1" spc="-20" dirty="0">
              <a:effectLst/>
              <a:latin typeface="Times New Roman" panose="02020603050405020304" pitchFamily="18" charset="0"/>
              <a:ea typeface="Times New Roman" panose="02020603050405020304" pitchFamily="18" charset="0"/>
            </a:endParaRPr>
          </a:p>
          <a:p>
            <a:pPr marL="539115" marR="452120" indent="539750" algn="just">
              <a:spcBef>
                <a:spcPts val="1425"/>
              </a:spcBef>
              <a:spcAft>
                <a:spcPts val="0"/>
              </a:spcAft>
            </a:pPr>
            <a:r>
              <a:rPr lang="ru-RU" sz="1400" dirty="0">
                <a:effectLst/>
                <a:latin typeface="Times New Roman" panose="02020603050405020304" pitchFamily="18" charset="0"/>
                <a:ea typeface="Times New Roman" panose="02020603050405020304" pitchFamily="18" charset="0"/>
              </a:rPr>
              <a:t>Современные технологии внедряются в систему закупок для анализа больших объёмов данных, выявления рисков и повышения эффективности.</a:t>
            </a:r>
          </a:p>
          <a:p>
            <a:pPr marL="539115" marR="448945" indent="539750" algn="just"/>
            <a:r>
              <a:rPr lang="ru-RU" sz="1400" dirty="0">
                <a:effectLst/>
                <a:latin typeface="Times New Roman" panose="02020603050405020304" pitchFamily="18" charset="0"/>
                <a:ea typeface="Times New Roman" panose="02020603050405020304" pitchFamily="18" charset="0"/>
              </a:rPr>
              <a:t>Интеллектуальные технологии активно трансформируют сферу закупок, делая процессы более эффективными, прозрачными и автоматизированными. Вот ключевые технологии и их применение:</a:t>
            </a:r>
          </a:p>
          <a:p>
            <a:pPr marL="630238" lvl="0" algn="just">
              <a:lnSpc>
                <a:spcPts val="1610"/>
              </a:lnSpc>
              <a:spcBef>
                <a:spcPts val="5"/>
              </a:spcBef>
              <a:spcAft>
                <a:spcPts val="0"/>
              </a:spcAft>
              <a:buSzPts val="1400"/>
              <a:tabLst>
                <a:tab pos="1346200" algn="l"/>
              </a:tabLst>
            </a:pPr>
            <a:r>
              <a:rPr lang="ru-RU" sz="1400" spc="0" dirty="0">
                <a:effectLst/>
                <a:latin typeface="Times New Roman" panose="02020603050405020304" pitchFamily="18" charset="0"/>
                <a:ea typeface="Times New Roman" panose="02020603050405020304" pitchFamily="18" charset="0"/>
              </a:rPr>
              <a:t>1.Искусственный</a:t>
            </a:r>
            <a:r>
              <a:rPr lang="ru-RU" sz="1400" spc="-3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интеллект</a:t>
            </a:r>
            <a:r>
              <a:rPr lang="ru-RU" sz="1400" spc="-3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(ИИ)</a:t>
            </a:r>
            <a:r>
              <a:rPr lang="ru-RU" sz="1400" spc="-3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и</a:t>
            </a:r>
            <a:r>
              <a:rPr lang="ru-RU" sz="1400" spc="-3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машинное</a:t>
            </a:r>
            <a:r>
              <a:rPr lang="ru-RU" sz="1400" spc="-3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обучение</a:t>
            </a:r>
            <a:r>
              <a:rPr lang="ru-RU" sz="1400" spc="-30" dirty="0">
                <a:effectLst/>
                <a:latin typeface="Times New Roman" panose="02020603050405020304" pitchFamily="18" charset="0"/>
                <a:ea typeface="Times New Roman" panose="02020603050405020304" pitchFamily="18" charset="0"/>
              </a:rPr>
              <a:t> </a:t>
            </a:r>
            <a:r>
              <a:rPr lang="ru-RU" sz="1400" spc="-20" dirty="0">
                <a:effectLst/>
                <a:latin typeface="Times New Roman" panose="02020603050405020304" pitchFamily="18" charset="0"/>
                <a:ea typeface="Times New Roman" panose="02020603050405020304" pitchFamily="18" charset="0"/>
              </a:rPr>
              <a:t>(ML)</a:t>
            </a:r>
            <a:endParaRPr lang="ru-RU" sz="1100" spc="0" dirty="0">
              <a:effectLst/>
              <a:latin typeface="Times New Roman" panose="02020603050405020304" pitchFamily="18" charset="0"/>
              <a:ea typeface="Times New Roman" panose="02020603050405020304" pitchFamily="18" charset="0"/>
            </a:endParaRPr>
          </a:p>
          <a:p>
            <a:pPr marL="630238" indent="447675"/>
            <a:r>
              <a:rPr lang="ru-RU" sz="1400" dirty="0">
                <a:effectLst/>
                <a:latin typeface="Times New Roman" panose="02020603050405020304" pitchFamily="18" charset="0"/>
                <a:ea typeface="Times New Roman" panose="02020603050405020304" pitchFamily="18" charset="0"/>
              </a:rPr>
              <a:t>Анализ</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данных</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прогнозирование</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цен,</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выявление</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аномалий</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 </a:t>
            </a:r>
            <a:r>
              <a:rPr lang="ru-RU" sz="1400" spc="-10" dirty="0">
                <a:effectLst/>
                <a:latin typeface="Times New Roman" panose="02020603050405020304" pitchFamily="18" charset="0"/>
                <a:ea typeface="Times New Roman" panose="02020603050405020304" pitchFamily="18" charset="0"/>
              </a:rPr>
              <a:t>закупках.</a:t>
            </a:r>
            <a:endParaRPr lang="ru-RU" sz="1400" dirty="0">
              <a:effectLst/>
              <a:latin typeface="Times New Roman" panose="02020603050405020304" pitchFamily="18" charset="0"/>
              <a:ea typeface="Times New Roman" panose="02020603050405020304" pitchFamily="18" charset="0"/>
            </a:endParaRPr>
          </a:p>
          <a:p>
            <a:pPr marL="630238" indent="447675"/>
            <a:r>
              <a:rPr lang="ru-RU" sz="1400" dirty="0">
                <a:effectLst/>
                <a:latin typeface="Times New Roman" panose="02020603050405020304" pitchFamily="18" charset="0"/>
                <a:ea typeface="Times New Roman" panose="02020603050405020304" pitchFamily="18" charset="0"/>
              </a:rPr>
              <a:t>Автоматизация</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документооборота</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обработка</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заявок,</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проверка </a:t>
            </a:r>
            <a:r>
              <a:rPr lang="ru-RU" sz="1400" spc="-10" dirty="0">
                <a:effectLst/>
                <a:latin typeface="Times New Roman" panose="02020603050405020304" pitchFamily="18" charset="0"/>
                <a:ea typeface="Times New Roman" panose="02020603050405020304" pitchFamily="18" charset="0"/>
              </a:rPr>
              <a:t>контрагентов.</a:t>
            </a:r>
            <a:endParaRPr lang="ru-RU" sz="1400" dirty="0">
              <a:effectLst/>
              <a:latin typeface="Times New Roman" panose="02020603050405020304" pitchFamily="18" charset="0"/>
              <a:ea typeface="Times New Roman" panose="02020603050405020304" pitchFamily="18" charset="0"/>
            </a:endParaRPr>
          </a:p>
          <a:p>
            <a:pPr marL="630238" marR="447675" indent="447675">
              <a:spcAft>
                <a:spcPts val="0"/>
              </a:spcAft>
              <a:tabLst>
                <a:tab pos="2277745" algn="l"/>
                <a:tab pos="2593340" algn="l"/>
                <a:tab pos="3788410" algn="l"/>
                <a:tab pos="4871085" algn="l"/>
                <a:tab pos="5269230" algn="l"/>
              </a:tabLst>
            </a:pPr>
            <a:r>
              <a:rPr lang="ru-RU" sz="1400" spc="-10" dirty="0">
                <a:effectLst/>
                <a:latin typeface="Times New Roman" panose="02020603050405020304" pitchFamily="18" charset="0"/>
                <a:ea typeface="Times New Roman" panose="02020603050405020304" pitchFamily="18" charset="0"/>
              </a:rPr>
              <a:t>Чат-боты</a:t>
            </a:r>
            <a:r>
              <a:rPr lang="ru-RU" sz="1400" dirty="0">
                <a:effectLst/>
                <a:latin typeface="Times New Roman" panose="02020603050405020304" pitchFamily="18" charset="0"/>
                <a:ea typeface="Times New Roman" panose="02020603050405020304" pitchFamily="18" charset="0"/>
              </a:rPr>
              <a:t>	</a:t>
            </a:r>
            <a:r>
              <a:rPr lang="ru-RU" sz="1400" spc="-50" dirty="0">
                <a:effectLst/>
                <a:latin typeface="Times New Roman" panose="02020603050405020304" pitchFamily="18" charset="0"/>
                <a:ea typeface="Times New Roman" panose="02020603050405020304" pitchFamily="18" charset="0"/>
              </a:rPr>
              <a:t>и</a:t>
            </a:r>
            <a:r>
              <a:rPr lang="ru-RU" sz="140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виртуальные</a:t>
            </a:r>
            <a:r>
              <a:rPr lang="ru-RU" sz="140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ассистенты</a:t>
            </a:r>
            <a:r>
              <a:rPr lang="ru-RU" sz="1400" dirty="0">
                <a:effectLst/>
                <a:latin typeface="Times New Roman" panose="02020603050405020304" pitchFamily="18" charset="0"/>
                <a:ea typeface="Times New Roman" panose="02020603050405020304" pitchFamily="18" charset="0"/>
              </a:rPr>
              <a:t>	</a:t>
            </a:r>
            <a:r>
              <a:rPr lang="ru-RU" sz="1400" spc="-50" dirty="0">
                <a:effectLst/>
                <a:latin typeface="Times New Roman" panose="02020603050405020304" pitchFamily="18" charset="0"/>
                <a:ea typeface="Times New Roman" panose="02020603050405020304" pitchFamily="18" charset="0"/>
              </a:rPr>
              <a:t>—</a:t>
            </a:r>
            <a:r>
              <a:rPr lang="ru-RU" sz="140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консультирование </a:t>
            </a:r>
            <a:r>
              <a:rPr lang="ru-RU" sz="1400" dirty="0">
                <a:effectLst/>
                <a:latin typeface="Times New Roman" panose="02020603050405020304" pitchFamily="18" charset="0"/>
                <a:ea typeface="Times New Roman" panose="02020603050405020304" pitchFamily="18" charset="0"/>
              </a:rPr>
              <a:t>поставщиков и заказчиков.</a:t>
            </a:r>
          </a:p>
          <a:p>
            <a:pPr marL="630238" lvl="0">
              <a:buSzPts val="1400"/>
              <a:tabLst>
                <a:tab pos="1346200" algn="l"/>
              </a:tabLst>
            </a:pPr>
            <a:r>
              <a:rPr lang="ru-RU" sz="1400" spc="0" dirty="0">
                <a:effectLst/>
                <a:latin typeface="Times New Roman" panose="02020603050405020304" pitchFamily="18" charset="0"/>
                <a:ea typeface="Times New Roman" panose="02020603050405020304" pitchFamily="18" charset="0"/>
              </a:rPr>
              <a:t>2. Big</a:t>
            </a:r>
            <a:r>
              <a:rPr lang="ru-RU" sz="1400" spc="-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Data</a:t>
            </a:r>
            <a:r>
              <a:rPr lang="ru-RU" sz="1400" spc="-2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и</a:t>
            </a:r>
            <a:r>
              <a:rPr lang="ru-RU" sz="1400" spc="-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аналитика</a:t>
            </a:r>
            <a:endParaRPr lang="ru-RU" sz="1100" spc="0" dirty="0">
              <a:effectLst/>
              <a:latin typeface="Times New Roman" panose="02020603050405020304" pitchFamily="18" charset="0"/>
              <a:ea typeface="Times New Roman" panose="02020603050405020304" pitchFamily="18" charset="0"/>
            </a:endParaRPr>
          </a:p>
          <a:p>
            <a:pPr marL="630238" marR="446405" indent="447675">
              <a:spcBef>
                <a:spcPts val="5"/>
              </a:spcBef>
              <a:spcAft>
                <a:spcPts val="0"/>
              </a:spcAft>
            </a:pPr>
            <a:r>
              <a:rPr lang="ru-RU" sz="1400" dirty="0">
                <a:effectLst/>
                <a:latin typeface="Times New Roman" panose="02020603050405020304" pitchFamily="18" charset="0"/>
                <a:ea typeface="Times New Roman" panose="02020603050405020304" pitchFamily="18" charset="0"/>
              </a:rPr>
              <a:t>Предсказательная</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аналитика</a:t>
            </a:r>
            <a:r>
              <a:rPr lang="ru-RU" sz="1400" spc="-3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a:t>
            </a:r>
            <a:r>
              <a:rPr lang="ru-RU" sz="1400" spc="-5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оптимизация</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закупочных</a:t>
            </a:r>
            <a:r>
              <a:rPr lang="ru-RU" sz="1400" spc="-3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стратегий. Оценка рисков — выявление недобросовестных поставщиков.</a:t>
            </a:r>
          </a:p>
          <a:p>
            <a:pPr marL="630238" indent="447675"/>
            <a:r>
              <a:rPr lang="ru-RU" sz="1400" dirty="0">
                <a:effectLst/>
                <a:latin typeface="Times New Roman" panose="02020603050405020304" pitchFamily="18" charset="0"/>
                <a:ea typeface="Times New Roman" panose="02020603050405020304" pitchFamily="18" charset="0"/>
              </a:rPr>
              <a:t>Тендерный</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анализ</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сравнение</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предложений</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режиме</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реального </a:t>
            </a:r>
            <a:r>
              <a:rPr lang="ru-RU" sz="1400" spc="-10" dirty="0">
                <a:effectLst/>
                <a:latin typeface="Times New Roman" panose="02020603050405020304" pitchFamily="18" charset="0"/>
                <a:ea typeface="Times New Roman" panose="02020603050405020304" pitchFamily="18" charset="0"/>
              </a:rPr>
              <a:t>времени.</a:t>
            </a:r>
            <a:endParaRPr lang="ru-RU" sz="1400" dirty="0">
              <a:effectLst/>
              <a:latin typeface="Times New Roman" panose="02020603050405020304" pitchFamily="18" charset="0"/>
              <a:ea typeface="Times New Roman" panose="02020603050405020304" pitchFamily="18" charset="0"/>
            </a:endParaRPr>
          </a:p>
          <a:p>
            <a:pPr marL="630238" lvl="0">
              <a:lnSpc>
                <a:spcPts val="1605"/>
              </a:lnSpc>
              <a:buSzPts val="1400"/>
              <a:tabLst>
                <a:tab pos="1346200" algn="l"/>
              </a:tabLst>
            </a:pPr>
            <a:r>
              <a:rPr lang="ru-RU" sz="1400" spc="-10" dirty="0">
                <a:effectLst/>
                <a:latin typeface="Times New Roman" panose="02020603050405020304" pitchFamily="18" charset="0"/>
                <a:ea typeface="Times New Roman" panose="02020603050405020304" pitchFamily="18" charset="0"/>
              </a:rPr>
              <a:t>3.Блокчейн</a:t>
            </a:r>
            <a:endParaRPr lang="ru-RU" sz="1100" spc="0" dirty="0">
              <a:effectLst/>
              <a:latin typeface="Times New Roman" panose="02020603050405020304" pitchFamily="18" charset="0"/>
              <a:ea typeface="Times New Roman" panose="02020603050405020304" pitchFamily="18" charset="0"/>
            </a:endParaRPr>
          </a:p>
          <a:p>
            <a:pPr marL="630238" marR="452755" indent="447675">
              <a:spcBef>
                <a:spcPts val="5"/>
              </a:spcBef>
              <a:spcAft>
                <a:spcPts val="0"/>
              </a:spcAft>
            </a:pPr>
            <a:r>
              <a:rPr lang="ru-RU" sz="1400" dirty="0">
                <a:effectLst/>
                <a:latin typeface="Times New Roman" panose="02020603050405020304" pitchFamily="18" charset="0"/>
                <a:ea typeface="Times New Roman" panose="02020603050405020304" pitchFamily="18" charset="0"/>
              </a:rPr>
              <a:t>Прозрачность сделок — неизменяемость данных о контрактах. Умные</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контракты</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автоматические</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выплаты</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при</a:t>
            </a:r>
            <a:r>
              <a:rPr lang="ru-RU" sz="1400" spc="4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выполнении </a:t>
            </a:r>
            <a:r>
              <a:rPr lang="ru-RU" sz="1400" spc="-10" dirty="0">
                <a:effectLst/>
                <a:latin typeface="Times New Roman" panose="02020603050405020304" pitchFamily="18" charset="0"/>
                <a:ea typeface="Times New Roman" panose="02020603050405020304" pitchFamily="18" charset="0"/>
              </a:rPr>
              <a:t>условий.</a:t>
            </a:r>
            <a:endParaRPr lang="ru-RU" sz="1400" dirty="0">
              <a:effectLst/>
              <a:latin typeface="Times New Roman" panose="02020603050405020304" pitchFamily="18" charset="0"/>
              <a:ea typeface="Times New Roman" panose="02020603050405020304" pitchFamily="18" charset="0"/>
            </a:endParaRPr>
          </a:p>
          <a:p>
            <a:pPr marL="630238" indent="447675">
              <a:lnSpc>
                <a:spcPts val="1605"/>
              </a:lnSpc>
            </a:pPr>
            <a:r>
              <a:rPr lang="ru-RU" sz="1400" dirty="0">
                <a:effectLst/>
                <a:latin typeface="Times New Roman" panose="02020603050405020304" pitchFamily="18" charset="0"/>
                <a:ea typeface="Times New Roman" panose="02020603050405020304" pitchFamily="18" charset="0"/>
              </a:rPr>
              <a:t>Борьба</a:t>
            </a:r>
            <a:r>
              <a:rPr lang="ru-RU" sz="1400" spc="-4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a:t>
            </a:r>
            <a:r>
              <a:rPr lang="ru-RU" sz="1400" spc="-3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коррупцией</a:t>
            </a:r>
            <a:r>
              <a:rPr lang="ru-RU" sz="1400" spc="-1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a:t>
            </a:r>
            <a:r>
              <a:rPr lang="ru-RU" sz="1400" spc="-3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отслеживание</a:t>
            </a:r>
            <a:r>
              <a:rPr lang="ru-RU" sz="1400" spc="-4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цепочки</a:t>
            </a:r>
            <a:r>
              <a:rPr lang="ru-RU" sz="1400" spc="-3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поставок.</a:t>
            </a:r>
            <a:endParaRPr lang="ru-RU" sz="1400" dirty="0">
              <a:effectLst/>
              <a:latin typeface="Times New Roman" panose="02020603050405020304" pitchFamily="18" charset="0"/>
              <a:ea typeface="Times New Roman" panose="02020603050405020304" pitchFamily="18" charset="0"/>
            </a:endParaRPr>
          </a:p>
          <a:p>
            <a:pPr marL="630238" lvl="0">
              <a:buSzPts val="1400"/>
              <a:tabLst>
                <a:tab pos="1346200" algn="l"/>
              </a:tabLst>
            </a:pPr>
            <a:r>
              <a:rPr lang="ru-RU" sz="1400" spc="0" dirty="0">
                <a:effectLst/>
                <a:latin typeface="Times New Roman" panose="02020603050405020304" pitchFamily="18" charset="0"/>
                <a:ea typeface="Times New Roman" panose="02020603050405020304" pitchFamily="18" charset="0"/>
              </a:rPr>
              <a:t>4.Роботизированная</a:t>
            </a:r>
            <a:r>
              <a:rPr lang="ru-RU" sz="1400" spc="-6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автоматизация</a:t>
            </a:r>
            <a:r>
              <a:rPr lang="ru-RU" sz="1400" spc="-6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процессов</a:t>
            </a:r>
            <a:r>
              <a:rPr lang="ru-RU" sz="1400" spc="-5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(RPA)</a:t>
            </a:r>
            <a:endParaRPr lang="ru-RU" sz="11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4560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426C32-2957-42B3-9BC5-0C4273948C26}"/>
              </a:ext>
            </a:extLst>
          </p:cNvPr>
          <p:cNvSpPr txBox="1"/>
          <p:nvPr/>
        </p:nvSpPr>
        <p:spPr>
          <a:xfrm>
            <a:off x="1371600" y="664233"/>
            <a:ext cx="7651630" cy="5337230"/>
          </a:xfrm>
          <a:prstGeom prst="rect">
            <a:avLst/>
          </a:prstGeom>
          <a:noFill/>
        </p:spPr>
        <p:txBody>
          <a:bodyPr wrap="square">
            <a:spAutoFit/>
          </a:bodyPr>
          <a:lstStyle/>
          <a:p>
            <a:pPr marL="1348740" marR="1023620">
              <a:lnSpc>
                <a:spcPct val="100000"/>
              </a:lnSpc>
              <a:spcBef>
                <a:spcPts val="210"/>
              </a:spcBef>
              <a:spcAft>
                <a:spcPts val="0"/>
              </a:spcAft>
            </a:pPr>
            <a:r>
              <a:rPr lang="ru-RU" sz="1800" dirty="0">
                <a:effectLst/>
                <a:latin typeface="Times New Roman" panose="02020603050405020304" pitchFamily="18" charset="0"/>
                <a:ea typeface="Times New Roman" panose="02020603050405020304" pitchFamily="18" charset="0"/>
              </a:rPr>
              <a:t>Обработка заявок — автоматическое заполнение форм. Сверка</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документов</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исключение</a:t>
            </a:r>
            <a:r>
              <a:rPr lang="ru-RU" sz="1800" spc="-2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ошибок</a:t>
            </a:r>
            <a:r>
              <a:rPr lang="ru-RU" sz="1800" spc="-2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при</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ручном</a:t>
            </a:r>
            <a:r>
              <a:rPr lang="ru-RU" sz="1800" spc="-2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вводе.</a:t>
            </a:r>
          </a:p>
          <a:p>
            <a:pPr marL="1348740"/>
            <a:r>
              <a:rPr lang="ru-RU" sz="1800" dirty="0">
                <a:effectLst/>
                <a:latin typeface="Times New Roman" panose="02020603050405020304" pitchFamily="18" charset="0"/>
                <a:ea typeface="Times New Roman" panose="02020603050405020304" pitchFamily="18" charset="0"/>
              </a:rPr>
              <a:t>Интеграция</a:t>
            </a:r>
            <a:r>
              <a:rPr lang="ru-RU" sz="1800" spc="4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систем</a:t>
            </a:r>
            <a:r>
              <a:rPr lang="ru-RU" sz="1800" spc="4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a:t>
            </a:r>
            <a:r>
              <a:rPr lang="ru-RU" sz="1800" spc="4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синхронизация</a:t>
            </a:r>
            <a:r>
              <a:rPr lang="ru-RU" sz="1800" spc="4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ERP,</a:t>
            </a:r>
            <a:r>
              <a:rPr lang="ru-RU" sz="1800" spc="4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EDI</a:t>
            </a:r>
            <a:r>
              <a:rPr lang="ru-RU" sz="1800" spc="4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a:t>
            </a:r>
            <a:r>
              <a:rPr lang="ru-RU" sz="1800" spc="4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электронных торговых площадок.</a:t>
            </a:r>
          </a:p>
          <a:p>
            <a:pPr lvl="0">
              <a:lnSpc>
                <a:spcPts val="1605"/>
              </a:lnSpc>
              <a:buSzPts val="1400"/>
              <a:tabLst>
                <a:tab pos="1346200" algn="l"/>
              </a:tabLst>
            </a:pPr>
            <a:r>
              <a:rPr lang="ru-RU" sz="1800" spc="0" dirty="0">
                <a:effectLst/>
                <a:latin typeface="Times New Roman" panose="02020603050405020304" pitchFamily="18" charset="0"/>
                <a:ea typeface="Times New Roman" panose="02020603050405020304" pitchFamily="18" charset="0"/>
              </a:rPr>
              <a:t>5. Интернет</a:t>
            </a:r>
            <a:r>
              <a:rPr lang="ru-RU" sz="1800" spc="-3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вещей</a:t>
            </a:r>
            <a:r>
              <a:rPr lang="ru-RU" sz="1800" spc="-20" dirty="0">
                <a:effectLst/>
                <a:latin typeface="Times New Roman" panose="02020603050405020304" pitchFamily="18" charset="0"/>
                <a:ea typeface="Times New Roman" panose="02020603050405020304" pitchFamily="18" charset="0"/>
              </a:rPr>
              <a:t> (</a:t>
            </a:r>
            <a:r>
              <a:rPr lang="ru-RU" sz="1800" spc="-20" dirty="0" err="1">
                <a:effectLst/>
                <a:latin typeface="Times New Roman" panose="02020603050405020304" pitchFamily="18" charset="0"/>
                <a:ea typeface="Times New Roman" panose="02020603050405020304" pitchFamily="18" charset="0"/>
              </a:rPr>
              <a:t>IoT</a:t>
            </a:r>
            <a:r>
              <a:rPr lang="ru-RU" sz="1800" spc="-20" dirty="0">
                <a:effectLst/>
                <a:latin typeface="Times New Roman" panose="02020603050405020304" pitchFamily="18" charset="0"/>
                <a:ea typeface="Times New Roman" panose="02020603050405020304" pitchFamily="18" charset="0"/>
              </a:rPr>
              <a:t>)</a:t>
            </a:r>
            <a:endParaRPr lang="ru-RU" sz="1400" spc="0" dirty="0">
              <a:effectLst/>
              <a:latin typeface="Times New Roman" panose="02020603050405020304" pitchFamily="18" charset="0"/>
              <a:ea typeface="Times New Roman" panose="02020603050405020304" pitchFamily="18" charset="0"/>
            </a:endParaRPr>
          </a:p>
          <a:p>
            <a:pPr marL="1348740"/>
            <a:r>
              <a:rPr lang="ru-RU" sz="1800" dirty="0">
                <a:effectLst/>
                <a:latin typeface="Times New Roman" panose="02020603050405020304" pitchFamily="18" charset="0"/>
                <a:ea typeface="Times New Roman" panose="02020603050405020304" pitchFamily="18" charset="0"/>
              </a:rPr>
              <a:t>Мониторинг поставок — отслеживание грузов в реальном времени. Управление</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запасами</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автоматический</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заказ</a:t>
            </a:r>
            <a:r>
              <a:rPr lang="ru-RU" sz="1800" spc="-4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товаров</a:t>
            </a:r>
            <a:r>
              <a:rPr lang="ru-RU" sz="1800" spc="-4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при</a:t>
            </a:r>
            <a:r>
              <a:rPr lang="ru-RU" sz="1800" spc="-4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снижении </a:t>
            </a:r>
            <a:r>
              <a:rPr lang="ru-RU" sz="1800" spc="-10" dirty="0">
                <a:effectLst/>
                <a:latin typeface="Times New Roman" panose="02020603050405020304" pitchFamily="18" charset="0"/>
                <a:ea typeface="Times New Roman" panose="02020603050405020304" pitchFamily="18" charset="0"/>
              </a:rPr>
              <a:t>остатков.</a:t>
            </a:r>
            <a:endParaRPr lang="ru-RU" sz="1800" dirty="0">
              <a:effectLst/>
              <a:latin typeface="Times New Roman" panose="02020603050405020304" pitchFamily="18" charset="0"/>
              <a:ea typeface="Times New Roman" panose="02020603050405020304" pitchFamily="18" charset="0"/>
            </a:endParaRPr>
          </a:p>
          <a:p>
            <a:pPr marR="449580" lvl="0">
              <a:spcAft>
                <a:spcPts val="0"/>
              </a:spcAft>
              <a:buSzPts val="1400"/>
              <a:tabLst>
                <a:tab pos="1345565" algn="l"/>
                <a:tab pos="1348740" algn="l"/>
              </a:tabLst>
            </a:pPr>
            <a:r>
              <a:rPr lang="ru-RU" sz="1800" spc="0" dirty="0">
                <a:effectLst/>
                <a:latin typeface="Times New Roman" panose="02020603050405020304" pitchFamily="18" charset="0"/>
                <a:ea typeface="Times New Roman" panose="02020603050405020304" pitchFamily="18" charset="0"/>
              </a:rPr>
              <a:t>6. Электронные торговые площадки (ЭТП) и цифровые платформы Электронные</a:t>
            </a:r>
            <a:r>
              <a:rPr lang="ru-RU" sz="1800" spc="20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аукционы</a:t>
            </a:r>
            <a:r>
              <a:rPr lang="ru-RU" sz="1800" spc="20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a:t>
            </a:r>
            <a:r>
              <a:rPr lang="ru-RU" sz="1800" spc="20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снижение</a:t>
            </a:r>
            <a:r>
              <a:rPr lang="ru-RU" sz="1800" spc="20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затрат</a:t>
            </a:r>
            <a:r>
              <a:rPr lang="ru-RU" sz="1800" spc="20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и</a:t>
            </a:r>
            <a:r>
              <a:rPr lang="ru-RU" sz="1800" spc="20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времени</a:t>
            </a:r>
            <a:r>
              <a:rPr lang="ru-RU" sz="1800" spc="20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проведения </a:t>
            </a:r>
            <a:r>
              <a:rPr lang="ru-RU" sz="1800" spc="-10" dirty="0">
                <a:effectLst/>
                <a:latin typeface="Times New Roman" panose="02020603050405020304" pitchFamily="18" charset="0"/>
                <a:ea typeface="Times New Roman" panose="02020603050405020304" pitchFamily="18" charset="0"/>
              </a:rPr>
              <a:t>торгов.</a:t>
            </a:r>
            <a:endParaRPr lang="ru-RU" sz="1400" spc="0" dirty="0">
              <a:effectLst/>
              <a:latin typeface="Times New Roman" panose="02020603050405020304" pitchFamily="18" charset="0"/>
              <a:ea typeface="Times New Roman" panose="02020603050405020304" pitchFamily="18" charset="0"/>
            </a:endParaRPr>
          </a:p>
          <a:p>
            <a:pPr marL="1348740" marR="449580">
              <a:spcAft>
                <a:spcPts val="0"/>
              </a:spcAft>
              <a:tabLst>
                <a:tab pos="2667635" algn="l"/>
                <a:tab pos="3455035" algn="l"/>
                <a:tab pos="3830320" algn="l"/>
                <a:tab pos="4872355" algn="l"/>
                <a:tab pos="5591175" algn="l"/>
                <a:tab pos="5881370" algn="l"/>
              </a:tabLst>
            </a:pPr>
            <a:r>
              <a:rPr lang="ru-RU" sz="1800" spc="-10" dirty="0">
                <a:effectLst/>
                <a:latin typeface="Times New Roman" panose="02020603050405020304" pitchFamily="18" charset="0"/>
                <a:ea typeface="Times New Roman" panose="02020603050405020304" pitchFamily="18" charset="0"/>
              </a:rPr>
              <a:t>Каталогизация</a:t>
            </a:r>
            <a:r>
              <a:rPr lang="ru-RU" sz="1800"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товаров</a:t>
            </a:r>
            <a:r>
              <a:rPr lang="ru-RU" sz="1800" dirty="0">
                <a:effectLst/>
                <a:latin typeface="Times New Roman" panose="02020603050405020304" pitchFamily="18" charset="0"/>
                <a:ea typeface="Times New Roman" panose="02020603050405020304" pitchFamily="18" charset="0"/>
              </a:rPr>
              <a:t>	</a:t>
            </a:r>
            <a:r>
              <a:rPr lang="ru-RU" sz="1800" spc="-5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упрощение</a:t>
            </a:r>
            <a:r>
              <a:rPr lang="ru-RU" sz="1800"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поиска</a:t>
            </a:r>
            <a:r>
              <a:rPr lang="ru-RU" sz="1800" dirty="0">
                <a:effectLst/>
                <a:latin typeface="Times New Roman" panose="02020603050405020304" pitchFamily="18" charset="0"/>
                <a:ea typeface="Times New Roman" panose="02020603050405020304" pitchFamily="18" charset="0"/>
              </a:rPr>
              <a:t>	</a:t>
            </a:r>
            <a:r>
              <a:rPr lang="ru-RU" sz="1800" spc="-50" dirty="0">
                <a:effectLst/>
                <a:latin typeface="Times New Roman" panose="02020603050405020304" pitchFamily="18" charset="0"/>
                <a:ea typeface="Times New Roman" panose="02020603050405020304" pitchFamily="18" charset="0"/>
              </a:rPr>
              <a:t>и</a:t>
            </a:r>
            <a:r>
              <a:rPr lang="ru-RU" sz="1800"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сравнения предложений.</a:t>
            </a:r>
            <a:endParaRPr lang="ru-RU" sz="1800" dirty="0">
              <a:effectLst/>
              <a:latin typeface="Times New Roman" panose="02020603050405020304" pitchFamily="18" charset="0"/>
              <a:ea typeface="Times New Roman" panose="02020603050405020304" pitchFamily="18" charset="0"/>
            </a:endParaRPr>
          </a:p>
          <a:p>
            <a:pPr marL="1078865">
              <a:lnSpc>
                <a:spcPts val="1505"/>
              </a:lnSpc>
            </a:pPr>
            <a:r>
              <a:rPr lang="ru-RU" sz="1800" dirty="0">
                <a:effectLst/>
                <a:latin typeface="Times New Roman" panose="02020603050405020304" pitchFamily="18" charset="0"/>
                <a:ea typeface="Times New Roman" panose="02020603050405020304" pitchFamily="18" charset="0"/>
              </a:rPr>
              <a:t>Преимущества</a:t>
            </a:r>
            <a:r>
              <a:rPr lang="ru-RU" sz="1800" spc="-45"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внедрения:</a:t>
            </a:r>
            <a:endParaRPr lang="ru-RU" sz="1800" dirty="0">
              <a:effectLst/>
              <a:latin typeface="Times New Roman" panose="02020603050405020304" pitchFamily="18" charset="0"/>
              <a:ea typeface="Times New Roman" panose="02020603050405020304" pitchFamily="18" charset="0"/>
            </a:endParaRPr>
          </a:p>
          <a:p>
            <a:pPr marL="1078865">
              <a:lnSpc>
                <a:spcPts val="1630"/>
              </a:lnSpc>
            </a:pPr>
            <a:r>
              <a:rPr lang="ru-RU" sz="1800" dirty="0">
                <a:effectLst/>
                <a:latin typeface="Segoe UI Symbol" panose="020B0502040204020203" pitchFamily="34"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Снижение</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затрат</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за</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счёт</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оптимизации</a:t>
            </a:r>
            <a:r>
              <a:rPr lang="ru-RU" sz="1800" spc="-15"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закупок.</a:t>
            </a:r>
            <a:endParaRPr lang="ru-RU" sz="1800" dirty="0">
              <a:effectLst/>
              <a:latin typeface="Times New Roman" panose="02020603050405020304" pitchFamily="18" charset="0"/>
              <a:ea typeface="Times New Roman" panose="02020603050405020304" pitchFamily="18" charset="0"/>
            </a:endParaRPr>
          </a:p>
          <a:p>
            <a:pPr marL="1078865">
              <a:lnSpc>
                <a:spcPts val="1615"/>
              </a:lnSpc>
            </a:pPr>
            <a:r>
              <a:rPr lang="ru-RU" sz="1800" dirty="0">
                <a:effectLst/>
                <a:latin typeface="Segoe UI Symbol" panose="020B0502040204020203" pitchFamily="34"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Повышение</a:t>
            </a:r>
            <a:r>
              <a:rPr lang="ru-RU" sz="1800" spc="-4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скорости</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автоматизация</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рутинных</a:t>
            </a:r>
            <a:r>
              <a:rPr lang="ru-RU" sz="1800" spc="-40"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операций.</a:t>
            </a:r>
            <a:endParaRPr lang="ru-RU" sz="1800" dirty="0">
              <a:effectLst/>
              <a:latin typeface="Times New Roman" panose="02020603050405020304" pitchFamily="18" charset="0"/>
              <a:ea typeface="Times New Roman" panose="02020603050405020304" pitchFamily="18" charset="0"/>
            </a:endParaRPr>
          </a:p>
          <a:p>
            <a:pPr marL="539115" marR="447040" indent="539750">
              <a:lnSpc>
                <a:spcPts val="1620"/>
              </a:lnSpc>
              <a:spcBef>
                <a:spcPts val="85"/>
              </a:spcBef>
              <a:spcAft>
                <a:spcPts val="0"/>
              </a:spcAft>
              <a:tabLst>
                <a:tab pos="2465070" algn="l"/>
                <a:tab pos="3168650" algn="l"/>
                <a:tab pos="3526790" algn="l"/>
                <a:tab pos="4212590" algn="l"/>
                <a:tab pos="4959985" algn="l"/>
                <a:tab pos="5400040" algn="l"/>
              </a:tabLst>
            </a:pPr>
            <a:r>
              <a:rPr lang="ru-RU" sz="1800" spc="-10" dirty="0">
                <a:effectLst/>
                <a:latin typeface="Segoe UI Symbol" panose="020B0502040204020203" pitchFamily="34" charset="0"/>
                <a:ea typeface="Times New Roman" panose="02020603050405020304" pitchFamily="18" charset="0"/>
              </a:rPr>
              <a:t>✅</a:t>
            </a:r>
            <a:r>
              <a:rPr lang="ru-RU" sz="1800" spc="-10" dirty="0">
                <a:effectLst/>
                <a:latin typeface="Times New Roman" panose="02020603050405020304" pitchFamily="18" charset="0"/>
                <a:ea typeface="Times New Roman" panose="02020603050405020304" pitchFamily="18" charset="0"/>
              </a:rPr>
              <a:t>Минимизация</a:t>
            </a:r>
            <a:r>
              <a:rPr lang="ru-RU" sz="1800"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рисков</a:t>
            </a:r>
            <a:r>
              <a:rPr lang="ru-RU" sz="1800" dirty="0">
                <a:effectLst/>
                <a:latin typeface="Times New Roman" panose="02020603050405020304" pitchFamily="18" charset="0"/>
                <a:ea typeface="Times New Roman" panose="02020603050405020304" pitchFamily="18" charset="0"/>
              </a:rPr>
              <a:t>	</a:t>
            </a:r>
            <a:r>
              <a:rPr lang="ru-RU" sz="1800" spc="-5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анализ</a:t>
            </a:r>
            <a:r>
              <a:rPr lang="ru-RU" sz="1800"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данных</a:t>
            </a:r>
            <a:r>
              <a:rPr lang="ru-RU" sz="1800" dirty="0">
                <a:effectLst/>
                <a:latin typeface="Times New Roman" panose="02020603050405020304" pitchFamily="18" charset="0"/>
                <a:ea typeface="Times New Roman" panose="02020603050405020304" pitchFamily="18" charset="0"/>
              </a:rPr>
              <a:t>	</a:t>
            </a:r>
            <a:r>
              <a:rPr lang="ru-RU" sz="1800" spc="-20" dirty="0">
                <a:effectLst/>
                <a:latin typeface="Times New Roman" panose="02020603050405020304" pitchFamily="18" charset="0"/>
                <a:ea typeface="Times New Roman" panose="02020603050405020304" pitchFamily="18" charset="0"/>
              </a:rPr>
              <a:t>для</a:t>
            </a:r>
            <a:r>
              <a:rPr lang="ru-RU" sz="1800"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предотвращения мошенничества.</a:t>
            </a:r>
            <a:endParaRPr lang="ru-RU" sz="1800" dirty="0">
              <a:effectLst/>
              <a:latin typeface="Times New Roman" panose="02020603050405020304" pitchFamily="18" charset="0"/>
              <a:ea typeface="Times New Roman" panose="02020603050405020304" pitchFamily="18" charset="0"/>
            </a:endParaRPr>
          </a:p>
          <a:p>
            <a:pPr marL="1078865">
              <a:lnSpc>
                <a:spcPts val="1615"/>
              </a:lnSpc>
            </a:pPr>
            <a:r>
              <a:rPr lang="ru-RU" sz="1800" dirty="0">
                <a:effectLst/>
                <a:latin typeface="Segoe UI Symbol" panose="020B0502040204020203" pitchFamily="34"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Улучшение</a:t>
            </a:r>
            <a:r>
              <a:rPr lang="ru-RU" sz="1800" spc="-5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прозрачности</a:t>
            </a:r>
            <a:r>
              <a:rPr lang="ru-RU" sz="1800" spc="-2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черезблокчейн</a:t>
            </a:r>
            <a:r>
              <a:rPr lang="ru-RU" sz="1800" spc="-5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открытые</a:t>
            </a:r>
            <a:r>
              <a:rPr lang="ru-RU" sz="1800" spc="-30"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данные.</a:t>
            </a: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046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9FD48A-F5E9-44EF-AE5B-7E9B7D0B1DFF}"/>
              </a:ext>
            </a:extLst>
          </p:cNvPr>
          <p:cNvSpPr txBox="1"/>
          <p:nvPr/>
        </p:nvSpPr>
        <p:spPr>
          <a:xfrm>
            <a:off x="665825" y="568171"/>
            <a:ext cx="8318377" cy="5909310"/>
          </a:xfrm>
          <a:prstGeom prst="rect">
            <a:avLst/>
          </a:prstGeom>
          <a:noFill/>
        </p:spPr>
        <p:txBody>
          <a:bodyPr wrap="square">
            <a:spAutoFit/>
          </a:bodyPr>
          <a:lstStyle/>
          <a:p>
            <a:pPr marL="539115" marR="450215" indent="539750" algn="just">
              <a:spcBef>
                <a:spcPts val="1585"/>
              </a:spcBef>
              <a:spcAft>
                <a:spcPts val="0"/>
              </a:spcAft>
            </a:pPr>
            <a:r>
              <a:rPr lang="ru-RU" sz="1800" dirty="0">
                <a:effectLst/>
                <a:latin typeface="Times New Roman" panose="02020603050405020304" pitchFamily="18" charset="0"/>
                <a:ea typeface="Times New Roman" panose="02020603050405020304" pitchFamily="18" charset="0"/>
              </a:rPr>
              <a:t>В соответствии с законом мониторинг закупок представляет собой систему наблюдений в сфере закупок товаров, работ, услуг для обеспечения государственных и муниципальных нужд, которые осуществляются на постоянной основе путем сбора, обобщения, систематизации и оценки информации об осуществлении закупок, в том числе о реализации планов закупок и планов-графиков (ч. 1 ст. 97 закона № 44-ФЗ).</a:t>
            </a:r>
          </a:p>
          <a:p>
            <a:pPr marL="539115" marR="448310" indent="539750" algn="just">
              <a:lnSpc>
                <a:spcPct val="100000"/>
              </a:lnSpc>
            </a:pPr>
            <a:r>
              <a:rPr lang="ru-RU" sz="1800" dirty="0">
                <a:effectLst/>
                <a:latin typeface="Times New Roman" panose="02020603050405020304" pitchFamily="18" charset="0"/>
                <a:ea typeface="Times New Roman" panose="02020603050405020304" pitchFamily="18" charset="0"/>
              </a:rPr>
              <a:t>В ходе осуществления мониторинга оценивается степень достижения целей осуществления закупок, а также обоснованность закупок.</a:t>
            </a:r>
          </a:p>
          <a:p>
            <a:pPr marL="539115" marR="447675" indent="539750" algn="just"/>
            <a:r>
              <a:rPr lang="ru-RU" sz="1800" dirty="0">
                <a:effectLst/>
                <a:latin typeface="Times New Roman" panose="02020603050405020304" pitchFamily="18" charset="0"/>
                <a:ea typeface="Times New Roman" panose="02020603050405020304" pitchFamily="18" charset="0"/>
              </a:rPr>
              <a:t>Мониторинг закупок обеспечивается федеральным органом исполнительной власти по регулированию контрактной системы в сфере закупок, в порядке, установленном Правительством Российской Федерации.</a:t>
            </a:r>
          </a:p>
          <a:p>
            <a:pPr marL="539115" marR="444500" indent="539750" algn="just"/>
            <a:r>
              <a:rPr lang="ru-RU" sz="1800" dirty="0">
                <a:effectLst/>
                <a:latin typeface="Times New Roman" panose="02020603050405020304" pitchFamily="18" charset="0"/>
                <a:ea typeface="Times New Roman" panose="02020603050405020304" pitchFamily="18" charset="0"/>
              </a:rPr>
              <a:t>Ежегодные результаты мониторинга оформляются в виде сводного аналитического отчёта, который представляется в Правительстве РФ федеральным органом исполнительной власти по регулированию контрактной системы в сфере закупок, а также размещается в Единой информационной системе (ЕИС).</a:t>
            </a:r>
          </a:p>
          <a:p>
            <a:pPr marL="539115" marR="447675" indent="539750" algn="just"/>
            <a:r>
              <a:rPr lang="ru-RU" sz="1800" dirty="0">
                <a:effectLst/>
                <a:latin typeface="Times New Roman" panose="02020603050405020304" pitchFamily="18" charset="0"/>
                <a:ea typeface="Times New Roman" panose="02020603050405020304" pitchFamily="18" charset="0"/>
              </a:rPr>
              <a:t>Нормы о мониторинге в сфере закупок вступили в силу 1 января 2026 г. (ч. 3 ст. 114 закона № 44-ФЗ).</a:t>
            </a:r>
          </a:p>
        </p:txBody>
      </p:sp>
    </p:spTree>
    <p:extLst>
      <p:ext uri="{BB962C8B-B14F-4D97-AF65-F5344CB8AC3E}">
        <p14:creationId xmlns:p14="http://schemas.microsoft.com/office/powerpoint/2010/main" val="39021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07BFDC-7AB6-433D-B453-D2A6D997C377}"/>
              </a:ext>
            </a:extLst>
          </p:cNvPr>
          <p:cNvSpPr txBox="1"/>
          <p:nvPr/>
        </p:nvSpPr>
        <p:spPr>
          <a:xfrm>
            <a:off x="1069675" y="733245"/>
            <a:ext cx="7824159" cy="5488682"/>
          </a:xfrm>
          <a:prstGeom prst="rect">
            <a:avLst/>
          </a:prstGeom>
          <a:noFill/>
        </p:spPr>
        <p:txBody>
          <a:bodyPr wrap="square">
            <a:spAutoFit/>
          </a:bodyPr>
          <a:lstStyle/>
          <a:p>
            <a:pPr marL="1078865" algn="just">
              <a:lnSpc>
                <a:spcPts val="1590"/>
              </a:lnSpc>
            </a:pPr>
            <a:r>
              <a:rPr lang="ru-RU" sz="1800" dirty="0">
                <a:effectLst/>
                <a:latin typeface="Times New Roman" panose="02020603050405020304" pitchFamily="18" charset="0"/>
                <a:ea typeface="Times New Roman" panose="02020603050405020304" pitchFamily="18" charset="0"/>
              </a:rPr>
              <a:t>Примеры</a:t>
            </a:r>
            <a:r>
              <a:rPr lang="ru-RU" sz="1800" spc="-35"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внедрения:</a:t>
            </a:r>
            <a:endParaRPr lang="ru-RU" sz="1800" dirty="0">
              <a:effectLst/>
              <a:latin typeface="Times New Roman" panose="02020603050405020304" pitchFamily="18" charset="0"/>
              <a:ea typeface="Times New Roman" panose="02020603050405020304" pitchFamily="18" charset="0"/>
            </a:endParaRPr>
          </a:p>
          <a:p>
            <a:pPr marL="342900" lvl="0" indent="-342900" algn="just">
              <a:lnSpc>
                <a:spcPts val="1610"/>
              </a:lnSpc>
              <a:buSzPts val="1400"/>
              <a:buFont typeface="Times New Roman" panose="02020603050405020304" pitchFamily="18" charset="0"/>
              <a:buChar char="●"/>
              <a:tabLst>
                <a:tab pos="1348105" algn="l"/>
              </a:tabLst>
            </a:pPr>
            <a:r>
              <a:rPr lang="ru-RU" sz="1800" spc="0" dirty="0">
                <a:effectLst/>
                <a:latin typeface="Times New Roman" panose="02020603050405020304" pitchFamily="18" charset="0"/>
                <a:ea typeface="Times New Roman" panose="02020603050405020304" pitchFamily="18" charset="0"/>
              </a:rPr>
              <a:t>SAP</a:t>
            </a:r>
            <a:r>
              <a:rPr lang="ru-RU" sz="1800" spc="-25" dirty="0">
                <a:effectLst/>
                <a:latin typeface="Times New Roman" panose="02020603050405020304" pitchFamily="18" charset="0"/>
                <a:ea typeface="Times New Roman" panose="02020603050405020304" pitchFamily="18" charset="0"/>
              </a:rPr>
              <a:t> </a:t>
            </a:r>
            <a:r>
              <a:rPr lang="ru-RU" sz="1800" spc="0" dirty="0" err="1">
                <a:effectLst/>
                <a:latin typeface="Times New Roman" panose="02020603050405020304" pitchFamily="18" charset="0"/>
                <a:ea typeface="Times New Roman" panose="02020603050405020304" pitchFamily="18" charset="0"/>
              </a:rPr>
              <a:t>Ariba</a:t>
            </a:r>
            <a:r>
              <a:rPr lang="ru-RU" sz="1800" spc="-1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a:t>
            </a:r>
            <a:r>
              <a:rPr lang="ru-RU" sz="1800" spc="-1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AI</a:t>
            </a:r>
            <a:r>
              <a:rPr lang="ru-RU" sz="1800" spc="-1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для</a:t>
            </a:r>
            <a:r>
              <a:rPr lang="ru-RU" sz="1800" spc="-2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анализа</a:t>
            </a:r>
            <a:r>
              <a:rPr lang="ru-RU" sz="1800" spc="-1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контрактов</a:t>
            </a:r>
            <a:r>
              <a:rPr lang="ru-RU" sz="1800" spc="-1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и</a:t>
            </a:r>
            <a:r>
              <a:rPr lang="ru-RU" sz="1800" spc="-10" dirty="0">
                <a:effectLst/>
                <a:latin typeface="Times New Roman" panose="02020603050405020304" pitchFamily="18" charset="0"/>
                <a:ea typeface="Times New Roman" panose="02020603050405020304" pitchFamily="18" charset="0"/>
              </a:rPr>
              <a:t> поставщиков.</a:t>
            </a:r>
            <a:endParaRPr lang="ru-RU" sz="1400" spc="0" dirty="0">
              <a:effectLst/>
              <a:latin typeface="Times New Roman" panose="02020603050405020304" pitchFamily="18" charset="0"/>
              <a:ea typeface="Times New Roman" panose="02020603050405020304" pitchFamily="18" charset="0"/>
            </a:endParaRPr>
          </a:p>
          <a:p>
            <a:pPr marL="342900" marR="450215" lvl="0" indent="-342900" algn="just">
              <a:spcAft>
                <a:spcPts val="0"/>
              </a:spcAft>
              <a:buSzPts val="1400"/>
              <a:buFont typeface="Times New Roman" panose="02020603050405020304" pitchFamily="18" charset="0"/>
              <a:buChar char="●"/>
              <a:tabLst>
                <a:tab pos="1347470" algn="l"/>
                <a:tab pos="1348740" algn="l"/>
              </a:tabLst>
            </a:pPr>
            <a:r>
              <a:rPr lang="ru-RU" sz="1800" spc="0" dirty="0" err="1">
                <a:effectLst/>
                <a:latin typeface="Times New Roman" panose="02020603050405020304" pitchFamily="18" charset="0"/>
                <a:ea typeface="Times New Roman" panose="02020603050405020304" pitchFamily="18" charset="0"/>
              </a:rPr>
              <a:t>Coupa</a:t>
            </a:r>
            <a:r>
              <a:rPr lang="ru-RU" sz="1800" spc="0" dirty="0">
                <a:effectLst/>
                <a:latin typeface="Times New Roman" panose="02020603050405020304" pitchFamily="18" charset="0"/>
                <a:ea typeface="Times New Roman" panose="02020603050405020304" pitchFamily="18" charset="0"/>
              </a:rPr>
              <a:t> — облачная платформа с механизмами предсказательной </a:t>
            </a:r>
            <a:r>
              <a:rPr lang="ru-RU" sz="1800" spc="-10" dirty="0">
                <a:effectLst/>
                <a:latin typeface="Times New Roman" panose="02020603050405020304" pitchFamily="18" charset="0"/>
                <a:ea typeface="Times New Roman" panose="02020603050405020304" pitchFamily="18" charset="0"/>
              </a:rPr>
              <a:t>аналитики.</a:t>
            </a:r>
            <a:endParaRPr lang="ru-RU" sz="1400" spc="0" dirty="0">
              <a:effectLst/>
              <a:latin typeface="Times New Roman" panose="02020603050405020304" pitchFamily="18" charset="0"/>
              <a:ea typeface="Times New Roman" panose="02020603050405020304" pitchFamily="18" charset="0"/>
            </a:endParaRPr>
          </a:p>
          <a:p>
            <a:pPr marL="342900" marR="448310" lvl="0" indent="-342900" algn="just">
              <a:spcAft>
                <a:spcPts val="0"/>
              </a:spcAft>
              <a:buSzPts val="1400"/>
              <a:buFont typeface="Times New Roman" panose="02020603050405020304" pitchFamily="18" charset="0"/>
              <a:buChar char="●"/>
              <a:tabLst>
                <a:tab pos="1347470" algn="l"/>
                <a:tab pos="1348740" algn="l"/>
              </a:tabLst>
            </a:pPr>
            <a:r>
              <a:rPr lang="ru-RU" sz="1800" spc="0" dirty="0">
                <a:effectLst/>
                <a:latin typeface="Times New Roman" panose="02020603050405020304" pitchFamily="18" charset="0"/>
                <a:ea typeface="Times New Roman" panose="02020603050405020304" pitchFamily="18" charset="0"/>
              </a:rPr>
              <a:t>Российские ЭТП (Сбербанк АСТ, РАД, Фабрикант) — электронные аукционы с поддержкой AI.</a:t>
            </a:r>
            <a:endParaRPr lang="ru-RU" sz="1400" spc="0" dirty="0">
              <a:effectLst/>
              <a:latin typeface="Times New Roman" panose="02020603050405020304" pitchFamily="18" charset="0"/>
              <a:ea typeface="Times New Roman" panose="02020603050405020304" pitchFamily="18" charset="0"/>
            </a:endParaRPr>
          </a:p>
          <a:p>
            <a:pPr marL="539115" marR="451485" indent="539750" algn="just"/>
            <a:r>
              <a:rPr lang="ru-RU" sz="1800" dirty="0">
                <a:effectLst/>
                <a:latin typeface="Times New Roman" panose="02020603050405020304" pitchFamily="18" charset="0"/>
                <a:ea typeface="Times New Roman" panose="02020603050405020304" pitchFamily="18" charset="0"/>
              </a:rPr>
              <a:t>Интеллектуальные</a:t>
            </a:r>
            <a:r>
              <a:rPr lang="ru-RU" sz="1800" spc="-1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технологии</a:t>
            </a:r>
            <a:r>
              <a:rPr lang="ru-RU" sz="1800" spc="-1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a:t>
            </a:r>
            <a:r>
              <a:rPr lang="ru-RU" sz="1800" spc="-1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закупках</a:t>
            </a:r>
            <a:r>
              <a:rPr lang="ru-RU" sz="1800" spc="-1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позволяют</a:t>
            </a:r>
            <a:r>
              <a:rPr lang="ru-RU" sz="1800" spc="-2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перейти</a:t>
            </a:r>
            <a:r>
              <a:rPr lang="ru-RU" sz="1800" spc="-1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от</a:t>
            </a:r>
            <a:r>
              <a:rPr lang="ru-RU" sz="1800" spc="-1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ручного управления к </a:t>
            </a:r>
            <a:r>
              <a:rPr lang="ru-RU" sz="1800" dirty="0" err="1">
                <a:effectLst/>
                <a:latin typeface="Times New Roman" panose="02020603050405020304" pitchFamily="18" charset="0"/>
                <a:ea typeface="Times New Roman" panose="02020603050405020304" pitchFamily="18" charset="0"/>
              </a:rPr>
              <a:t>data-driven</a:t>
            </a:r>
            <a:r>
              <a:rPr lang="ru-RU" sz="1800" dirty="0">
                <a:effectLst/>
                <a:latin typeface="Times New Roman" panose="02020603050405020304" pitchFamily="18" charset="0"/>
                <a:ea typeface="Times New Roman" panose="02020603050405020304" pitchFamily="18" charset="0"/>
              </a:rPr>
              <a:t> решениям, сокращая издержки и повышая качество процессов. Внедрение требует инвестиций в ПО и обучение персонала, но окупается за счёт роста эффективности.</a:t>
            </a:r>
          </a:p>
          <a:p>
            <a:pPr marL="539115" marR="449580" indent="539750" algn="just"/>
            <a:r>
              <a:rPr lang="ru-RU" sz="1800" dirty="0">
                <a:effectLst/>
                <a:latin typeface="Times New Roman" panose="02020603050405020304" pitchFamily="18" charset="0"/>
                <a:ea typeface="Times New Roman" panose="02020603050405020304" pitchFamily="18" charset="0"/>
              </a:rPr>
              <a:t>Так,</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например,</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государственные</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закупки</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Москвы</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активно</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развиваются</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не только в структурном плане, но и в технологическом. Сам институт закупок стоит</a:t>
            </a:r>
            <a:r>
              <a:rPr lang="ru-RU" sz="1800" spc="-7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a:t>
            </a:r>
            <a:r>
              <a:rPr lang="ru-RU" sz="1800" spc="-7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пороге</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масштабных</a:t>
            </a:r>
            <a:r>
              <a:rPr lang="ru-RU" sz="1800" spc="-5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трансформаций,</a:t>
            </a:r>
            <a:r>
              <a:rPr lang="ru-RU" sz="1800" spc="-6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которые</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обусловлены</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нынешними геополитическими</a:t>
            </a:r>
            <a:r>
              <a:rPr lang="ru-RU" sz="1800" spc="-5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вызовами,</a:t>
            </a:r>
            <a:r>
              <a:rPr lang="ru-RU" sz="1800" spc="-5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санкционным</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давлением</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со</a:t>
            </a:r>
            <a:r>
              <a:rPr lang="ru-RU" sz="1800" spc="-5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стороны</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других</a:t>
            </a:r>
            <a:r>
              <a:rPr lang="ru-RU" sz="1800" spc="-4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стран, а также резким скачком в области технологического прогресса. В условиях обеспечения технологического суверенитета столице предстоит стать передовиком в части импортозамещения и цифровизации.</a:t>
            </a:r>
          </a:p>
        </p:txBody>
      </p:sp>
    </p:spTree>
    <p:extLst>
      <p:ext uri="{BB962C8B-B14F-4D97-AF65-F5344CB8AC3E}">
        <p14:creationId xmlns:p14="http://schemas.microsoft.com/office/powerpoint/2010/main" val="1029205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C177DC-600D-403B-A479-DF50301EE85D}"/>
              </a:ext>
            </a:extLst>
          </p:cNvPr>
          <p:cNvSpPr txBox="1"/>
          <p:nvPr/>
        </p:nvSpPr>
        <p:spPr>
          <a:xfrm>
            <a:off x="923027" y="974784"/>
            <a:ext cx="7504982" cy="5355312"/>
          </a:xfrm>
          <a:prstGeom prst="rect">
            <a:avLst/>
          </a:prstGeom>
          <a:noFill/>
        </p:spPr>
        <p:txBody>
          <a:bodyPr wrap="square">
            <a:spAutoFit/>
          </a:bodyPr>
          <a:lstStyle/>
          <a:p>
            <a:pPr marL="539115" marR="449580" indent="539750" algn="just"/>
            <a:r>
              <a:rPr lang="ru-RU" sz="1800" dirty="0">
                <a:effectLst/>
                <a:latin typeface="Times New Roman" panose="02020603050405020304" pitchFamily="18" charset="0"/>
                <a:ea typeface="Times New Roman" panose="02020603050405020304" pitchFamily="18" charset="0"/>
              </a:rPr>
              <a:t>Так, например, столичному региону необходимо полностью </a:t>
            </a:r>
            <a:r>
              <a:rPr lang="ru-RU" sz="1800" dirty="0" err="1">
                <a:effectLst/>
                <a:latin typeface="Times New Roman" panose="02020603050405020304" pitchFamily="18" charset="0"/>
                <a:ea typeface="Times New Roman" panose="02020603050405020304" pitchFamily="18" charset="0"/>
              </a:rPr>
              <a:t>цифровизировать</a:t>
            </a:r>
            <a:r>
              <a:rPr lang="ru-RU" sz="1800" dirty="0">
                <a:effectLst/>
                <a:latin typeface="Times New Roman" panose="02020603050405020304" pitchFamily="18" charset="0"/>
                <a:ea typeface="Times New Roman" panose="02020603050405020304" pitchFamily="18" charset="0"/>
              </a:rPr>
              <a:t> процессы государственных закупок. Сделать это можно, например, при помощи внедрения </a:t>
            </a:r>
            <a:r>
              <a:rPr lang="ru-RU" sz="1800" dirty="0" err="1">
                <a:effectLst/>
                <a:latin typeface="Times New Roman" panose="02020603050405020304" pitchFamily="18" charset="0"/>
                <a:ea typeface="Times New Roman" panose="02020603050405020304" pitchFamily="18" charset="0"/>
              </a:rPr>
              <a:t>блокчейна</a:t>
            </a:r>
            <a:r>
              <a:rPr lang="ru-RU" sz="1800" dirty="0">
                <a:effectLst/>
                <a:latin typeface="Times New Roman" panose="02020603050405020304" pitchFamily="18" charset="0"/>
                <a:ea typeface="Times New Roman" panose="02020603050405020304" pitchFamily="18" charset="0"/>
              </a:rPr>
              <a:t> для отслеживания всего цикла контракта. В столице на настоящий момент активно реализуется</a:t>
            </a:r>
            <a:r>
              <a:rPr lang="ru-RU" sz="1800" spc="2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цифровизация закупочной деятельности. При этом, благодаря активному использованию технологий </a:t>
            </a:r>
            <a:r>
              <a:rPr lang="ru-RU" sz="1800" dirty="0" err="1">
                <a:effectLst/>
                <a:latin typeface="Times New Roman" panose="02020603050405020304" pitchFamily="18" charset="0"/>
                <a:ea typeface="Times New Roman" panose="02020603050405020304" pitchFamily="18" charset="0"/>
              </a:rPr>
              <a:t>блокчейна</a:t>
            </a:r>
            <a:r>
              <a:rPr lang="ru-RU" sz="1800" dirty="0">
                <a:effectLst/>
                <a:latin typeface="Times New Roman" panose="02020603050405020304" pitchFamily="18" charset="0"/>
                <a:ea typeface="Times New Roman" panose="02020603050405020304" pitchFamily="18" charset="0"/>
              </a:rPr>
              <a:t> в современном мире, в Москве могут перейти на полное фиксирование всех этапов тендера у каждого заинтересованного лица: от объявления контракта до исполнения поставщиком обязательств. Полное внедрение</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данной</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технологии</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могло</a:t>
            </a:r>
            <a:r>
              <a:rPr lang="ru-RU" sz="1800" spc="-6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бы</a:t>
            </a:r>
            <a:r>
              <a:rPr lang="ru-RU" sz="1800" spc="-7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позволить</a:t>
            </a:r>
            <a:r>
              <a:rPr lang="ru-RU" sz="1800" spc="-8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автоматическое</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обновление статуса контракта с его демонстрацией в сети Интернет — начиная от подписания документов между сторонами, заканчивая приёмкой товаров, работ или услуг. Цифровизация закупочной деятельности может также автоматизировать процесс изменения статуса контрактов: например, власти Москвы могут ввести автоматическую оплату поставщику за исполнение поставки</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a:t>
            </a:r>
            <a:r>
              <a:rPr lang="ru-RU" sz="1800" spc="2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после</a:t>
            </a:r>
            <a:r>
              <a:rPr lang="ru-RU" sz="1800" spc="-4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её</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подтверждения</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датчиками</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либо</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системой</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«Умный</a:t>
            </a:r>
            <a:r>
              <a:rPr lang="ru-RU" sz="1800" spc="-4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город». </a:t>
            </a:r>
          </a:p>
        </p:txBody>
      </p:sp>
    </p:spTree>
    <p:extLst>
      <p:ext uri="{BB962C8B-B14F-4D97-AF65-F5344CB8AC3E}">
        <p14:creationId xmlns:p14="http://schemas.microsoft.com/office/powerpoint/2010/main" val="169917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FF9003-3B71-42DB-96B9-8FED1F2847BD}"/>
              </a:ext>
            </a:extLst>
          </p:cNvPr>
          <p:cNvSpPr txBox="1"/>
          <p:nvPr/>
        </p:nvSpPr>
        <p:spPr>
          <a:xfrm>
            <a:off x="992038" y="897147"/>
            <a:ext cx="8151962" cy="3693319"/>
          </a:xfrm>
          <a:prstGeom prst="rect">
            <a:avLst/>
          </a:prstGeom>
          <a:noFill/>
        </p:spPr>
        <p:txBody>
          <a:bodyPr wrap="square">
            <a:spAutoFit/>
          </a:bodyPr>
          <a:lstStyle/>
          <a:p>
            <a:pPr marR="447040" indent="715963" algn="just">
              <a:spcBef>
                <a:spcPts val="210"/>
              </a:spcBef>
              <a:spcAft>
                <a:spcPts val="0"/>
              </a:spcAft>
            </a:pPr>
            <a:r>
              <a:rPr lang="ru-RU" sz="1800" dirty="0">
                <a:effectLst/>
                <a:latin typeface="Times New Roman" panose="02020603050405020304" pitchFamily="18" charset="0"/>
                <a:ea typeface="Times New Roman" panose="02020603050405020304" pitchFamily="18" charset="0"/>
              </a:rPr>
              <a:t>Так, например, в сфере строительства материалы можно было бы поставлять с привязкой к геолокации (данные нововведения могли бы снизить уровень хищений, а также исключить возможность коррупции) или в сфере медицины, где можно было бы отслеживать движение лекарств от производителя до конкретного медицинского учреждения, что позволило бы фактически ликвидировать серый рынок препаратов в городе.</a:t>
            </a:r>
          </a:p>
          <a:p>
            <a:pPr>
              <a:spcBef>
                <a:spcPts val="5"/>
              </a:spcBef>
              <a:spcAft>
                <a:spcPts val="0"/>
              </a:spcAft>
            </a:pPr>
            <a:r>
              <a:rPr lang="ru-RU" sz="1800" spc="-10" dirty="0">
                <a:effectLst/>
                <a:latin typeface="Times New Roman" panose="02020603050405020304" pitchFamily="18" charset="0"/>
                <a:ea typeface="Times New Roman" panose="02020603050405020304" pitchFamily="18" charset="0"/>
              </a:rPr>
              <a:t>Использование</a:t>
            </a:r>
            <a:r>
              <a:rPr lang="ru-RU" sz="1800" spc="-25"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данных</a:t>
            </a:r>
            <a:r>
              <a:rPr lang="ru-RU" sz="1800" spc="-5"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технологий, несомненно,</a:t>
            </a:r>
            <a:r>
              <a:rPr lang="ru-RU" sz="1800" spc="-15"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имеет</a:t>
            </a:r>
            <a:r>
              <a:rPr lang="ru-RU" sz="1800" spc="-20"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ряд</a:t>
            </a:r>
            <a:r>
              <a:rPr lang="ru-RU" sz="1800" spc="-5"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преимуществ:</a:t>
            </a:r>
            <a:endParaRPr lang="ru-RU" sz="1800" dirty="0">
              <a:effectLst/>
              <a:latin typeface="Times New Roman" panose="02020603050405020304" pitchFamily="18" charset="0"/>
              <a:ea typeface="Times New Roman" panose="02020603050405020304" pitchFamily="18" charset="0"/>
            </a:endParaRPr>
          </a:p>
          <a:p>
            <a:pPr marL="715963" lvl="0">
              <a:spcBef>
                <a:spcPts val="15"/>
              </a:spcBef>
              <a:spcAft>
                <a:spcPts val="0"/>
              </a:spcAft>
              <a:buSzPts val="1400"/>
              <a:buFont typeface="Times New Roman" panose="02020603050405020304" pitchFamily="18" charset="0"/>
              <a:buAutoNum type="arabicParenR"/>
              <a:tabLst>
                <a:tab pos="1361440" algn="l"/>
              </a:tabLst>
            </a:pPr>
            <a:r>
              <a:rPr lang="ru-RU" sz="1800" spc="0" dirty="0">
                <a:effectLst/>
                <a:latin typeface="Times New Roman" panose="02020603050405020304" pitchFamily="18" charset="0"/>
                <a:ea typeface="Times New Roman" panose="02020603050405020304" pitchFamily="18" charset="0"/>
              </a:rPr>
              <a:t>любой</a:t>
            </a:r>
            <a:r>
              <a:rPr lang="ru-RU" sz="1800" spc="-3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человек</a:t>
            </a:r>
            <a:r>
              <a:rPr lang="ru-RU" sz="1800" spc="-2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сможет</a:t>
            </a:r>
            <a:r>
              <a:rPr lang="ru-RU" sz="1800" spc="-3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изучить</a:t>
            </a:r>
            <a:r>
              <a:rPr lang="ru-RU" sz="1800" spc="-2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историю</a:t>
            </a:r>
            <a:r>
              <a:rPr lang="ru-RU" sz="1800" spc="-25"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контракта;</a:t>
            </a:r>
            <a:endParaRPr lang="ru-RU" sz="1400" spc="0" dirty="0">
              <a:effectLst/>
              <a:latin typeface="Times New Roman" panose="02020603050405020304" pitchFamily="18" charset="0"/>
              <a:ea typeface="Times New Roman" panose="02020603050405020304" pitchFamily="18" charset="0"/>
            </a:endParaRPr>
          </a:p>
          <a:p>
            <a:pPr marL="715963" lvl="0">
              <a:buSzPts val="1400"/>
              <a:buFont typeface="Times New Roman" panose="02020603050405020304" pitchFamily="18" charset="0"/>
              <a:buAutoNum type="arabicParenR"/>
              <a:tabLst>
                <a:tab pos="1361440" algn="l"/>
              </a:tabLst>
            </a:pPr>
            <a:r>
              <a:rPr lang="ru-RU" sz="1800" spc="0" dirty="0">
                <a:effectLst/>
                <a:latin typeface="Times New Roman" panose="02020603050405020304" pitchFamily="18" charset="0"/>
                <a:ea typeface="Times New Roman" panose="02020603050405020304" pitchFamily="18" charset="0"/>
              </a:rPr>
              <a:t>данные</a:t>
            </a:r>
            <a:r>
              <a:rPr lang="ru-RU" sz="1800" spc="-4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по</a:t>
            </a:r>
            <a:r>
              <a:rPr lang="ru-RU" sz="1800" spc="-3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контракту</a:t>
            </a:r>
            <a:r>
              <a:rPr lang="ru-RU" sz="1800" spc="-3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удалить</a:t>
            </a:r>
            <a:r>
              <a:rPr lang="ru-RU" sz="1800" spc="-2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или</a:t>
            </a:r>
            <a:r>
              <a:rPr lang="ru-RU" sz="1800" spc="-2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подделать</a:t>
            </a:r>
            <a:r>
              <a:rPr lang="ru-RU" sz="1800" spc="-2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не</a:t>
            </a:r>
            <a:r>
              <a:rPr lang="ru-RU" sz="1800" spc="-30" dirty="0">
                <a:effectLst/>
                <a:latin typeface="Times New Roman" panose="02020603050405020304" pitchFamily="18" charset="0"/>
                <a:ea typeface="Times New Roman" panose="02020603050405020304" pitchFamily="18" charset="0"/>
              </a:rPr>
              <a:t> </a:t>
            </a:r>
            <a:r>
              <a:rPr lang="ru-RU" sz="1800" spc="-10" dirty="0">
                <a:effectLst/>
                <a:latin typeface="Times New Roman" panose="02020603050405020304" pitchFamily="18" charset="0"/>
                <a:ea typeface="Times New Roman" panose="02020603050405020304" pitchFamily="18" charset="0"/>
              </a:rPr>
              <a:t>получится;</a:t>
            </a:r>
            <a:endParaRPr lang="ru-RU" sz="1400" spc="0" dirty="0">
              <a:effectLst/>
              <a:latin typeface="Times New Roman" panose="02020603050405020304" pitchFamily="18" charset="0"/>
              <a:ea typeface="Times New Roman" panose="02020603050405020304" pitchFamily="18" charset="0"/>
            </a:endParaRPr>
          </a:p>
          <a:p>
            <a:pPr marL="715963" marR="449580" lvl="0">
              <a:spcAft>
                <a:spcPts val="0"/>
              </a:spcAft>
              <a:buSzPts val="1400"/>
              <a:buFont typeface="Times New Roman" panose="02020603050405020304" pitchFamily="18" charset="0"/>
              <a:buAutoNum type="arabicParenR"/>
              <a:tabLst>
                <a:tab pos="1348740" algn="l"/>
                <a:tab pos="1387475" algn="l"/>
              </a:tabLst>
            </a:pPr>
            <a:r>
              <a:rPr lang="ru-RU" sz="1800" spc="0" dirty="0">
                <a:effectLst/>
                <a:latin typeface="Times New Roman" panose="02020603050405020304" pitchFamily="18" charset="0"/>
                <a:ea typeface="Times New Roman" panose="02020603050405020304" pitchFamily="18" charset="0"/>
              </a:rPr>
              <a:t>ускорятся</a:t>
            </a:r>
            <a:r>
              <a:rPr lang="ru-RU" sz="1800" spc="17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согласование</a:t>
            </a:r>
            <a:r>
              <a:rPr lang="ru-RU" sz="1800" spc="17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и</a:t>
            </a:r>
            <a:r>
              <a:rPr lang="ru-RU" sz="1800" spc="17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реализация</a:t>
            </a:r>
            <a:r>
              <a:rPr lang="ru-RU" sz="1800" spc="19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контракта</a:t>
            </a:r>
            <a:r>
              <a:rPr lang="ru-RU" sz="1800" spc="18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из-за</a:t>
            </a:r>
            <a:r>
              <a:rPr lang="ru-RU" sz="1800" spc="18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возможности автоматической сверки всей документации;</a:t>
            </a:r>
            <a:endParaRPr lang="ru-RU" sz="1400" spc="0" dirty="0">
              <a:effectLst/>
              <a:latin typeface="Times New Roman" panose="02020603050405020304" pitchFamily="18" charset="0"/>
              <a:ea typeface="Times New Roman" panose="02020603050405020304" pitchFamily="18" charset="0"/>
            </a:endParaRPr>
          </a:p>
          <a:p>
            <a:pPr marL="715963" marR="448945" lvl="0">
              <a:spcAft>
                <a:spcPts val="0"/>
              </a:spcAft>
              <a:buSzPts val="1400"/>
              <a:buFont typeface="Times New Roman" panose="02020603050405020304" pitchFamily="18" charset="0"/>
              <a:buAutoNum type="arabicParenR"/>
              <a:tabLst>
                <a:tab pos="1348740" algn="l"/>
                <a:tab pos="1396365" algn="l"/>
              </a:tabLst>
            </a:pPr>
            <a:r>
              <a:rPr lang="ru-RU" sz="1800" spc="0" dirty="0">
                <a:effectLst/>
                <a:latin typeface="Times New Roman" panose="02020603050405020304" pitchFamily="18" charset="0"/>
                <a:ea typeface="Times New Roman" panose="02020603050405020304" pitchFamily="18" charset="0"/>
              </a:rPr>
              <a:t>усиленная</a:t>
            </a:r>
            <a:r>
              <a:rPr lang="ru-RU" sz="1800" spc="20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защита</a:t>
            </a:r>
            <a:r>
              <a:rPr lang="ru-RU" sz="1800" spc="20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процесса</a:t>
            </a:r>
            <a:r>
              <a:rPr lang="ru-RU" sz="1800" spc="20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из-за</a:t>
            </a:r>
            <a:r>
              <a:rPr lang="ru-RU" sz="1800" spc="20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необходимости</a:t>
            </a:r>
            <a:r>
              <a:rPr lang="ru-RU" sz="1800" spc="20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для</a:t>
            </a:r>
            <a:r>
              <a:rPr lang="ru-RU" sz="1800" spc="20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мошенников взламывать всю сеть, а не отдельный её элемент.</a:t>
            </a:r>
            <a:endParaRPr lang="ru-RU" sz="14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0750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04D955-65E5-49A9-9E5A-63732538C27E}"/>
              </a:ext>
            </a:extLst>
          </p:cNvPr>
          <p:cNvSpPr txBox="1"/>
          <p:nvPr/>
        </p:nvSpPr>
        <p:spPr>
          <a:xfrm>
            <a:off x="1449238" y="612475"/>
            <a:ext cx="7272068" cy="5078313"/>
          </a:xfrm>
          <a:prstGeom prst="rect">
            <a:avLst/>
          </a:prstGeom>
          <a:noFill/>
        </p:spPr>
        <p:txBody>
          <a:bodyPr wrap="square">
            <a:spAutoFit/>
          </a:bodyPr>
          <a:lstStyle/>
          <a:p>
            <a:pPr marL="539115" marR="451485" indent="539750" algn="just"/>
            <a:r>
              <a:rPr lang="ru-RU" sz="1800" dirty="0">
                <a:effectLst/>
                <a:latin typeface="Times New Roman" panose="02020603050405020304" pitchFamily="18" charset="0"/>
                <a:ea typeface="Times New Roman" panose="02020603050405020304" pitchFamily="18" charset="0"/>
              </a:rPr>
              <a:t>При этом уменьшается конфиденциальность каждого участника процесса, обладающего своей «ячейкой» в базе данных, а также увеличивается общая нагрузка на сеть — из-за её масштабов и энергопотребления.</a:t>
            </a:r>
          </a:p>
          <a:p>
            <a:pPr marL="539115" marR="448945" indent="539750" algn="just"/>
            <a:r>
              <a:rPr lang="ru-RU" sz="1800" dirty="0">
                <a:effectLst/>
                <a:latin typeface="Times New Roman" panose="02020603050405020304" pitchFamily="18" charset="0"/>
                <a:ea typeface="Times New Roman" panose="02020603050405020304" pitchFamily="18" charset="0"/>
              </a:rPr>
              <a:t>Кроме того, в будущем возможна интеграция данной сети с цифровым рублём, недавно созданным Банком России, для возможности автоматических расчётов. В настоящее время полный переход государственных закупок в 2025 году</a:t>
            </a:r>
            <a:r>
              <a:rPr lang="ru-RU" sz="1800" spc="-8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технологии</a:t>
            </a:r>
            <a:r>
              <a:rPr lang="ru-RU" sz="1800" spc="-60" dirty="0">
                <a:effectLst/>
                <a:latin typeface="Times New Roman" panose="02020603050405020304" pitchFamily="18" charset="0"/>
                <a:ea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rPr>
              <a:t>блокчейна</a:t>
            </a:r>
            <a:r>
              <a:rPr lang="ru-RU" sz="1800" spc="-7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ожидается</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только</a:t>
            </a:r>
            <a:r>
              <a:rPr lang="ru-RU" sz="1800" spc="-5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a:t>
            </a:r>
            <a:r>
              <a:rPr lang="ru-RU" sz="1800" spc="-8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Дубае,</a:t>
            </a:r>
            <a:r>
              <a:rPr lang="ru-RU" sz="1800" spc="-6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однако</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столица</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России намерена также активно развивать </a:t>
            </a:r>
            <a:r>
              <a:rPr lang="ru-RU" sz="1800" dirty="0" err="1">
                <a:effectLst/>
                <a:latin typeface="Times New Roman" panose="02020603050405020304" pitchFamily="18" charset="0"/>
                <a:ea typeface="Times New Roman" panose="02020603050405020304" pitchFamily="18" charset="0"/>
              </a:rPr>
              <a:t>блокчейн</a:t>
            </a:r>
            <a:r>
              <a:rPr lang="ru-RU" sz="1800" dirty="0">
                <a:effectLst/>
                <a:latin typeface="Times New Roman" panose="02020603050405020304" pitchFamily="18" charset="0"/>
                <a:ea typeface="Times New Roman" panose="02020603050405020304" pitchFamily="18" charset="0"/>
              </a:rPr>
              <a:t>-системы для госзакупок.</a:t>
            </a:r>
          </a:p>
          <a:p>
            <a:r>
              <a:rPr lang="ru-RU" sz="1400" dirty="0">
                <a:effectLst/>
                <a:latin typeface="Times New Roman" panose="02020603050405020304" pitchFamily="18" charset="0"/>
                <a:ea typeface="Times New Roman" panose="02020603050405020304" pitchFamily="18" charset="0"/>
              </a:rPr>
              <a:t>Перспективным для развития института государственных закупок направлением в Москве может стать также анализ закупочных данных и документации</a:t>
            </a:r>
            <a:r>
              <a:rPr lang="ru-RU" sz="1400" spc="-6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при</a:t>
            </a:r>
            <a:r>
              <a:rPr lang="ru-RU" sz="1400" spc="-6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помощи</a:t>
            </a:r>
            <a:r>
              <a:rPr lang="ru-RU" sz="1400" spc="-6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искусственного</a:t>
            </a:r>
            <a:r>
              <a:rPr lang="ru-RU" sz="1400" spc="-6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интеллекта</a:t>
            </a:r>
            <a:r>
              <a:rPr lang="ru-RU" sz="1400" spc="-6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a:t>
            </a:r>
            <a:r>
              <a:rPr lang="ru-RU" sz="1400" spc="-7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реальном</a:t>
            </a:r>
            <a:r>
              <a:rPr lang="ru-RU" sz="1400" spc="-7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времени.</a:t>
            </a:r>
            <a:r>
              <a:rPr lang="ru-RU" sz="1400" spc="-7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Так, например, AI-анализ в госзакупках мог бы позволить полностью обрабатывать все</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данные</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Единой информационной системы в</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сфере</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закупок (ЕИС) — заявки, контракты, их исполнение — а также выявлять аномалии и тренды в этих данных, кроме того, при должном развитии есть возможность прогнозирования рисков в закупках до их наступления. Так, например, на Портале поставщиков Москвы уже реализуется система мониторинга цен, которая сравнивает цены с рыночными, их динамику за период, а также аналогичные закупки в других регионах.</a:t>
            </a:r>
            <a:endParaRPr lang="ru-RU" dirty="0"/>
          </a:p>
        </p:txBody>
      </p:sp>
    </p:spTree>
    <p:extLst>
      <p:ext uri="{BB962C8B-B14F-4D97-AF65-F5344CB8AC3E}">
        <p14:creationId xmlns:p14="http://schemas.microsoft.com/office/powerpoint/2010/main" val="3261666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B01385-E6B3-4A02-A71F-F337327936DE}"/>
              </a:ext>
            </a:extLst>
          </p:cNvPr>
          <p:cNvSpPr txBox="1"/>
          <p:nvPr/>
        </p:nvSpPr>
        <p:spPr>
          <a:xfrm>
            <a:off x="914399" y="560717"/>
            <a:ext cx="7927675" cy="4801314"/>
          </a:xfrm>
          <a:prstGeom prst="rect">
            <a:avLst/>
          </a:prstGeom>
          <a:noFill/>
        </p:spPr>
        <p:txBody>
          <a:bodyPr wrap="square">
            <a:spAutoFit/>
          </a:bodyPr>
          <a:lstStyle/>
          <a:p>
            <a:pPr marL="539115" marR="447040" indent="539750" algn="just"/>
            <a:r>
              <a:rPr lang="ru-RU" sz="1800" dirty="0">
                <a:effectLst/>
                <a:latin typeface="Times New Roman" panose="02020603050405020304" pitchFamily="18" charset="0"/>
                <a:ea typeface="Times New Roman" panose="02020603050405020304" pitchFamily="18" charset="0"/>
              </a:rPr>
              <a:t>Введение AI-анализа в закупках могло бы позволить с высокой точностью выявлять картельные сговоры, подставных участников и фальсифицированные документы, что привело бы к снижению уровня коррупции в данной сфере. Говоря о конкретных примерах, можно было бы создать надзор за строительными работами при помощи искусственного интеллекта: компьютерный разум мог бы контролировать сопоставимость графика стройки и фактического прогресса, а также смету — с реальным расходом</a:t>
            </a:r>
            <a:r>
              <a:rPr lang="ru-RU" sz="1800" spc="1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материалов.</a:t>
            </a:r>
            <a:r>
              <a:rPr lang="ru-RU" sz="1800" spc="1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AI-анализ</a:t>
            </a:r>
            <a:r>
              <a:rPr lang="ru-RU" sz="1800" spc="1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мог</a:t>
            </a:r>
            <a:r>
              <a:rPr lang="ru-RU" sz="1800" spc="1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бы</a:t>
            </a:r>
            <a:r>
              <a:rPr lang="ru-RU" sz="1800" spc="1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благотворно</a:t>
            </a:r>
            <a:r>
              <a:rPr lang="ru-RU" sz="1800" spc="1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повлиять</a:t>
            </a:r>
            <a:r>
              <a:rPr lang="ru-RU" sz="1800" spc="1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a:t>
            </a:r>
            <a:r>
              <a:rPr lang="ru-RU" sz="1800" spc="1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a:t>
            </a:r>
            <a:r>
              <a:rPr lang="ru-RU" sz="1800" spc="1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экономию средств при госзакупках, а также упростить работу для самих поставщиков путём внедрения автоматического подбора тендеров, формирования технических заданий. Таким образом, искусственный интеллект может стать фактически</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опытным</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аудитором</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для</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всех</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закупок</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столицы,</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анализируя</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режиме реального</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времени</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все</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тендеры</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для</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оптимизации</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процесса.</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Данное</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направление развития технологий выглядит крайне перспективным.</a:t>
            </a:r>
          </a:p>
          <a:p>
            <a:pPr marL="539115" marR="447040" indent="539750" algn="just"/>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7963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5E3F82-0E53-447B-BABD-F677E9DDC9D7}"/>
              </a:ext>
            </a:extLst>
          </p:cNvPr>
          <p:cNvSpPr txBox="1"/>
          <p:nvPr/>
        </p:nvSpPr>
        <p:spPr>
          <a:xfrm>
            <a:off x="1026543" y="715991"/>
            <a:ext cx="7694763" cy="5196294"/>
          </a:xfrm>
          <a:prstGeom prst="rect">
            <a:avLst/>
          </a:prstGeom>
          <a:noFill/>
        </p:spPr>
        <p:txBody>
          <a:bodyPr wrap="square">
            <a:spAutoFit/>
          </a:bodyPr>
          <a:lstStyle/>
          <a:p>
            <a:pPr lvl="1" algn="ctr">
              <a:spcBef>
                <a:spcPts val="1230"/>
              </a:spcBef>
              <a:spcAft>
                <a:spcPts val="0"/>
              </a:spcAft>
              <a:tabLst>
                <a:tab pos="485140" algn="l"/>
              </a:tabLst>
            </a:pPr>
            <a:r>
              <a:rPr lang="ru-RU" sz="2000" b="1" spc="-20" dirty="0">
                <a:solidFill>
                  <a:srgbClr val="365F91"/>
                </a:solidFill>
                <a:effectLst/>
                <a:latin typeface="Times New Roman" panose="02020603050405020304" pitchFamily="18" charset="0"/>
                <a:ea typeface="Times New Roman" panose="02020603050405020304" pitchFamily="18" charset="0"/>
              </a:rPr>
              <a:t>Цифровая</a:t>
            </a:r>
            <a:r>
              <a:rPr lang="ru-RU" sz="2000" b="1" spc="-35" dirty="0">
                <a:solidFill>
                  <a:srgbClr val="365F91"/>
                </a:solidFill>
                <a:effectLst/>
                <a:latin typeface="Times New Roman" panose="02020603050405020304" pitchFamily="18" charset="0"/>
                <a:ea typeface="Times New Roman" panose="02020603050405020304" pitchFamily="18" charset="0"/>
              </a:rPr>
              <a:t> </a:t>
            </a:r>
            <a:r>
              <a:rPr lang="ru-RU" sz="2000" b="1" spc="-20" dirty="0">
                <a:solidFill>
                  <a:srgbClr val="365F91"/>
                </a:solidFill>
                <a:effectLst/>
                <a:latin typeface="Times New Roman" panose="02020603050405020304" pitchFamily="18" charset="0"/>
                <a:ea typeface="Times New Roman" panose="02020603050405020304" pitchFamily="18" charset="0"/>
              </a:rPr>
              <a:t>аналитика</a:t>
            </a:r>
            <a:r>
              <a:rPr lang="ru-RU" sz="2000" b="1" spc="-15" dirty="0">
                <a:solidFill>
                  <a:srgbClr val="365F91"/>
                </a:solidFill>
                <a:effectLst/>
                <a:latin typeface="Times New Roman" panose="02020603050405020304" pitchFamily="18" charset="0"/>
                <a:ea typeface="Times New Roman" panose="02020603050405020304" pitchFamily="18" charset="0"/>
              </a:rPr>
              <a:t> </a:t>
            </a:r>
            <a:r>
              <a:rPr lang="ru-RU" sz="2000" b="1" spc="-20" dirty="0">
                <a:solidFill>
                  <a:srgbClr val="365F91"/>
                </a:solidFill>
                <a:effectLst/>
                <a:latin typeface="Times New Roman" panose="02020603050405020304" pitchFamily="18" charset="0"/>
                <a:ea typeface="Times New Roman" panose="02020603050405020304" pitchFamily="18" charset="0"/>
              </a:rPr>
              <a:t>и</a:t>
            </a:r>
            <a:r>
              <a:rPr lang="ru-RU" sz="2000" b="1" spc="-25" dirty="0">
                <a:solidFill>
                  <a:srgbClr val="365F91"/>
                </a:solidFill>
                <a:effectLst/>
                <a:latin typeface="Times New Roman" panose="02020603050405020304" pitchFamily="18" charset="0"/>
                <a:ea typeface="Times New Roman" panose="02020603050405020304" pitchFamily="18" charset="0"/>
              </a:rPr>
              <a:t> </a:t>
            </a:r>
            <a:r>
              <a:rPr lang="ru-RU" sz="2000" b="1" spc="-10" dirty="0">
                <a:solidFill>
                  <a:srgbClr val="365F91"/>
                </a:solidFill>
                <a:effectLst/>
                <a:latin typeface="Times New Roman" panose="02020603050405020304" pitchFamily="18" charset="0"/>
                <a:ea typeface="Times New Roman" panose="02020603050405020304" pitchFamily="18" charset="0"/>
              </a:rPr>
              <a:t>мониторинг</a:t>
            </a:r>
            <a:endParaRPr lang="ru-RU" sz="2000" b="1" spc="-20" dirty="0">
              <a:effectLst/>
              <a:latin typeface="Times New Roman" panose="02020603050405020304" pitchFamily="18" charset="0"/>
              <a:ea typeface="Times New Roman" panose="02020603050405020304" pitchFamily="18" charset="0"/>
            </a:endParaRPr>
          </a:p>
          <a:p>
            <a:pPr marL="1078865">
              <a:lnSpc>
                <a:spcPts val="1610"/>
              </a:lnSpc>
              <a:spcBef>
                <a:spcPts val="1425"/>
              </a:spcBef>
              <a:spcAft>
                <a:spcPts val="0"/>
              </a:spcAft>
            </a:pPr>
            <a:r>
              <a:rPr lang="ru-RU" sz="2000" dirty="0">
                <a:effectLst/>
                <a:latin typeface="Times New Roman" panose="02020603050405020304" pitchFamily="18" charset="0"/>
                <a:ea typeface="Times New Roman" panose="02020603050405020304" pitchFamily="18" charset="0"/>
              </a:rPr>
              <a:t>ЕИС</a:t>
            </a:r>
            <a:r>
              <a:rPr lang="ru-RU" sz="2000" spc="-35"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и</a:t>
            </a:r>
            <a:r>
              <a:rPr lang="ru-RU" sz="2000" spc="-25"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сторонние</a:t>
            </a:r>
            <a:r>
              <a:rPr lang="ru-RU" sz="2000" spc="-20"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аналитические</a:t>
            </a:r>
            <a:r>
              <a:rPr lang="ru-RU" sz="2000" spc="-25"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системы</a:t>
            </a:r>
            <a:r>
              <a:rPr lang="ru-RU" sz="2000" spc="-20" dirty="0">
                <a:effectLst/>
                <a:latin typeface="Times New Roman" panose="02020603050405020304" pitchFamily="18" charset="0"/>
                <a:ea typeface="Times New Roman" panose="02020603050405020304" pitchFamily="18" charset="0"/>
              </a:rPr>
              <a:t> </a:t>
            </a:r>
            <a:r>
              <a:rPr lang="ru-RU" sz="2000" spc="-10" dirty="0">
                <a:effectLst/>
                <a:latin typeface="Times New Roman" panose="02020603050405020304" pitchFamily="18" charset="0"/>
                <a:ea typeface="Times New Roman" panose="02020603050405020304" pitchFamily="18" charset="0"/>
              </a:rPr>
              <a:t>позволяют:</a:t>
            </a:r>
            <a:endParaRPr lang="ru-RU" sz="2000" dirty="0">
              <a:effectLst/>
              <a:latin typeface="Times New Roman" panose="02020603050405020304" pitchFamily="18" charset="0"/>
              <a:ea typeface="Times New Roman" panose="02020603050405020304" pitchFamily="18" charset="0"/>
            </a:endParaRPr>
          </a:p>
          <a:p>
            <a:pPr marL="342900" marR="453390" lvl="0" indent="-342900">
              <a:spcAft>
                <a:spcPts val="0"/>
              </a:spcAft>
              <a:buSzPts val="1400"/>
              <a:buFont typeface="Times New Roman" panose="02020603050405020304" pitchFamily="18" charset="0"/>
              <a:buChar char="●"/>
              <a:tabLst>
                <a:tab pos="1348740" algn="l"/>
                <a:tab pos="2335530" algn="l"/>
                <a:tab pos="3281045" algn="l"/>
                <a:tab pos="3841115" algn="l"/>
                <a:tab pos="4255135" algn="l"/>
                <a:tab pos="4879975" algn="l"/>
                <a:tab pos="5146675" algn="l"/>
                <a:tab pos="5636895" algn="l"/>
              </a:tabLst>
            </a:pPr>
            <a:r>
              <a:rPr lang="ru-RU" sz="2000" spc="-10" dirty="0">
                <a:effectLst/>
                <a:latin typeface="Times New Roman" panose="02020603050405020304" pitchFamily="18" charset="0"/>
                <a:ea typeface="Times New Roman" panose="02020603050405020304" pitchFamily="18" charset="0"/>
              </a:rPr>
              <a:t>Оценивать</a:t>
            </a:r>
            <a:r>
              <a:rPr lang="ru-RU" sz="2000" spc="0" dirty="0">
                <a:effectLst/>
                <a:latin typeface="Times New Roman" panose="02020603050405020304" pitchFamily="18" charset="0"/>
                <a:ea typeface="Times New Roman" panose="02020603050405020304" pitchFamily="18" charset="0"/>
              </a:rPr>
              <a:t>	</a:t>
            </a:r>
            <a:r>
              <a:rPr lang="ru-RU" sz="2000" spc="-10" dirty="0">
                <a:effectLst/>
                <a:latin typeface="Times New Roman" panose="02020603050405020304" pitchFamily="18" charset="0"/>
                <a:ea typeface="Times New Roman" panose="02020603050405020304" pitchFamily="18" charset="0"/>
              </a:rPr>
              <a:t>рыночные</a:t>
            </a:r>
            <a:r>
              <a:rPr lang="ru-RU" sz="2000" spc="0" dirty="0">
                <a:effectLst/>
                <a:latin typeface="Times New Roman" panose="02020603050405020304" pitchFamily="18" charset="0"/>
                <a:ea typeface="Times New Roman" panose="02020603050405020304" pitchFamily="18" charset="0"/>
              </a:rPr>
              <a:t>	</a:t>
            </a:r>
            <a:r>
              <a:rPr lang="ru-RU" sz="2000" spc="-20" dirty="0">
                <a:effectLst/>
                <a:latin typeface="Times New Roman" panose="02020603050405020304" pitchFamily="18" charset="0"/>
                <a:ea typeface="Times New Roman" panose="02020603050405020304" pitchFamily="18" charset="0"/>
              </a:rPr>
              <a:t>цены</a:t>
            </a:r>
            <a:r>
              <a:rPr lang="ru-RU" sz="2000" spc="0" dirty="0">
                <a:effectLst/>
                <a:latin typeface="Times New Roman" panose="02020603050405020304" pitchFamily="18" charset="0"/>
                <a:ea typeface="Times New Roman" panose="02020603050405020304" pitchFamily="18" charset="0"/>
              </a:rPr>
              <a:t>	</a:t>
            </a:r>
            <a:r>
              <a:rPr lang="ru-RU" sz="2000" spc="-20" dirty="0">
                <a:effectLst/>
                <a:latin typeface="Times New Roman" panose="02020603050405020304" pitchFamily="18" charset="0"/>
                <a:ea typeface="Times New Roman" panose="02020603050405020304" pitchFamily="18" charset="0"/>
              </a:rPr>
              <a:t>(по</a:t>
            </a:r>
            <a:r>
              <a:rPr lang="ru-RU" sz="2000" spc="0" dirty="0">
                <a:effectLst/>
                <a:latin typeface="Times New Roman" panose="02020603050405020304" pitchFamily="18" charset="0"/>
                <a:ea typeface="Times New Roman" panose="02020603050405020304" pitchFamily="18" charset="0"/>
              </a:rPr>
              <a:t>	</a:t>
            </a:r>
            <a:r>
              <a:rPr lang="ru-RU" sz="2000" spc="-20" dirty="0">
                <a:effectLst/>
                <a:latin typeface="Times New Roman" panose="02020603050405020304" pitchFamily="18" charset="0"/>
                <a:ea typeface="Times New Roman" panose="02020603050405020304" pitchFamily="18" charset="0"/>
              </a:rPr>
              <a:t>КТРУ</a:t>
            </a:r>
            <a:r>
              <a:rPr lang="ru-RU" sz="2000" spc="0" dirty="0">
                <a:effectLst/>
                <a:latin typeface="Times New Roman" panose="02020603050405020304" pitchFamily="18" charset="0"/>
                <a:ea typeface="Times New Roman" panose="02020603050405020304" pitchFamily="18" charset="0"/>
              </a:rPr>
              <a:t>	</a:t>
            </a:r>
            <a:r>
              <a:rPr lang="ru-RU" sz="2000" spc="-50" dirty="0">
                <a:effectLst/>
                <a:latin typeface="Times New Roman" panose="02020603050405020304" pitchFamily="18" charset="0"/>
                <a:ea typeface="Times New Roman" panose="02020603050405020304" pitchFamily="18" charset="0"/>
              </a:rPr>
              <a:t>и</a:t>
            </a:r>
            <a:r>
              <a:rPr lang="ru-RU" sz="2000" spc="0" dirty="0">
                <a:effectLst/>
                <a:latin typeface="Times New Roman" panose="02020603050405020304" pitchFamily="18" charset="0"/>
                <a:ea typeface="Times New Roman" panose="02020603050405020304" pitchFamily="18" charset="0"/>
              </a:rPr>
              <a:t>	</a:t>
            </a:r>
            <a:r>
              <a:rPr lang="ru-RU" sz="2000" spc="-20" dirty="0">
                <a:effectLst/>
                <a:latin typeface="Times New Roman" panose="02020603050405020304" pitchFamily="18" charset="0"/>
                <a:ea typeface="Times New Roman" panose="02020603050405020304" pitchFamily="18" charset="0"/>
              </a:rPr>
              <a:t>базе</a:t>
            </a:r>
            <a:r>
              <a:rPr lang="ru-RU" sz="2000" spc="0" dirty="0">
                <a:effectLst/>
                <a:latin typeface="Times New Roman" panose="02020603050405020304" pitchFamily="18" charset="0"/>
                <a:ea typeface="Times New Roman" panose="02020603050405020304" pitchFamily="18" charset="0"/>
              </a:rPr>
              <a:t>	</a:t>
            </a:r>
            <a:r>
              <a:rPr lang="ru-RU" sz="2000" spc="-10" dirty="0">
                <a:effectLst/>
                <a:latin typeface="Times New Roman" panose="02020603050405020304" pitchFamily="18" charset="0"/>
                <a:ea typeface="Times New Roman" panose="02020603050405020304" pitchFamily="18" charset="0"/>
              </a:rPr>
              <a:t>исполненных контрактов);</a:t>
            </a:r>
            <a:endParaRPr lang="ru-RU" sz="2000" spc="0" dirty="0">
              <a:effectLst/>
              <a:latin typeface="Times New Roman" panose="02020603050405020304" pitchFamily="18" charset="0"/>
              <a:ea typeface="Times New Roman" panose="02020603050405020304" pitchFamily="18" charset="0"/>
            </a:endParaRPr>
          </a:p>
          <a:p>
            <a:pPr marL="342900" lvl="0" indent="-342900">
              <a:lnSpc>
                <a:spcPts val="1605"/>
              </a:lnSpc>
              <a:buSzPts val="1400"/>
              <a:buFont typeface="Times New Roman" panose="02020603050405020304" pitchFamily="18" charset="0"/>
              <a:buChar char="●"/>
              <a:tabLst>
                <a:tab pos="1348105" algn="l"/>
              </a:tabLst>
            </a:pPr>
            <a:r>
              <a:rPr lang="ru-RU" sz="2000" spc="0" dirty="0">
                <a:effectLst/>
                <a:latin typeface="Times New Roman" panose="02020603050405020304" pitchFamily="18" charset="0"/>
                <a:ea typeface="Times New Roman" panose="02020603050405020304" pitchFamily="18" charset="0"/>
              </a:rPr>
              <a:t>Сравнивать</a:t>
            </a:r>
            <a:r>
              <a:rPr lang="ru-RU" sz="2000" spc="-55"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эффективность</a:t>
            </a:r>
            <a:r>
              <a:rPr lang="ru-RU" sz="2000" spc="-40"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закупок</a:t>
            </a:r>
            <a:r>
              <a:rPr lang="ru-RU" sz="2000" spc="-30"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между</a:t>
            </a:r>
            <a:r>
              <a:rPr lang="ru-RU" sz="2000" spc="-50" dirty="0">
                <a:effectLst/>
                <a:latin typeface="Times New Roman" panose="02020603050405020304" pitchFamily="18" charset="0"/>
                <a:ea typeface="Times New Roman" panose="02020603050405020304" pitchFamily="18" charset="0"/>
              </a:rPr>
              <a:t> </a:t>
            </a:r>
            <a:r>
              <a:rPr lang="ru-RU" sz="2000" spc="-10" dirty="0">
                <a:effectLst/>
                <a:latin typeface="Times New Roman" panose="02020603050405020304" pitchFamily="18" charset="0"/>
                <a:ea typeface="Times New Roman" panose="02020603050405020304" pitchFamily="18" charset="0"/>
              </a:rPr>
              <a:t>заказчиками;</a:t>
            </a:r>
            <a:endParaRPr lang="ru-RU" sz="2000" spc="0" dirty="0">
              <a:effectLst/>
              <a:latin typeface="Times New Roman" panose="02020603050405020304" pitchFamily="18" charset="0"/>
              <a:ea typeface="Times New Roman" panose="02020603050405020304" pitchFamily="18" charset="0"/>
            </a:endParaRPr>
          </a:p>
          <a:p>
            <a:pPr marL="342900" lvl="0" indent="-342900">
              <a:lnSpc>
                <a:spcPts val="1610"/>
              </a:lnSpc>
              <a:buSzPts val="1400"/>
              <a:buFont typeface="Times New Roman" panose="02020603050405020304" pitchFamily="18" charset="0"/>
              <a:buChar char="●"/>
              <a:tabLst>
                <a:tab pos="1348105" algn="l"/>
              </a:tabLst>
            </a:pPr>
            <a:r>
              <a:rPr lang="ru-RU" sz="2000" spc="0" dirty="0">
                <a:effectLst/>
                <a:latin typeface="Times New Roman" panose="02020603050405020304" pitchFamily="18" charset="0"/>
                <a:ea typeface="Times New Roman" panose="02020603050405020304" pitchFamily="18" charset="0"/>
              </a:rPr>
              <a:t>Отслеживать</a:t>
            </a:r>
            <a:r>
              <a:rPr lang="ru-RU" sz="2000" spc="-45"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среднюю</a:t>
            </a:r>
            <a:r>
              <a:rPr lang="ru-RU" sz="2000" spc="-40"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конкуренцию</a:t>
            </a:r>
            <a:r>
              <a:rPr lang="ru-RU" sz="2000" spc="-40"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по</a:t>
            </a:r>
            <a:r>
              <a:rPr lang="ru-RU" sz="2000" spc="-25" dirty="0">
                <a:effectLst/>
                <a:latin typeface="Times New Roman" panose="02020603050405020304" pitchFamily="18" charset="0"/>
                <a:ea typeface="Times New Roman" panose="02020603050405020304" pitchFamily="18" charset="0"/>
              </a:rPr>
              <a:t> </a:t>
            </a:r>
            <a:r>
              <a:rPr lang="ru-RU" sz="2000" spc="-10" dirty="0">
                <a:effectLst/>
                <a:latin typeface="Times New Roman" panose="02020603050405020304" pitchFamily="18" charset="0"/>
                <a:ea typeface="Times New Roman" panose="02020603050405020304" pitchFamily="18" charset="0"/>
              </a:rPr>
              <a:t>лотам;</a:t>
            </a:r>
            <a:endParaRPr lang="ru-RU" sz="2000" spc="0" dirty="0">
              <a:effectLst/>
              <a:latin typeface="Times New Roman" panose="02020603050405020304" pitchFamily="18" charset="0"/>
              <a:ea typeface="Times New Roman" panose="02020603050405020304" pitchFamily="18" charset="0"/>
            </a:endParaRPr>
          </a:p>
          <a:p>
            <a:pPr marL="342900" lvl="0" indent="-342900">
              <a:buSzPts val="1400"/>
              <a:buFont typeface="Times New Roman" panose="02020603050405020304" pitchFamily="18" charset="0"/>
              <a:buChar char="●"/>
              <a:tabLst>
                <a:tab pos="1348105" algn="l"/>
              </a:tabLst>
            </a:pPr>
            <a:r>
              <a:rPr lang="ru-RU" sz="2000" spc="0" dirty="0">
                <a:effectLst/>
                <a:latin typeface="Times New Roman" panose="02020603050405020304" pitchFamily="18" charset="0"/>
                <a:ea typeface="Times New Roman" panose="02020603050405020304" pitchFamily="18" charset="0"/>
              </a:rPr>
              <a:t>Осуществлять</a:t>
            </a:r>
            <a:r>
              <a:rPr lang="ru-RU" sz="2000" spc="-55"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риск-ориентированный</a:t>
            </a:r>
            <a:r>
              <a:rPr lang="ru-RU" sz="2000" spc="-45"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подход</a:t>
            </a:r>
            <a:r>
              <a:rPr lang="ru-RU" sz="2000" spc="-35"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к</a:t>
            </a:r>
            <a:r>
              <a:rPr lang="ru-RU" sz="2000" spc="-60" dirty="0">
                <a:effectLst/>
                <a:latin typeface="Times New Roman" panose="02020603050405020304" pitchFamily="18" charset="0"/>
                <a:ea typeface="Times New Roman" panose="02020603050405020304" pitchFamily="18" charset="0"/>
              </a:rPr>
              <a:t> </a:t>
            </a:r>
            <a:r>
              <a:rPr lang="ru-RU" sz="2000" spc="-10" dirty="0">
                <a:effectLst/>
                <a:latin typeface="Times New Roman" panose="02020603050405020304" pitchFamily="18" charset="0"/>
                <a:ea typeface="Times New Roman" panose="02020603050405020304" pitchFamily="18" charset="0"/>
              </a:rPr>
              <a:t>контролю.</a:t>
            </a:r>
            <a:endParaRPr lang="ru-RU" sz="2000" spc="0" dirty="0">
              <a:effectLst/>
              <a:latin typeface="Times New Roman" panose="02020603050405020304" pitchFamily="18" charset="0"/>
              <a:ea typeface="Times New Roman" panose="02020603050405020304" pitchFamily="18" charset="0"/>
            </a:endParaRPr>
          </a:p>
          <a:p>
            <a:pPr marL="539115" marR="448310" indent="539750" algn="just">
              <a:spcBef>
                <a:spcPts val="10"/>
              </a:spcBef>
              <a:spcAft>
                <a:spcPts val="0"/>
              </a:spcAft>
            </a:pPr>
            <a:r>
              <a:rPr lang="ru-RU" sz="2000" dirty="0">
                <a:effectLst/>
                <a:latin typeface="Times New Roman" panose="02020603050405020304" pitchFamily="18" charset="0"/>
                <a:ea typeface="Times New Roman" panose="02020603050405020304" pitchFamily="18" charset="0"/>
              </a:rPr>
              <a:t>С 2023 года действует механизм автоматического контроля в ЕИС, который предупреждает заказчиков о возможных нарушениях при формировании документации.</a:t>
            </a:r>
          </a:p>
          <a:p>
            <a:pPr marL="539115" marR="452120" indent="539750" algn="just"/>
            <a:r>
              <a:rPr lang="ru-RU" sz="2000" dirty="0">
                <a:effectLst/>
                <a:latin typeface="Times New Roman" panose="02020603050405020304" pitchFamily="18" charset="0"/>
                <a:ea typeface="Times New Roman" panose="02020603050405020304" pitchFamily="18" charset="0"/>
              </a:rPr>
              <a:t>Электронные закупки требуют надёжной защиты информации: применение сертифицированных средств криптографической защиты (СКЗИ), регулярное обновление ключей ЭП, аудит информационных систем, защита от </a:t>
            </a:r>
            <a:r>
              <a:rPr lang="ru-RU" sz="2000" spc="-10" dirty="0" err="1">
                <a:effectLst/>
                <a:latin typeface="Times New Roman" panose="02020603050405020304" pitchFamily="18" charset="0"/>
                <a:ea typeface="Times New Roman" panose="02020603050405020304" pitchFamily="18" charset="0"/>
              </a:rPr>
              <a:t>киберугроз</a:t>
            </a:r>
            <a:r>
              <a:rPr lang="ru-RU" sz="2000" spc="-10" dirty="0">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p>
            <a:r>
              <a:rPr lang="ru-RU" sz="2000" dirty="0">
                <a:effectLst/>
                <a:latin typeface="Times New Roman" panose="02020603050405020304" pitchFamily="18" charset="0"/>
                <a:ea typeface="Times New Roman" panose="02020603050405020304" pitchFamily="18" charset="0"/>
              </a:rPr>
              <a:t>Все ЭТП обязаны соблюдать требования по информационной безопасности, установленные ФСТЭК и ФСБ РФ</a:t>
            </a:r>
            <a:endParaRPr lang="ru-RU" sz="2000" dirty="0"/>
          </a:p>
        </p:txBody>
      </p:sp>
    </p:spTree>
    <p:extLst>
      <p:ext uri="{BB962C8B-B14F-4D97-AF65-F5344CB8AC3E}">
        <p14:creationId xmlns:p14="http://schemas.microsoft.com/office/powerpoint/2010/main" val="3554952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41B64A-0E6B-4BD6-9ECE-8639A95D3068}"/>
              </a:ext>
            </a:extLst>
          </p:cNvPr>
          <p:cNvSpPr txBox="1"/>
          <p:nvPr/>
        </p:nvSpPr>
        <p:spPr>
          <a:xfrm>
            <a:off x="923025" y="854015"/>
            <a:ext cx="7867291" cy="4934684"/>
          </a:xfrm>
          <a:prstGeom prst="rect">
            <a:avLst/>
          </a:prstGeom>
          <a:noFill/>
        </p:spPr>
        <p:txBody>
          <a:bodyPr wrap="square">
            <a:spAutoFit/>
          </a:bodyPr>
          <a:lstStyle/>
          <a:p>
            <a:pPr lvl="1" algn="ctr">
              <a:lnSpc>
                <a:spcPts val="1610"/>
              </a:lnSpc>
              <a:spcBef>
                <a:spcPts val="1605"/>
              </a:spcBef>
              <a:spcAft>
                <a:spcPts val="0"/>
              </a:spcAft>
              <a:tabLst>
                <a:tab pos="936625" algn="l"/>
              </a:tabLst>
            </a:pPr>
            <a:r>
              <a:rPr lang="ru-RU" sz="2000" spc="-20" dirty="0">
                <a:effectLst/>
                <a:latin typeface="Times New Roman" panose="02020603050405020304" pitchFamily="18" charset="0"/>
                <a:ea typeface="Times New Roman" panose="02020603050405020304" pitchFamily="18" charset="0"/>
              </a:rPr>
              <a:t>Перспективы</a:t>
            </a:r>
            <a:r>
              <a:rPr lang="ru-RU" sz="2000" spc="-55" dirty="0">
                <a:effectLst/>
                <a:latin typeface="Times New Roman" panose="02020603050405020304" pitchFamily="18" charset="0"/>
                <a:ea typeface="Times New Roman" panose="02020603050405020304" pitchFamily="18" charset="0"/>
              </a:rPr>
              <a:t> </a:t>
            </a:r>
            <a:r>
              <a:rPr lang="ru-RU" sz="2000" spc="-20" dirty="0">
                <a:effectLst/>
                <a:latin typeface="Times New Roman" panose="02020603050405020304" pitchFamily="18" charset="0"/>
                <a:ea typeface="Times New Roman" panose="02020603050405020304" pitchFamily="18" charset="0"/>
              </a:rPr>
              <a:t>развития</a:t>
            </a:r>
            <a:r>
              <a:rPr lang="ru-RU" sz="2000" spc="-55" dirty="0">
                <a:effectLst/>
                <a:latin typeface="Times New Roman" panose="02020603050405020304" pitchFamily="18" charset="0"/>
                <a:ea typeface="Times New Roman" panose="02020603050405020304" pitchFamily="18" charset="0"/>
              </a:rPr>
              <a:t> </a:t>
            </a:r>
            <a:r>
              <a:rPr lang="ru-RU" sz="2000" spc="-20" dirty="0">
                <a:effectLst/>
                <a:latin typeface="Times New Roman" panose="02020603050405020304" pitchFamily="18" charset="0"/>
                <a:ea typeface="Times New Roman" panose="02020603050405020304" pitchFamily="18" charset="0"/>
              </a:rPr>
              <a:t>цифровизации</a:t>
            </a:r>
            <a:r>
              <a:rPr lang="ru-RU" sz="2000" spc="-35" dirty="0">
                <a:effectLst/>
                <a:latin typeface="Times New Roman" panose="02020603050405020304" pitchFamily="18" charset="0"/>
                <a:ea typeface="Times New Roman" panose="02020603050405020304" pitchFamily="18" charset="0"/>
              </a:rPr>
              <a:t> </a:t>
            </a:r>
            <a:r>
              <a:rPr lang="ru-RU" sz="2000" spc="-10" dirty="0">
                <a:effectLst/>
                <a:latin typeface="Times New Roman" panose="02020603050405020304" pitchFamily="18" charset="0"/>
                <a:ea typeface="Times New Roman" panose="02020603050405020304" pitchFamily="18" charset="0"/>
              </a:rPr>
              <a:t>закупок</a:t>
            </a:r>
            <a:endParaRPr lang="ru-RU" sz="2000" spc="-20" dirty="0">
              <a:effectLst/>
              <a:latin typeface="Times New Roman" panose="02020603050405020304" pitchFamily="18" charset="0"/>
              <a:ea typeface="Times New Roman" panose="02020603050405020304" pitchFamily="18" charset="0"/>
            </a:endParaRPr>
          </a:p>
          <a:p>
            <a:pPr marL="538163" marR="450850" indent="444500">
              <a:lnSpc>
                <a:spcPct val="100000"/>
              </a:lnSpc>
              <a:tabLst>
                <a:tab pos="1880235" algn="l"/>
                <a:tab pos="2660015" algn="l"/>
                <a:tab pos="3394075" algn="l"/>
                <a:tab pos="3709670" algn="l"/>
                <a:tab pos="3997325" algn="l"/>
                <a:tab pos="4735830" algn="l"/>
                <a:tab pos="5682615" algn="l"/>
                <a:tab pos="5906770" algn="l"/>
              </a:tabLst>
            </a:pPr>
            <a:r>
              <a:rPr lang="ru-RU" spc="-10" dirty="0">
                <a:effectLst/>
                <a:latin typeface="Times New Roman" panose="02020603050405020304" pitchFamily="18" charset="0"/>
                <a:ea typeface="Times New Roman" panose="02020603050405020304" pitchFamily="18" charset="0"/>
              </a:rPr>
              <a:t>Будущее</a:t>
            </a:r>
            <a:r>
              <a:rPr lang="ru-RU" dirty="0">
                <a:effectLst/>
                <a:latin typeface="Times New Roman" panose="02020603050405020304" pitchFamily="18" charset="0"/>
                <a:ea typeface="Times New Roman" panose="02020603050405020304" pitchFamily="18" charset="0"/>
              </a:rPr>
              <a:t>	</a:t>
            </a:r>
            <a:r>
              <a:rPr lang="ru-RU" spc="-10" dirty="0">
                <a:effectLst/>
                <a:latin typeface="Times New Roman" panose="02020603050405020304" pitchFamily="18" charset="0"/>
                <a:ea typeface="Times New Roman" panose="02020603050405020304" pitchFamily="18" charset="0"/>
              </a:rPr>
              <a:t>системы</a:t>
            </a:r>
            <a:r>
              <a:rPr lang="ru-RU" dirty="0">
                <a:effectLst/>
                <a:latin typeface="Times New Roman" panose="02020603050405020304" pitchFamily="18" charset="0"/>
                <a:ea typeface="Times New Roman" panose="02020603050405020304" pitchFamily="18" charset="0"/>
              </a:rPr>
              <a:t>	</a:t>
            </a:r>
            <a:r>
              <a:rPr lang="ru-RU" spc="-10" dirty="0">
                <a:effectLst/>
                <a:latin typeface="Times New Roman" panose="02020603050405020304" pitchFamily="18" charset="0"/>
                <a:ea typeface="Times New Roman" panose="02020603050405020304" pitchFamily="18" charset="0"/>
              </a:rPr>
              <a:t>закупок</a:t>
            </a:r>
            <a:r>
              <a:rPr lang="ru-RU" dirty="0">
                <a:effectLst/>
                <a:latin typeface="Times New Roman" panose="02020603050405020304" pitchFamily="18" charset="0"/>
                <a:ea typeface="Times New Roman" panose="02020603050405020304" pitchFamily="18" charset="0"/>
              </a:rPr>
              <a:t>	</a:t>
            </a:r>
            <a:r>
              <a:rPr lang="ru-RU" spc="-50" dirty="0">
                <a:effectLst/>
                <a:latin typeface="Times New Roman" panose="02020603050405020304" pitchFamily="18" charset="0"/>
                <a:ea typeface="Times New Roman" panose="02020603050405020304" pitchFamily="18" charset="0"/>
              </a:rPr>
              <a:t>—</a:t>
            </a:r>
            <a:r>
              <a:rPr lang="ru-RU" dirty="0">
                <a:effectLst/>
                <a:latin typeface="Times New Roman" panose="02020603050405020304" pitchFamily="18" charset="0"/>
                <a:ea typeface="Times New Roman" panose="02020603050405020304" pitchFamily="18" charset="0"/>
              </a:rPr>
              <a:t>	</a:t>
            </a:r>
            <a:r>
              <a:rPr lang="ru-RU" spc="-30" dirty="0">
                <a:effectLst/>
                <a:latin typeface="Times New Roman" panose="02020603050405020304" pitchFamily="18" charset="0"/>
                <a:ea typeface="Times New Roman" panose="02020603050405020304" pitchFamily="18" charset="0"/>
              </a:rPr>
              <a:t>за</a:t>
            </a:r>
            <a:r>
              <a:rPr lang="ru-RU" dirty="0">
                <a:effectLst/>
                <a:latin typeface="Times New Roman" panose="02020603050405020304" pitchFamily="18" charset="0"/>
                <a:ea typeface="Times New Roman" panose="02020603050405020304" pitchFamily="18" charset="0"/>
              </a:rPr>
              <a:t>	</a:t>
            </a:r>
            <a:r>
              <a:rPr lang="ru-RU" spc="-10" dirty="0">
                <a:effectLst/>
                <a:latin typeface="Times New Roman" panose="02020603050405020304" pitchFamily="18" charset="0"/>
                <a:ea typeface="Times New Roman" panose="02020603050405020304" pitchFamily="18" charset="0"/>
              </a:rPr>
              <a:t>полным</a:t>
            </a:r>
            <a:r>
              <a:rPr lang="ru-RU" dirty="0">
                <a:effectLst/>
                <a:latin typeface="Times New Roman" panose="02020603050405020304" pitchFamily="18" charset="0"/>
                <a:ea typeface="Times New Roman" panose="02020603050405020304" pitchFamily="18" charset="0"/>
              </a:rPr>
              <a:t>	</a:t>
            </a:r>
            <a:r>
              <a:rPr lang="ru-RU" spc="-10" dirty="0">
                <a:effectLst/>
                <a:latin typeface="Times New Roman" panose="02020603050405020304" pitchFamily="18" charset="0"/>
                <a:ea typeface="Times New Roman" panose="02020603050405020304" pitchFamily="18" charset="0"/>
              </a:rPr>
              <a:t>переходом</a:t>
            </a:r>
            <a:r>
              <a:rPr lang="ru-RU" dirty="0">
                <a:effectLst/>
                <a:latin typeface="Times New Roman" panose="02020603050405020304" pitchFamily="18" charset="0"/>
                <a:ea typeface="Times New Roman" panose="02020603050405020304" pitchFamily="18" charset="0"/>
              </a:rPr>
              <a:t>	</a:t>
            </a:r>
            <a:r>
              <a:rPr lang="ru-RU" spc="-50" dirty="0">
                <a:effectLst/>
                <a:latin typeface="Times New Roman" panose="02020603050405020304" pitchFamily="18" charset="0"/>
                <a:ea typeface="Times New Roman" panose="02020603050405020304" pitchFamily="18" charset="0"/>
              </a:rPr>
              <a:t>к</a:t>
            </a:r>
            <a:r>
              <a:rPr lang="ru-RU" dirty="0">
                <a:effectLst/>
                <a:latin typeface="Times New Roman" panose="02020603050405020304" pitchFamily="18" charset="0"/>
                <a:ea typeface="Times New Roman" panose="02020603050405020304" pitchFamily="18" charset="0"/>
              </a:rPr>
              <a:t>	</a:t>
            </a:r>
            <a:r>
              <a:rPr lang="ru-RU" spc="-10" dirty="0">
                <a:effectLst/>
                <a:latin typeface="Times New Roman" panose="02020603050405020304" pitchFamily="18" charset="0"/>
                <a:ea typeface="Times New Roman" panose="02020603050405020304" pitchFamily="18" charset="0"/>
              </a:rPr>
              <a:t>цифровой </a:t>
            </a:r>
            <a:r>
              <a:rPr lang="ru-RU" dirty="0">
                <a:effectLst/>
                <a:latin typeface="Times New Roman" panose="02020603050405020304" pitchFamily="18" charset="0"/>
                <a:ea typeface="Times New Roman" panose="02020603050405020304" pitchFamily="18" charset="0"/>
              </a:rPr>
              <a:t>экосистеме, где:</a:t>
            </a:r>
          </a:p>
          <a:p>
            <a:pPr marL="538163" marR="449580" lvl="2" indent="444500">
              <a:spcAft>
                <a:spcPts val="0"/>
              </a:spcAft>
              <a:buSzPts val="1400"/>
              <a:buFont typeface="Times New Roman" panose="02020603050405020304" pitchFamily="18" charset="0"/>
              <a:buChar char="●"/>
              <a:tabLst>
                <a:tab pos="1347470" algn="l"/>
                <a:tab pos="1348740" algn="l"/>
              </a:tabLst>
            </a:pPr>
            <a:r>
              <a:rPr lang="ru-RU" spc="0" dirty="0">
                <a:effectLst/>
                <a:latin typeface="Times New Roman" panose="02020603050405020304" pitchFamily="18" charset="0"/>
                <a:ea typeface="Times New Roman" panose="02020603050405020304" pitchFamily="18" charset="0"/>
              </a:rPr>
              <a:t>Все</a:t>
            </a:r>
            <a:r>
              <a:rPr lang="ru-RU" spc="200" dirty="0">
                <a:effectLst/>
                <a:latin typeface="Times New Roman" panose="02020603050405020304" pitchFamily="18" charset="0"/>
                <a:ea typeface="Times New Roman" panose="02020603050405020304" pitchFamily="18" charset="0"/>
              </a:rPr>
              <a:t> </a:t>
            </a:r>
            <a:r>
              <a:rPr lang="ru-RU" spc="0" dirty="0">
                <a:effectLst/>
                <a:latin typeface="Times New Roman" panose="02020603050405020304" pitchFamily="18" charset="0"/>
                <a:ea typeface="Times New Roman" panose="02020603050405020304" pitchFamily="18" charset="0"/>
              </a:rPr>
              <a:t>документы</a:t>
            </a:r>
            <a:r>
              <a:rPr lang="ru-RU" spc="200" dirty="0">
                <a:effectLst/>
                <a:latin typeface="Times New Roman" panose="02020603050405020304" pitchFamily="18" charset="0"/>
                <a:ea typeface="Times New Roman" panose="02020603050405020304" pitchFamily="18" charset="0"/>
              </a:rPr>
              <a:t> </a:t>
            </a:r>
            <a:r>
              <a:rPr lang="ru-RU" spc="0" dirty="0">
                <a:effectLst/>
                <a:latin typeface="Times New Roman" panose="02020603050405020304" pitchFamily="18" charset="0"/>
                <a:ea typeface="Times New Roman" panose="02020603050405020304" pitchFamily="18" charset="0"/>
              </a:rPr>
              <a:t>создаются</a:t>
            </a:r>
            <a:r>
              <a:rPr lang="ru-RU" spc="200" dirty="0">
                <a:effectLst/>
                <a:latin typeface="Times New Roman" panose="02020603050405020304" pitchFamily="18" charset="0"/>
                <a:ea typeface="Times New Roman" panose="02020603050405020304" pitchFamily="18" charset="0"/>
              </a:rPr>
              <a:t> </a:t>
            </a:r>
            <a:r>
              <a:rPr lang="ru-RU" spc="0" dirty="0">
                <a:effectLst/>
                <a:latin typeface="Times New Roman" panose="02020603050405020304" pitchFamily="18" charset="0"/>
                <a:ea typeface="Times New Roman" panose="02020603050405020304" pitchFamily="18" charset="0"/>
              </a:rPr>
              <a:t>и</a:t>
            </a:r>
            <a:r>
              <a:rPr lang="ru-RU" spc="200" dirty="0">
                <a:effectLst/>
                <a:latin typeface="Times New Roman" panose="02020603050405020304" pitchFamily="18" charset="0"/>
                <a:ea typeface="Times New Roman" panose="02020603050405020304" pitchFamily="18" charset="0"/>
              </a:rPr>
              <a:t> </a:t>
            </a:r>
            <a:r>
              <a:rPr lang="ru-RU" spc="0" dirty="0">
                <a:effectLst/>
                <a:latin typeface="Times New Roman" panose="02020603050405020304" pitchFamily="18" charset="0"/>
                <a:ea typeface="Times New Roman" panose="02020603050405020304" pitchFamily="18" charset="0"/>
              </a:rPr>
              <a:t>подписываются</a:t>
            </a:r>
            <a:r>
              <a:rPr lang="ru-RU" spc="200" dirty="0">
                <a:effectLst/>
                <a:latin typeface="Times New Roman" panose="02020603050405020304" pitchFamily="18" charset="0"/>
                <a:ea typeface="Times New Roman" panose="02020603050405020304" pitchFamily="18" charset="0"/>
              </a:rPr>
              <a:t> </a:t>
            </a:r>
            <a:r>
              <a:rPr lang="ru-RU" spc="0" dirty="0">
                <a:effectLst/>
                <a:latin typeface="Times New Roman" panose="02020603050405020304" pitchFamily="18" charset="0"/>
                <a:ea typeface="Times New Roman" panose="02020603050405020304" pitchFamily="18" charset="0"/>
              </a:rPr>
              <a:t>только</a:t>
            </a:r>
            <a:r>
              <a:rPr lang="ru-RU" spc="200" dirty="0">
                <a:effectLst/>
                <a:latin typeface="Times New Roman" panose="02020603050405020304" pitchFamily="18" charset="0"/>
                <a:ea typeface="Times New Roman" panose="02020603050405020304" pitchFamily="18" charset="0"/>
              </a:rPr>
              <a:t> </a:t>
            </a:r>
            <a:r>
              <a:rPr lang="ru-RU" spc="0" dirty="0">
                <a:effectLst/>
                <a:latin typeface="Times New Roman" panose="02020603050405020304" pitchFamily="18" charset="0"/>
                <a:ea typeface="Times New Roman" panose="02020603050405020304" pitchFamily="18" charset="0"/>
              </a:rPr>
              <a:t>в</a:t>
            </a:r>
            <a:r>
              <a:rPr lang="ru-RU" spc="200" dirty="0">
                <a:effectLst/>
                <a:latin typeface="Times New Roman" panose="02020603050405020304" pitchFamily="18" charset="0"/>
                <a:ea typeface="Times New Roman" panose="02020603050405020304" pitchFamily="18" charset="0"/>
              </a:rPr>
              <a:t> </a:t>
            </a:r>
            <a:r>
              <a:rPr lang="ru-RU" spc="0" dirty="0">
                <a:effectLst/>
                <a:latin typeface="Times New Roman" panose="02020603050405020304" pitchFamily="18" charset="0"/>
                <a:ea typeface="Times New Roman" panose="02020603050405020304" pitchFamily="18" charset="0"/>
              </a:rPr>
              <a:t>электронном </a:t>
            </a:r>
            <a:r>
              <a:rPr lang="ru-RU" spc="-10" dirty="0">
                <a:effectLst/>
                <a:latin typeface="Times New Roman" panose="02020603050405020304" pitchFamily="18" charset="0"/>
                <a:ea typeface="Times New Roman" panose="02020603050405020304" pitchFamily="18" charset="0"/>
              </a:rPr>
              <a:t>виде;</a:t>
            </a:r>
            <a:endParaRPr lang="ru-RU" spc="0" dirty="0">
              <a:effectLst/>
              <a:latin typeface="Times New Roman" panose="02020603050405020304" pitchFamily="18" charset="0"/>
              <a:ea typeface="Times New Roman" panose="02020603050405020304" pitchFamily="18" charset="0"/>
            </a:endParaRPr>
          </a:p>
          <a:p>
            <a:pPr marL="538163" marR="452120" lvl="2" indent="444500">
              <a:spcAft>
                <a:spcPts val="0"/>
              </a:spcAft>
              <a:buSzPts val="1400"/>
              <a:buFont typeface="Times New Roman" panose="02020603050405020304" pitchFamily="18" charset="0"/>
              <a:buChar char="●"/>
              <a:tabLst>
                <a:tab pos="1347470" algn="l"/>
                <a:tab pos="1348740" algn="l"/>
                <a:tab pos="2154555" algn="l"/>
                <a:tab pos="3324225" algn="l"/>
                <a:tab pos="3637915" algn="l"/>
                <a:tab pos="4291965" algn="l"/>
                <a:tab pos="6070600" algn="l"/>
              </a:tabLst>
            </a:pPr>
            <a:r>
              <a:rPr lang="ru-RU" spc="-10" dirty="0">
                <a:effectLst/>
                <a:latin typeface="Times New Roman" panose="02020603050405020304" pitchFamily="18" charset="0"/>
                <a:ea typeface="Times New Roman" panose="02020603050405020304" pitchFamily="18" charset="0"/>
              </a:rPr>
              <a:t>Решения</a:t>
            </a:r>
            <a:r>
              <a:rPr lang="ru-RU" spc="0" dirty="0">
                <a:effectLst/>
                <a:latin typeface="Times New Roman" panose="02020603050405020304" pitchFamily="18" charset="0"/>
                <a:ea typeface="Times New Roman" panose="02020603050405020304" pitchFamily="18" charset="0"/>
              </a:rPr>
              <a:t>	</a:t>
            </a:r>
            <a:r>
              <a:rPr lang="ru-RU" spc="-10" dirty="0">
                <a:effectLst/>
                <a:latin typeface="Times New Roman" panose="02020603050405020304" pitchFamily="18" charset="0"/>
                <a:ea typeface="Times New Roman" panose="02020603050405020304" pitchFamily="18" charset="0"/>
              </a:rPr>
              <a:t>принимаются</a:t>
            </a:r>
            <a:r>
              <a:rPr lang="ru-RU" spc="0" dirty="0">
                <a:effectLst/>
                <a:latin typeface="Times New Roman" panose="02020603050405020304" pitchFamily="18" charset="0"/>
                <a:ea typeface="Times New Roman" panose="02020603050405020304" pitchFamily="18" charset="0"/>
              </a:rPr>
              <a:t>	</a:t>
            </a:r>
            <a:r>
              <a:rPr lang="ru-RU" spc="-30" dirty="0">
                <a:effectLst/>
                <a:latin typeface="Times New Roman" panose="02020603050405020304" pitchFamily="18" charset="0"/>
                <a:ea typeface="Times New Roman" panose="02020603050405020304" pitchFamily="18" charset="0"/>
              </a:rPr>
              <a:t>на</a:t>
            </a:r>
            <a:r>
              <a:rPr lang="ru-RU" spc="0" dirty="0">
                <a:effectLst/>
                <a:latin typeface="Times New Roman" panose="02020603050405020304" pitchFamily="18" charset="0"/>
                <a:ea typeface="Times New Roman" panose="02020603050405020304" pitchFamily="18" charset="0"/>
              </a:rPr>
              <a:t>	</a:t>
            </a:r>
            <a:r>
              <a:rPr lang="ru-RU" spc="-10" dirty="0">
                <a:effectLst/>
                <a:latin typeface="Times New Roman" panose="02020603050405020304" pitchFamily="18" charset="0"/>
                <a:ea typeface="Times New Roman" panose="02020603050405020304" pitchFamily="18" charset="0"/>
              </a:rPr>
              <a:t>основе</a:t>
            </a:r>
            <a:r>
              <a:rPr lang="ru-RU" spc="0" dirty="0">
                <a:effectLst/>
                <a:latin typeface="Times New Roman" panose="02020603050405020304" pitchFamily="18" charset="0"/>
                <a:ea typeface="Times New Roman" panose="02020603050405020304" pitchFamily="18" charset="0"/>
              </a:rPr>
              <a:t>	</a:t>
            </a:r>
            <a:r>
              <a:rPr lang="ru-RU" spc="-10" dirty="0">
                <a:effectLst/>
                <a:latin typeface="Times New Roman" panose="02020603050405020304" pitchFamily="18" charset="0"/>
                <a:ea typeface="Times New Roman" panose="02020603050405020304" pitchFamily="18" charset="0"/>
              </a:rPr>
              <a:t>автоматизированного</a:t>
            </a:r>
            <a:r>
              <a:rPr lang="ru-RU" spc="0" dirty="0">
                <a:effectLst/>
                <a:latin typeface="Times New Roman" panose="02020603050405020304" pitchFamily="18" charset="0"/>
                <a:ea typeface="Times New Roman" panose="02020603050405020304" pitchFamily="18" charset="0"/>
              </a:rPr>
              <a:t>	</a:t>
            </a:r>
            <a:r>
              <a:rPr lang="ru-RU" spc="-10" dirty="0">
                <a:effectLst/>
                <a:latin typeface="Times New Roman" panose="02020603050405020304" pitchFamily="18" charset="0"/>
                <a:ea typeface="Times New Roman" panose="02020603050405020304" pitchFamily="18" charset="0"/>
              </a:rPr>
              <a:t>анализа данных;</a:t>
            </a:r>
            <a:endParaRPr lang="ru-RU" spc="0" dirty="0">
              <a:effectLst/>
              <a:latin typeface="Times New Roman" panose="02020603050405020304" pitchFamily="18" charset="0"/>
              <a:ea typeface="Times New Roman" panose="02020603050405020304" pitchFamily="18" charset="0"/>
            </a:endParaRPr>
          </a:p>
          <a:p>
            <a:pPr marL="538163" lvl="2" indent="444500">
              <a:lnSpc>
                <a:spcPts val="1605"/>
              </a:lnSpc>
              <a:buSzPts val="1400"/>
              <a:buFont typeface="Times New Roman" panose="02020603050405020304" pitchFamily="18" charset="0"/>
              <a:buChar char="●"/>
              <a:tabLst>
                <a:tab pos="1348105" algn="l"/>
              </a:tabLst>
            </a:pPr>
            <a:r>
              <a:rPr lang="ru-RU" spc="0" dirty="0">
                <a:effectLst/>
                <a:latin typeface="Times New Roman" panose="02020603050405020304" pitchFamily="18" charset="0"/>
                <a:ea typeface="Times New Roman" panose="02020603050405020304" pitchFamily="18" charset="0"/>
              </a:rPr>
              <a:t>Искусственный</a:t>
            </a:r>
            <a:r>
              <a:rPr lang="ru-RU" spc="-35" dirty="0">
                <a:effectLst/>
                <a:latin typeface="Times New Roman" panose="02020603050405020304" pitchFamily="18" charset="0"/>
                <a:ea typeface="Times New Roman" panose="02020603050405020304" pitchFamily="18" charset="0"/>
              </a:rPr>
              <a:t> </a:t>
            </a:r>
            <a:r>
              <a:rPr lang="ru-RU" spc="0" dirty="0">
                <a:effectLst/>
                <a:latin typeface="Times New Roman" panose="02020603050405020304" pitchFamily="18" charset="0"/>
                <a:ea typeface="Times New Roman" panose="02020603050405020304" pitchFamily="18" charset="0"/>
              </a:rPr>
              <a:t>интеллект</a:t>
            </a:r>
            <a:r>
              <a:rPr lang="ru-RU" spc="-35" dirty="0">
                <a:effectLst/>
                <a:latin typeface="Times New Roman" panose="02020603050405020304" pitchFamily="18" charset="0"/>
                <a:ea typeface="Times New Roman" panose="02020603050405020304" pitchFamily="18" charset="0"/>
              </a:rPr>
              <a:t> </a:t>
            </a:r>
            <a:r>
              <a:rPr lang="ru-RU" spc="0" dirty="0">
                <a:effectLst/>
                <a:latin typeface="Times New Roman" panose="02020603050405020304" pitchFamily="18" charset="0"/>
                <a:ea typeface="Times New Roman" panose="02020603050405020304" pitchFamily="18" charset="0"/>
              </a:rPr>
              <a:t>участвует</a:t>
            </a:r>
            <a:r>
              <a:rPr lang="ru-RU" spc="-30" dirty="0">
                <a:effectLst/>
                <a:latin typeface="Times New Roman" panose="02020603050405020304" pitchFamily="18" charset="0"/>
                <a:ea typeface="Times New Roman" panose="02020603050405020304" pitchFamily="18" charset="0"/>
              </a:rPr>
              <a:t> </a:t>
            </a:r>
            <a:r>
              <a:rPr lang="ru-RU" spc="0" dirty="0">
                <a:effectLst/>
                <a:latin typeface="Times New Roman" panose="02020603050405020304" pitchFamily="18" charset="0"/>
                <a:ea typeface="Times New Roman" panose="02020603050405020304" pitchFamily="18" charset="0"/>
              </a:rPr>
              <a:t>в</a:t>
            </a:r>
            <a:r>
              <a:rPr lang="ru-RU" spc="-45" dirty="0">
                <a:effectLst/>
                <a:latin typeface="Times New Roman" panose="02020603050405020304" pitchFamily="18" charset="0"/>
                <a:ea typeface="Times New Roman" panose="02020603050405020304" pitchFamily="18" charset="0"/>
              </a:rPr>
              <a:t> </a:t>
            </a:r>
            <a:r>
              <a:rPr lang="ru-RU" spc="0" dirty="0">
                <a:effectLst/>
                <a:latin typeface="Times New Roman" panose="02020603050405020304" pitchFamily="18" charset="0"/>
                <a:ea typeface="Times New Roman" panose="02020603050405020304" pitchFamily="18" charset="0"/>
              </a:rPr>
              <a:t>планировании</a:t>
            </a:r>
            <a:r>
              <a:rPr lang="ru-RU" spc="-45" dirty="0">
                <a:effectLst/>
                <a:latin typeface="Times New Roman" panose="02020603050405020304" pitchFamily="18" charset="0"/>
                <a:ea typeface="Times New Roman" panose="02020603050405020304" pitchFamily="18" charset="0"/>
              </a:rPr>
              <a:t> </a:t>
            </a:r>
            <a:r>
              <a:rPr lang="ru-RU" spc="0" dirty="0">
                <a:effectLst/>
                <a:latin typeface="Times New Roman" panose="02020603050405020304" pitchFamily="18" charset="0"/>
                <a:ea typeface="Times New Roman" panose="02020603050405020304" pitchFamily="18" charset="0"/>
              </a:rPr>
              <a:t>и</a:t>
            </a:r>
            <a:r>
              <a:rPr lang="ru-RU" spc="-30" dirty="0">
                <a:effectLst/>
                <a:latin typeface="Times New Roman" panose="02020603050405020304" pitchFamily="18" charset="0"/>
                <a:ea typeface="Times New Roman" panose="02020603050405020304" pitchFamily="18" charset="0"/>
              </a:rPr>
              <a:t> </a:t>
            </a:r>
            <a:r>
              <a:rPr lang="ru-RU" spc="-10" dirty="0">
                <a:effectLst/>
                <a:latin typeface="Times New Roman" panose="02020603050405020304" pitchFamily="18" charset="0"/>
                <a:ea typeface="Times New Roman" panose="02020603050405020304" pitchFamily="18" charset="0"/>
              </a:rPr>
              <a:t>мониторинге.</a:t>
            </a:r>
            <a:endParaRPr lang="ru-RU" spc="0" dirty="0">
              <a:effectLst/>
              <a:latin typeface="Times New Roman" panose="02020603050405020304" pitchFamily="18" charset="0"/>
              <a:ea typeface="Times New Roman" panose="02020603050405020304" pitchFamily="18" charset="0"/>
            </a:endParaRPr>
          </a:p>
          <a:p>
            <a:pPr marL="538163" marR="450215" indent="444500" algn="just">
              <a:lnSpc>
                <a:spcPct val="100000"/>
              </a:lnSpc>
            </a:pPr>
            <a:r>
              <a:rPr lang="ru-RU" dirty="0">
                <a:effectLst/>
                <a:latin typeface="Times New Roman" panose="02020603050405020304" pitchFamily="18" charset="0"/>
                <a:ea typeface="Times New Roman" panose="02020603050405020304" pitchFamily="18" charset="0"/>
              </a:rPr>
              <a:t>Планируется интеграция ЕИС с внешними IT-системами для единых цифровых процессов «план — закупка — оплата — результат».</a:t>
            </a:r>
          </a:p>
          <a:p>
            <a:pPr marL="538163" marR="446405" indent="444500" algn="just"/>
            <a:r>
              <a:rPr lang="ru-RU" dirty="0">
                <a:effectLst/>
                <a:latin typeface="Times New Roman" panose="02020603050405020304" pitchFamily="18" charset="0"/>
                <a:ea typeface="Times New Roman" panose="02020603050405020304" pitchFamily="18" charset="0"/>
              </a:rPr>
              <a:t>Таким образом, цифровая трансформация государственных закупок — неотъемлемая часть современного государственного управления. Электронизация делает систему закупок более доступной, эффективной и устойчивой к рискам. Для заказчиков это означает снижение нагрузки и повышение точности, для участников — равные условия доступа, а для государства — прозрачность и контроль.</a:t>
            </a:r>
          </a:p>
        </p:txBody>
      </p:sp>
    </p:spTree>
    <p:extLst>
      <p:ext uri="{BB962C8B-B14F-4D97-AF65-F5344CB8AC3E}">
        <p14:creationId xmlns:p14="http://schemas.microsoft.com/office/powerpoint/2010/main" val="1887666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E5D8A1-29A9-445B-9E41-95CEE5BBD2E3}"/>
              </a:ext>
            </a:extLst>
          </p:cNvPr>
          <p:cNvSpPr txBox="1"/>
          <p:nvPr/>
        </p:nvSpPr>
        <p:spPr>
          <a:xfrm>
            <a:off x="1207697" y="646981"/>
            <a:ext cx="7548113" cy="5195268"/>
          </a:xfrm>
          <a:prstGeom prst="rect">
            <a:avLst/>
          </a:prstGeom>
          <a:noFill/>
        </p:spPr>
        <p:txBody>
          <a:bodyPr wrap="square">
            <a:spAutoFit/>
          </a:bodyPr>
          <a:lstStyle/>
          <a:p>
            <a:pPr algn="ctr">
              <a:lnSpc>
                <a:spcPct val="115000"/>
              </a:lnSpc>
              <a:spcBef>
                <a:spcPts val="1575"/>
              </a:spcBef>
            </a:pPr>
            <a:r>
              <a:rPr lang="ru-RU" sz="1600" b="1" kern="0" dirty="0">
                <a:solidFill>
                  <a:srgbClr val="365F91"/>
                </a:solidFill>
                <a:effectLst/>
                <a:latin typeface="Times New Roman" panose="02020603050405020304" pitchFamily="18" charset="0"/>
                <a:ea typeface="Times New Roman" panose="02020603050405020304" pitchFamily="18" charset="0"/>
              </a:rPr>
              <a:t>Международные</a:t>
            </a:r>
            <a:r>
              <a:rPr lang="ru-RU" sz="1600" b="1" kern="0" spc="-30" dirty="0">
                <a:solidFill>
                  <a:srgbClr val="365F91"/>
                </a:solidFill>
                <a:effectLst/>
                <a:latin typeface="Times New Roman" panose="02020603050405020304" pitchFamily="18" charset="0"/>
                <a:ea typeface="Times New Roman" panose="02020603050405020304" pitchFamily="18" charset="0"/>
              </a:rPr>
              <a:t> </a:t>
            </a:r>
            <a:r>
              <a:rPr lang="ru-RU" sz="1600" b="1" kern="0" dirty="0">
                <a:solidFill>
                  <a:srgbClr val="365F91"/>
                </a:solidFill>
                <a:effectLst/>
                <a:latin typeface="Times New Roman" panose="02020603050405020304" pitchFamily="18" charset="0"/>
                <a:ea typeface="Times New Roman" panose="02020603050405020304" pitchFamily="18" charset="0"/>
              </a:rPr>
              <a:t>аспекты</a:t>
            </a:r>
            <a:r>
              <a:rPr lang="ru-RU" sz="1600" b="1" kern="0" spc="-35" dirty="0">
                <a:solidFill>
                  <a:srgbClr val="365F91"/>
                </a:solidFill>
                <a:effectLst/>
                <a:latin typeface="Times New Roman" panose="02020603050405020304" pitchFamily="18" charset="0"/>
                <a:ea typeface="Times New Roman" panose="02020603050405020304" pitchFamily="18" charset="0"/>
              </a:rPr>
              <a:t> </a:t>
            </a:r>
            <a:r>
              <a:rPr lang="ru-RU" sz="1600" b="1" kern="0" dirty="0">
                <a:solidFill>
                  <a:srgbClr val="365F91"/>
                </a:solidFill>
                <a:effectLst/>
                <a:latin typeface="Times New Roman" panose="02020603050405020304" pitchFamily="18" charset="0"/>
                <a:ea typeface="Times New Roman" panose="02020603050405020304" pitchFamily="18" charset="0"/>
              </a:rPr>
              <a:t>и</a:t>
            </a:r>
            <a:r>
              <a:rPr lang="ru-RU" sz="1600" b="1" kern="0" spc="-30" dirty="0">
                <a:solidFill>
                  <a:srgbClr val="365F91"/>
                </a:solidFill>
                <a:effectLst/>
                <a:latin typeface="Times New Roman" panose="02020603050405020304" pitchFamily="18" charset="0"/>
                <a:ea typeface="Times New Roman" panose="02020603050405020304" pitchFamily="18" charset="0"/>
              </a:rPr>
              <a:t> </a:t>
            </a:r>
            <a:r>
              <a:rPr lang="ru-RU" sz="1600" b="1" kern="0" dirty="0">
                <a:solidFill>
                  <a:srgbClr val="365F91"/>
                </a:solidFill>
                <a:effectLst/>
                <a:latin typeface="Times New Roman" panose="02020603050405020304" pitchFamily="18" charset="0"/>
                <a:ea typeface="Times New Roman" panose="02020603050405020304" pitchFamily="18" charset="0"/>
              </a:rPr>
              <a:t>лучшие</a:t>
            </a:r>
            <a:r>
              <a:rPr lang="ru-RU" sz="1600" b="1" kern="0" spc="-15" dirty="0">
                <a:solidFill>
                  <a:srgbClr val="365F91"/>
                </a:solidFill>
                <a:effectLst/>
                <a:latin typeface="Times New Roman" panose="02020603050405020304" pitchFamily="18" charset="0"/>
                <a:ea typeface="Times New Roman" panose="02020603050405020304" pitchFamily="18" charset="0"/>
              </a:rPr>
              <a:t> </a:t>
            </a:r>
            <a:r>
              <a:rPr lang="ru-RU" sz="1600" b="1" kern="0" dirty="0">
                <a:solidFill>
                  <a:srgbClr val="365F91"/>
                </a:solidFill>
                <a:effectLst/>
                <a:latin typeface="Times New Roman" panose="02020603050405020304" pitchFamily="18" charset="0"/>
                <a:ea typeface="Times New Roman" panose="02020603050405020304" pitchFamily="18" charset="0"/>
              </a:rPr>
              <a:t>практики</a:t>
            </a:r>
            <a:r>
              <a:rPr lang="ru-RU" sz="1600" b="1" kern="0" spc="-30" dirty="0">
                <a:solidFill>
                  <a:srgbClr val="365F91"/>
                </a:solidFill>
                <a:effectLst/>
                <a:latin typeface="Times New Roman" panose="02020603050405020304" pitchFamily="18" charset="0"/>
                <a:ea typeface="Times New Roman" panose="02020603050405020304" pitchFamily="18" charset="0"/>
              </a:rPr>
              <a:t> </a:t>
            </a:r>
            <a:r>
              <a:rPr lang="ru-RU" sz="1600" b="1" kern="0" dirty="0">
                <a:solidFill>
                  <a:srgbClr val="365F91"/>
                </a:solidFill>
                <a:effectLst/>
                <a:latin typeface="Times New Roman" panose="02020603050405020304" pitchFamily="18" charset="0"/>
                <a:ea typeface="Times New Roman" panose="02020603050405020304" pitchFamily="18" charset="0"/>
              </a:rPr>
              <a:t>в</a:t>
            </a:r>
            <a:r>
              <a:rPr lang="ru-RU" sz="1600" b="1" kern="0" spc="-30" dirty="0">
                <a:solidFill>
                  <a:srgbClr val="365F91"/>
                </a:solidFill>
                <a:effectLst/>
                <a:latin typeface="Times New Roman" panose="02020603050405020304" pitchFamily="18" charset="0"/>
                <a:ea typeface="Times New Roman" panose="02020603050405020304" pitchFamily="18" charset="0"/>
              </a:rPr>
              <a:t> </a:t>
            </a:r>
            <a:r>
              <a:rPr lang="ru-RU" sz="1600" b="1" kern="0" dirty="0">
                <a:solidFill>
                  <a:srgbClr val="365F91"/>
                </a:solidFill>
                <a:effectLst/>
                <a:latin typeface="Times New Roman" panose="02020603050405020304" pitchFamily="18" charset="0"/>
                <a:ea typeface="Times New Roman" panose="02020603050405020304" pitchFamily="18" charset="0"/>
              </a:rPr>
              <a:t>сфере государственных закупок</a:t>
            </a:r>
            <a:endParaRPr lang="ru-RU" sz="1600" b="1" kern="0" dirty="0">
              <a:effectLst/>
              <a:latin typeface="Times New Roman" panose="02020603050405020304" pitchFamily="18" charset="0"/>
              <a:ea typeface="Times New Roman" panose="02020603050405020304" pitchFamily="18" charset="0"/>
            </a:endParaRPr>
          </a:p>
          <a:p>
            <a:pPr marL="0" marR="1064260" lvl="1" algn="ctr">
              <a:lnSpc>
                <a:spcPct val="115000"/>
              </a:lnSpc>
              <a:spcBef>
                <a:spcPts val="1160"/>
              </a:spcBef>
              <a:spcAft>
                <a:spcPts val="0"/>
              </a:spcAft>
              <a:buClr>
                <a:srgbClr val="365F91"/>
              </a:buClr>
              <a:buSzPts val="1400"/>
              <a:tabLst>
                <a:tab pos="1550035" algn="l"/>
                <a:tab pos="2884170" algn="l"/>
              </a:tabLst>
            </a:pPr>
            <a:r>
              <a:rPr lang="ru-RU" sz="1600" b="1" spc="-20" dirty="0">
                <a:solidFill>
                  <a:srgbClr val="365F91"/>
                </a:solidFill>
                <a:effectLst/>
                <a:latin typeface="Times New Roman" panose="02020603050405020304" pitchFamily="18" charset="0"/>
                <a:ea typeface="Times New Roman" panose="02020603050405020304" pitchFamily="18" charset="0"/>
              </a:rPr>
              <a:t>Влияние</a:t>
            </a:r>
            <a:r>
              <a:rPr lang="ru-RU" sz="1600" b="1" spc="-40" dirty="0">
                <a:solidFill>
                  <a:srgbClr val="365F91"/>
                </a:solidFill>
                <a:effectLst/>
                <a:latin typeface="Times New Roman" panose="02020603050405020304" pitchFamily="18" charset="0"/>
                <a:ea typeface="Times New Roman" panose="02020603050405020304" pitchFamily="18" charset="0"/>
              </a:rPr>
              <a:t> </a:t>
            </a:r>
            <a:r>
              <a:rPr lang="ru-RU" sz="1600" b="1" spc="-20" dirty="0">
                <a:solidFill>
                  <a:srgbClr val="365F91"/>
                </a:solidFill>
                <a:effectLst/>
                <a:latin typeface="Times New Roman" panose="02020603050405020304" pitchFamily="18" charset="0"/>
                <a:ea typeface="Times New Roman" panose="02020603050405020304" pitchFamily="18" charset="0"/>
              </a:rPr>
              <a:t>международных</a:t>
            </a:r>
            <a:r>
              <a:rPr lang="ru-RU" sz="1600" b="1" spc="-35" dirty="0">
                <a:solidFill>
                  <a:srgbClr val="365F91"/>
                </a:solidFill>
                <a:effectLst/>
                <a:latin typeface="Times New Roman" panose="02020603050405020304" pitchFamily="18" charset="0"/>
                <a:ea typeface="Times New Roman" panose="02020603050405020304" pitchFamily="18" charset="0"/>
              </a:rPr>
              <a:t> </a:t>
            </a:r>
            <a:r>
              <a:rPr lang="ru-RU" sz="1600" b="1" spc="-20" dirty="0">
                <a:solidFill>
                  <a:srgbClr val="365F91"/>
                </a:solidFill>
                <a:effectLst/>
                <a:latin typeface="Times New Roman" panose="02020603050405020304" pitchFamily="18" charset="0"/>
                <a:ea typeface="Times New Roman" panose="02020603050405020304" pitchFamily="18" charset="0"/>
              </a:rPr>
              <a:t>соглашений</a:t>
            </a:r>
            <a:r>
              <a:rPr lang="ru-RU" sz="1600" b="1" spc="-45" dirty="0">
                <a:solidFill>
                  <a:srgbClr val="365F91"/>
                </a:solidFill>
                <a:effectLst/>
                <a:latin typeface="Times New Roman" panose="02020603050405020304" pitchFamily="18" charset="0"/>
                <a:ea typeface="Times New Roman" panose="02020603050405020304" pitchFamily="18" charset="0"/>
              </a:rPr>
              <a:t> </a:t>
            </a:r>
            <a:r>
              <a:rPr lang="ru-RU" sz="1600" b="1" spc="-20" dirty="0">
                <a:solidFill>
                  <a:srgbClr val="365F91"/>
                </a:solidFill>
                <a:effectLst/>
                <a:latin typeface="Times New Roman" panose="02020603050405020304" pitchFamily="18" charset="0"/>
                <a:ea typeface="Times New Roman" panose="02020603050405020304" pitchFamily="18" charset="0"/>
              </a:rPr>
              <a:t>на</a:t>
            </a:r>
            <a:r>
              <a:rPr lang="ru-RU" sz="1600" b="1" spc="-35" dirty="0">
                <a:solidFill>
                  <a:srgbClr val="365F91"/>
                </a:solidFill>
                <a:effectLst/>
                <a:latin typeface="Times New Roman" panose="02020603050405020304" pitchFamily="18" charset="0"/>
                <a:ea typeface="Times New Roman" panose="02020603050405020304" pitchFamily="18" charset="0"/>
              </a:rPr>
              <a:t> </a:t>
            </a:r>
            <a:r>
              <a:rPr lang="ru-RU" sz="1600" b="1" spc="-20" dirty="0">
                <a:solidFill>
                  <a:srgbClr val="365F91"/>
                </a:solidFill>
                <a:effectLst/>
                <a:latin typeface="Times New Roman" panose="02020603050405020304" pitchFamily="18" charset="0"/>
                <a:ea typeface="Times New Roman" panose="02020603050405020304" pitchFamily="18" charset="0"/>
              </a:rPr>
              <a:t>национальное </a:t>
            </a:r>
            <a:r>
              <a:rPr lang="ru-RU" sz="1600" b="1" spc="-10" dirty="0">
                <a:solidFill>
                  <a:srgbClr val="365F91"/>
                </a:solidFill>
                <a:effectLst/>
                <a:latin typeface="Times New Roman" panose="02020603050405020304" pitchFamily="18" charset="0"/>
                <a:ea typeface="Times New Roman" panose="02020603050405020304" pitchFamily="18" charset="0"/>
              </a:rPr>
              <a:t>законодательство</a:t>
            </a:r>
            <a:endParaRPr lang="ru-RU" sz="1600" b="1" spc="-20" dirty="0">
              <a:effectLst/>
              <a:latin typeface="Times New Roman" panose="02020603050405020304" pitchFamily="18" charset="0"/>
              <a:ea typeface="Times New Roman" panose="02020603050405020304" pitchFamily="18" charset="0"/>
            </a:endParaRPr>
          </a:p>
          <a:p>
            <a:pPr marL="539115" marR="451485" indent="539750" algn="just">
              <a:spcBef>
                <a:spcPts val="1185"/>
              </a:spcBef>
              <a:spcAft>
                <a:spcPts val="0"/>
              </a:spcAft>
            </a:pPr>
            <a:r>
              <a:rPr lang="ru-RU" sz="1400" dirty="0">
                <a:effectLst/>
                <a:latin typeface="Times New Roman" panose="02020603050405020304" pitchFamily="18" charset="0"/>
                <a:ea typeface="Times New Roman" panose="02020603050405020304" pitchFamily="18" charset="0"/>
              </a:rPr>
              <a:t>Государственные закупки имеют важное значение для экономического развития стран, и международное сообщество активно работает над установлением стандартов, которые способствуют улучшению процедур закупок. Такие стандарты помогают создать более эффективные, прозрачные и конкурентоспособные системы.</a:t>
            </a:r>
          </a:p>
          <a:p>
            <a:pPr marL="539115" marR="452120" indent="539750" algn="just">
              <a:lnSpc>
                <a:spcPct val="100000"/>
              </a:lnSpc>
            </a:pPr>
            <a:r>
              <a:rPr lang="ru-RU" sz="1400" dirty="0">
                <a:effectLst/>
                <a:latin typeface="Times New Roman" panose="02020603050405020304" pitchFamily="18" charset="0"/>
                <a:ea typeface="Times New Roman" panose="02020603050405020304" pitchFamily="18" charset="0"/>
              </a:rPr>
              <a:t>Международные</a:t>
            </a:r>
            <a:r>
              <a:rPr lang="ru-RU" sz="1400" spc="-7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соглашения</a:t>
            </a:r>
            <a:r>
              <a:rPr lang="ru-RU" sz="1400" spc="-7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практики</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значительно</a:t>
            </a:r>
            <a:r>
              <a:rPr lang="ru-RU" sz="1400" spc="-7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влияют</a:t>
            </a:r>
            <a:r>
              <a:rPr lang="ru-RU" sz="1400" spc="-8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на</a:t>
            </a:r>
            <a:r>
              <a:rPr lang="ru-RU" sz="1400" spc="-7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развитие государственных закупок в разных странах.</a:t>
            </a:r>
          </a:p>
          <a:p>
            <a:pPr marL="539115" marR="448310" indent="539750" algn="just"/>
            <a:r>
              <a:rPr lang="ru-RU" sz="1400" dirty="0">
                <a:effectLst/>
                <a:latin typeface="Times New Roman" panose="02020603050405020304" pitchFamily="18" charset="0"/>
                <a:ea typeface="Times New Roman" panose="02020603050405020304" pitchFamily="18" charset="0"/>
              </a:rPr>
              <a:t>Соглашения</a:t>
            </a:r>
            <a:r>
              <a:rPr lang="ru-RU" sz="1400" spc="-2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Всемирной</a:t>
            </a:r>
            <a:r>
              <a:rPr lang="ru-RU" sz="1400" spc="-2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торговой</a:t>
            </a:r>
            <a:r>
              <a:rPr lang="ru-RU" sz="1400" spc="-2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организации</a:t>
            </a:r>
            <a:r>
              <a:rPr lang="ru-RU" sz="1400" spc="-2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(ВТО).</a:t>
            </a:r>
            <a:r>
              <a:rPr lang="ru-RU" sz="1400" spc="-2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ВТО</a:t>
            </a:r>
            <a:r>
              <a:rPr lang="ru-RU" sz="1400" spc="-2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способствует созданию открытых и конкурентных рынков для государственных закупок. Согласно Генеральному соглашению по торговле услугами (ГАТС) и Генеральному соглашению о тарифах и торговле (ГАТТ), страны обязаны открывать свои рынки для иностранных поставщиков и соблюдать принципы транспарентности, беспристрастности и недискриминации.</a:t>
            </a:r>
          </a:p>
          <a:p>
            <a:pPr marL="539115" marR="445135" indent="539750" algn="just"/>
            <a:r>
              <a:rPr lang="ru-RU" sz="1400" dirty="0">
                <a:effectLst/>
                <a:latin typeface="Times New Roman" panose="02020603050405020304" pitchFamily="18" charset="0"/>
                <a:ea typeface="Times New Roman" panose="02020603050405020304" pitchFamily="18" charset="0"/>
              </a:rPr>
              <a:t>Европейский союз. Закупки в странах ЕС регулируются строгими нормами, которые направлены на обеспечение конкуренции и прозрачности. Директивы ЕС по государственным закупкам требуют от стран-членов соблюдения принципов пропорциональности и недискриминации, а также создания открытых процедур.</a:t>
            </a:r>
          </a:p>
        </p:txBody>
      </p:sp>
    </p:spTree>
    <p:extLst>
      <p:ext uri="{BB962C8B-B14F-4D97-AF65-F5344CB8AC3E}">
        <p14:creationId xmlns:p14="http://schemas.microsoft.com/office/powerpoint/2010/main" val="398219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432C1E-7DF7-4EB0-9B67-4617A4F91499}"/>
              </a:ext>
            </a:extLst>
          </p:cNvPr>
          <p:cNvSpPr txBox="1"/>
          <p:nvPr/>
        </p:nvSpPr>
        <p:spPr>
          <a:xfrm>
            <a:off x="1061049" y="1061049"/>
            <a:ext cx="7608498" cy="4801314"/>
          </a:xfrm>
          <a:prstGeom prst="rect">
            <a:avLst/>
          </a:prstGeom>
          <a:noFill/>
        </p:spPr>
        <p:txBody>
          <a:bodyPr wrap="square">
            <a:spAutoFit/>
          </a:bodyPr>
          <a:lstStyle/>
          <a:p>
            <a:pPr marL="539115" marR="451485" indent="539750" algn="just"/>
            <a:r>
              <a:rPr lang="ru-RU" sz="1800" dirty="0">
                <a:effectLst/>
                <a:latin typeface="Times New Roman" panose="02020603050405020304" pitchFamily="18" charset="0"/>
                <a:ea typeface="Times New Roman" panose="02020603050405020304" pitchFamily="18" charset="0"/>
              </a:rPr>
              <a:t>Договор о свободной торговле Северной Америки (NAFTA). В рамках NAFTA были разработаны положения, регулирующие процедуры государственных закупок, обеспечивающие доступность государственных контрактов для участников из стран-членов соглашения.</a:t>
            </a:r>
          </a:p>
          <a:p>
            <a:pPr marL="539115" marR="451485" indent="539750" algn="just"/>
            <a:r>
              <a:rPr lang="ru-RU" sz="1800" dirty="0">
                <a:effectLst/>
                <a:latin typeface="Times New Roman" panose="02020603050405020304" pitchFamily="18" charset="0"/>
                <a:ea typeface="Times New Roman" panose="02020603050405020304" pitchFamily="18" charset="0"/>
              </a:rPr>
              <a:t>Эти соглашения обеспечивают сбалансированность между интересами государственных органов и поставщиков, а также стимулируют развитие международной торговли.</a:t>
            </a:r>
          </a:p>
          <a:p>
            <a:pPr marL="539115" marR="451485" indent="539750" algn="just"/>
            <a:r>
              <a:rPr lang="ru-RU" sz="1800" dirty="0">
                <a:effectLst/>
                <a:latin typeface="Times New Roman" panose="02020603050405020304" pitchFamily="18" charset="0"/>
                <a:ea typeface="Times New Roman" panose="02020603050405020304" pitchFamily="18" charset="0"/>
              </a:rPr>
              <a:t>Вместе</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тем</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важным</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направлением</a:t>
            </a:r>
            <a:r>
              <a:rPr lang="ru-RU" sz="1800" spc="-4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развития</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государственных</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закупок</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 Москве может оказаться приоритет на использование товаров, работ и услуг российских производителей. Так, например, статья 14 Федерального закона № 44-ФЗ уже даёт право Правительству РФ на установление преимуществ в отношении</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товаров</a:t>
            </a:r>
            <a:r>
              <a:rPr lang="ru-RU" sz="1800" spc="-4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российского</a:t>
            </a:r>
            <a:r>
              <a:rPr lang="ru-RU" sz="1800" spc="-4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происхождения,</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а</a:t>
            </a:r>
            <a:r>
              <a:rPr lang="ru-RU" sz="1800" spc="-4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также</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запрета</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a:t>
            </a:r>
            <a:r>
              <a:rPr lang="ru-RU" sz="1800" spc="-4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ограничений в отношении товаров, работ или услуг, происходящих из иностранных государств или оказываемых иностранными лицами. </a:t>
            </a:r>
          </a:p>
        </p:txBody>
      </p:sp>
    </p:spTree>
    <p:extLst>
      <p:ext uri="{BB962C8B-B14F-4D97-AF65-F5344CB8AC3E}">
        <p14:creationId xmlns:p14="http://schemas.microsoft.com/office/powerpoint/2010/main" val="2704991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77DEC7-2D4A-48DD-8658-A92EE9855676}"/>
              </a:ext>
            </a:extLst>
          </p:cNvPr>
          <p:cNvSpPr txBox="1"/>
          <p:nvPr/>
        </p:nvSpPr>
        <p:spPr>
          <a:xfrm>
            <a:off x="1026543" y="603849"/>
            <a:ext cx="8117457" cy="5355312"/>
          </a:xfrm>
          <a:prstGeom prst="rect">
            <a:avLst/>
          </a:prstGeom>
          <a:noFill/>
        </p:spPr>
        <p:txBody>
          <a:bodyPr wrap="square">
            <a:spAutoFit/>
          </a:bodyPr>
          <a:lstStyle/>
          <a:p>
            <a:pPr marL="539115" marR="451485" indent="539750" algn="just"/>
            <a:r>
              <a:rPr lang="ru-RU" sz="1800" dirty="0">
                <a:effectLst/>
                <a:latin typeface="Times New Roman" panose="02020603050405020304" pitchFamily="18" charset="0"/>
                <a:ea typeface="Times New Roman" panose="02020603050405020304" pitchFamily="18" charset="0"/>
              </a:rPr>
              <a:t>Финансовыми стимулами для развития данного направления могут стать, например, преференция отечественным товарам в случаях, даже когда цена российского товара выше, чем у зарубежного. Также успешной реализации стратегии импортозамещения могут помочь разнообразные субсидии производителям и поставщикам: например, частичная или полная компенсация затрат на оформление документации</a:t>
            </a:r>
            <a:r>
              <a:rPr lang="ru-RU" sz="1800" spc="2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a:t>
            </a:r>
            <a:r>
              <a:rPr lang="ru-RU" sz="1800" spc="2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сертификацию,</a:t>
            </a:r>
            <a:r>
              <a:rPr lang="ru-RU" sz="1800" spc="2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а</a:t>
            </a:r>
            <a:r>
              <a:rPr lang="ru-RU" sz="1800" spc="2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также</a:t>
            </a:r>
            <a:r>
              <a:rPr lang="ru-RU" sz="1800" spc="2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льготные</a:t>
            </a:r>
            <a:r>
              <a:rPr lang="ru-RU" sz="1800" spc="2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кредиты.</a:t>
            </a:r>
            <a:r>
              <a:rPr lang="ru-RU" sz="1800" spc="2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Кроме</a:t>
            </a:r>
            <a:r>
              <a:rPr lang="ru-RU" sz="1800" spc="2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того,</a:t>
            </a:r>
            <a:r>
              <a:rPr lang="ru-RU" sz="1800" spc="2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ещё одним важным фактором упрощения поставки отечественной продукции может стать оптимизация технических требований: например, ввести обязательство на соответствие стандартам Евразийского экономического союза (ЕАЭС), а не международным стандартам ISO. В настоящее время также создан, например, Единый реестр российского программного обеспечения, производители которого могут заручаться поддержкой государства. Переход на отечественную продукцию мог бы положительно повлиять на создание новых рабочих мест, на снижение</a:t>
            </a:r>
            <a:r>
              <a:rPr lang="ru-RU" sz="1800" spc="-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зависимости</a:t>
            </a:r>
            <a:r>
              <a:rPr lang="ru-RU" sz="1800" spc="-1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от</a:t>
            </a:r>
            <a:r>
              <a:rPr lang="ru-RU" sz="1800" spc="-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импорта,</a:t>
            </a:r>
            <a:r>
              <a:rPr lang="ru-RU" sz="1800" spc="-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а</a:t>
            </a:r>
            <a:r>
              <a:rPr lang="ru-RU" sz="1800" spc="-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также</a:t>
            </a:r>
            <a:r>
              <a:rPr lang="ru-RU" sz="1800" spc="-1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a:t>
            </a:r>
            <a:r>
              <a:rPr lang="ru-RU" sz="1800" spc="-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экономию</a:t>
            </a:r>
            <a:r>
              <a:rPr lang="ru-RU" sz="1800" spc="-1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бюджетных</a:t>
            </a:r>
            <a:r>
              <a:rPr lang="ru-RU" sz="1800" spc="-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средств</a:t>
            </a:r>
            <a:r>
              <a:rPr lang="ru-RU" sz="1800" spc="-2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 валютных расходах за счёт локализации трат. </a:t>
            </a:r>
          </a:p>
        </p:txBody>
      </p:sp>
    </p:spTree>
    <p:extLst>
      <p:ext uri="{BB962C8B-B14F-4D97-AF65-F5344CB8AC3E}">
        <p14:creationId xmlns:p14="http://schemas.microsoft.com/office/powerpoint/2010/main" val="366498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47E34-130B-434E-8D78-F534BEDED7C9}"/>
              </a:ext>
            </a:extLst>
          </p:cNvPr>
          <p:cNvSpPr txBox="1"/>
          <p:nvPr/>
        </p:nvSpPr>
        <p:spPr>
          <a:xfrm>
            <a:off x="491706" y="517587"/>
            <a:ext cx="8376250" cy="6186309"/>
          </a:xfrm>
          <a:prstGeom prst="rect">
            <a:avLst/>
          </a:prstGeom>
          <a:noFill/>
        </p:spPr>
        <p:txBody>
          <a:bodyPr wrap="square">
            <a:spAutoFit/>
          </a:bodyPr>
          <a:lstStyle/>
          <a:p>
            <a:pPr marL="539115" marR="447675" indent="539750" algn="just"/>
            <a:r>
              <a:rPr lang="ru-RU" sz="1800" dirty="0">
                <a:effectLst/>
                <a:latin typeface="Times New Roman" panose="02020603050405020304" pitchFamily="18" charset="0"/>
                <a:ea typeface="Times New Roman" panose="02020603050405020304" pitchFamily="18" charset="0"/>
              </a:rPr>
              <a:t>Анализ действующего законодательства в сфере государственных закупок также продемонстрировал недостаток контроля процесса со стороны власти и общественности. Так, судебная практика, проанализированная ранее, показала,</a:t>
            </a:r>
            <a:r>
              <a:rPr lang="ru-RU" sz="1800" spc="3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что</a:t>
            </a:r>
            <a:r>
              <a:rPr lang="ru-RU" sz="1800" spc="3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контроль</a:t>
            </a:r>
            <a:r>
              <a:rPr lang="ru-RU" sz="1800" spc="3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со</a:t>
            </a:r>
            <a:r>
              <a:rPr lang="ru-RU" sz="1800" spc="3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стороны</a:t>
            </a:r>
            <a:r>
              <a:rPr lang="ru-RU" sz="1800" spc="32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органов</a:t>
            </a:r>
            <a:r>
              <a:rPr lang="ru-RU" sz="1800" spc="3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власти</a:t>
            </a:r>
            <a:r>
              <a:rPr lang="ru-RU" sz="1800" spc="3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чаще</a:t>
            </a:r>
            <a:r>
              <a:rPr lang="ru-RU" sz="1800" spc="3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всего</a:t>
            </a:r>
            <a:r>
              <a:rPr lang="ru-RU" sz="1800" spc="3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запаздывает</a:t>
            </a:r>
            <a:r>
              <a:rPr lang="ru-RU" dirty="0">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проводится постфактум и не закладывает в себя риски при всём жизненном цикле контракта. Для решения данной проблемы необходимо задуматься о внедрении в российское законодательство риск-ориентированного подхода, согласно которому можно дифференцировать заказчиков и их закупки по уровням</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коррупционной</a:t>
            </a:r>
            <a:r>
              <a:rPr lang="ru-RU" sz="1800" spc="-7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уязвимости,</a:t>
            </a:r>
            <a:r>
              <a:rPr lang="ru-RU" sz="1800" spc="-8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а</a:t>
            </a:r>
            <a:r>
              <a:rPr lang="ru-RU" sz="1800" spc="-8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также</a:t>
            </a:r>
            <a:r>
              <a:rPr lang="ru-RU" sz="1800" spc="-7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классифицировать</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поставщиков</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 уровню</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их</a:t>
            </a:r>
            <a:r>
              <a:rPr lang="ru-RU" sz="1800" spc="-1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социальной</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финансовой</a:t>
            </a:r>
            <a:r>
              <a:rPr lang="ru-RU" sz="1800" spc="-3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ответственности</a:t>
            </a:r>
            <a:r>
              <a:rPr lang="ru-RU" sz="1800" spc="-2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a:t>
            </a:r>
            <a:r>
              <a:rPr lang="ru-RU" sz="1800" spc="-4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области</a:t>
            </a:r>
            <a:r>
              <a:rPr lang="ru-RU" sz="1800" spc="-2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закупок.</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Кроме того,</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этой</a:t>
            </a:r>
            <a:r>
              <a:rPr lang="ru-RU" sz="1800" spc="-7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связи</a:t>
            </a:r>
            <a:r>
              <a:rPr lang="ru-RU" sz="1800" spc="-8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необходимо</a:t>
            </a:r>
            <a:r>
              <a:rPr lang="ru-RU" sz="1800" spc="-8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рассмотреть</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возможность</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превентивных</a:t>
            </a:r>
            <a:r>
              <a:rPr lang="ru-RU" sz="1800" spc="-8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проверок для каждого участника закупок, исходя из того, в какой категории риска он находится. Недостаток контроля также можно решить изменением организационной структуры контрольных органов, введя, например, постоянную ротацию контролирующих кадров в органах власти, а также отдельные критерии для оценки их эффективности в части соответствия профессиональным стандартам: для этого также необходимо постоянное формирование отдельного кадрового резерва, а также развитие материального стимулирования для снижения уровня коррупции.</a:t>
            </a:r>
          </a:p>
          <a:p>
            <a:pPr marL="539115" marR="447675" indent="539750" algn="just"/>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4707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DFDF17-B958-4B1C-9353-DF283F48C283}"/>
              </a:ext>
            </a:extLst>
          </p:cNvPr>
          <p:cNvSpPr txBox="1"/>
          <p:nvPr/>
        </p:nvSpPr>
        <p:spPr>
          <a:xfrm>
            <a:off x="948906" y="638354"/>
            <a:ext cx="7789652" cy="2862322"/>
          </a:xfrm>
          <a:prstGeom prst="rect">
            <a:avLst/>
          </a:prstGeom>
          <a:noFill/>
        </p:spPr>
        <p:txBody>
          <a:bodyPr wrap="square">
            <a:spAutoFit/>
          </a:bodyPr>
          <a:lstStyle/>
          <a:p>
            <a:pPr marL="539115" marR="451485" indent="539750" algn="just"/>
            <a:endParaRPr lang="ru-RU" sz="1800" dirty="0">
              <a:effectLst/>
              <a:latin typeface="Times New Roman" panose="02020603050405020304" pitchFamily="18" charset="0"/>
              <a:ea typeface="Times New Roman" panose="02020603050405020304" pitchFamily="18" charset="0"/>
            </a:endParaRPr>
          </a:p>
          <a:p>
            <a:pPr marL="539115" marR="451485" indent="539750" algn="just"/>
            <a:endParaRPr lang="ru-RU" dirty="0">
              <a:latin typeface="Times New Roman" panose="02020603050405020304" pitchFamily="18" charset="0"/>
              <a:ea typeface="Times New Roman" panose="02020603050405020304" pitchFamily="18" charset="0"/>
            </a:endParaRPr>
          </a:p>
          <a:p>
            <a:pPr marL="539115" marR="451485" indent="539750" algn="just"/>
            <a:endParaRPr lang="ru-RU" sz="1800" dirty="0">
              <a:effectLst/>
              <a:latin typeface="Times New Roman" panose="02020603050405020304" pitchFamily="18" charset="0"/>
              <a:ea typeface="Times New Roman" panose="02020603050405020304" pitchFamily="18" charset="0"/>
            </a:endParaRPr>
          </a:p>
          <a:p>
            <a:pPr marL="539115" marR="451485" indent="539750" algn="just"/>
            <a:r>
              <a:rPr lang="ru-RU" sz="1800" dirty="0">
                <a:effectLst/>
                <a:latin typeface="Times New Roman" panose="02020603050405020304" pitchFamily="18" charset="0"/>
                <a:ea typeface="Times New Roman" panose="02020603050405020304" pitchFamily="18" charset="0"/>
              </a:rPr>
              <a:t>Таким образом, Москве в рамках оптимизации и развития института государственных закупок предстоит сформировать систему технологического суверенитета через жёсткий контроль в</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виде</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различных</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квот,</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а</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также</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стимулирование</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производителей,</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при</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этом</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важно сохранить конкурентоспособность и высокое качество российских товаров, работ и услуг в отсутствие иностранных аналогов.</a:t>
            </a:r>
          </a:p>
        </p:txBody>
      </p:sp>
    </p:spTree>
    <p:extLst>
      <p:ext uri="{BB962C8B-B14F-4D97-AF65-F5344CB8AC3E}">
        <p14:creationId xmlns:p14="http://schemas.microsoft.com/office/powerpoint/2010/main" val="1646996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119F70-E4D6-4D42-96F3-3EE0815F319A}"/>
              </a:ext>
            </a:extLst>
          </p:cNvPr>
          <p:cNvSpPr txBox="1"/>
          <p:nvPr/>
        </p:nvSpPr>
        <p:spPr>
          <a:xfrm>
            <a:off x="681487" y="552091"/>
            <a:ext cx="8246853" cy="4888518"/>
          </a:xfrm>
          <a:prstGeom prst="rect">
            <a:avLst/>
          </a:prstGeom>
          <a:noFill/>
        </p:spPr>
        <p:txBody>
          <a:bodyPr wrap="square">
            <a:spAutoFit/>
          </a:bodyPr>
          <a:lstStyle/>
          <a:p>
            <a:pPr lvl="1" algn="ctr">
              <a:spcBef>
                <a:spcPts val="1240"/>
              </a:spcBef>
              <a:spcAft>
                <a:spcPts val="0"/>
              </a:spcAft>
              <a:buClr>
                <a:srgbClr val="365F91"/>
              </a:buClr>
              <a:buSzPts val="1400"/>
              <a:tabLst>
                <a:tab pos="485140" algn="l"/>
              </a:tabLst>
            </a:pPr>
            <a:r>
              <a:rPr lang="ru-RU" sz="2000" b="1" spc="-20" dirty="0">
                <a:solidFill>
                  <a:srgbClr val="365F91"/>
                </a:solidFill>
                <a:effectLst/>
                <a:latin typeface="Times New Roman" panose="02020603050405020304" pitchFamily="18" charset="0"/>
                <a:ea typeface="Times New Roman" panose="02020603050405020304" pitchFamily="18" charset="0"/>
              </a:rPr>
              <a:t>Принципы</a:t>
            </a:r>
            <a:r>
              <a:rPr lang="ru-RU" sz="2000" b="1" spc="-40" dirty="0">
                <a:solidFill>
                  <a:srgbClr val="365F91"/>
                </a:solidFill>
                <a:effectLst/>
                <a:latin typeface="Times New Roman" panose="02020603050405020304" pitchFamily="18" charset="0"/>
                <a:ea typeface="Times New Roman" panose="02020603050405020304" pitchFamily="18" charset="0"/>
              </a:rPr>
              <a:t> </a:t>
            </a:r>
            <a:r>
              <a:rPr lang="ru-RU" sz="2000" b="1" spc="-20" dirty="0">
                <a:solidFill>
                  <a:srgbClr val="365F91"/>
                </a:solidFill>
                <a:effectLst/>
                <a:latin typeface="Times New Roman" panose="02020603050405020304" pitchFamily="18" charset="0"/>
                <a:ea typeface="Times New Roman" panose="02020603050405020304" pitchFamily="18" charset="0"/>
              </a:rPr>
              <a:t>и</a:t>
            </a:r>
            <a:r>
              <a:rPr lang="ru-RU" sz="2000" b="1" spc="-30" dirty="0">
                <a:solidFill>
                  <a:srgbClr val="365F91"/>
                </a:solidFill>
                <a:effectLst/>
                <a:latin typeface="Times New Roman" panose="02020603050405020304" pitchFamily="18" charset="0"/>
                <a:ea typeface="Times New Roman" panose="02020603050405020304" pitchFamily="18" charset="0"/>
              </a:rPr>
              <a:t> </a:t>
            </a:r>
            <a:r>
              <a:rPr lang="ru-RU" sz="2000" b="1" spc="-20" dirty="0">
                <a:solidFill>
                  <a:srgbClr val="365F91"/>
                </a:solidFill>
                <a:effectLst/>
                <a:latin typeface="Times New Roman" panose="02020603050405020304" pitchFamily="18" charset="0"/>
                <a:ea typeface="Times New Roman" panose="02020603050405020304" pitchFamily="18" charset="0"/>
              </a:rPr>
              <a:t>роль</a:t>
            </a:r>
            <a:r>
              <a:rPr lang="ru-RU" sz="2000" b="1" spc="-30" dirty="0">
                <a:solidFill>
                  <a:srgbClr val="365F91"/>
                </a:solidFill>
                <a:effectLst/>
                <a:latin typeface="Times New Roman" panose="02020603050405020304" pitchFamily="18" charset="0"/>
                <a:ea typeface="Times New Roman" panose="02020603050405020304" pitchFamily="18" charset="0"/>
              </a:rPr>
              <a:t> </a:t>
            </a:r>
            <a:r>
              <a:rPr lang="ru-RU" sz="2000" b="1" spc="-20" dirty="0">
                <a:solidFill>
                  <a:srgbClr val="365F91"/>
                </a:solidFill>
                <a:effectLst/>
                <a:latin typeface="Times New Roman" panose="02020603050405020304" pitchFamily="18" charset="0"/>
                <a:ea typeface="Times New Roman" panose="02020603050405020304" pitchFamily="18" charset="0"/>
              </a:rPr>
              <a:t>международных</a:t>
            </a:r>
            <a:r>
              <a:rPr lang="ru-RU" sz="2000" b="1" spc="-25" dirty="0">
                <a:solidFill>
                  <a:srgbClr val="365F91"/>
                </a:solidFill>
                <a:effectLst/>
                <a:latin typeface="Times New Roman" panose="02020603050405020304" pitchFamily="18" charset="0"/>
                <a:ea typeface="Times New Roman" panose="02020603050405020304" pitchFamily="18" charset="0"/>
              </a:rPr>
              <a:t> </a:t>
            </a:r>
            <a:r>
              <a:rPr lang="ru-RU" sz="2000" b="1" spc="-10" dirty="0">
                <a:solidFill>
                  <a:srgbClr val="365F91"/>
                </a:solidFill>
                <a:effectLst/>
                <a:latin typeface="Times New Roman" panose="02020603050405020304" pitchFamily="18" charset="0"/>
                <a:ea typeface="Times New Roman" panose="02020603050405020304" pitchFamily="18" charset="0"/>
              </a:rPr>
              <a:t>закупок</a:t>
            </a:r>
            <a:endParaRPr lang="ru-RU" sz="2000" b="1" spc="-20" dirty="0">
              <a:effectLst/>
              <a:latin typeface="Times New Roman" panose="02020603050405020304" pitchFamily="18" charset="0"/>
              <a:ea typeface="Times New Roman" panose="02020603050405020304" pitchFamily="18" charset="0"/>
            </a:endParaRPr>
          </a:p>
          <a:p>
            <a:pPr marL="539115" marR="448310" indent="539750" algn="just">
              <a:spcBef>
                <a:spcPts val="1415"/>
              </a:spcBef>
              <a:spcAft>
                <a:spcPts val="0"/>
              </a:spcAft>
            </a:pPr>
            <a:r>
              <a:rPr lang="ru-RU" sz="1400" dirty="0">
                <a:effectLst/>
                <a:latin typeface="Times New Roman" panose="02020603050405020304" pitchFamily="18" charset="0"/>
                <a:ea typeface="Times New Roman" panose="02020603050405020304" pitchFamily="18" charset="0"/>
              </a:rPr>
              <a:t>Международная практика базируется на нескольких ключевых принципах, которые должны соблюдать все участники процесса:</a:t>
            </a:r>
          </a:p>
          <a:p>
            <a:pPr marL="539115" marR="451485" indent="539750" algn="just"/>
            <a:r>
              <a:rPr lang="ru-RU" sz="1400" dirty="0">
                <a:effectLst/>
                <a:latin typeface="Times New Roman" panose="02020603050405020304" pitchFamily="18" charset="0"/>
                <a:ea typeface="Times New Roman" panose="02020603050405020304" pitchFamily="18" charset="0"/>
              </a:rPr>
              <a:t>Прозрачность: все этапы закупки</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должны быть открыты для участников, а информация — доступна в публичных источниках. Это предотвращает коррупцию и манипуляции в процессе.</a:t>
            </a:r>
          </a:p>
          <a:p>
            <a:pPr marL="539115" marR="454660" indent="539750" algn="just"/>
            <a:r>
              <a:rPr lang="ru-RU" sz="1400" dirty="0">
                <a:effectLst/>
                <a:latin typeface="Times New Roman" panose="02020603050405020304" pitchFamily="18" charset="0"/>
                <a:ea typeface="Times New Roman" panose="02020603050405020304" pitchFamily="18" charset="0"/>
              </a:rPr>
              <a:t>Конкурентность: закупки должны быть открыты для широкого круга участников. Это позволяет получить лучшие предложения по цене и качеству.</a:t>
            </a:r>
          </a:p>
          <a:p>
            <a:pPr marL="539115" marR="448945" indent="539750" algn="just"/>
            <a:r>
              <a:rPr lang="ru-RU" sz="1400" dirty="0">
                <a:effectLst/>
                <a:latin typeface="Times New Roman" panose="02020603050405020304" pitchFamily="18" charset="0"/>
                <a:ea typeface="Times New Roman" panose="02020603050405020304" pitchFamily="18" charset="0"/>
              </a:rPr>
              <a:t>Недискриминация: участники не должны быть дискриминированы по национальному, религиозному, половому или любому другому признаку. Все поставщики должны иметь равные возможности для участия в закупке.</a:t>
            </a:r>
          </a:p>
          <a:p>
            <a:pPr marL="539115" marR="452755" indent="539750" algn="just">
              <a:spcBef>
                <a:spcPts val="5"/>
              </a:spcBef>
              <a:spcAft>
                <a:spcPts val="0"/>
              </a:spcAft>
            </a:pPr>
            <a:r>
              <a:rPr lang="ru-RU" sz="1400" dirty="0">
                <a:effectLst/>
                <a:latin typeface="Times New Roman" panose="02020603050405020304" pitchFamily="18" charset="0"/>
                <a:ea typeface="Times New Roman" panose="02020603050405020304" pitchFamily="18" charset="0"/>
              </a:rPr>
              <a:t>Пропорциональность: все требования к участникам должны быть обоснованы и соответствовать объёму закупаемого товара, работы или услуги.</a:t>
            </a:r>
          </a:p>
          <a:p>
            <a:pPr marL="539115" marR="448310" indent="539750" algn="just"/>
            <a:r>
              <a:rPr lang="ru-RU" sz="1400" dirty="0">
                <a:effectLst/>
                <a:latin typeface="Times New Roman" panose="02020603050405020304" pitchFamily="18" charset="0"/>
                <a:ea typeface="Times New Roman" panose="02020603050405020304" pitchFamily="18" charset="0"/>
              </a:rPr>
              <a:t>Эффективность использования средств: задача закупок — не только соблюдение формальностей, но и рациональное использование бюджетных средств, достижение наилучших результатов.</a:t>
            </a:r>
          </a:p>
          <a:p>
            <a:pPr marL="539115" marR="453390" indent="539750" algn="just"/>
            <a:r>
              <a:rPr lang="ru-RU" sz="1400" dirty="0">
                <a:effectLst/>
                <a:latin typeface="Times New Roman" panose="02020603050405020304" pitchFamily="18" charset="0"/>
                <a:ea typeface="Times New Roman" panose="02020603050405020304" pitchFamily="18" charset="0"/>
              </a:rPr>
              <a:t>Международные организации играют важную роль в создании и распространении лучших практик в сфере государственных закупок.</a:t>
            </a:r>
          </a:p>
          <a:p>
            <a:pPr marL="539115" marR="452755" indent="539750" algn="just"/>
            <a:r>
              <a:rPr lang="ru-RU" sz="1400" dirty="0">
                <a:effectLst/>
                <a:latin typeface="Times New Roman" panose="02020603050405020304" pitchFamily="18" charset="0"/>
                <a:ea typeface="Times New Roman" panose="02020603050405020304" pitchFamily="18" charset="0"/>
              </a:rPr>
              <a:t>Всемирный</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банк</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оказывает</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поддержку</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странам</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реформировании</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систем государственных закупок, предоставляя техническую помощь и консультативные услуги. В его рамках разрабатываются рекомендации по повышению эффективности закупок.</a:t>
            </a:r>
          </a:p>
        </p:txBody>
      </p:sp>
    </p:spTree>
    <p:extLst>
      <p:ext uri="{BB962C8B-B14F-4D97-AF65-F5344CB8AC3E}">
        <p14:creationId xmlns:p14="http://schemas.microsoft.com/office/powerpoint/2010/main" val="1940759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8A6A68-67CA-4D71-941C-3E8967645F2F}"/>
              </a:ext>
            </a:extLst>
          </p:cNvPr>
          <p:cNvSpPr txBox="1"/>
          <p:nvPr/>
        </p:nvSpPr>
        <p:spPr>
          <a:xfrm>
            <a:off x="785005" y="646981"/>
            <a:ext cx="8514270" cy="2308324"/>
          </a:xfrm>
          <a:prstGeom prst="rect">
            <a:avLst/>
          </a:prstGeom>
          <a:noFill/>
        </p:spPr>
        <p:txBody>
          <a:bodyPr wrap="square">
            <a:spAutoFit/>
          </a:bodyPr>
          <a:lstStyle/>
          <a:p>
            <a:pPr marL="539115" marR="448310" indent="539750" algn="just"/>
            <a:r>
              <a:rPr lang="ru-RU" sz="1800" dirty="0">
                <a:effectLst/>
                <a:latin typeface="Times New Roman" panose="02020603050405020304" pitchFamily="18" charset="0"/>
                <a:ea typeface="Times New Roman" panose="02020603050405020304" pitchFamily="18" charset="0"/>
              </a:rPr>
              <a:t>Организация экономического сотрудничества и развития (ОЭСР) разрабатывает стандарты и рекомендации для стран, направленные на улучшение процессов государственных закупок и усиление борьбы с </a:t>
            </a:r>
            <a:r>
              <a:rPr lang="ru-RU" sz="1800" spc="-10" dirty="0">
                <a:effectLst/>
                <a:latin typeface="Times New Roman" panose="02020603050405020304" pitchFamily="18" charset="0"/>
                <a:ea typeface="Times New Roman" panose="02020603050405020304" pitchFamily="18" charset="0"/>
              </a:rPr>
              <a:t>коррупцией.</a:t>
            </a:r>
            <a:endParaRPr lang="ru-RU" sz="1800" dirty="0">
              <a:effectLst/>
              <a:latin typeface="Times New Roman" panose="02020603050405020304" pitchFamily="18" charset="0"/>
              <a:ea typeface="Times New Roman" panose="02020603050405020304" pitchFamily="18" charset="0"/>
            </a:endParaRPr>
          </a:p>
          <a:p>
            <a:pPr marL="539115" marR="452120" indent="539750" algn="just"/>
            <a:r>
              <a:rPr lang="ru-RU" sz="1800" dirty="0">
                <a:effectLst/>
                <a:latin typeface="Times New Roman" panose="02020603050405020304" pitchFamily="18" charset="0"/>
                <a:ea typeface="Times New Roman" panose="02020603050405020304" pitchFamily="18" charset="0"/>
              </a:rPr>
              <a:t>Международная ассоциация по закупкам (IPA). Это объединение специалистов в области закупок, которое активно работает над внедрением международных стандартов и передовых практик в национальные системы.</a:t>
            </a:r>
          </a:p>
        </p:txBody>
      </p:sp>
    </p:spTree>
    <p:extLst>
      <p:ext uri="{BB962C8B-B14F-4D97-AF65-F5344CB8AC3E}">
        <p14:creationId xmlns:p14="http://schemas.microsoft.com/office/powerpoint/2010/main" val="1239176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C91A03-8CC8-4F09-9F79-8FD94E3213CB}"/>
              </a:ext>
            </a:extLst>
          </p:cNvPr>
          <p:cNvSpPr txBox="1"/>
          <p:nvPr/>
        </p:nvSpPr>
        <p:spPr>
          <a:xfrm>
            <a:off x="569343" y="1199072"/>
            <a:ext cx="8264106" cy="4447371"/>
          </a:xfrm>
          <a:prstGeom prst="rect">
            <a:avLst/>
          </a:prstGeom>
          <a:noFill/>
        </p:spPr>
        <p:txBody>
          <a:bodyPr wrap="square">
            <a:spAutoFit/>
          </a:bodyPr>
          <a:lstStyle/>
          <a:p>
            <a:pPr lvl="1" algn="r">
              <a:spcBef>
                <a:spcPts val="235"/>
              </a:spcBef>
              <a:buClr>
                <a:srgbClr val="365F91"/>
              </a:buClr>
              <a:buSzPts val="1400"/>
              <a:tabLst>
                <a:tab pos="1670050" algn="l"/>
              </a:tabLst>
            </a:pPr>
            <a:r>
              <a:rPr lang="ru-RU" sz="2000" b="1" spc="-20" dirty="0">
                <a:solidFill>
                  <a:srgbClr val="365F91"/>
                </a:solidFill>
                <a:effectLst/>
                <a:latin typeface="Times New Roman" panose="02020603050405020304" pitchFamily="18" charset="0"/>
                <a:ea typeface="Times New Roman" panose="02020603050405020304" pitchFamily="18" charset="0"/>
              </a:rPr>
              <a:t>Лучшие</a:t>
            </a:r>
            <a:r>
              <a:rPr lang="ru-RU" sz="2000" b="1" spc="-40" dirty="0">
                <a:solidFill>
                  <a:srgbClr val="365F91"/>
                </a:solidFill>
                <a:effectLst/>
                <a:latin typeface="Times New Roman" panose="02020603050405020304" pitchFamily="18" charset="0"/>
                <a:ea typeface="Times New Roman" panose="02020603050405020304" pitchFamily="18" charset="0"/>
              </a:rPr>
              <a:t> </a:t>
            </a:r>
            <a:r>
              <a:rPr lang="ru-RU" sz="2000" b="1" spc="-20" dirty="0">
                <a:solidFill>
                  <a:srgbClr val="365F91"/>
                </a:solidFill>
                <a:effectLst/>
                <a:latin typeface="Times New Roman" panose="02020603050405020304" pitchFamily="18" charset="0"/>
                <a:ea typeface="Times New Roman" panose="02020603050405020304" pitchFamily="18" charset="0"/>
              </a:rPr>
              <a:t>практики</a:t>
            </a:r>
            <a:r>
              <a:rPr lang="ru-RU" sz="2000" b="1" spc="-25" dirty="0">
                <a:solidFill>
                  <a:srgbClr val="365F91"/>
                </a:solidFill>
                <a:effectLst/>
                <a:latin typeface="Times New Roman" panose="02020603050405020304" pitchFamily="18" charset="0"/>
                <a:ea typeface="Times New Roman" panose="02020603050405020304" pitchFamily="18" charset="0"/>
              </a:rPr>
              <a:t> </a:t>
            </a:r>
            <a:r>
              <a:rPr lang="ru-RU" sz="2000" b="1" spc="-20" dirty="0">
                <a:solidFill>
                  <a:srgbClr val="365F91"/>
                </a:solidFill>
                <a:effectLst/>
                <a:latin typeface="Times New Roman" panose="02020603050405020304" pitchFamily="18" charset="0"/>
                <a:ea typeface="Times New Roman" panose="02020603050405020304" pitchFamily="18" charset="0"/>
              </a:rPr>
              <a:t>в</a:t>
            </a:r>
            <a:r>
              <a:rPr lang="ru-RU" sz="2000" b="1" spc="-30" dirty="0">
                <a:solidFill>
                  <a:srgbClr val="365F91"/>
                </a:solidFill>
                <a:effectLst/>
                <a:latin typeface="Times New Roman" panose="02020603050405020304" pitchFamily="18" charset="0"/>
                <a:ea typeface="Times New Roman" panose="02020603050405020304" pitchFamily="18" charset="0"/>
              </a:rPr>
              <a:t> </a:t>
            </a:r>
            <a:r>
              <a:rPr lang="ru-RU" sz="2000" b="1" spc="-20" dirty="0">
                <a:solidFill>
                  <a:srgbClr val="365F91"/>
                </a:solidFill>
                <a:effectLst/>
                <a:latin typeface="Times New Roman" panose="02020603050405020304" pitchFamily="18" charset="0"/>
                <a:ea typeface="Times New Roman" panose="02020603050405020304" pitchFamily="18" charset="0"/>
              </a:rPr>
              <a:t>сфере</a:t>
            </a:r>
            <a:r>
              <a:rPr lang="ru-RU" sz="2000" b="1" spc="-25" dirty="0">
                <a:solidFill>
                  <a:srgbClr val="365F91"/>
                </a:solidFill>
                <a:effectLst/>
                <a:latin typeface="Times New Roman" panose="02020603050405020304" pitchFamily="18" charset="0"/>
                <a:ea typeface="Times New Roman" panose="02020603050405020304" pitchFamily="18" charset="0"/>
              </a:rPr>
              <a:t> </a:t>
            </a:r>
            <a:r>
              <a:rPr lang="ru-RU" sz="2000" b="1" spc="-20" dirty="0">
                <a:solidFill>
                  <a:srgbClr val="365F91"/>
                </a:solidFill>
                <a:effectLst/>
                <a:latin typeface="Times New Roman" panose="02020603050405020304" pitchFamily="18" charset="0"/>
                <a:ea typeface="Times New Roman" panose="02020603050405020304" pitchFamily="18" charset="0"/>
              </a:rPr>
              <a:t>государственных </a:t>
            </a:r>
            <a:r>
              <a:rPr lang="ru-RU" sz="2000" b="1" spc="-10" dirty="0">
                <a:solidFill>
                  <a:srgbClr val="365F91"/>
                </a:solidFill>
                <a:effectLst/>
                <a:latin typeface="Times New Roman" panose="02020603050405020304" pitchFamily="18" charset="0"/>
                <a:ea typeface="Times New Roman" panose="02020603050405020304" pitchFamily="18" charset="0"/>
              </a:rPr>
              <a:t>закупок</a:t>
            </a:r>
            <a:endParaRPr lang="ru-RU" sz="2000" b="1" spc="-20" dirty="0">
              <a:effectLst/>
              <a:latin typeface="Times New Roman" panose="02020603050405020304" pitchFamily="18" charset="0"/>
              <a:ea typeface="Times New Roman" panose="02020603050405020304" pitchFamily="18" charset="0"/>
            </a:endParaRPr>
          </a:p>
          <a:p>
            <a:pPr marL="539115" marR="452120" indent="539750" algn="just">
              <a:spcBef>
                <a:spcPts val="1430"/>
              </a:spcBef>
              <a:spcAft>
                <a:spcPts val="0"/>
              </a:spcAft>
              <a:tabLst>
                <a:tab pos="1880870" algn="l"/>
                <a:tab pos="3054985" algn="l"/>
                <a:tab pos="4000500" algn="l"/>
                <a:tab pos="4781550" algn="l"/>
                <a:tab pos="5511165" algn="l"/>
              </a:tabLst>
            </a:pPr>
            <a:r>
              <a:rPr lang="ru-RU" sz="1400" dirty="0">
                <a:effectLst/>
                <a:latin typeface="Times New Roman" panose="02020603050405020304" pitchFamily="18" charset="0"/>
                <a:ea typeface="Times New Roman" panose="02020603050405020304" pitchFamily="18" charset="0"/>
              </a:rPr>
              <a:t>На</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основе</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международного</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опыта</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можно</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выделить</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несколько</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лучших практик, которые способствуют улучшению системы государственных закупок. </a:t>
            </a:r>
            <a:r>
              <a:rPr lang="ru-RU" sz="1400" spc="-10" dirty="0">
                <a:effectLst/>
                <a:latin typeface="Times New Roman" panose="02020603050405020304" pitchFamily="18" charset="0"/>
                <a:ea typeface="Times New Roman" panose="02020603050405020304" pitchFamily="18" charset="0"/>
              </a:rPr>
              <a:t>Использование</a:t>
            </a:r>
            <a:r>
              <a:rPr lang="ru-RU" sz="1400" spc="-10" dirty="0">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электронных</a:t>
            </a:r>
            <a:r>
              <a:rPr lang="ru-RU" sz="140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процедур.</a:t>
            </a:r>
            <a:r>
              <a:rPr lang="ru-RU" sz="140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Многие</a:t>
            </a:r>
            <a:r>
              <a:rPr lang="ru-RU" sz="140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страны</a:t>
            </a:r>
            <a:r>
              <a:rPr lang="ru-RU" sz="140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активно используют</a:t>
            </a:r>
            <a:r>
              <a:rPr lang="ru-RU" sz="1400" spc="-4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электронные</a:t>
            </a:r>
            <a:r>
              <a:rPr lang="ru-RU" sz="1400" spc="-2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торговые</a:t>
            </a:r>
            <a:r>
              <a:rPr lang="ru-RU" sz="1400" spc="-3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площадки</a:t>
            </a:r>
            <a:r>
              <a:rPr lang="ru-RU" sz="1400" spc="-2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(ЭТП)</a:t>
            </a:r>
            <a:r>
              <a:rPr lang="ru-RU" sz="1400" spc="-2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для</a:t>
            </a:r>
            <a:r>
              <a:rPr lang="ru-RU" sz="1400" spc="-4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проведения</a:t>
            </a:r>
            <a:r>
              <a:rPr lang="ru-RU" sz="1400" spc="-2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закупок,</a:t>
            </a:r>
            <a:r>
              <a:rPr lang="ru-RU" sz="1400" spc="-25" dirty="0">
                <a:effectLst/>
                <a:latin typeface="Times New Roman" panose="02020603050405020304" pitchFamily="18" charset="0"/>
                <a:ea typeface="Times New Roman" panose="02020603050405020304" pitchFamily="18" charset="0"/>
              </a:rPr>
              <a:t> что</a:t>
            </a:r>
            <a:r>
              <a:rPr lang="ru-RU" sz="1400" spc="-25" dirty="0">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позволяет</a:t>
            </a:r>
            <a:r>
              <a:rPr lang="ru-RU" sz="1400" spc="-5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ускорить</a:t>
            </a:r>
            <a:r>
              <a:rPr lang="ru-RU" sz="1400" spc="-6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процессы</a:t>
            </a:r>
            <a:r>
              <a:rPr lang="ru-RU" sz="1400" spc="-4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a:t>
            </a:r>
            <a:r>
              <a:rPr lang="ru-RU" sz="1400" spc="-4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минимизировать</a:t>
            </a:r>
            <a:r>
              <a:rPr lang="ru-RU" sz="1400" spc="-4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коррупционные</a:t>
            </a:r>
            <a:r>
              <a:rPr lang="ru-RU" sz="1400" spc="-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риски.</a:t>
            </a:r>
            <a:endParaRPr lang="ru-RU" sz="1400" dirty="0">
              <a:effectLst/>
              <a:latin typeface="Times New Roman" panose="02020603050405020304" pitchFamily="18" charset="0"/>
              <a:ea typeface="Times New Roman" panose="02020603050405020304" pitchFamily="18" charset="0"/>
            </a:endParaRPr>
          </a:p>
          <a:p>
            <a:pPr marL="539115" marR="448310" indent="539750" algn="just">
              <a:spcBef>
                <a:spcPts val="10"/>
              </a:spcBef>
              <a:spcAft>
                <a:spcPts val="0"/>
              </a:spcAft>
            </a:pPr>
            <a:r>
              <a:rPr lang="ru-RU" sz="1400" dirty="0">
                <a:effectLst/>
                <a:latin typeface="Times New Roman" panose="02020603050405020304" pitchFamily="18" charset="0"/>
                <a:ea typeface="Times New Roman" panose="02020603050405020304" pitchFamily="18" charset="0"/>
              </a:rPr>
              <a:t>Анализ и мониторинг. Регулярный анализ данных о государственных закупках с целью выявления оптимальных стратегий и повышения эффективности. В некоторых странах используются системы мониторинга, которые отслеживают все стадии процесса закупки и помогают выявлять </a:t>
            </a:r>
            <a:r>
              <a:rPr lang="ru-RU" sz="1400" spc="-10" dirty="0">
                <a:effectLst/>
                <a:latin typeface="Times New Roman" panose="02020603050405020304" pitchFamily="18" charset="0"/>
                <a:ea typeface="Times New Roman" panose="02020603050405020304" pitchFamily="18" charset="0"/>
              </a:rPr>
              <a:t>аномалии.</a:t>
            </a:r>
            <a:endParaRPr lang="ru-RU" sz="1400" dirty="0">
              <a:effectLst/>
              <a:latin typeface="Times New Roman" panose="02020603050405020304" pitchFamily="18" charset="0"/>
              <a:ea typeface="Times New Roman" panose="02020603050405020304" pitchFamily="18" charset="0"/>
            </a:endParaRPr>
          </a:p>
          <a:p>
            <a:pPr marL="539115" marR="448945" indent="539750" algn="just"/>
            <a:r>
              <a:rPr lang="ru-RU" sz="1400" dirty="0">
                <a:effectLst/>
                <a:latin typeface="Times New Roman" panose="02020603050405020304" pitchFamily="18" charset="0"/>
                <a:ea typeface="Times New Roman" panose="02020603050405020304" pitchFamily="18" charset="0"/>
              </a:rPr>
              <a:t>Развитие системы обратной связи. В некоторых странах используются инструменты для обратной связи с участниками закупок, что позволяет улучшить процесс и повысить удовлетворённость поставщиков.</a:t>
            </a:r>
          </a:p>
          <a:p>
            <a:pPr marL="539115" marR="448945" indent="539750" algn="just"/>
            <a:r>
              <a:rPr lang="ru-RU" sz="1400" dirty="0">
                <a:effectLst/>
                <a:latin typeface="Times New Roman" panose="02020603050405020304" pitchFamily="18" charset="0"/>
                <a:ea typeface="Times New Roman" panose="02020603050405020304" pitchFamily="18" charset="0"/>
              </a:rPr>
              <a:t>Системы оценки и отбора поставщиков. Внедрение чётких критериев и процедур</a:t>
            </a:r>
            <a:r>
              <a:rPr lang="ru-RU" sz="1400" spc="-5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для</a:t>
            </a:r>
            <a:r>
              <a:rPr lang="ru-RU" sz="1400" spc="-7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оценки</a:t>
            </a:r>
            <a:r>
              <a:rPr lang="ru-RU" sz="1400" spc="-6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поставщиков</a:t>
            </a:r>
            <a:r>
              <a:rPr lang="ru-RU" sz="1400" spc="-4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позволяет</a:t>
            </a:r>
            <a:r>
              <a:rPr lang="ru-RU" sz="1400" spc="-6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избежать</a:t>
            </a:r>
            <a:r>
              <a:rPr lang="ru-RU" sz="1400" spc="-6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субъективных</a:t>
            </a:r>
            <a:r>
              <a:rPr lang="ru-RU" sz="1400" spc="-5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решений</a:t>
            </a:r>
            <a:r>
              <a:rPr lang="ru-RU" sz="1400" spc="-7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 повысить качество закупаемых товаров и услуг.</a:t>
            </a:r>
          </a:p>
          <a:p>
            <a:pPr marL="539115" marR="451485" indent="539750" algn="just"/>
            <a:r>
              <a:rPr lang="ru-RU" sz="1400" dirty="0">
                <a:effectLst/>
                <a:latin typeface="Times New Roman" panose="02020603050405020304" pitchFamily="18" charset="0"/>
                <a:ea typeface="Times New Roman" panose="02020603050405020304" pitchFamily="18" charset="0"/>
              </a:rPr>
              <a:t>Обучение и повышение квалификации государственных служащих. Страны с успешными системами закупок активно инвестируют в обучение и повышение</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квалификации</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работников</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государственных</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органов,</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занимающихся </a:t>
            </a:r>
            <a:r>
              <a:rPr lang="ru-RU" sz="1400" spc="-10" dirty="0">
                <a:effectLst/>
                <a:latin typeface="Times New Roman" panose="02020603050405020304" pitchFamily="18" charset="0"/>
                <a:ea typeface="Times New Roman" panose="02020603050405020304" pitchFamily="18" charset="0"/>
              </a:rPr>
              <a:t>закупками.</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01242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17B98C-B3FD-4B43-8DFE-DE382F5481C3}"/>
              </a:ext>
            </a:extLst>
          </p:cNvPr>
          <p:cNvSpPr txBox="1"/>
          <p:nvPr/>
        </p:nvSpPr>
        <p:spPr>
          <a:xfrm>
            <a:off x="388189" y="810883"/>
            <a:ext cx="8341743" cy="5473293"/>
          </a:xfrm>
          <a:prstGeom prst="rect">
            <a:avLst/>
          </a:prstGeom>
          <a:noFill/>
        </p:spPr>
        <p:txBody>
          <a:bodyPr wrap="square">
            <a:spAutoFit/>
          </a:bodyPr>
          <a:lstStyle/>
          <a:p>
            <a:pPr lvl="1" algn="r">
              <a:spcBef>
                <a:spcPts val="1220"/>
              </a:spcBef>
              <a:spcAft>
                <a:spcPts val="0"/>
              </a:spcAft>
              <a:buClr>
                <a:srgbClr val="365F91"/>
              </a:buClr>
              <a:buSzPts val="1400"/>
              <a:tabLst>
                <a:tab pos="1157605" algn="l"/>
              </a:tabLst>
            </a:pPr>
            <a:r>
              <a:rPr lang="ru-RU" b="1" spc="-20" dirty="0">
                <a:solidFill>
                  <a:srgbClr val="365F91"/>
                </a:solidFill>
                <a:effectLst/>
                <a:latin typeface="Times New Roman" panose="02020603050405020304" pitchFamily="18" charset="0"/>
                <a:ea typeface="Times New Roman" panose="02020603050405020304" pitchFamily="18" charset="0"/>
              </a:rPr>
              <a:t>Примеры</a:t>
            </a:r>
            <a:r>
              <a:rPr lang="ru-RU" b="1" spc="-50" dirty="0">
                <a:solidFill>
                  <a:srgbClr val="365F91"/>
                </a:solidFill>
                <a:effectLst/>
                <a:latin typeface="Times New Roman" panose="02020603050405020304" pitchFamily="18" charset="0"/>
                <a:ea typeface="Times New Roman" panose="02020603050405020304" pitchFamily="18" charset="0"/>
              </a:rPr>
              <a:t> </a:t>
            </a:r>
            <a:r>
              <a:rPr lang="ru-RU" b="1" spc="-20" dirty="0">
                <a:solidFill>
                  <a:srgbClr val="365F91"/>
                </a:solidFill>
                <a:effectLst/>
                <a:latin typeface="Times New Roman" panose="02020603050405020304" pitchFamily="18" charset="0"/>
                <a:ea typeface="Times New Roman" panose="02020603050405020304" pitchFamily="18" charset="0"/>
              </a:rPr>
              <a:t>стран</a:t>
            </a:r>
            <a:r>
              <a:rPr lang="ru-RU" b="1" spc="-35" dirty="0">
                <a:solidFill>
                  <a:srgbClr val="365F91"/>
                </a:solidFill>
                <a:effectLst/>
                <a:latin typeface="Times New Roman" panose="02020603050405020304" pitchFamily="18" charset="0"/>
                <a:ea typeface="Times New Roman" panose="02020603050405020304" pitchFamily="18" charset="0"/>
              </a:rPr>
              <a:t> </a:t>
            </a:r>
            <a:r>
              <a:rPr lang="ru-RU" b="1" spc="-20" dirty="0">
                <a:solidFill>
                  <a:srgbClr val="365F91"/>
                </a:solidFill>
                <a:effectLst/>
                <a:latin typeface="Times New Roman" panose="02020603050405020304" pitchFamily="18" charset="0"/>
                <a:ea typeface="Times New Roman" panose="02020603050405020304" pitchFamily="18" charset="0"/>
              </a:rPr>
              <a:t>с</a:t>
            </a:r>
            <a:r>
              <a:rPr lang="ru-RU" b="1" spc="-35" dirty="0">
                <a:solidFill>
                  <a:srgbClr val="365F91"/>
                </a:solidFill>
                <a:effectLst/>
                <a:latin typeface="Times New Roman" panose="02020603050405020304" pitchFamily="18" charset="0"/>
                <a:ea typeface="Times New Roman" panose="02020603050405020304" pitchFamily="18" charset="0"/>
              </a:rPr>
              <a:t> </a:t>
            </a:r>
            <a:r>
              <a:rPr lang="ru-RU" b="1" spc="-20" dirty="0">
                <a:solidFill>
                  <a:srgbClr val="365F91"/>
                </a:solidFill>
                <a:effectLst/>
                <a:latin typeface="Times New Roman" panose="02020603050405020304" pitchFamily="18" charset="0"/>
                <a:ea typeface="Times New Roman" panose="02020603050405020304" pitchFamily="18" charset="0"/>
              </a:rPr>
              <a:t>успешной</a:t>
            </a:r>
            <a:r>
              <a:rPr lang="ru-RU" b="1" spc="-35" dirty="0">
                <a:solidFill>
                  <a:srgbClr val="365F91"/>
                </a:solidFill>
                <a:effectLst/>
                <a:latin typeface="Times New Roman" panose="02020603050405020304" pitchFamily="18" charset="0"/>
                <a:ea typeface="Times New Roman" panose="02020603050405020304" pitchFamily="18" charset="0"/>
              </a:rPr>
              <a:t> </a:t>
            </a:r>
            <a:r>
              <a:rPr lang="ru-RU" b="1" spc="-20" dirty="0">
                <a:solidFill>
                  <a:srgbClr val="365F91"/>
                </a:solidFill>
                <a:effectLst/>
                <a:latin typeface="Times New Roman" panose="02020603050405020304" pitchFamily="18" charset="0"/>
                <a:ea typeface="Times New Roman" panose="02020603050405020304" pitchFamily="18" charset="0"/>
              </a:rPr>
              <a:t>практикой</a:t>
            </a:r>
            <a:r>
              <a:rPr lang="ru-RU" b="1" spc="-35" dirty="0">
                <a:solidFill>
                  <a:srgbClr val="365F91"/>
                </a:solidFill>
                <a:effectLst/>
                <a:latin typeface="Times New Roman" panose="02020603050405020304" pitchFamily="18" charset="0"/>
                <a:ea typeface="Times New Roman" panose="02020603050405020304" pitchFamily="18" charset="0"/>
              </a:rPr>
              <a:t> </a:t>
            </a:r>
            <a:r>
              <a:rPr lang="ru-RU" b="1" spc="-20" dirty="0">
                <a:solidFill>
                  <a:srgbClr val="365F91"/>
                </a:solidFill>
                <a:effectLst/>
                <a:latin typeface="Times New Roman" panose="02020603050405020304" pitchFamily="18" charset="0"/>
                <a:ea typeface="Times New Roman" panose="02020603050405020304" pitchFamily="18" charset="0"/>
              </a:rPr>
              <a:t>государственных</a:t>
            </a:r>
            <a:r>
              <a:rPr lang="ru-RU" b="1" spc="-25" dirty="0">
                <a:solidFill>
                  <a:srgbClr val="365F91"/>
                </a:solidFill>
                <a:effectLst/>
                <a:latin typeface="Times New Roman" panose="02020603050405020304" pitchFamily="18" charset="0"/>
                <a:ea typeface="Times New Roman" panose="02020603050405020304" pitchFamily="18" charset="0"/>
              </a:rPr>
              <a:t> </a:t>
            </a:r>
            <a:r>
              <a:rPr lang="ru-RU" b="1" spc="-10" dirty="0">
                <a:solidFill>
                  <a:srgbClr val="365F91"/>
                </a:solidFill>
                <a:effectLst/>
                <a:latin typeface="Times New Roman" panose="02020603050405020304" pitchFamily="18" charset="0"/>
                <a:ea typeface="Times New Roman" panose="02020603050405020304" pitchFamily="18" charset="0"/>
              </a:rPr>
              <a:t>закупок</a:t>
            </a:r>
            <a:endParaRPr lang="ru-RU" b="1" spc="-20" dirty="0">
              <a:effectLst/>
              <a:latin typeface="Times New Roman" panose="02020603050405020304" pitchFamily="18" charset="0"/>
              <a:ea typeface="Times New Roman" panose="02020603050405020304" pitchFamily="18" charset="0"/>
            </a:endParaRPr>
          </a:p>
          <a:p>
            <a:pPr marL="539115" marR="448945" indent="539750" algn="just">
              <a:spcBef>
                <a:spcPts val="1420"/>
              </a:spcBef>
              <a:spcAft>
                <a:spcPts val="0"/>
              </a:spcAft>
            </a:pPr>
            <a:r>
              <a:rPr lang="ru-RU" sz="1600" dirty="0">
                <a:effectLst/>
                <a:latin typeface="Times New Roman" panose="02020603050405020304" pitchFamily="18" charset="0"/>
                <a:ea typeface="Times New Roman" panose="02020603050405020304" pitchFamily="18" charset="0"/>
              </a:rPr>
              <a:t>Великобритания активно использует системы электронных закупок, что позволяет минимизировать ошибки, ускорить процесс и снизить издержки.</a:t>
            </a:r>
          </a:p>
          <a:p>
            <a:pPr marL="539115" marR="452755" indent="539750" algn="just"/>
            <a:r>
              <a:rPr lang="ru-RU" sz="1600" dirty="0">
                <a:effectLst/>
                <a:latin typeface="Times New Roman" panose="02020603050405020304" pitchFamily="18" charset="0"/>
                <a:ea typeface="Times New Roman" panose="02020603050405020304" pitchFamily="18" charset="0"/>
              </a:rPr>
              <a:t>Германия является примером страны с высокоэффективной системой мониторинга государственных закупок, с акцентом на прозрачность и борьбу с </a:t>
            </a:r>
            <a:r>
              <a:rPr lang="ru-RU" sz="1600" spc="-10" dirty="0">
                <a:effectLst/>
                <a:latin typeface="Times New Roman" panose="02020603050405020304" pitchFamily="18" charset="0"/>
                <a:ea typeface="Times New Roman" panose="02020603050405020304" pitchFamily="18" charset="0"/>
              </a:rPr>
              <a:t>коррупцией.</a:t>
            </a:r>
            <a:endParaRPr lang="ru-RU" sz="1600" dirty="0">
              <a:effectLst/>
              <a:latin typeface="Times New Roman" panose="02020603050405020304" pitchFamily="18" charset="0"/>
              <a:ea typeface="Times New Roman" panose="02020603050405020304" pitchFamily="18" charset="0"/>
            </a:endParaRPr>
          </a:p>
          <a:p>
            <a:pPr marL="539115" marR="450215" indent="539750" algn="just"/>
            <a:r>
              <a:rPr lang="ru-RU" sz="1600" dirty="0">
                <a:effectLst/>
                <a:latin typeface="Times New Roman" panose="02020603050405020304" pitchFamily="18" charset="0"/>
                <a:ea typeface="Times New Roman" panose="02020603050405020304" pitchFamily="18" charset="0"/>
              </a:rPr>
              <a:t>Сингапур — лидер в области внедрения инновационных технологий в сферу государственных закупок. Страна активно использует искусственный интеллект</a:t>
            </a:r>
            <a:r>
              <a:rPr lang="ru-RU" sz="1600" spc="-30"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и</a:t>
            </a:r>
            <a:r>
              <a:rPr lang="ru-RU" sz="1600" spc="-1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машинное</a:t>
            </a:r>
            <a:r>
              <a:rPr lang="ru-RU" sz="1600" spc="-30"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обучение</a:t>
            </a:r>
            <a:r>
              <a:rPr lang="ru-RU" sz="1600" spc="-1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для</a:t>
            </a:r>
            <a:r>
              <a:rPr lang="ru-RU" sz="1600" spc="-1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анализа</a:t>
            </a:r>
            <a:r>
              <a:rPr lang="ru-RU" sz="1600" spc="-1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предложений</a:t>
            </a:r>
            <a:r>
              <a:rPr lang="ru-RU" sz="1600" spc="-30"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и</a:t>
            </a:r>
            <a:r>
              <a:rPr lang="ru-RU" sz="1600" spc="-1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выбора</a:t>
            </a:r>
            <a:r>
              <a:rPr lang="ru-RU" sz="1600" spc="-1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наилучших </a:t>
            </a:r>
            <a:r>
              <a:rPr lang="ru-RU" sz="1600" spc="-10" dirty="0">
                <a:effectLst/>
                <a:latin typeface="Times New Roman" panose="02020603050405020304" pitchFamily="18" charset="0"/>
                <a:ea typeface="Times New Roman" panose="02020603050405020304" pitchFamily="18" charset="0"/>
              </a:rPr>
              <a:t>поставщиков.</a:t>
            </a:r>
            <a:endParaRPr lang="ru-RU" sz="1600" dirty="0">
              <a:effectLst/>
              <a:latin typeface="Times New Roman" panose="02020603050405020304" pitchFamily="18" charset="0"/>
              <a:ea typeface="Times New Roman" panose="02020603050405020304" pitchFamily="18" charset="0"/>
            </a:endParaRPr>
          </a:p>
          <a:p>
            <a:pPr marL="539115" marR="447675" indent="539750" algn="just">
              <a:spcBef>
                <a:spcPts val="5"/>
              </a:spcBef>
              <a:spcAft>
                <a:spcPts val="0"/>
              </a:spcAft>
            </a:pPr>
            <a:r>
              <a:rPr lang="ru-RU" sz="1600" dirty="0">
                <a:effectLst/>
                <a:latin typeface="Times New Roman" panose="02020603050405020304" pitchFamily="18" charset="0"/>
                <a:ea typeface="Times New Roman" panose="02020603050405020304" pitchFamily="18" charset="0"/>
              </a:rPr>
              <a:t>Канада внедрила системы обратной связи для участников закупок, что способствует улучшению качества обслуживания и повышению конкурентоспособности поставщиков.</a:t>
            </a:r>
          </a:p>
          <a:p>
            <a:pPr marL="539115" marR="449580" indent="539750" algn="just"/>
            <a:r>
              <a:rPr lang="ru-RU" sz="1600" dirty="0">
                <a:effectLst/>
                <a:latin typeface="Times New Roman" panose="02020603050405020304" pitchFamily="18" charset="0"/>
                <a:ea typeface="Times New Roman" panose="02020603050405020304" pitchFamily="18" charset="0"/>
              </a:rPr>
              <a:t>Таким образом, международные практики и стандарты закупок оказывают значительное влияние на совершенствование национальных систем государственных закупок. Применение лучших мировых практик способствует развитию эффективных, прозрачных и конкурентных процедур, что в свою очередь ведёт к лучшему использованию бюджетных средств и достижению высоких результатов в выполнении государственных заказов. Внедрение инновационных технологий и улучшение контроля позволяет значительно повысить качество государственных закупок.</a:t>
            </a:r>
          </a:p>
        </p:txBody>
      </p:sp>
    </p:spTree>
    <p:extLst>
      <p:ext uri="{BB962C8B-B14F-4D97-AF65-F5344CB8AC3E}">
        <p14:creationId xmlns:p14="http://schemas.microsoft.com/office/powerpoint/2010/main" val="2185190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938FC5-7A2F-44C3-A42E-58E74FDE7968}"/>
              </a:ext>
            </a:extLst>
          </p:cNvPr>
          <p:cNvSpPr txBox="1"/>
          <p:nvPr/>
        </p:nvSpPr>
        <p:spPr>
          <a:xfrm>
            <a:off x="940279" y="491706"/>
            <a:ext cx="7996687" cy="5296322"/>
          </a:xfrm>
          <a:prstGeom prst="rect">
            <a:avLst/>
          </a:prstGeom>
          <a:noFill/>
        </p:spPr>
        <p:txBody>
          <a:bodyPr wrap="square">
            <a:spAutoFit/>
          </a:bodyPr>
          <a:lstStyle/>
          <a:p>
            <a:pPr marL="2411730" indent="-1203325" algn="ctr">
              <a:lnSpc>
                <a:spcPct val="115000"/>
              </a:lnSpc>
              <a:spcBef>
                <a:spcPts val="1560"/>
              </a:spcBef>
            </a:pPr>
            <a:r>
              <a:rPr lang="ru-RU" sz="1600" b="1" kern="0" dirty="0">
                <a:solidFill>
                  <a:srgbClr val="365F91"/>
                </a:solidFill>
                <a:effectLst/>
                <a:latin typeface="Times New Roman" panose="02020603050405020304" pitchFamily="18" charset="0"/>
                <a:ea typeface="Times New Roman" panose="02020603050405020304" pitchFamily="18" charset="0"/>
              </a:rPr>
              <a:t>Этические</a:t>
            </a:r>
            <a:r>
              <a:rPr lang="ru-RU" sz="1600" b="1" kern="0" spc="-30" dirty="0">
                <a:solidFill>
                  <a:srgbClr val="365F91"/>
                </a:solidFill>
                <a:effectLst/>
                <a:latin typeface="Times New Roman" panose="02020603050405020304" pitchFamily="18" charset="0"/>
                <a:ea typeface="Times New Roman" panose="02020603050405020304" pitchFamily="18" charset="0"/>
              </a:rPr>
              <a:t> </a:t>
            </a:r>
            <a:r>
              <a:rPr lang="ru-RU" sz="1600" b="1" kern="0" dirty="0">
                <a:solidFill>
                  <a:srgbClr val="365F91"/>
                </a:solidFill>
                <a:effectLst/>
                <a:latin typeface="Times New Roman" panose="02020603050405020304" pitchFamily="18" charset="0"/>
                <a:ea typeface="Times New Roman" panose="02020603050405020304" pitchFamily="18" charset="0"/>
              </a:rPr>
              <a:t>и</a:t>
            </a:r>
            <a:r>
              <a:rPr lang="ru-RU" sz="1600" b="1" kern="0" spc="-30" dirty="0">
                <a:solidFill>
                  <a:srgbClr val="365F91"/>
                </a:solidFill>
                <a:effectLst/>
                <a:latin typeface="Times New Roman" panose="02020603050405020304" pitchFamily="18" charset="0"/>
                <a:ea typeface="Times New Roman" panose="02020603050405020304" pitchFamily="18" charset="0"/>
              </a:rPr>
              <a:t> </a:t>
            </a:r>
            <a:r>
              <a:rPr lang="ru-RU" sz="1600" b="1" kern="0" dirty="0">
                <a:solidFill>
                  <a:srgbClr val="365F91"/>
                </a:solidFill>
                <a:effectLst/>
                <a:latin typeface="Times New Roman" panose="02020603050405020304" pitchFamily="18" charset="0"/>
                <a:ea typeface="Times New Roman" panose="02020603050405020304" pitchFamily="18" charset="0"/>
              </a:rPr>
              <a:t>социальные</a:t>
            </a:r>
            <a:r>
              <a:rPr lang="ru-RU" sz="1600" b="1" kern="0" spc="-30" dirty="0">
                <a:solidFill>
                  <a:srgbClr val="365F91"/>
                </a:solidFill>
                <a:effectLst/>
                <a:latin typeface="Times New Roman" panose="02020603050405020304" pitchFamily="18" charset="0"/>
                <a:ea typeface="Times New Roman" panose="02020603050405020304" pitchFamily="18" charset="0"/>
              </a:rPr>
              <a:t> </a:t>
            </a:r>
            <a:r>
              <a:rPr lang="ru-RU" sz="1600" b="1" kern="0" dirty="0">
                <a:solidFill>
                  <a:srgbClr val="365F91"/>
                </a:solidFill>
                <a:effectLst/>
                <a:latin typeface="Times New Roman" panose="02020603050405020304" pitchFamily="18" charset="0"/>
                <a:ea typeface="Times New Roman" panose="02020603050405020304" pitchFamily="18" charset="0"/>
              </a:rPr>
              <a:t>аспекты</a:t>
            </a:r>
            <a:r>
              <a:rPr lang="ru-RU" sz="1600" b="1" kern="0" spc="-30" dirty="0">
                <a:solidFill>
                  <a:srgbClr val="365F91"/>
                </a:solidFill>
                <a:effectLst/>
                <a:latin typeface="Times New Roman" panose="02020603050405020304" pitchFamily="18" charset="0"/>
                <a:ea typeface="Times New Roman" panose="02020603050405020304" pitchFamily="18" charset="0"/>
              </a:rPr>
              <a:t> </a:t>
            </a:r>
            <a:r>
              <a:rPr lang="ru-RU" sz="1600" b="1" kern="0" dirty="0">
                <a:solidFill>
                  <a:srgbClr val="365F91"/>
                </a:solidFill>
                <a:effectLst/>
                <a:latin typeface="Times New Roman" panose="02020603050405020304" pitchFamily="18" charset="0"/>
                <a:ea typeface="Times New Roman" panose="02020603050405020304" pitchFamily="18" charset="0"/>
              </a:rPr>
              <a:t>в</a:t>
            </a:r>
            <a:r>
              <a:rPr lang="ru-RU" sz="1600" b="1" kern="0" spc="-20" dirty="0">
                <a:solidFill>
                  <a:srgbClr val="365F91"/>
                </a:solidFill>
                <a:effectLst/>
                <a:latin typeface="Times New Roman" panose="02020603050405020304" pitchFamily="18" charset="0"/>
                <a:ea typeface="Times New Roman" panose="02020603050405020304" pitchFamily="18" charset="0"/>
              </a:rPr>
              <a:t> </a:t>
            </a:r>
            <a:r>
              <a:rPr lang="ru-RU" sz="1600" b="1" kern="0" dirty="0">
                <a:solidFill>
                  <a:srgbClr val="365F91"/>
                </a:solidFill>
                <a:effectLst/>
                <a:latin typeface="Times New Roman" panose="02020603050405020304" pitchFamily="18" charset="0"/>
                <a:ea typeface="Times New Roman" panose="02020603050405020304" pitchFamily="18" charset="0"/>
              </a:rPr>
              <a:t>сфере государственных закупок</a:t>
            </a:r>
            <a:endParaRPr lang="ru-RU" sz="1600" b="1" kern="0" dirty="0">
              <a:latin typeface="Times New Roman" panose="02020603050405020304" pitchFamily="18" charset="0"/>
              <a:ea typeface="Times New Roman" panose="02020603050405020304" pitchFamily="18" charset="0"/>
            </a:endParaRPr>
          </a:p>
          <a:p>
            <a:pPr marL="2411730" indent="-1203325" algn="ctr">
              <a:lnSpc>
                <a:spcPct val="115000"/>
              </a:lnSpc>
              <a:spcBef>
                <a:spcPts val="1560"/>
              </a:spcBef>
            </a:pPr>
            <a:r>
              <a:rPr lang="ru-RU" sz="1400" b="1" spc="-20" dirty="0">
                <a:solidFill>
                  <a:srgbClr val="365F91"/>
                </a:solidFill>
                <a:effectLst/>
                <a:latin typeface="Times New Roman" panose="02020603050405020304" pitchFamily="18" charset="0"/>
                <a:ea typeface="Times New Roman" panose="02020603050405020304" pitchFamily="18" charset="0"/>
              </a:rPr>
              <a:t>Этические</a:t>
            </a:r>
            <a:r>
              <a:rPr lang="ru-RU" sz="1400" b="1" spc="-45" dirty="0">
                <a:solidFill>
                  <a:srgbClr val="365F91"/>
                </a:solidFill>
                <a:effectLst/>
                <a:latin typeface="Times New Roman" panose="02020603050405020304" pitchFamily="18" charset="0"/>
                <a:ea typeface="Times New Roman" panose="02020603050405020304" pitchFamily="18" charset="0"/>
              </a:rPr>
              <a:t> </a:t>
            </a:r>
            <a:r>
              <a:rPr lang="ru-RU" sz="1400" b="1" spc="-20" dirty="0">
                <a:solidFill>
                  <a:srgbClr val="365F91"/>
                </a:solidFill>
                <a:effectLst/>
                <a:latin typeface="Times New Roman" panose="02020603050405020304" pitchFamily="18" charset="0"/>
                <a:ea typeface="Times New Roman" panose="02020603050405020304" pitchFamily="18" charset="0"/>
              </a:rPr>
              <a:t>вопросы</a:t>
            </a:r>
            <a:r>
              <a:rPr lang="ru-RU" sz="1400" b="1" spc="-45" dirty="0">
                <a:solidFill>
                  <a:srgbClr val="365F91"/>
                </a:solidFill>
                <a:effectLst/>
                <a:latin typeface="Times New Roman" panose="02020603050405020304" pitchFamily="18" charset="0"/>
                <a:ea typeface="Times New Roman" panose="02020603050405020304" pitchFamily="18" charset="0"/>
              </a:rPr>
              <a:t> </a:t>
            </a:r>
            <a:r>
              <a:rPr lang="ru-RU" sz="1400" b="1" spc="-10" dirty="0">
                <a:solidFill>
                  <a:srgbClr val="365F91"/>
                </a:solidFill>
                <a:effectLst/>
                <a:latin typeface="Times New Roman" panose="02020603050405020304" pitchFamily="18" charset="0"/>
                <a:ea typeface="Times New Roman" panose="02020603050405020304" pitchFamily="18" charset="0"/>
              </a:rPr>
              <a:t>закупок</a:t>
            </a:r>
            <a:endParaRPr lang="ru-RU" sz="1400" b="1" spc="-20" dirty="0">
              <a:effectLst/>
              <a:latin typeface="Times New Roman" panose="02020603050405020304" pitchFamily="18" charset="0"/>
              <a:ea typeface="Times New Roman" panose="02020603050405020304" pitchFamily="18" charset="0"/>
            </a:endParaRPr>
          </a:p>
          <a:p>
            <a:pPr marL="539115" marR="448310" indent="539750" algn="just">
              <a:spcBef>
                <a:spcPts val="1415"/>
              </a:spcBef>
              <a:spcAft>
                <a:spcPts val="0"/>
              </a:spcAft>
            </a:pPr>
            <a:r>
              <a:rPr lang="ru-RU" sz="1400" dirty="0">
                <a:effectLst/>
                <a:latin typeface="Times New Roman" panose="02020603050405020304" pitchFamily="18" charset="0"/>
                <a:ea typeface="Times New Roman" panose="02020603050405020304" pitchFamily="18" charset="0"/>
              </a:rPr>
              <a:t>Государственные закупки имеют большое значение для общества, поскольку они напрямую влияют на использование бюджетных средств, качество предоставляемых услуг и товаров, а также на экономическое и социальное развитие. Этические принципы и стандарты в сфере государственных закупок должны обеспечивать:</a:t>
            </a:r>
          </a:p>
          <a:p>
            <a:pPr marL="1143000" lvl="2" indent="-228600" algn="just">
              <a:lnSpc>
                <a:spcPts val="1610"/>
              </a:lnSpc>
              <a:spcBef>
                <a:spcPts val="5"/>
              </a:spcBef>
              <a:buSzPts val="1400"/>
              <a:buFont typeface="Times New Roman" panose="02020603050405020304" pitchFamily="18" charset="0"/>
              <a:buChar char="●"/>
              <a:tabLst>
                <a:tab pos="1348105" algn="l"/>
              </a:tabLst>
            </a:pPr>
            <a:r>
              <a:rPr lang="ru-RU" sz="1400" spc="0" dirty="0">
                <a:effectLst/>
                <a:latin typeface="Times New Roman" panose="02020603050405020304" pitchFamily="18" charset="0"/>
                <a:ea typeface="Times New Roman" panose="02020603050405020304" pitchFamily="18" charset="0"/>
              </a:rPr>
              <a:t>Честность</a:t>
            </a:r>
            <a:r>
              <a:rPr lang="ru-RU" sz="1400" spc="-4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и</a:t>
            </a:r>
            <a:r>
              <a:rPr lang="ru-RU" sz="1400" spc="-2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справедливость</a:t>
            </a:r>
            <a:r>
              <a:rPr lang="ru-RU" sz="1400" spc="-3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в</a:t>
            </a:r>
            <a:r>
              <a:rPr lang="ru-RU" sz="1400" spc="-3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принятии</a:t>
            </a:r>
            <a:r>
              <a:rPr lang="ru-RU" sz="1400" spc="-4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решений;</a:t>
            </a:r>
            <a:endParaRPr lang="ru-RU" sz="1100" spc="0" dirty="0">
              <a:effectLst/>
              <a:latin typeface="Times New Roman" panose="02020603050405020304" pitchFamily="18" charset="0"/>
              <a:ea typeface="Times New Roman" panose="02020603050405020304" pitchFamily="18" charset="0"/>
            </a:endParaRPr>
          </a:p>
          <a:p>
            <a:pPr marL="1143000" marR="454025" lvl="2" indent="-228600" algn="just">
              <a:spcAft>
                <a:spcPts val="0"/>
              </a:spcAft>
              <a:buSzPts val="1400"/>
              <a:buFont typeface="Times New Roman" panose="02020603050405020304" pitchFamily="18" charset="0"/>
              <a:buChar char="●"/>
              <a:tabLst>
                <a:tab pos="1347470" algn="l"/>
                <a:tab pos="1348740" algn="l"/>
              </a:tabLst>
            </a:pPr>
            <a:r>
              <a:rPr lang="ru-RU" sz="1400" spc="0" dirty="0">
                <a:effectLst/>
                <a:latin typeface="Times New Roman" panose="02020603050405020304" pitchFamily="18" charset="0"/>
                <a:ea typeface="Times New Roman" panose="02020603050405020304" pitchFamily="18" charset="0"/>
              </a:rPr>
              <a:t>Прозрачность процедур, исключение коррупции и несправедливых преимуществ для отдельных участников;</a:t>
            </a:r>
            <a:endParaRPr lang="ru-RU" sz="1100" spc="0" dirty="0">
              <a:effectLst/>
              <a:latin typeface="Times New Roman" panose="02020603050405020304" pitchFamily="18" charset="0"/>
              <a:ea typeface="Times New Roman" panose="02020603050405020304" pitchFamily="18" charset="0"/>
            </a:endParaRPr>
          </a:p>
          <a:p>
            <a:pPr marL="1143000" marR="451485" lvl="2" indent="-228600" algn="just">
              <a:spcAft>
                <a:spcPts val="0"/>
              </a:spcAft>
              <a:buSzPts val="1400"/>
              <a:buFont typeface="Times New Roman" panose="02020603050405020304" pitchFamily="18" charset="0"/>
              <a:buChar char="●"/>
              <a:tabLst>
                <a:tab pos="1347470" algn="l"/>
                <a:tab pos="1348740" algn="l"/>
              </a:tabLst>
            </a:pPr>
            <a:r>
              <a:rPr lang="ru-RU" sz="1400" spc="0" dirty="0">
                <a:effectLst/>
                <a:latin typeface="Times New Roman" panose="02020603050405020304" pitchFamily="18" charset="0"/>
                <a:ea typeface="Times New Roman" panose="02020603050405020304" pitchFamily="18" charset="0"/>
              </a:rPr>
              <a:t>Ответственность за эффективное использование общественных </a:t>
            </a:r>
            <a:r>
              <a:rPr lang="ru-RU" sz="1400" spc="-10" dirty="0">
                <a:effectLst/>
                <a:latin typeface="Times New Roman" panose="02020603050405020304" pitchFamily="18" charset="0"/>
                <a:ea typeface="Times New Roman" panose="02020603050405020304" pitchFamily="18" charset="0"/>
              </a:rPr>
              <a:t>ресурсов.</a:t>
            </a:r>
            <a:endParaRPr lang="ru-RU" sz="1100" spc="0" dirty="0">
              <a:effectLst/>
              <a:latin typeface="Times New Roman" panose="02020603050405020304" pitchFamily="18" charset="0"/>
              <a:ea typeface="Times New Roman" panose="02020603050405020304" pitchFamily="18" charset="0"/>
            </a:endParaRPr>
          </a:p>
          <a:p>
            <a:pPr marL="539115" marR="450215" indent="539750" algn="just">
              <a:spcBef>
                <a:spcPts val="5"/>
              </a:spcBef>
              <a:spcAft>
                <a:spcPts val="0"/>
              </a:spcAft>
            </a:pPr>
            <a:r>
              <a:rPr lang="ru-RU" sz="1400" dirty="0">
                <a:effectLst/>
                <a:latin typeface="Times New Roman" panose="02020603050405020304" pitchFamily="18" charset="0"/>
                <a:ea typeface="Times New Roman" panose="02020603050405020304" pitchFamily="18" charset="0"/>
              </a:rPr>
              <a:t>Этика в закупках не ограничивается лишь соблюдением законов, она охватывает более широкие моральные аспекты, которые касаются доверия общества к государственным органам и участникам закупок.</a:t>
            </a:r>
          </a:p>
          <a:p>
            <a:pPr marL="1078865" marR="2790825" algn="just">
              <a:spcAft>
                <a:spcPts val="0"/>
              </a:spcAft>
            </a:pPr>
            <a:r>
              <a:rPr lang="ru-RU" sz="1400" dirty="0">
                <a:effectLst/>
                <a:latin typeface="Times New Roman" panose="02020603050405020304" pitchFamily="18" charset="0"/>
                <a:ea typeface="Times New Roman" panose="02020603050405020304" pitchFamily="18" charset="0"/>
              </a:rPr>
              <a:t>Основные</a:t>
            </a:r>
            <a:r>
              <a:rPr lang="ru-RU" sz="1400" spc="-4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этические</a:t>
            </a:r>
            <a:r>
              <a:rPr lang="ru-RU" sz="1400" spc="-4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принципы</a:t>
            </a:r>
            <a:r>
              <a:rPr lang="ru-RU" sz="1400" spc="-4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a:t>
            </a:r>
            <a:r>
              <a:rPr lang="ru-RU" sz="1400" spc="-5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закупках Прозрачность и открытость:</a:t>
            </a:r>
          </a:p>
          <a:p>
            <a:pPr marL="539115" marR="448945" indent="539750" algn="just"/>
            <a:r>
              <a:rPr lang="ru-RU" sz="1400" dirty="0">
                <a:effectLst/>
                <a:latin typeface="Times New Roman" panose="02020603050405020304" pitchFamily="18" charset="0"/>
                <a:ea typeface="Times New Roman" panose="02020603050405020304" pitchFamily="18" charset="0"/>
              </a:rPr>
              <a:t>Все</a:t>
            </a:r>
            <a:r>
              <a:rPr lang="ru-RU" sz="1400" spc="-1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этапы</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закупок</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должны</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быть</a:t>
            </a:r>
            <a:r>
              <a:rPr lang="ru-RU" sz="1400" spc="-1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открыты</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для общественного</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контроля</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 анализа. Это включает в себя доступность информации о процедурах, а также возможности для проверки законности и целесообразности принимаемых </a:t>
            </a:r>
            <a:r>
              <a:rPr lang="ru-RU" sz="1400" spc="-10" dirty="0">
                <a:effectLst/>
                <a:latin typeface="Times New Roman" panose="02020603050405020304" pitchFamily="18" charset="0"/>
                <a:ea typeface="Times New Roman" panose="02020603050405020304" pitchFamily="18" charset="0"/>
              </a:rPr>
              <a:t>решений.</a:t>
            </a:r>
            <a:endParaRPr lang="ru-RU" sz="1400" dirty="0">
              <a:effectLst/>
              <a:latin typeface="Times New Roman" panose="02020603050405020304" pitchFamily="18" charset="0"/>
              <a:ea typeface="Times New Roman" panose="02020603050405020304" pitchFamily="18" charset="0"/>
            </a:endParaRPr>
          </a:p>
          <a:p>
            <a:pPr marL="1078865" algn="just">
              <a:lnSpc>
                <a:spcPts val="1610"/>
              </a:lnSpc>
            </a:pPr>
            <a:r>
              <a:rPr lang="ru-RU" sz="1400" dirty="0">
                <a:effectLst/>
                <a:latin typeface="Times New Roman" panose="02020603050405020304" pitchFamily="18" charset="0"/>
                <a:ea typeface="Times New Roman" panose="02020603050405020304" pitchFamily="18" charset="0"/>
              </a:rPr>
              <a:t>Конкурентность</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a:t>
            </a:r>
            <a:r>
              <a:rPr lang="ru-RU" sz="1400" spc="-3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справедливость:</a:t>
            </a:r>
            <a:endParaRPr lang="ru-RU" sz="1400" dirty="0">
              <a:effectLst/>
              <a:latin typeface="Times New Roman" panose="02020603050405020304" pitchFamily="18" charset="0"/>
              <a:ea typeface="Times New Roman" panose="02020603050405020304" pitchFamily="18" charset="0"/>
            </a:endParaRPr>
          </a:p>
          <a:p>
            <a:pPr marL="539115" marR="448310" indent="539750" algn="just"/>
            <a:r>
              <a:rPr lang="ru-RU" sz="1400" dirty="0">
                <a:effectLst/>
                <a:latin typeface="Times New Roman" panose="02020603050405020304" pitchFamily="18" charset="0"/>
                <a:ea typeface="Times New Roman" panose="02020603050405020304" pitchFamily="18" charset="0"/>
              </a:rPr>
              <a:t>Все</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участники</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должны</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иметь</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равные</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условия</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для</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подачи</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заявок</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участия в процедурах. Запрещается дискриминация поставщиков по любым признакам, включая национальность, размер компании или её финансовое состояние.</a:t>
            </a:r>
          </a:p>
        </p:txBody>
      </p:sp>
    </p:spTree>
    <p:extLst>
      <p:ext uri="{BB962C8B-B14F-4D97-AF65-F5344CB8AC3E}">
        <p14:creationId xmlns:p14="http://schemas.microsoft.com/office/powerpoint/2010/main" val="119457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74AA77-8A0F-49F5-AB8D-1C950882BE61}"/>
              </a:ext>
            </a:extLst>
          </p:cNvPr>
          <p:cNvSpPr txBox="1"/>
          <p:nvPr/>
        </p:nvSpPr>
        <p:spPr>
          <a:xfrm>
            <a:off x="759125" y="396815"/>
            <a:ext cx="8462513" cy="4770537"/>
          </a:xfrm>
          <a:prstGeom prst="rect">
            <a:avLst/>
          </a:prstGeom>
          <a:noFill/>
        </p:spPr>
        <p:txBody>
          <a:bodyPr wrap="square">
            <a:spAutoFit/>
          </a:bodyPr>
          <a:lstStyle/>
          <a:p>
            <a:pPr marL="1078865" algn="just">
              <a:lnSpc>
                <a:spcPts val="1610"/>
              </a:lnSpc>
              <a:spcBef>
                <a:spcPts val="5"/>
              </a:spcBef>
              <a:spcAft>
                <a:spcPts val="0"/>
              </a:spcAft>
            </a:pPr>
            <a:r>
              <a:rPr lang="ru-RU" sz="1400" dirty="0">
                <a:effectLst/>
                <a:latin typeface="Times New Roman" panose="02020603050405020304" pitchFamily="18" charset="0"/>
                <a:ea typeface="Times New Roman" panose="02020603050405020304" pitchFamily="18" charset="0"/>
              </a:rPr>
              <a:t>Подотчётность</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a:t>
            </a:r>
            <a:r>
              <a:rPr lang="ru-RU" sz="1400" spc="-2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ответственность:</a:t>
            </a:r>
            <a:endParaRPr lang="ru-RU" sz="1400" dirty="0">
              <a:effectLst/>
              <a:latin typeface="Times New Roman" panose="02020603050405020304" pitchFamily="18" charset="0"/>
              <a:ea typeface="Times New Roman" panose="02020603050405020304" pitchFamily="18" charset="0"/>
            </a:endParaRPr>
          </a:p>
          <a:p>
            <a:pPr marL="539115" marR="450850" indent="539750" algn="just"/>
            <a:r>
              <a:rPr lang="ru-RU" sz="1400" dirty="0">
                <a:effectLst/>
                <a:latin typeface="Times New Roman" panose="02020603050405020304" pitchFamily="18" charset="0"/>
                <a:ea typeface="Times New Roman" panose="02020603050405020304" pitchFamily="18" charset="0"/>
              </a:rPr>
              <a:t>Все органы, вовлеченные в процесс закупок, должны нести ответственность за свои решения. Это включает в себя как выполнение обязательств, так и санкции за нарушение норм и правил.</a:t>
            </a:r>
          </a:p>
          <a:p>
            <a:pPr marL="1078865" algn="just">
              <a:lnSpc>
                <a:spcPts val="1605"/>
              </a:lnSpc>
            </a:pPr>
            <a:r>
              <a:rPr lang="ru-RU" sz="1400" dirty="0">
                <a:effectLst/>
                <a:latin typeface="Times New Roman" panose="02020603050405020304" pitchFamily="18" charset="0"/>
                <a:ea typeface="Times New Roman" panose="02020603050405020304" pitchFamily="18" charset="0"/>
              </a:rPr>
              <a:t>Справедливое</a:t>
            </a:r>
            <a:r>
              <a:rPr lang="ru-RU" sz="1400" spc="-5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a:t>
            </a:r>
            <a:r>
              <a:rPr lang="ru-RU" sz="1400" spc="-4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рациональное</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использование</a:t>
            </a:r>
            <a:r>
              <a:rPr lang="ru-RU" sz="1400" spc="-5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средств:</a:t>
            </a:r>
            <a:endParaRPr lang="ru-RU" sz="1400" dirty="0">
              <a:effectLst/>
              <a:latin typeface="Times New Roman" panose="02020603050405020304" pitchFamily="18" charset="0"/>
              <a:ea typeface="Times New Roman" panose="02020603050405020304" pitchFamily="18" charset="0"/>
            </a:endParaRPr>
          </a:p>
          <a:p>
            <a:pPr marL="539115" marR="451485" indent="539750" algn="just">
              <a:lnSpc>
                <a:spcPct val="100000"/>
              </a:lnSpc>
            </a:pPr>
            <a:r>
              <a:rPr lang="ru-RU" sz="1400" dirty="0">
                <a:effectLst/>
                <a:latin typeface="Times New Roman" panose="02020603050405020304" pitchFamily="18" charset="0"/>
                <a:ea typeface="Times New Roman" panose="02020603050405020304" pitchFamily="18" charset="0"/>
              </a:rPr>
              <a:t>Заказчики обязаны использовать бюджетные средства эффективно, выбирая наилучшие предложения с точки зрения цены и качества.</a:t>
            </a:r>
          </a:p>
          <a:p>
            <a:pPr marL="1078865" algn="just">
              <a:lnSpc>
                <a:spcPts val="1590"/>
              </a:lnSpc>
            </a:pPr>
            <a:r>
              <a:rPr lang="ru-RU" sz="1400" dirty="0">
                <a:effectLst/>
                <a:latin typeface="Times New Roman" panose="02020603050405020304" pitchFamily="18" charset="0"/>
                <a:ea typeface="Times New Roman" panose="02020603050405020304" pitchFamily="18" charset="0"/>
              </a:rPr>
              <a:t>Предотвращение</a:t>
            </a:r>
            <a:r>
              <a:rPr lang="ru-RU" sz="1400" spc="-7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коррупции:</a:t>
            </a:r>
            <a:endParaRPr lang="ru-RU" sz="1400" dirty="0">
              <a:effectLst/>
              <a:latin typeface="Times New Roman" panose="02020603050405020304" pitchFamily="18" charset="0"/>
              <a:ea typeface="Times New Roman" panose="02020603050405020304" pitchFamily="18" charset="0"/>
            </a:endParaRPr>
          </a:p>
          <a:p>
            <a:pPr marL="539115" marR="452755" indent="539750" algn="just"/>
            <a:r>
              <a:rPr lang="ru-RU" sz="1400" dirty="0">
                <a:effectLst/>
                <a:latin typeface="Times New Roman" panose="02020603050405020304" pitchFamily="18" charset="0"/>
                <a:ea typeface="Times New Roman" panose="02020603050405020304" pitchFamily="18" charset="0"/>
              </a:rPr>
              <a:t>Важно создавать механизмы, которые минимизируют возможность коррупционных действий, такие как подкуп или манипуляции с результатами </a:t>
            </a:r>
            <a:r>
              <a:rPr lang="ru-RU" sz="1400" spc="-10" dirty="0">
                <a:effectLst/>
                <a:latin typeface="Times New Roman" panose="02020603050405020304" pitchFamily="18" charset="0"/>
                <a:ea typeface="Times New Roman" panose="02020603050405020304" pitchFamily="18" charset="0"/>
              </a:rPr>
              <a:t>процедур.</a:t>
            </a:r>
            <a:endParaRPr lang="ru-RU" sz="1400" dirty="0">
              <a:effectLst/>
              <a:latin typeface="Times New Roman" panose="02020603050405020304" pitchFamily="18" charset="0"/>
              <a:ea typeface="Times New Roman" panose="02020603050405020304" pitchFamily="18" charset="0"/>
            </a:endParaRPr>
          </a:p>
          <a:p>
            <a:pPr marL="539115" marR="451485" indent="539750" algn="just"/>
            <a:r>
              <a:rPr lang="ru-RU" sz="1400" dirty="0">
                <a:effectLst/>
                <a:latin typeface="Times New Roman" panose="02020603050405020304" pitchFamily="18" charset="0"/>
                <a:ea typeface="Times New Roman" panose="02020603050405020304" pitchFamily="18" charset="0"/>
              </a:rPr>
              <a:t>Коррупция в государственных закупках представляет собой одну из главных</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угроз</a:t>
            </a:r>
            <a:r>
              <a:rPr lang="ru-RU" sz="1400" spc="-2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для</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эффективного</a:t>
            </a:r>
            <a:r>
              <a:rPr lang="ru-RU" sz="1400" spc="-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a:t>
            </a:r>
            <a:r>
              <a:rPr lang="ru-RU" sz="1400" spc="-1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честного</a:t>
            </a:r>
            <a:r>
              <a:rPr lang="ru-RU" sz="1400" spc="-1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процесса.</a:t>
            </a:r>
            <a:r>
              <a:rPr lang="ru-RU" sz="1400" spc="-1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Она</a:t>
            </a:r>
            <a:r>
              <a:rPr lang="ru-RU" sz="1400" spc="-1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может</a:t>
            </a:r>
            <a:r>
              <a:rPr lang="ru-RU" sz="1400" spc="-1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проявляться</a:t>
            </a:r>
            <a:r>
              <a:rPr lang="ru-RU" sz="1400" spc="-1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 разных формах:</a:t>
            </a:r>
          </a:p>
          <a:p>
            <a:pPr marL="1143000" marR="449580" lvl="2" indent="-228600" algn="just">
              <a:spcAft>
                <a:spcPts val="0"/>
              </a:spcAft>
              <a:buSzPts val="1400"/>
              <a:buFont typeface="Times New Roman" panose="02020603050405020304" pitchFamily="18" charset="0"/>
              <a:buChar char="●"/>
              <a:tabLst>
                <a:tab pos="1347470" algn="l"/>
                <a:tab pos="1348740" algn="l"/>
              </a:tabLst>
            </a:pPr>
            <a:r>
              <a:rPr lang="ru-RU" sz="1400" spc="0" dirty="0">
                <a:effectLst/>
                <a:latin typeface="Times New Roman" panose="02020603050405020304" pitchFamily="18" charset="0"/>
                <a:ea typeface="Times New Roman" panose="02020603050405020304" pitchFamily="18" charset="0"/>
              </a:rPr>
              <a:t>Подкуп чиновников для принятия решения в пользу определённого </a:t>
            </a:r>
            <a:r>
              <a:rPr lang="ru-RU" sz="1400" spc="-10" dirty="0">
                <a:effectLst/>
                <a:latin typeface="Times New Roman" panose="02020603050405020304" pitchFamily="18" charset="0"/>
                <a:ea typeface="Times New Roman" panose="02020603050405020304" pitchFamily="18" charset="0"/>
              </a:rPr>
              <a:t>поставщика;</a:t>
            </a:r>
          </a:p>
          <a:p>
            <a:pPr marL="1143000" lvl="2" indent="-228600">
              <a:spcBef>
                <a:spcPts val="210"/>
              </a:spcBef>
              <a:buSzPts val="1400"/>
              <a:buFont typeface="Times New Roman" panose="02020603050405020304" pitchFamily="18" charset="0"/>
              <a:buChar char="●"/>
              <a:tabLst>
                <a:tab pos="1348105" algn="l"/>
              </a:tabLst>
            </a:pPr>
            <a:r>
              <a:rPr lang="ru-RU" sz="1400" spc="0" dirty="0">
                <a:effectLst/>
                <a:latin typeface="Times New Roman" panose="02020603050405020304" pitchFamily="18" charset="0"/>
                <a:ea typeface="Times New Roman" panose="02020603050405020304" pitchFamily="18" charset="0"/>
              </a:rPr>
              <a:t>Манипулирование</a:t>
            </a:r>
            <a:r>
              <a:rPr lang="ru-RU" sz="1400" spc="-5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результатами</a:t>
            </a:r>
            <a:r>
              <a:rPr lang="ru-RU" sz="1400" spc="-4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торгов</a:t>
            </a:r>
            <a:r>
              <a:rPr lang="ru-RU" sz="1400" spc="-4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или</a:t>
            </a:r>
            <a:r>
              <a:rPr lang="ru-RU" sz="1400" spc="-4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аукционов;</a:t>
            </a:r>
            <a:endParaRPr lang="ru-RU" sz="1100" spc="0" dirty="0">
              <a:effectLst/>
              <a:latin typeface="Times New Roman" panose="02020603050405020304" pitchFamily="18" charset="0"/>
              <a:ea typeface="Times New Roman" panose="02020603050405020304" pitchFamily="18" charset="0"/>
            </a:endParaRPr>
          </a:p>
          <a:p>
            <a:pPr marL="1143000" marR="450215" lvl="2" indent="-228600">
              <a:spcBef>
                <a:spcPts val="10"/>
              </a:spcBef>
              <a:spcAft>
                <a:spcPts val="0"/>
              </a:spcAft>
              <a:buSzPts val="1400"/>
              <a:buFont typeface="Times New Roman" panose="02020603050405020304" pitchFamily="18" charset="0"/>
              <a:buChar char="●"/>
              <a:tabLst>
                <a:tab pos="1347470" algn="l"/>
                <a:tab pos="1348740" algn="l"/>
              </a:tabLst>
            </a:pPr>
            <a:r>
              <a:rPr lang="ru-RU" sz="1400" spc="0" dirty="0">
                <a:effectLst/>
                <a:latin typeface="Times New Roman" panose="02020603050405020304" pitchFamily="18" charset="0"/>
                <a:ea typeface="Times New Roman" panose="02020603050405020304" pitchFamily="18" charset="0"/>
              </a:rPr>
              <a:t>Участие</a:t>
            </a:r>
            <a:r>
              <a:rPr lang="ru-RU" sz="1400" spc="20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в</a:t>
            </a:r>
            <a:r>
              <a:rPr lang="ru-RU" sz="1400" spc="20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закупках</a:t>
            </a:r>
            <a:r>
              <a:rPr lang="ru-RU" sz="1400" spc="20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компаний,</a:t>
            </a:r>
            <a:r>
              <a:rPr lang="ru-RU" sz="1400" spc="20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связанных</a:t>
            </a:r>
            <a:r>
              <a:rPr lang="ru-RU" sz="1400" spc="20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с</a:t>
            </a:r>
            <a:r>
              <a:rPr lang="ru-RU" sz="1400" spc="20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лицами,</a:t>
            </a:r>
            <a:r>
              <a:rPr lang="ru-RU" sz="1400" spc="20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занимающими должности в государственных органах.</a:t>
            </a:r>
            <a:endParaRPr lang="ru-RU" sz="1100" spc="0" dirty="0">
              <a:effectLst/>
              <a:latin typeface="Times New Roman" panose="02020603050405020304" pitchFamily="18" charset="0"/>
              <a:ea typeface="Times New Roman" panose="02020603050405020304" pitchFamily="18" charset="0"/>
            </a:endParaRPr>
          </a:p>
          <a:p>
            <a:pPr marL="539115" indent="539750"/>
            <a:r>
              <a:rPr lang="ru-RU" sz="1400" dirty="0">
                <a:effectLst/>
                <a:latin typeface="Times New Roman" panose="02020603050405020304" pitchFamily="18" charset="0"/>
                <a:ea typeface="Times New Roman" panose="02020603050405020304" pitchFamily="18" charset="0"/>
              </a:rPr>
              <a:t>Для</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предотвращения</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коррупции</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a:t>
            </a:r>
            <a:r>
              <a:rPr lang="ru-RU" sz="1400" spc="-4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повышения</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доверия</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к</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системе</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закупок необходимо внедрять следующие меры:</a:t>
            </a:r>
          </a:p>
          <a:p>
            <a:pPr marL="1143000" lvl="2" indent="-228600">
              <a:lnSpc>
                <a:spcPts val="1605"/>
              </a:lnSpc>
              <a:buSzPts val="1400"/>
              <a:buFont typeface="Times New Roman" panose="02020603050405020304" pitchFamily="18" charset="0"/>
              <a:buChar char="●"/>
              <a:tabLst>
                <a:tab pos="1348105" algn="l"/>
              </a:tabLst>
            </a:pPr>
            <a:r>
              <a:rPr lang="ru-RU" sz="1400" spc="0" dirty="0">
                <a:effectLst/>
                <a:latin typeface="Times New Roman" panose="02020603050405020304" pitchFamily="18" charset="0"/>
                <a:ea typeface="Times New Roman" panose="02020603050405020304" pitchFamily="18" charset="0"/>
              </a:rPr>
              <a:t>Прозрачные</a:t>
            </a:r>
            <a:r>
              <a:rPr lang="ru-RU" sz="1400" spc="-4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процедуры</a:t>
            </a:r>
            <a:r>
              <a:rPr lang="ru-RU" sz="1400" spc="-3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с</a:t>
            </a:r>
            <a:r>
              <a:rPr lang="ru-RU" sz="1400" spc="-3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открытым</a:t>
            </a:r>
            <a:r>
              <a:rPr lang="ru-RU" sz="1400" spc="-3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доступом</a:t>
            </a:r>
            <a:r>
              <a:rPr lang="ru-RU" sz="1400" spc="-3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к</a:t>
            </a:r>
            <a:r>
              <a:rPr lang="ru-RU" sz="1400" spc="-3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информации;</a:t>
            </a:r>
            <a:endParaRPr lang="ru-RU" sz="1100" spc="0" dirty="0">
              <a:effectLst/>
              <a:latin typeface="Times New Roman" panose="02020603050405020304" pitchFamily="18" charset="0"/>
              <a:ea typeface="Times New Roman" panose="02020603050405020304" pitchFamily="18" charset="0"/>
            </a:endParaRPr>
          </a:p>
          <a:p>
            <a:pPr marL="1143000" lvl="2" indent="-228600">
              <a:buSzPts val="1400"/>
              <a:buFont typeface="Times New Roman" panose="02020603050405020304" pitchFamily="18" charset="0"/>
              <a:buChar char="●"/>
              <a:tabLst>
                <a:tab pos="1348105" algn="l"/>
              </a:tabLst>
            </a:pPr>
            <a:r>
              <a:rPr lang="ru-RU" sz="1400" spc="0" dirty="0">
                <a:effectLst/>
                <a:latin typeface="Times New Roman" panose="02020603050405020304" pitchFamily="18" charset="0"/>
                <a:ea typeface="Times New Roman" panose="02020603050405020304" pitchFamily="18" charset="0"/>
              </a:rPr>
              <a:t>Независимые</a:t>
            </a:r>
            <a:r>
              <a:rPr lang="ru-RU" sz="1400" spc="-9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органы</a:t>
            </a:r>
            <a:r>
              <a:rPr lang="ru-RU" sz="1400" spc="-8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для</a:t>
            </a:r>
            <a:r>
              <a:rPr lang="ru-RU" sz="1400" spc="-6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контроля</a:t>
            </a:r>
            <a:r>
              <a:rPr lang="ru-RU" sz="1400" spc="-7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за</a:t>
            </a:r>
            <a:r>
              <a:rPr lang="ru-RU" sz="1400" spc="-8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соблюдением</a:t>
            </a:r>
            <a:r>
              <a:rPr lang="ru-RU" sz="1400" spc="-7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законодательства;</a:t>
            </a:r>
            <a:endParaRPr lang="ru-RU" sz="1100" spc="0" dirty="0">
              <a:effectLst/>
              <a:latin typeface="Times New Roman" panose="02020603050405020304" pitchFamily="18" charset="0"/>
              <a:ea typeface="Times New Roman" panose="02020603050405020304" pitchFamily="18" charset="0"/>
            </a:endParaRPr>
          </a:p>
          <a:p>
            <a:pPr marL="1143000" lvl="2" indent="-228600">
              <a:spcBef>
                <a:spcPts val="10"/>
              </a:spcBef>
              <a:buSzPts val="1400"/>
              <a:buFont typeface="Times New Roman" panose="02020603050405020304" pitchFamily="18" charset="0"/>
              <a:buChar char="●"/>
              <a:tabLst>
                <a:tab pos="1348105" algn="l"/>
              </a:tabLst>
            </a:pPr>
            <a:r>
              <a:rPr lang="ru-RU" sz="1400" spc="0" dirty="0">
                <a:effectLst/>
                <a:latin typeface="Times New Roman" panose="02020603050405020304" pitchFamily="18" charset="0"/>
                <a:ea typeface="Times New Roman" panose="02020603050405020304" pitchFamily="18" charset="0"/>
              </a:rPr>
              <a:t>Внедрение</a:t>
            </a:r>
            <a:r>
              <a:rPr lang="ru-RU" sz="1400" spc="-6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антикоррупционных</a:t>
            </a:r>
            <a:r>
              <a:rPr lang="ru-RU" sz="1400" spc="-6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программ</a:t>
            </a:r>
            <a:r>
              <a:rPr lang="ru-RU" sz="1400" spc="-5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в</a:t>
            </a:r>
            <a:r>
              <a:rPr lang="ru-RU" sz="1400" spc="-5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государственные</a:t>
            </a:r>
            <a:r>
              <a:rPr lang="ru-RU" sz="1400" spc="-4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органы.</a:t>
            </a:r>
            <a:endParaRPr lang="ru-RU" sz="1100" spc="0" dirty="0">
              <a:effectLst/>
              <a:latin typeface="Times New Roman" panose="02020603050405020304" pitchFamily="18" charset="0"/>
              <a:ea typeface="Times New Roman" panose="02020603050405020304" pitchFamily="18" charset="0"/>
            </a:endParaRPr>
          </a:p>
          <a:p>
            <a:pPr marL="1143000" marR="449580" lvl="2" indent="-228600" algn="just">
              <a:spcAft>
                <a:spcPts val="0"/>
              </a:spcAft>
              <a:buSzPts val="1400"/>
              <a:buFont typeface="Times New Roman" panose="02020603050405020304" pitchFamily="18" charset="0"/>
              <a:buChar char="●"/>
              <a:tabLst>
                <a:tab pos="1347470" algn="l"/>
                <a:tab pos="1348740" algn="l"/>
              </a:tabLst>
            </a:pPr>
            <a:endParaRPr lang="ru-RU" sz="11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773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AEADAC-F0E8-41F1-9244-3A38CABACBA6}"/>
              </a:ext>
            </a:extLst>
          </p:cNvPr>
          <p:cNvSpPr txBox="1"/>
          <p:nvPr/>
        </p:nvSpPr>
        <p:spPr>
          <a:xfrm>
            <a:off x="793629" y="664233"/>
            <a:ext cx="8160589" cy="5647700"/>
          </a:xfrm>
          <a:prstGeom prst="rect">
            <a:avLst/>
          </a:prstGeom>
          <a:noFill/>
        </p:spPr>
        <p:txBody>
          <a:bodyPr wrap="square">
            <a:spAutoFit/>
          </a:bodyPr>
          <a:lstStyle/>
          <a:p>
            <a:pPr lvl="1" algn="ctr">
              <a:spcBef>
                <a:spcPts val="1220"/>
              </a:spcBef>
              <a:spcAft>
                <a:spcPts val="0"/>
              </a:spcAft>
              <a:tabLst>
                <a:tab pos="1673225" algn="l"/>
              </a:tabLst>
            </a:pPr>
            <a:r>
              <a:rPr lang="ru-RU" sz="1400" b="1" spc="-20" dirty="0">
                <a:solidFill>
                  <a:srgbClr val="365F91"/>
                </a:solidFill>
                <a:effectLst/>
                <a:latin typeface="Times New Roman" panose="02020603050405020304" pitchFamily="18" charset="0"/>
                <a:ea typeface="Times New Roman" panose="02020603050405020304" pitchFamily="18" charset="0"/>
              </a:rPr>
              <a:t>Социальная</a:t>
            </a:r>
            <a:r>
              <a:rPr lang="ru-RU" sz="1400" b="1" spc="-60" dirty="0">
                <a:solidFill>
                  <a:srgbClr val="365F91"/>
                </a:solidFill>
                <a:effectLst/>
                <a:latin typeface="Times New Roman" panose="02020603050405020304" pitchFamily="18" charset="0"/>
                <a:ea typeface="Times New Roman" panose="02020603050405020304" pitchFamily="18" charset="0"/>
              </a:rPr>
              <a:t> </a:t>
            </a:r>
            <a:r>
              <a:rPr lang="ru-RU" sz="1400" b="1" spc="-20" dirty="0">
                <a:solidFill>
                  <a:srgbClr val="365F91"/>
                </a:solidFill>
                <a:effectLst/>
                <a:latin typeface="Times New Roman" panose="02020603050405020304" pitchFamily="18" charset="0"/>
                <a:ea typeface="Times New Roman" panose="02020603050405020304" pitchFamily="18" charset="0"/>
              </a:rPr>
              <a:t>ответственность</a:t>
            </a:r>
            <a:r>
              <a:rPr lang="ru-RU" sz="1400" b="1" spc="-30" dirty="0">
                <a:solidFill>
                  <a:srgbClr val="365F91"/>
                </a:solidFill>
                <a:effectLst/>
                <a:latin typeface="Times New Roman" panose="02020603050405020304" pitchFamily="18" charset="0"/>
                <a:ea typeface="Times New Roman" panose="02020603050405020304" pitchFamily="18" charset="0"/>
              </a:rPr>
              <a:t> </a:t>
            </a:r>
            <a:r>
              <a:rPr lang="ru-RU" sz="1400" b="1" spc="-20" dirty="0">
                <a:solidFill>
                  <a:srgbClr val="365F91"/>
                </a:solidFill>
                <a:effectLst/>
                <a:latin typeface="Times New Roman" panose="02020603050405020304" pitchFamily="18" charset="0"/>
                <a:ea typeface="Times New Roman" panose="02020603050405020304" pitchFamily="18" charset="0"/>
              </a:rPr>
              <a:t>и</a:t>
            </a:r>
            <a:r>
              <a:rPr lang="ru-RU" sz="1400" b="1" spc="-40" dirty="0">
                <a:solidFill>
                  <a:srgbClr val="365F91"/>
                </a:solidFill>
                <a:effectLst/>
                <a:latin typeface="Times New Roman" panose="02020603050405020304" pitchFamily="18" charset="0"/>
                <a:ea typeface="Times New Roman" panose="02020603050405020304" pitchFamily="18" charset="0"/>
              </a:rPr>
              <a:t> </a:t>
            </a:r>
            <a:r>
              <a:rPr lang="ru-RU" sz="1400" b="1" spc="-20" dirty="0">
                <a:solidFill>
                  <a:srgbClr val="365F91"/>
                </a:solidFill>
                <a:effectLst/>
                <a:latin typeface="Times New Roman" panose="02020603050405020304" pitchFamily="18" charset="0"/>
                <a:ea typeface="Times New Roman" panose="02020603050405020304" pitchFamily="18" charset="0"/>
              </a:rPr>
              <a:t>устойчивое</a:t>
            </a:r>
            <a:r>
              <a:rPr lang="ru-RU" sz="1400" b="1" spc="-30" dirty="0">
                <a:solidFill>
                  <a:srgbClr val="365F91"/>
                </a:solidFill>
                <a:effectLst/>
                <a:latin typeface="Times New Roman" panose="02020603050405020304" pitchFamily="18" charset="0"/>
                <a:ea typeface="Times New Roman" panose="02020603050405020304" pitchFamily="18" charset="0"/>
              </a:rPr>
              <a:t> </a:t>
            </a:r>
            <a:r>
              <a:rPr lang="ru-RU" sz="1400" b="1" spc="-10" dirty="0">
                <a:solidFill>
                  <a:srgbClr val="365F91"/>
                </a:solidFill>
                <a:effectLst/>
                <a:latin typeface="Times New Roman" panose="02020603050405020304" pitchFamily="18" charset="0"/>
                <a:ea typeface="Times New Roman" panose="02020603050405020304" pitchFamily="18" charset="0"/>
              </a:rPr>
              <a:t>развитие</a:t>
            </a:r>
            <a:endParaRPr lang="ru-RU" sz="1400" b="1" spc="-20" dirty="0">
              <a:effectLst/>
              <a:latin typeface="Times New Roman" panose="02020603050405020304" pitchFamily="18" charset="0"/>
              <a:ea typeface="Times New Roman" panose="02020603050405020304" pitchFamily="18" charset="0"/>
            </a:endParaRPr>
          </a:p>
          <a:p>
            <a:pPr marL="539115" marR="452120" indent="539750" algn="just">
              <a:spcBef>
                <a:spcPts val="1415"/>
              </a:spcBef>
              <a:spcAft>
                <a:spcPts val="0"/>
              </a:spcAft>
            </a:pPr>
            <a:r>
              <a:rPr lang="ru-RU" sz="1400" dirty="0">
                <a:effectLst/>
                <a:latin typeface="Times New Roman" panose="02020603050405020304" pitchFamily="18" charset="0"/>
                <a:ea typeface="Times New Roman" panose="02020603050405020304" pitchFamily="18" charset="0"/>
              </a:rPr>
              <a:t>В последние годы на первый план выходит не только экономическая эффективность закупок, но и их социальное влияние. Государственные закупки могут способствовать:</a:t>
            </a:r>
          </a:p>
          <a:p>
            <a:pPr marL="1143000" marR="452755" lvl="2" indent="-228600" algn="just">
              <a:spcAft>
                <a:spcPts val="0"/>
              </a:spcAft>
              <a:buSzPts val="1400"/>
              <a:buFont typeface="Times New Roman" panose="02020603050405020304" pitchFamily="18" charset="0"/>
              <a:buChar char="●"/>
              <a:tabLst>
                <a:tab pos="1347470" algn="l"/>
                <a:tab pos="1348740" algn="l"/>
              </a:tabLst>
            </a:pPr>
            <a:r>
              <a:rPr lang="ru-RU" sz="1400" spc="0" dirty="0">
                <a:effectLst/>
                <a:latin typeface="Times New Roman" panose="02020603050405020304" pitchFamily="18" charset="0"/>
                <a:ea typeface="Times New Roman" panose="02020603050405020304" pitchFamily="18" charset="0"/>
              </a:rPr>
              <a:t>Социальной интеграции (например, закупки товаров и услуг у предприятий, предоставляющих рабочие места для инвалидов или других уязвимых групп);</a:t>
            </a:r>
            <a:endParaRPr lang="ru-RU" sz="1100" spc="0" dirty="0">
              <a:effectLst/>
              <a:latin typeface="Times New Roman" panose="02020603050405020304" pitchFamily="18" charset="0"/>
              <a:ea typeface="Times New Roman" panose="02020603050405020304" pitchFamily="18" charset="0"/>
            </a:endParaRPr>
          </a:p>
          <a:p>
            <a:pPr marL="1143000" marR="447675" lvl="2" indent="-228600" algn="just">
              <a:spcBef>
                <a:spcPts val="5"/>
              </a:spcBef>
              <a:spcAft>
                <a:spcPts val="0"/>
              </a:spcAft>
              <a:buSzPts val="1400"/>
              <a:buFont typeface="Times New Roman" panose="02020603050405020304" pitchFamily="18" charset="0"/>
              <a:buChar char="●"/>
              <a:tabLst>
                <a:tab pos="1347470" algn="l"/>
                <a:tab pos="1348740" algn="l"/>
              </a:tabLst>
            </a:pPr>
            <a:r>
              <a:rPr lang="ru-RU" sz="1400" spc="0" dirty="0">
                <a:effectLst/>
                <a:latin typeface="Times New Roman" panose="02020603050405020304" pitchFamily="18" charset="0"/>
                <a:ea typeface="Times New Roman" panose="02020603050405020304" pitchFamily="18" charset="0"/>
              </a:rPr>
              <a:t>Экологически чистым технологиям и товарам, поддерживающим устойчивое развитие;</a:t>
            </a:r>
            <a:endParaRPr lang="ru-RU" sz="1100" spc="0" dirty="0">
              <a:effectLst/>
              <a:latin typeface="Times New Roman" panose="02020603050405020304" pitchFamily="18" charset="0"/>
              <a:ea typeface="Times New Roman" panose="02020603050405020304" pitchFamily="18" charset="0"/>
            </a:endParaRPr>
          </a:p>
          <a:p>
            <a:pPr marL="1143000" marR="1676400" lvl="2" indent="-228600" algn="just">
              <a:spcAft>
                <a:spcPts val="0"/>
              </a:spcAft>
              <a:buSzPts val="1400"/>
              <a:buFont typeface="Times New Roman" panose="02020603050405020304" pitchFamily="18" charset="0"/>
              <a:buChar char="●"/>
              <a:tabLst>
                <a:tab pos="1347470" algn="l"/>
              </a:tabLst>
            </a:pPr>
            <a:r>
              <a:rPr lang="ru-RU" sz="1400" spc="0" dirty="0">
                <a:effectLst/>
                <a:latin typeface="Times New Roman" panose="02020603050405020304" pitchFamily="18" charset="0"/>
                <a:ea typeface="Times New Roman" panose="02020603050405020304" pitchFamily="18" charset="0"/>
              </a:rPr>
              <a:t>Развитию</a:t>
            </a:r>
            <a:r>
              <a:rPr lang="ru-RU" sz="1400" spc="-3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местных</a:t>
            </a:r>
            <a:r>
              <a:rPr lang="ru-RU" sz="1400" spc="-4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производителей</a:t>
            </a:r>
            <a:r>
              <a:rPr lang="ru-RU" sz="1400" spc="-2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и</a:t>
            </a:r>
            <a:r>
              <a:rPr lang="ru-RU" sz="1400" spc="-2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малого</a:t>
            </a:r>
            <a:r>
              <a:rPr lang="ru-RU" sz="1400" spc="-3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бизнеса. Социальная ответственность в закупках включает:</a:t>
            </a:r>
            <a:endParaRPr lang="ru-RU" sz="1100" spc="0" dirty="0">
              <a:effectLst/>
              <a:latin typeface="Times New Roman" panose="02020603050405020304" pitchFamily="18" charset="0"/>
              <a:ea typeface="Times New Roman" panose="02020603050405020304" pitchFamily="18" charset="0"/>
            </a:endParaRPr>
          </a:p>
          <a:p>
            <a:pPr marL="1143000" marR="452755" lvl="2" indent="-228600">
              <a:spcBef>
                <a:spcPts val="5"/>
              </a:spcBef>
              <a:spcAft>
                <a:spcPts val="0"/>
              </a:spcAft>
              <a:buSzPts val="1400"/>
              <a:buFont typeface="Times New Roman" panose="02020603050405020304" pitchFamily="18" charset="0"/>
              <a:buChar char="●"/>
              <a:tabLst>
                <a:tab pos="1347470" algn="l"/>
                <a:tab pos="1348740" algn="l"/>
              </a:tabLst>
            </a:pPr>
            <a:r>
              <a:rPr lang="ru-RU" sz="1400" spc="0" dirty="0">
                <a:effectLst/>
                <a:latin typeface="Times New Roman" panose="02020603050405020304" pitchFamily="18" charset="0"/>
                <a:ea typeface="Times New Roman" panose="02020603050405020304" pitchFamily="18" charset="0"/>
              </a:rPr>
              <a:t>Отдачу</a:t>
            </a:r>
            <a:r>
              <a:rPr lang="ru-RU" sz="1400" spc="19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предпочтения</a:t>
            </a:r>
            <a:r>
              <a:rPr lang="ru-RU" sz="1400" spc="20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социальным</a:t>
            </a:r>
            <a:r>
              <a:rPr lang="ru-RU" sz="1400" spc="20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и</a:t>
            </a:r>
            <a:r>
              <a:rPr lang="ru-RU" sz="1400" spc="20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экологическим</a:t>
            </a:r>
            <a:r>
              <a:rPr lang="ru-RU" sz="1400" spc="20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критериям</a:t>
            </a:r>
            <a:r>
              <a:rPr lang="ru-RU" sz="1400" spc="20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при выборе поставщиков;</a:t>
            </a:r>
            <a:endParaRPr lang="ru-RU" sz="1100" spc="0" dirty="0">
              <a:effectLst/>
              <a:latin typeface="Times New Roman" panose="02020603050405020304" pitchFamily="18" charset="0"/>
              <a:ea typeface="Times New Roman" panose="02020603050405020304" pitchFamily="18" charset="0"/>
            </a:endParaRPr>
          </a:p>
          <a:p>
            <a:pPr marL="1143000" marR="451485" lvl="2" indent="-228600">
              <a:spcAft>
                <a:spcPts val="0"/>
              </a:spcAft>
              <a:buSzPts val="1400"/>
              <a:buFont typeface="Times New Roman" panose="02020603050405020304" pitchFamily="18" charset="0"/>
              <a:buChar char="●"/>
              <a:tabLst>
                <a:tab pos="1347470" algn="l"/>
                <a:tab pos="1348740" algn="l"/>
                <a:tab pos="2454275" algn="l"/>
                <a:tab pos="3748405" algn="l"/>
                <a:tab pos="4725035" algn="l"/>
                <a:tab pos="5598795" algn="l"/>
              </a:tabLst>
            </a:pPr>
            <a:r>
              <a:rPr lang="ru-RU" sz="1400" spc="-10" dirty="0">
                <a:effectLst/>
                <a:latin typeface="Times New Roman" panose="02020603050405020304" pitchFamily="18" charset="0"/>
                <a:ea typeface="Times New Roman" panose="02020603050405020304" pitchFamily="18" charset="0"/>
              </a:rPr>
              <a:t>Поддержку</a:t>
            </a:r>
            <a:r>
              <a:rPr lang="ru-RU" sz="1400" spc="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инклюзивных</a:t>
            </a:r>
            <a:r>
              <a:rPr lang="ru-RU" sz="1400" spc="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проектов,</a:t>
            </a:r>
            <a:r>
              <a:rPr lang="ru-RU" sz="1400" spc="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которые</a:t>
            </a:r>
            <a:r>
              <a:rPr lang="ru-RU" sz="1400" spc="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способствуют </a:t>
            </a:r>
            <a:r>
              <a:rPr lang="ru-RU" sz="1400" spc="0" dirty="0">
                <a:effectLst/>
                <a:latin typeface="Times New Roman" panose="02020603050405020304" pitchFamily="18" charset="0"/>
                <a:ea typeface="Times New Roman" panose="02020603050405020304" pitchFamily="18" charset="0"/>
              </a:rPr>
              <a:t>улучшению условий жизни населения;</a:t>
            </a:r>
            <a:endParaRPr lang="ru-RU" sz="1100" spc="0" dirty="0">
              <a:effectLst/>
              <a:latin typeface="Times New Roman" panose="02020603050405020304" pitchFamily="18" charset="0"/>
              <a:ea typeface="Times New Roman" panose="02020603050405020304" pitchFamily="18" charset="0"/>
            </a:endParaRPr>
          </a:p>
          <a:p>
            <a:pPr marL="1143000" lvl="2" indent="-228600">
              <a:lnSpc>
                <a:spcPts val="1605"/>
              </a:lnSpc>
              <a:buSzPts val="1400"/>
              <a:buFont typeface="Times New Roman" panose="02020603050405020304" pitchFamily="18" charset="0"/>
              <a:buChar char="●"/>
              <a:tabLst>
                <a:tab pos="1348105" algn="l"/>
              </a:tabLst>
            </a:pPr>
            <a:r>
              <a:rPr lang="ru-RU" sz="1400" spc="0" dirty="0">
                <a:effectLst/>
                <a:latin typeface="Times New Roman" panose="02020603050405020304" pitchFamily="18" charset="0"/>
                <a:ea typeface="Times New Roman" panose="02020603050405020304" pitchFamily="18" charset="0"/>
              </a:rPr>
              <a:t>Учёт</a:t>
            </a:r>
            <a:r>
              <a:rPr lang="ru-RU" sz="1400" spc="-5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долгосрочных</a:t>
            </a:r>
            <a:r>
              <a:rPr lang="ru-RU" sz="1400" spc="-5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социальных</a:t>
            </a:r>
            <a:r>
              <a:rPr lang="ru-RU" sz="1400" spc="-30"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и</a:t>
            </a:r>
            <a:r>
              <a:rPr lang="ru-RU" sz="1400" spc="-35" dirty="0">
                <a:effectLst/>
                <a:latin typeface="Times New Roman" panose="02020603050405020304" pitchFamily="18" charset="0"/>
                <a:ea typeface="Times New Roman" panose="02020603050405020304" pitchFamily="18" charset="0"/>
              </a:rPr>
              <a:t> </a:t>
            </a:r>
            <a:r>
              <a:rPr lang="ru-RU" sz="1400" spc="0" dirty="0">
                <a:effectLst/>
                <a:latin typeface="Times New Roman" panose="02020603050405020304" pitchFamily="18" charset="0"/>
                <a:ea typeface="Times New Roman" panose="02020603050405020304" pitchFamily="18" charset="0"/>
              </a:rPr>
              <a:t>экологических</a:t>
            </a:r>
            <a:r>
              <a:rPr lang="ru-RU" sz="1400" spc="-30"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последствий.</a:t>
            </a:r>
            <a:endParaRPr lang="ru-RU" sz="1100" spc="0" dirty="0">
              <a:effectLst/>
              <a:latin typeface="Times New Roman" panose="02020603050405020304" pitchFamily="18" charset="0"/>
              <a:ea typeface="Times New Roman" panose="02020603050405020304" pitchFamily="18" charset="0"/>
            </a:endParaRPr>
          </a:p>
          <a:p>
            <a:pPr marL="539115" marR="446405" indent="539750" algn="just"/>
            <a:r>
              <a:rPr lang="ru-RU" sz="1400" dirty="0">
                <a:effectLst/>
                <a:latin typeface="Times New Roman" panose="02020603050405020304" pitchFamily="18" charset="0"/>
                <a:ea typeface="Times New Roman" panose="02020603050405020304" pitchFamily="18" charset="0"/>
              </a:rPr>
              <a:t>Многие страны начали использовать социальные критерии при проведении закупок, чтобы учитывать не только цену и качество, но и влияние на общество. Примеры таких критериев:</a:t>
            </a:r>
          </a:p>
          <a:p>
            <a:pPr marL="1143000" marR="448945" lvl="2" indent="-228600" algn="just">
              <a:spcAft>
                <a:spcPts val="0"/>
              </a:spcAft>
              <a:buSzPts val="1400"/>
              <a:buFont typeface="Times New Roman" panose="02020603050405020304" pitchFamily="18" charset="0"/>
              <a:buChar char="●"/>
              <a:tabLst>
                <a:tab pos="1347470" algn="l"/>
                <a:tab pos="1348740" algn="l"/>
              </a:tabLst>
            </a:pPr>
            <a:r>
              <a:rPr lang="ru-RU" sz="1400" spc="0" dirty="0">
                <a:effectLst/>
                <a:latin typeface="Times New Roman" panose="02020603050405020304" pitchFamily="18" charset="0"/>
                <a:ea typeface="Times New Roman" panose="02020603050405020304" pitchFamily="18" charset="0"/>
              </a:rPr>
              <a:t>Создание рабочих мест для определённых категорий граждан (инвалиды, безработные, молодёжь);</a:t>
            </a:r>
            <a:endParaRPr lang="ru-RU" sz="1100" spc="0" dirty="0">
              <a:effectLst/>
              <a:latin typeface="Times New Roman" panose="02020603050405020304" pitchFamily="18" charset="0"/>
              <a:ea typeface="Times New Roman" panose="02020603050405020304" pitchFamily="18" charset="0"/>
            </a:endParaRPr>
          </a:p>
          <a:p>
            <a:pPr marL="1143000" marR="449580" lvl="2" indent="-228600" algn="just">
              <a:spcAft>
                <a:spcPts val="0"/>
              </a:spcAft>
              <a:buSzPts val="1400"/>
              <a:buFont typeface="Times New Roman" panose="02020603050405020304" pitchFamily="18" charset="0"/>
              <a:buChar char="●"/>
              <a:tabLst>
                <a:tab pos="1347470" algn="l"/>
                <a:tab pos="1348740" algn="l"/>
              </a:tabLst>
            </a:pPr>
            <a:r>
              <a:rPr lang="ru-RU" sz="1400" spc="0" dirty="0">
                <a:effectLst/>
                <a:latin typeface="Times New Roman" panose="02020603050405020304" pitchFamily="18" charset="0"/>
                <a:ea typeface="Times New Roman" panose="02020603050405020304" pitchFamily="18" charset="0"/>
              </a:rPr>
              <a:t>Соблюдение экологических стандартов — закупка экологически чистых товаров и услуг, поддержка устойчивых бизнес-моделей;</a:t>
            </a:r>
            <a:endParaRPr lang="ru-RU" sz="1100" spc="0" dirty="0">
              <a:effectLst/>
              <a:latin typeface="Times New Roman" panose="02020603050405020304" pitchFamily="18" charset="0"/>
              <a:ea typeface="Times New Roman" panose="02020603050405020304" pitchFamily="18" charset="0"/>
            </a:endParaRPr>
          </a:p>
          <a:p>
            <a:pPr marL="1143000" marR="450215" lvl="2" indent="-228600" algn="just">
              <a:spcAft>
                <a:spcPts val="0"/>
              </a:spcAft>
              <a:buSzPts val="1400"/>
              <a:buFont typeface="Times New Roman" panose="02020603050405020304" pitchFamily="18" charset="0"/>
              <a:buChar char="●"/>
              <a:tabLst>
                <a:tab pos="1347470" algn="l"/>
                <a:tab pos="1348740" algn="l"/>
              </a:tabLst>
            </a:pPr>
            <a:r>
              <a:rPr lang="ru-RU" sz="1400" spc="0" dirty="0">
                <a:effectLst/>
                <a:latin typeface="Times New Roman" panose="02020603050405020304" pitchFamily="18" charset="0"/>
                <a:ea typeface="Times New Roman" panose="02020603050405020304" pitchFamily="18" charset="0"/>
              </a:rPr>
              <a:t>Соблюдение трудовых прав — отказ от закупок у поставщиков, которые нарушают права работников (невыплата зарплаты, плохие условия труда).</a:t>
            </a:r>
            <a:endParaRPr lang="ru-RU" sz="1100" spc="0" dirty="0">
              <a:effectLst/>
              <a:latin typeface="Times New Roman" panose="02020603050405020304" pitchFamily="18" charset="0"/>
              <a:ea typeface="Times New Roman" panose="02020603050405020304" pitchFamily="18" charset="0"/>
            </a:endParaRPr>
          </a:p>
          <a:p>
            <a:pPr marL="539115" marR="450215" indent="539750" algn="just"/>
            <a:r>
              <a:rPr lang="ru-RU" sz="1400" dirty="0">
                <a:effectLst/>
                <a:latin typeface="Times New Roman" panose="02020603050405020304" pitchFamily="18" charset="0"/>
                <a:ea typeface="Times New Roman" panose="02020603050405020304" pitchFamily="18" charset="0"/>
              </a:rPr>
              <a:t>Эти практики помогают государствам реализовывать политику устойчивого развития и одновременно поддерживать социальную </a:t>
            </a:r>
            <a:r>
              <a:rPr lang="ru-RU" sz="1400" spc="-10" dirty="0">
                <a:effectLst/>
                <a:latin typeface="Times New Roman" panose="02020603050405020304" pitchFamily="18" charset="0"/>
                <a:ea typeface="Times New Roman" panose="02020603050405020304" pitchFamily="18" charset="0"/>
              </a:rPr>
              <a:t>справедливость.</a:t>
            </a: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2134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A93B2B-15E7-4098-9E58-7AE0E4E2D42F}"/>
              </a:ext>
            </a:extLst>
          </p:cNvPr>
          <p:cNvSpPr txBox="1"/>
          <p:nvPr/>
        </p:nvSpPr>
        <p:spPr>
          <a:xfrm>
            <a:off x="1190445" y="388189"/>
            <a:ext cx="7418717" cy="5221942"/>
          </a:xfrm>
          <a:prstGeom prst="rect">
            <a:avLst/>
          </a:prstGeom>
          <a:noFill/>
        </p:spPr>
        <p:txBody>
          <a:bodyPr wrap="square">
            <a:spAutoFit/>
          </a:bodyPr>
          <a:lstStyle/>
          <a:p>
            <a:pPr lvl="1" algn="ctr">
              <a:spcBef>
                <a:spcPts val="1220"/>
              </a:spcBef>
              <a:spcAft>
                <a:spcPts val="0"/>
              </a:spcAft>
              <a:tabLst>
                <a:tab pos="2142490" algn="l"/>
              </a:tabLst>
            </a:pPr>
            <a:r>
              <a:rPr lang="ru-RU" b="1" spc="-20" dirty="0">
                <a:solidFill>
                  <a:srgbClr val="365F91"/>
                </a:solidFill>
                <a:effectLst/>
                <a:latin typeface="Times New Roman" panose="02020603050405020304" pitchFamily="18" charset="0"/>
                <a:ea typeface="Times New Roman" panose="02020603050405020304" pitchFamily="18" charset="0"/>
              </a:rPr>
              <a:t>Прозрачность</a:t>
            </a:r>
            <a:r>
              <a:rPr lang="ru-RU" b="1" spc="-30" dirty="0">
                <a:solidFill>
                  <a:srgbClr val="365F91"/>
                </a:solidFill>
                <a:effectLst/>
                <a:latin typeface="Times New Roman" panose="02020603050405020304" pitchFamily="18" charset="0"/>
                <a:ea typeface="Times New Roman" panose="02020603050405020304" pitchFamily="18" charset="0"/>
              </a:rPr>
              <a:t> </a:t>
            </a:r>
            <a:r>
              <a:rPr lang="ru-RU" b="1" spc="-20" dirty="0">
                <a:solidFill>
                  <a:srgbClr val="365F91"/>
                </a:solidFill>
                <a:effectLst/>
                <a:latin typeface="Times New Roman" panose="02020603050405020304" pitchFamily="18" charset="0"/>
                <a:ea typeface="Times New Roman" panose="02020603050405020304" pitchFamily="18" charset="0"/>
              </a:rPr>
              <a:t>и</a:t>
            </a:r>
            <a:r>
              <a:rPr lang="ru-RU" b="1" spc="-25" dirty="0">
                <a:solidFill>
                  <a:srgbClr val="365F91"/>
                </a:solidFill>
                <a:effectLst/>
                <a:latin typeface="Times New Roman" panose="02020603050405020304" pitchFamily="18" charset="0"/>
                <a:ea typeface="Times New Roman" panose="02020603050405020304" pitchFamily="18" charset="0"/>
              </a:rPr>
              <a:t> </a:t>
            </a:r>
            <a:r>
              <a:rPr lang="ru-RU" b="1" spc="-20" dirty="0">
                <a:solidFill>
                  <a:srgbClr val="365F91"/>
                </a:solidFill>
                <a:effectLst/>
                <a:latin typeface="Times New Roman" panose="02020603050405020304" pitchFamily="18" charset="0"/>
                <a:ea typeface="Times New Roman" panose="02020603050405020304" pitchFamily="18" charset="0"/>
              </a:rPr>
              <a:t>участие</a:t>
            </a:r>
            <a:r>
              <a:rPr lang="ru-RU" b="1" spc="-15" dirty="0">
                <a:solidFill>
                  <a:srgbClr val="365F91"/>
                </a:solidFill>
                <a:effectLst/>
                <a:latin typeface="Times New Roman" panose="02020603050405020304" pitchFamily="18" charset="0"/>
                <a:ea typeface="Times New Roman" panose="02020603050405020304" pitchFamily="18" charset="0"/>
              </a:rPr>
              <a:t> </a:t>
            </a:r>
            <a:r>
              <a:rPr lang="ru-RU" b="1" spc="-10" dirty="0">
                <a:solidFill>
                  <a:srgbClr val="365F91"/>
                </a:solidFill>
                <a:effectLst/>
                <a:latin typeface="Times New Roman" panose="02020603050405020304" pitchFamily="18" charset="0"/>
                <a:ea typeface="Times New Roman" panose="02020603050405020304" pitchFamily="18" charset="0"/>
              </a:rPr>
              <a:t>общественности</a:t>
            </a:r>
            <a:endParaRPr lang="ru-RU" b="1" spc="-20" dirty="0">
              <a:effectLst/>
              <a:latin typeface="Times New Roman" panose="02020603050405020304" pitchFamily="18" charset="0"/>
              <a:ea typeface="Times New Roman" panose="02020603050405020304" pitchFamily="18" charset="0"/>
            </a:endParaRPr>
          </a:p>
          <a:p>
            <a:pPr marL="539115" marR="447675" algn="just">
              <a:lnSpc>
                <a:spcPct val="100000"/>
              </a:lnSpc>
              <a:spcBef>
                <a:spcPts val="210"/>
              </a:spcBef>
              <a:spcAft>
                <a:spcPts val="0"/>
              </a:spcAft>
            </a:pPr>
            <a:r>
              <a:rPr lang="ru-RU" dirty="0">
                <a:effectLst/>
                <a:latin typeface="Times New Roman" panose="02020603050405020304" pitchFamily="18" charset="0"/>
                <a:ea typeface="Times New Roman" panose="02020603050405020304" pitchFamily="18" charset="0"/>
              </a:rPr>
              <a:t>Одним из важных аспектов этики в закупках является вовлечённость общественности.</a:t>
            </a:r>
            <a:r>
              <a:rPr lang="ru-RU" spc="395"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Процедуры</a:t>
            </a:r>
            <a:r>
              <a:rPr lang="ru-RU" spc="400"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должны</a:t>
            </a:r>
            <a:r>
              <a:rPr lang="ru-RU" spc="390"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быть</a:t>
            </a:r>
            <a:r>
              <a:rPr lang="ru-RU" spc="390"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не</a:t>
            </a:r>
            <a:r>
              <a:rPr lang="ru-RU" spc="400"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только</a:t>
            </a:r>
            <a:r>
              <a:rPr lang="ru-RU" spc="400"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прозрачными,</a:t>
            </a:r>
            <a:r>
              <a:rPr lang="ru-RU" spc="395"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но</a:t>
            </a:r>
            <a:r>
              <a:rPr lang="ru-RU" spc="400"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и доступными для контроля и обсуждения широкой аудиторией. Для этого </a:t>
            </a:r>
            <a:r>
              <a:rPr lang="ru-RU" spc="-10" dirty="0">
                <a:effectLst/>
                <a:latin typeface="Times New Roman" panose="02020603050405020304" pitchFamily="18" charset="0"/>
                <a:ea typeface="Times New Roman" panose="02020603050405020304" pitchFamily="18" charset="0"/>
              </a:rPr>
              <a:t>необходимо:</a:t>
            </a:r>
            <a:endParaRPr lang="ru-RU" dirty="0">
              <a:effectLst/>
              <a:latin typeface="Times New Roman" panose="02020603050405020304" pitchFamily="18" charset="0"/>
              <a:ea typeface="Times New Roman" panose="02020603050405020304" pitchFamily="18" charset="0"/>
            </a:endParaRPr>
          </a:p>
          <a:p>
            <a:pPr marL="1143000" marR="452120" lvl="2" indent="-228600" algn="just">
              <a:spcAft>
                <a:spcPts val="0"/>
              </a:spcAft>
              <a:buSzPts val="1400"/>
              <a:buFont typeface="Times New Roman" panose="02020603050405020304" pitchFamily="18" charset="0"/>
              <a:buChar char="●"/>
              <a:tabLst>
                <a:tab pos="1347470" algn="l"/>
                <a:tab pos="1348740" algn="l"/>
              </a:tabLst>
            </a:pPr>
            <a:r>
              <a:rPr lang="ru-RU" spc="0" dirty="0">
                <a:effectLst/>
                <a:latin typeface="Times New Roman" panose="02020603050405020304" pitchFamily="18" charset="0"/>
                <a:ea typeface="Times New Roman" panose="02020603050405020304" pitchFamily="18" charset="0"/>
              </a:rPr>
              <a:t>Публиковать всю информацию о проведении закупок в открытом доступе, включая результаты торгов, заключённые контракты и отчёты о выполнении обязательств;</a:t>
            </a:r>
          </a:p>
          <a:p>
            <a:pPr marL="1143000" marR="453390" lvl="2" indent="-228600" algn="just">
              <a:spcAft>
                <a:spcPts val="0"/>
              </a:spcAft>
              <a:buSzPts val="1400"/>
              <a:buFont typeface="Times New Roman" panose="02020603050405020304" pitchFamily="18" charset="0"/>
              <a:buChar char="●"/>
              <a:tabLst>
                <a:tab pos="1347470" algn="l"/>
                <a:tab pos="1348740" algn="l"/>
              </a:tabLst>
            </a:pPr>
            <a:r>
              <a:rPr lang="ru-RU" spc="0" dirty="0">
                <a:effectLst/>
                <a:latin typeface="Times New Roman" panose="02020603050405020304" pitchFamily="18" charset="0"/>
                <a:ea typeface="Times New Roman" panose="02020603050405020304" pitchFamily="18" charset="0"/>
              </a:rPr>
              <a:t>Предоставлять возможность для участников и заинтересованных сторон подавать жалобы и замечания;</a:t>
            </a:r>
          </a:p>
          <a:p>
            <a:pPr marL="1143000" marR="450215" lvl="2" indent="-228600" algn="just">
              <a:spcAft>
                <a:spcPts val="0"/>
              </a:spcAft>
              <a:buSzPts val="1400"/>
              <a:buFont typeface="Times New Roman" panose="02020603050405020304" pitchFamily="18" charset="0"/>
              <a:buChar char="●"/>
              <a:tabLst>
                <a:tab pos="1347470" algn="l"/>
                <a:tab pos="1348740" algn="l"/>
              </a:tabLst>
            </a:pPr>
            <a:r>
              <a:rPr lang="ru-RU" spc="0" dirty="0">
                <a:effectLst/>
                <a:latin typeface="Times New Roman" panose="02020603050405020304" pitchFamily="18" charset="0"/>
                <a:ea typeface="Times New Roman" panose="02020603050405020304" pitchFamily="18" charset="0"/>
              </a:rPr>
              <a:t>Создавать механизмы, позволяющие гражданам контролировать целевое использование государственных средств.</a:t>
            </a:r>
          </a:p>
          <a:p>
            <a:pPr marL="539115" marR="452120" indent="539750" algn="just"/>
            <a:r>
              <a:rPr lang="ru-RU" dirty="0">
                <a:effectLst/>
                <a:latin typeface="Times New Roman" panose="02020603050405020304" pitchFamily="18" charset="0"/>
                <a:ea typeface="Times New Roman" panose="02020603050405020304" pitchFamily="18" charset="0"/>
              </a:rPr>
              <a:t>Активное участие общественности способствует повышению доверия к системе и снижению рисков злоупотреблений.</a:t>
            </a:r>
          </a:p>
          <a:p>
            <a:pPr marL="539115" marR="446405" indent="539750" algn="just">
              <a:spcBef>
                <a:spcPts val="1425"/>
              </a:spcBef>
              <a:spcAft>
                <a:spcPts val="0"/>
              </a:spcAft>
            </a:pPr>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8073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660279-0430-4AF5-B62F-4575EF342E77}"/>
              </a:ext>
            </a:extLst>
          </p:cNvPr>
          <p:cNvSpPr txBox="1"/>
          <p:nvPr/>
        </p:nvSpPr>
        <p:spPr>
          <a:xfrm>
            <a:off x="923026" y="741872"/>
            <a:ext cx="7254816" cy="4801314"/>
          </a:xfrm>
          <a:prstGeom prst="rect">
            <a:avLst/>
          </a:prstGeom>
          <a:noFill/>
        </p:spPr>
        <p:txBody>
          <a:bodyPr wrap="square">
            <a:spAutoFit/>
          </a:bodyPr>
          <a:lstStyle/>
          <a:p>
            <a:pPr lvl="1" algn="ctr">
              <a:spcBef>
                <a:spcPts val="1125"/>
              </a:spcBef>
              <a:spcAft>
                <a:spcPts val="0"/>
              </a:spcAft>
              <a:tabLst>
                <a:tab pos="936625" algn="l"/>
              </a:tabLst>
            </a:pPr>
            <a:r>
              <a:rPr lang="ru-RU" sz="1400" b="1" spc="-20" dirty="0">
                <a:effectLst/>
                <a:latin typeface="Times New Roman" panose="02020603050405020304" pitchFamily="18" charset="0"/>
                <a:ea typeface="Times New Roman" panose="02020603050405020304" pitchFamily="18" charset="0"/>
              </a:rPr>
              <a:t>Примеры</a:t>
            </a:r>
            <a:r>
              <a:rPr lang="ru-RU" sz="1400" b="1" spc="-30" dirty="0">
                <a:effectLst/>
                <a:latin typeface="Times New Roman" panose="02020603050405020304" pitchFamily="18" charset="0"/>
                <a:ea typeface="Times New Roman" panose="02020603050405020304" pitchFamily="18" charset="0"/>
              </a:rPr>
              <a:t> </a:t>
            </a:r>
            <a:r>
              <a:rPr lang="ru-RU" sz="1400" b="1" spc="-20" dirty="0">
                <a:effectLst/>
                <a:latin typeface="Times New Roman" panose="02020603050405020304" pitchFamily="18" charset="0"/>
                <a:ea typeface="Times New Roman" panose="02020603050405020304" pitchFamily="18" charset="0"/>
              </a:rPr>
              <a:t>этических нарушений</a:t>
            </a:r>
            <a:r>
              <a:rPr lang="ru-RU" sz="1400" b="1" spc="-25" dirty="0">
                <a:effectLst/>
                <a:latin typeface="Times New Roman" panose="02020603050405020304" pitchFamily="18" charset="0"/>
                <a:ea typeface="Times New Roman" panose="02020603050405020304" pitchFamily="18" charset="0"/>
              </a:rPr>
              <a:t> </a:t>
            </a:r>
            <a:r>
              <a:rPr lang="ru-RU" sz="1400" b="1" spc="-20" dirty="0">
                <a:effectLst/>
                <a:latin typeface="Times New Roman" panose="02020603050405020304" pitchFamily="18" charset="0"/>
                <a:ea typeface="Times New Roman" panose="02020603050405020304" pitchFamily="18" charset="0"/>
              </a:rPr>
              <a:t>и их</a:t>
            </a:r>
            <a:r>
              <a:rPr lang="ru-RU" sz="1400" b="1" spc="-40" dirty="0">
                <a:effectLst/>
                <a:latin typeface="Times New Roman" panose="02020603050405020304" pitchFamily="18" charset="0"/>
                <a:ea typeface="Times New Roman" panose="02020603050405020304" pitchFamily="18" charset="0"/>
              </a:rPr>
              <a:t> </a:t>
            </a:r>
            <a:r>
              <a:rPr lang="ru-RU" sz="1400" b="1" spc="-10" dirty="0">
                <a:effectLst/>
                <a:latin typeface="Times New Roman" panose="02020603050405020304" pitchFamily="18" charset="0"/>
                <a:ea typeface="Times New Roman" panose="02020603050405020304" pitchFamily="18" charset="0"/>
              </a:rPr>
              <a:t>последствия</a:t>
            </a:r>
            <a:endParaRPr lang="ru-RU" sz="1100" b="1" spc="-20" dirty="0">
              <a:effectLst/>
              <a:latin typeface="Times New Roman" panose="02020603050405020304" pitchFamily="18" charset="0"/>
              <a:ea typeface="Times New Roman" panose="02020603050405020304" pitchFamily="18" charset="0"/>
            </a:endParaRPr>
          </a:p>
          <a:p>
            <a:pPr marL="1078865" algn="just">
              <a:lnSpc>
                <a:spcPts val="1610"/>
              </a:lnSpc>
              <a:spcBef>
                <a:spcPts val="5"/>
              </a:spcBef>
              <a:spcAft>
                <a:spcPts val="0"/>
              </a:spcAft>
            </a:pPr>
            <a:r>
              <a:rPr lang="ru-RU" sz="1400" b="1" dirty="0">
                <a:effectLst/>
                <a:latin typeface="Times New Roman" panose="02020603050405020304" pitchFamily="18" charset="0"/>
                <a:ea typeface="Times New Roman" panose="02020603050405020304" pitchFamily="18" charset="0"/>
              </a:rPr>
              <a:t>Пример</a:t>
            </a:r>
            <a:r>
              <a:rPr lang="ru-RU" sz="1400" b="1" spc="-4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коррупции</a:t>
            </a:r>
            <a:r>
              <a:rPr lang="ru-RU" sz="1400" spc="-3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при</a:t>
            </a:r>
            <a:r>
              <a:rPr lang="ru-RU" sz="1400" spc="-2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госзакупках:</a:t>
            </a:r>
            <a:endParaRPr lang="ru-RU" sz="1100" dirty="0">
              <a:effectLst/>
              <a:latin typeface="Times New Roman" panose="02020603050405020304" pitchFamily="18" charset="0"/>
              <a:ea typeface="Times New Roman" panose="02020603050405020304" pitchFamily="18" charset="0"/>
            </a:endParaRPr>
          </a:p>
          <a:p>
            <a:pPr marL="539115" marR="452120" indent="539750" algn="just"/>
            <a:r>
              <a:rPr lang="ru-RU" sz="1400" dirty="0">
                <a:effectLst/>
                <a:latin typeface="Times New Roman" panose="02020603050405020304" pitchFamily="18" charset="0"/>
                <a:ea typeface="Times New Roman" panose="02020603050405020304" pitchFamily="18" charset="0"/>
              </a:rPr>
              <a:t>Поставщик, дающий взятку чиновнику, чтобы выиграть тендер. Это приводит</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к</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тому,</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что</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государственные</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деньги</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тратятся</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неэффективно,</a:t>
            </a:r>
            <a:r>
              <a:rPr lang="ru-RU" sz="1400" spc="-8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а</a:t>
            </a:r>
            <a:r>
              <a:rPr lang="ru-RU" sz="1400" spc="-9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качество товаров или услуг может быть низким.</a:t>
            </a:r>
          </a:p>
          <a:p>
            <a:pPr marL="1078865" algn="just">
              <a:lnSpc>
                <a:spcPts val="1610"/>
              </a:lnSpc>
              <a:spcBef>
                <a:spcPts val="5"/>
              </a:spcBef>
              <a:spcAft>
                <a:spcPts val="0"/>
              </a:spcAft>
            </a:pPr>
            <a:r>
              <a:rPr lang="ru-RU" sz="1400" dirty="0">
                <a:effectLst/>
                <a:latin typeface="Times New Roman" panose="02020603050405020304" pitchFamily="18" charset="0"/>
                <a:ea typeface="Times New Roman" panose="02020603050405020304" pitchFamily="18" charset="0"/>
              </a:rPr>
              <a:t>Пример</a:t>
            </a:r>
            <a:r>
              <a:rPr lang="ru-RU" sz="1400" spc="-4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дискриминации</a:t>
            </a:r>
            <a:r>
              <a:rPr lang="ru-RU" sz="1400" spc="-4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участников</a:t>
            </a:r>
            <a:r>
              <a:rPr lang="ru-RU" sz="1400" spc="-4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закупок:</a:t>
            </a:r>
            <a:endParaRPr lang="ru-RU" sz="1400" dirty="0">
              <a:effectLst/>
              <a:latin typeface="Times New Roman" panose="02020603050405020304" pitchFamily="18" charset="0"/>
              <a:ea typeface="Times New Roman" panose="02020603050405020304" pitchFamily="18" charset="0"/>
            </a:endParaRPr>
          </a:p>
          <a:p>
            <a:pPr marL="539115" marR="451485" indent="539750" algn="just"/>
            <a:r>
              <a:rPr lang="ru-RU" sz="1400" dirty="0">
                <a:effectLst/>
                <a:latin typeface="Times New Roman" panose="02020603050405020304" pitchFamily="18" charset="0"/>
                <a:ea typeface="Times New Roman" panose="02020603050405020304" pitchFamily="18" charset="0"/>
              </a:rPr>
              <a:t>Принятие решения о победителе на основе личных предпочтений заказчика, а не объективных критериев, нарушает принцип равенства всех </a:t>
            </a:r>
            <a:r>
              <a:rPr lang="ru-RU" sz="1400" spc="-10" dirty="0">
                <a:effectLst/>
                <a:latin typeface="Times New Roman" panose="02020603050405020304" pitchFamily="18" charset="0"/>
                <a:ea typeface="Times New Roman" panose="02020603050405020304" pitchFamily="18" charset="0"/>
              </a:rPr>
              <a:t>участников.</a:t>
            </a:r>
            <a:endParaRPr lang="ru-RU" sz="1400" dirty="0">
              <a:effectLst/>
              <a:latin typeface="Times New Roman" panose="02020603050405020304" pitchFamily="18" charset="0"/>
              <a:ea typeface="Times New Roman" panose="02020603050405020304" pitchFamily="18" charset="0"/>
            </a:endParaRPr>
          </a:p>
          <a:p>
            <a:pPr marL="1078865" algn="just">
              <a:lnSpc>
                <a:spcPts val="1605"/>
              </a:lnSpc>
            </a:pPr>
            <a:r>
              <a:rPr lang="ru-RU" sz="1400" dirty="0">
                <a:effectLst/>
                <a:latin typeface="Times New Roman" panose="02020603050405020304" pitchFamily="18" charset="0"/>
                <a:ea typeface="Times New Roman" panose="02020603050405020304" pitchFamily="18" charset="0"/>
              </a:rPr>
              <a:t>Пример</a:t>
            </a:r>
            <a:r>
              <a:rPr lang="ru-RU" sz="1400" spc="-5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невыполнения</a:t>
            </a:r>
            <a:r>
              <a:rPr lang="ru-RU" sz="1400" spc="-4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экологических</a:t>
            </a:r>
            <a:r>
              <a:rPr lang="ru-RU" sz="1400" spc="-35" dirty="0">
                <a:effectLst/>
                <a:latin typeface="Times New Roman" panose="02020603050405020304" pitchFamily="18" charset="0"/>
                <a:ea typeface="Times New Roman" panose="02020603050405020304" pitchFamily="18" charset="0"/>
              </a:rPr>
              <a:t> </a:t>
            </a:r>
            <a:r>
              <a:rPr lang="ru-RU" sz="1400" spc="-10" dirty="0">
                <a:effectLst/>
                <a:latin typeface="Times New Roman" panose="02020603050405020304" pitchFamily="18" charset="0"/>
                <a:ea typeface="Times New Roman" panose="02020603050405020304" pitchFamily="18" charset="0"/>
              </a:rPr>
              <a:t>стандартов:</a:t>
            </a:r>
            <a:endParaRPr lang="ru-RU" sz="1400" dirty="0">
              <a:effectLst/>
              <a:latin typeface="Times New Roman" panose="02020603050405020304" pitchFamily="18" charset="0"/>
              <a:ea typeface="Times New Roman" panose="02020603050405020304" pitchFamily="18" charset="0"/>
            </a:endParaRPr>
          </a:p>
          <a:p>
            <a:pPr marL="539115" marR="449580" indent="539750" algn="just">
              <a:spcBef>
                <a:spcPts val="10"/>
              </a:spcBef>
              <a:spcAft>
                <a:spcPts val="0"/>
              </a:spcAft>
            </a:pPr>
            <a:r>
              <a:rPr lang="ru-RU" sz="1400" dirty="0">
                <a:effectLst/>
                <a:latin typeface="Times New Roman" panose="02020603050405020304" pitchFamily="18" charset="0"/>
                <a:ea typeface="Times New Roman" panose="02020603050405020304" pitchFamily="18" charset="0"/>
              </a:rPr>
              <a:t>Закупка товаров, не соответствующих экологическим требованиям, наносит ущерб окружающей среде и нарушает нормы устойчивого развития.</a:t>
            </a:r>
          </a:p>
          <a:p>
            <a:pPr marL="539115" marR="452120" indent="539750" algn="just"/>
            <a:r>
              <a:rPr lang="ru-RU" sz="1400" dirty="0">
                <a:effectLst/>
                <a:latin typeface="Times New Roman" panose="02020603050405020304" pitchFamily="18" charset="0"/>
                <a:ea typeface="Times New Roman" panose="02020603050405020304" pitchFamily="18" charset="0"/>
              </a:rPr>
              <a:t>Этические нарушения могут привести к утрате доверия к системе государственных закупок, а также к юридическим и финансовым последствиям для участников, вовлеченных в коррупционные или неэтичные действия.</a:t>
            </a:r>
          </a:p>
          <a:p>
            <a:pPr marL="539115" marR="448945" indent="539750" algn="just"/>
            <a:r>
              <a:rPr lang="ru-RU" sz="1400" dirty="0">
                <a:effectLst/>
                <a:latin typeface="Times New Roman" panose="02020603050405020304" pitchFamily="18" charset="0"/>
                <a:ea typeface="Times New Roman" panose="02020603050405020304" pitchFamily="18" charset="0"/>
              </a:rPr>
              <a:t>Таким образом, этические и социальные аспекты в сфере государственных закупок играют ключевую роль в создании эффективной, прозрачной и справедливой системы. Защита интересов общества, предотвращение</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коррупции,</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внедрение</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социальных</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и</a:t>
            </a:r>
            <a:r>
              <a:rPr lang="ru-RU" sz="1400" spc="20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экологических критериев</a:t>
            </a:r>
            <a:r>
              <a:rPr lang="ru-RU" sz="1400" spc="-1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a:t>
            </a:r>
            <a:r>
              <a:rPr lang="ru-RU" sz="1400" spc="-2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это</a:t>
            </a:r>
            <a:r>
              <a:rPr lang="ru-RU" sz="1400" spc="-1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важнейшие</a:t>
            </a:r>
            <a:r>
              <a:rPr lang="ru-RU" sz="1400" spc="-1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шаги</a:t>
            </a:r>
            <a:r>
              <a:rPr lang="ru-RU" sz="1400" spc="-3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для</a:t>
            </a:r>
            <a:r>
              <a:rPr lang="ru-RU" sz="1400" spc="-1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обеспечения</a:t>
            </a:r>
            <a:r>
              <a:rPr lang="ru-RU" sz="1400" spc="-3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доверия</a:t>
            </a:r>
            <a:r>
              <a:rPr lang="ru-RU" sz="1400" spc="-1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граждан</a:t>
            </a:r>
            <a:r>
              <a:rPr lang="ru-RU" sz="1400" spc="-15"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к</a:t>
            </a:r>
            <a:r>
              <a:rPr lang="ru-RU" sz="1400" spc="-20" dirty="0">
                <a:effectLst/>
                <a:latin typeface="Times New Roman" panose="02020603050405020304" pitchFamily="18" charset="0"/>
                <a:ea typeface="Times New Roman" panose="02020603050405020304" pitchFamily="18" charset="0"/>
              </a:rPr>
              <a:t> </a:t>
            </a:r>
            <a:r>
              <a:rPr lang="ru-RU" sz="1400" dirty="0">
                <a:effectLst/>
                <a:latin typeface="Times New Roman" panose="02020603050405020304" pitchFamily="18" charset="0"/>
                <a:ea typeface="Times New Roman" panose="02020603050405020304" pitchFamily="18" charset="0"/>
              </a:rPr>
              <a:t>процессу и достижения высоких стандартов управления государственными закупками.</a:t>
            </a:r>
          </a:p>
        </p:txBody>
      </p:sp>
    </p:spTree>
    <p:extLst>
      <p:ext uri="{BB962C8B-B14F-4D97-AF65-F5344CB8AC3E}">
        <p14:creationId xmlns:p14="http://schemas.microsoft.com/office/powerpoint/2010/main" val="355325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B59EB6-3954-42D9-BD05-914273D5EBFC}"/>
              </a:ext>
            </a:extLst>
          </p:cNvPr>
          <p:cNvSpPr txBox="1"/>
          <p:nvPr/>
        </p:nvSpPr>
        <p:spPr>
          <a:xfrm>
            <a:off x="560717" y="621103"/>
            <a:ext cx="8195093" cy="5632311"/>
          </a:xfrm>
          <a:prstGeom prst="rect">
            <a:avLst/>
          </a:prstGeom>
          <a:noFill/>
        </p:spPr>
        <p:txBody>
          <a:bodyPr wrap="square">
            <a:spAutoFit/>
          </a:bodyPr>
          <a:lstStyle/>
          <a:p>
            <a:pPr marL="539115" marR="447675" indent="539750" algn="just">
              <a:spcBef>
                <a:spcPts val="15"/>
              </a:spcBef>
              <a:spcAft>
                <a:spcPts val="0"/>
              </a:spcAft>
            </a:pPr>
            <a:r>
              <a:rPr lang="ru-RU" sz="1800" dirty="0">
                <a:effectLst/>
                <a:latin typeface="Times New Roman" panose="02020603050405020304" pitchFamily="18" charset="0"/>
                <a:ea typeface="Times New Roman" panose="02020603050405020304" pitchFamily="18" charset="0"/>
              </a:rPr>
              <a:t>Отдельно следует упомянуть общественный контроль, актуальность которого необходимо пересмотреть, особенно в крупных госзакупках. В настоящее время наблюдается подмена комплексного мониторинга со стороны общественности формальным присутствием экспертов при отсутствии у них реальных полномочий при выявлении нарушений. Для решения данной проблемы необходимо системно пересмотреть экспертную деятельность в данной</a:t>
            </a:r>
            <a:r>
              <a:rPr lang="ru-RU" sz="1800" spc="-4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сфере,</a:t>
            </a:r>
            <a:r>
              <a:rPr lang="ru-RU" sz="1800" spc="-5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например,</a:t>
            </a:r>
            <a:r>
              <a:rPr lang="ru-RU" sz="1800" spc="-5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при</a:t>
            </a:r>
            <a:r>
              <a:rPr lang="ru-RU" sz="1800" spc="-4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помощи</a:t>
            </a:r>
            <a:r>
              <a:rPr lang="ru-RU" sz="1800" spc="-4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создания</a:t>
            </a:r>
            <a:r>
              <a:rPr lang="ru-RU" sz="1800" spc="-4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аккредитованных</a:t>
            </a:r>
            <a:r>
              <a:rPr lang="ru-RU" sz="1800" spc="-4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общественных инспекций</a:t>
            </a:r>
            <a:r>
              <a:rPr lang="ru-RU" sz="1800" spc="-7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или</a:t>
            </a:r>
            <a:r>
              <a:rPr lang="ru-RU" sz="1800" spc="-6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советов</a:t>
            </a:r>
            <a:r>
              <a:rPr lang="ru-RU" sz="1800" spc="-7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при</a:t>
            </a:r>
            <a:r>
              <a:rPr lang="ru-RU" sz="1800" spc="-7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контрольно-счётных</a:t>
            </a:r>
            <a:r>
              <a:rPr lang="ru-RU" sz="1800" spc="-6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органах</a:t>
            </a:r>
            <a:r>
              <a:rPr lang="ru-RU" sz="1800" spc="-6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(Счётной</a:t>
            </a:r>
            <a:r>
              <a:rPr lang="ru-RU" sz="1800" spc="-7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палате</a:t>
            </a:r>
            <a:r>
              <a:rPr lang="ru-RU" sz="1800" spc="-8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a:t>
            </a:r>
            <a:r>
              <a:rPr lang="ru-RU" sz="1800" spc="-6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КСО регионов) либо при ФАС РФ с правом доступа экспертов к закрытым аудиторским отчётам и другим служебным документам, а также инициации проверки при выявлении каких-либо нарушений. Реализация данных мер потребует законодательного закрепления статуса контролёров в российском законодательстве о государственных закупках, а также дополнительных нормативно-правовых актов в ведомствах, осуществляющих закупки, для разрешения</a:t>
            </a:r>
            <a:r>
              <a:rPr lang="ru-RU" sz="1800" spc="-1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наблюдателям</a:t>
            </a:r>
            <a:r>
              <a:rPr lang="ru-RU" sz="1800" spc="-1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участвовать</a:t>
            </a:r>
            <a:r>
              <a:rPr lang="ru-RU" sz="1800" spc="-1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a:t>
            </a:r>
            <a:r>
              <a:rPr lang="ru-RU" sz="1800" spc="-1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процессе,</a:t>
            </a:r>
            <a:r>
              <a:rPr lang="ru-RU" sz="1800" spc="-1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при</a:t>
            </a:r>
            <a:r>
              <a:rPr lang="ru-RU" sz="1800" spc="-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этом</a:t>
            </a:r>
            <a:r>
              <a:rPr lang="ru-RU" sz="1800" spc="-1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позволит</a:t>
            </a:r>
            <a:r>
              <a:rPr lang="ru-RU" sz="1800" spc="-1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повысить эффективность выявления нарушения, шансы сдерживания недобросовестных поставщиков и заказчиков и увеличить прозрачность закупочной системы в </a:t>
            </a:r>
            <a:r>
              <a:rPr lang="ru-RU" sz="1800" spc="-10" dirty="0">
                <a:effectLst/>
                <a:latin typeface="Times New Roman" panose="02020603050405020304" pitchFamily="18" charset="0"/>
                <a:ea typeface="Times New Roman" panose="02020603050405020304" pitchFamily="18" charset="0"/>
              </a:rPr>
              <a:t>целом.</a:t>
            </a: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100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80ABDF-1447-4892-99D1-4D8AD8B22168}"/>
              </a:ext>
            </a:extLst>
          </p:cNvPr>
          <p:cNvSpPr txBox="1"/>
          <p:nvPr/>
        </p:nvSpPr>
        <p:spPr>
          <a:xfrm>
            <a:off x="724619" y="698740"/>
            <a:ext cx="8289985" cy="6104235"/>
          </a:xfrm>
          <a:prstGeom prst="rect">
            <a:avLst/>
          </a:prstGeom>
          <a:noFill/>
        </p:spPr>
        <p:txBody>
          <a:bodyPr wrap="square">
            <a:spAutoFit/>
          </a:bodyPr>
          <a:lstStyle/>
          <a:p>
            <a:pPr lvl="1" algn="ctr">
              <a:spcBef>
                <a:spcPts val="1230"/>
              </a:spcBef>
              <a:spcAft>
                <a:spcPts val="0"/>
              </a:spcAft>
              <a:buClr>
                <a:srgbClr val="365F91"/>
              </a:buClr>
              <a:buSzPts val="1400"/>
              <a:tabLst>
                <a:tab pos="2317750" algn="l"/>
              </a:tabLst>
            </a:pPr>
            <a:r>
              <a:rPr lang="ru-RU" sz="2000" b="1" spc="0" dirty="0">
                <a:solidFill>
                  <a:srgbClr val="365F91"/>
                </a:solidFill>
                <a:effectLst/>
                <a:latin typeface="Times New Roman" panose="02020603050405020304" pitchFamily="18" charset="0"/>
                <a:ea typeface="Times New Roman" panose="02020603050405020304" pitchFamily="18" charset="0"/>
              </a:rPr>
              <a:t>Органы</a:t>
            </a:r>
            <a:r>
              <a:rPr lang="ru-RU" sz="2000" b="1" spc="-25" dirty="0">
                <a:solidFill>
                  <a:srgbClr val="365F91"/>
                </a:solidFill>
                <a:effectLst/>
                <a:latin typeface="Times New Roman" panose="02020603050405020304" pitchFamily="18" charset="0"/>
                <a:ea typeface="Times New Roman" panose="02020603050405020304" pitchFamily="18" charset="0"/>
              </a:rPr>
              <a:t> </a:t>
            </a:r>
            <a:r>
              <a:rPr lang="ru-RU" sz="2000" b="1" spc="0" dirty="0">
                <a:solidFill>
                  <a:srgbClr val="365F91"/>
                </a:solidFill>
                <a:effectLst/>
                <a:latin typeface="Times New Roman" panose="02020603050405020304" pitchFamily="18" charset="0"/>
                <a:ea typeface="Times New Roman" panose="02020603050405020304" pitchFamily="18" charset="0"/>
              </a:rPr>
              <a:t>контроля</a:t>
            </a:r>
            <a:r>
              <a:rPr lang="ru-RU" sz="2000" b="1" spc="-25" dirty="0">
                <a:solidFill>
                  <a:srgbClr val="365F91"/>
                </a:solidFill>
                <a:effectLst/>
                <a:latin typeface="Times New Roman" panose="02020603050405020304" pitchFamily="18" charset="0"/>
                <a:ea typeface="Times New Roman" panose="02020603050405020304" pitchFamily="18" charset="0"/>
              </a:rPr>
              <a:t> </a:t>
            </a:r>
            <a:r>
              <a:rPr lang="ru-RU" sz="2000" b="1" spc="0" dirty="0">
                <a:solidFill>
                  <a:srgbClr val="365F91"/>
                </a:solidFill>
                <a:effectLst/>
                <a:latin typeface="Times New Roman" panose="02020603050405020304" pitchFamily="18" charset="0"/>
                <a:ea typeface="Times New Roman" panose="02020603050405020304" pitchFamily="18" charset="0"/>
              </a:rPr>
              <a:t>и</a:t>
            </a:r>
            <a:r>
              <a:rPr lang="ru-RU" sz="2000" b="1" spc="-25" dirty="0">
                <a:solidFill>
                  <a:srgbClr val="365F91"/>
                </a:solidFill>
                <a:effectLst/>
                <a:latin typeface="Times New Roman" panose="02020603050405020304" pitchFamily="18" charset="0"/>
                <a:ea typeface="Times New Roman" panose="02020603050405020304" pitchFamily="18" charset="0"/>
              </a:rPr>
              <a:t> </a:t>
            </a:r>
            <a:r>
              <a:rPr lang="ru-RU" sz="2000" b="1" spc="0" dirty="0">
                <a:solidFill>
                  <a:srgbClr val="365F91"/>
                </a:solidFill>
                <a:effectLst/>
                <a:latin typeface="Times New Roman" panose="02020603050405020304" pitchFamily="18" charset="0"/>
                <a:ea typeface="Times New Roman" panose="02020603050405020304" pitchFamily="18" charset="0"/>
              </a:rPr>
              <a:t>их</a:t>
            </a:r>
            <a:r>
              <a:rPr lang="ru-RU" sz="2000" b="1" spc="-10" dirty="0">
                <a:solidFill>
                  <a:srgbClr val="365F91"/>
                </a:solidFill>
                <a:effectLst/>
                <a:latin typeface="Times New Roman" panose="02020603050405020304" pitchFamily="18" charset="0"/>
                <a:ea typeface="Times New Roman" panose="02020603050405020304" pitchFamily="18" charset="0"/>
              </a:rPr>
              <a:t> полномочия</a:t>
            </a:r>
            <a:endParaRPr lang="ru-RU" sz="2000" b="1" spc="0" dirty="0">
              <a:effectLst/>
              <a:latin typeface="Times New Roman" panose="02020603050405020304" pitchFamily="18" charset="0"/>
              <a:ea typeface="Times New Roman" panose="02020603050405020304" pitchFamily="18" charset="0"/>
            </a:endParaRPr>
          </a:p>
          <a:p>
            <a:pPr marL="342900" marR="450215" lvl="0" indent="287338" algn="just">
              <a:spcBef>
                <a:spcPts val="1415"/>
              </a:spcBef>
              <a:spcAft>
                <a:spcPts val="0"/>
              </a:spcAft>
              <a:buSzPts val="1400"/>
              <a:buFont typeface="Times New Roman" panose="02020603050405020304" pitchFamily="18" charset="0"/>
              <a:buAutoNum type="arabicPeriod"/>
              <a:tabLst>
                <a:tab pos="1348740" algn="l"/>
                <a:tab pos="1375410" algn="l"/>
              </a:tabLst>
            </a:pPr>
            <a:r>
              <a:rPr lang="ru-RU" sz="1600" spc="0" dirty="0">
                <a:effectLst/>
                <a:latin typeface="Times New Roman" panose="02020603050405020304" pitchFamily="18" charset="0"/>
                <a:ea typeface="Times New Roman" panose="02020603050405020304" pitchFamily="18" charset="0"/>
                <a:cs typeface="Times New Roman" panose="02020603050405020304" pitchFamily="18" charset="0"/>
              </a:rPr>
              <a:t>Федеральное казначейство осуществляет контроль за соблюдением законодательства при размещении закупок, проверку документов на соответствие требованиям, участвует в санкционировании платежей по контрактам.</a:t>
            </a:r>
          </a:p>
          <a:p>
            <a:pPr marL="342900" marR="447675" lvl="0" indent="287338" algn="just">
              <a:spcBef>
                <a:spcPts val="5"/>
              </a:spcBef>
              <a:spcAft>
                <a:spcPts val="0"/>
              </a:spcAft>
              <a:buSzPts val="1400"/>
              <a:buFont typeface="Times New Roman" panose="02020603050405020304" pitchFamily="18" charset="0"/>
              <a:buAutoNum type="arabicPeriod"/>
              <a:tabLst>
                <a:tab pos="1348740" algn="l"/>
                <a:tab pos="1356995" algn="l"/>
              </a:tabLst>
            </a:pPr>
            <a:r>
              <a:rPr lang="ru-RU" sz="1600" spc="0" dirty="0">
                <a:effectLst/>
                <a:latin typeface="Times New Roman" panose="02020603050405020304" pitchFamily="18" charset="0"/>
                <a:ea typeface="Times New Roman" panose="02020603050405020304" pitchFamily="18" charset="0"/>
                <a:cs typeface="Times New Roman" panose="02020603050405020304" pitchFamily="18" charset="0"/>
              </a:rPr>
              <a:t>ФАС России (Федеральная антимонопольная служба) рассматривает жалобы участников закупок, проводит внеплановые проверки, принимает решения о признании закупки недействительной, привлекает заказчиков к ответственности.</a:t>
            </a:r>
          </a:p>
          <a:p>
            <a:pPr marL="342900" marR="450215" lvl="0" indent="287338" algn="just">
              <a:spcBef>
                <a:spcPts val="210"/>
              </a:spcBef>
              <a:spcAft>
                <a:spcPts val="0"/>
              </a:spcAft>
              <a:buSzPts val="1400"/>
              <a:buFont typeface="Times New Roman" panose="02020603050405020304" pitchFamily="18" charset="0"/>
              <a:buAutoNum type="arabicPeriod"/>
              <a:tabLst>
                <a:tab pos="1348740" algn="l"/>
                <a:tab pos="1392555" algn="l"/>
              </a:tabLst>
            </a:pPr>
            <a:r>
              <a:rPr lang="ru-RU" sz="1600" spc="0" dirty="0">
                <a:effectLst/>
                <a:latin typeface="Times New Roman" panose="02020603050405020304" pitchFamily="18" charset="0"/>
                <a:ea typeface="Times New Roman" panose="02020603050405020304" pitchFamily="18" charset="0"/>
              </a:rPr>
              <a:t>	Контрольно-счётные органы (КСП, Счётная палата РФ) проводят аудит эффективности расходования бюджетных средств, проверку обоснованности закупок, выявление системных нарушений.</a:t>
            </a:r>
          </a:p>
          <a:p>
            <a:pPr marL="342900" marR="449580" lvl="0" indent="287338" algn="just">
              <a:spcBef>
                <a:spcPts val="10"/>
              </a:spcBef>
              <a:spcAft>
                <a:spcPts val="0"/>
              </a:spcAft>
              <a:buSzPts val="1400"/>
              <a:buFont typeface="Times New Roman" panose="02020603050405020304" pitchFamily="18" charset="0"/>
              <a:buAutoNum type="arabicPeriod"/>
              <a:tabLst>
                <a:tab pos="1348740" algn="l"/>
                <a:tab pos="1466850" algn="l"/>
              </a:tabLst>
            </a:pPr>
            <a:r>
              <a:rPr lang="ru-RU" sz="1600" spc="0" dirty="0">
                <a:effectLst/>
                <a:latin typeface="Times New Roman" panose="02020603050405020304" pitchFamily="18" charset="0"/>
                <a:ea typeface="Times New Roman" panose="02020603050405020304" pitchFamily="18" charset="0"/>
              </a:rPr>
              <a:t>	Органы прокуратуры осуществляют надзор за соблюдением законности, проводят проверки по обращениям граждан и </a:t>
            </a:r>
            <a:r>
              <a:rPr lang="ru-RU" sz="1600" spc="-10" dirty="0">
                <a:effectLst/>
                <a:latin typeface="Times New Roman" panose="02020603050405020304" pitchFamily="18" charset="0"/>
                <a:ea typeface="Times New Roman" panose="02020603050405020304" pitchFamily="18" charset="0"/>
              </a:rPr>
              <a:t>организаций.</a:t>
            </a:r>
            <a:endParaRPr lang="ru-RU" sz="1600" spc="0" dirty="0">
              <a:effectLst/>
              <a:latin typeface="Times New Roman" panose="02020603050405020304" pitchFamily="18" charset="0"/>
              <a:ea typeface="Times New Roman" panose="02020603050405020304" pitchFamily="18" charset="0"/>
            </a:endParaRPr>
          </a:p>
          <a:p>
            <a:pPr marL="342900" marR="447675" lvl="0" indent="287338" algn="just">
              <a:spcAft>
                <a:spcPts val="0"/>
              </a:spcAft>
              <a:buSzPts val="1400"/>
              <a:buFont typeface="Times New Roman" panose="02020603050405020304" pitchFamily="18" charset="0"/>
              <a:buAutoNum type="arabicPeriod"/>
              <a:tabLst>
                <a:tab pos="1348740" algn="l"/>
                <a:tab pos="1466850" algn="l"/>
              </a:tabLst>
            </a:pPr>
            <a:r>
              <a:rPr lang="ru-RU" sz="1600" spc="0" dirty="0">
                <a:effectLst/>
                <a:latin typeface="Times New Roman" panose="02020603050405020304" pitchFamily="18" charset="0"/>
                <a:ea typeface="Times New Roman" panose="02020603050405020304" pitchFamily="18" charset="0"/>
              </a:rPr>
              <a:t>	Внутренние комиссии заказчиков осуществляют </a:t>
            </a:r>
            <a:r>
              <a:rPr lang="ru-RU" sz="1600" b="1" spc="0" dirty="0">
                <a:effectLst/>
                <a:latin typeface="Times New Roman" panose="02020603050405020304" pitchFamily="18" charset="0"/>
                <a:ea typeface="Times New Roman" panose="02020603050405020304" pitchFamily="18" charset="0"/>
              </a:rPr>
              <a:t>внутренний контроль</a:t>
            </a:r>
            <a:r>
              <a:rPr lang="ru-RU" sz="1600" b="1" spc="-7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за</a:t>
            </a:r>
            <a:r>
              <a:rPr lang="ru-RU" sz="1600" spc="-7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соблюдением</a:t>
            </a:r>
            <a:r>
              <a:rPr lang="ru-RU" sz="1600" spc="-7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процедур,</a:t>
            </a:r>
            <a:r>
              <a:rPr lang="ru-RU" sz="1600" spc="-7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проверяют</a:t>
            </a:r>
            <a:r>
              <a:rPr lang="ru-RU" sz="1600" spc="-7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обоснование</a:t>
            </a:r>
            <a:r>
              <a:rPr lang="ru-RU" sz="1600" spc="-7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закупок и корректность документации.</a:t>
            </a:r>
          </a:p>
          <a:p>
            <a:pPr marL="342900" indent="287338" algn="just">
              <a:lnSpc>
                <a:spcPts val="1610"/>
              </a:lnSpc>
            </a:pPr>
            <a:r>
              <a:rPr lang="ru-RU" sz="1600" dirty="0">
                <a:effectLst/>
                <a:latin typeface="Times New Roman" panose="02020603050405020304" pitchFamily="18" charset="0"/>
                <a:ea typeface="Times New Roman" panose="02020603050405020304" pitchFamily="18" charset="0"/>
              </a:rPr>
              <a:t>Контроль</a:t>
            </a:r>
            <a:r>
              <a:rPr lang="ru-RU" sz="1600" spc="-2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может</a:t>
            </a:r>
            <a:r>
              <a:rPr lang="ru-RU" sz="1600" spc="-20" dirty="0">
                <a:effectLst/>
                <a:latin typeface="Times New Roman" panose="02020603050405020304" pitchFamily="18" charset="0"/>
                <a:ea typeface="Times New Roman" panose="02020603050405020304" pitchFamily="18" charset="0"/>
              </a:rPr>
              <a:t> быть:</a:t>
            </a:r>
            <a:endParaRPr lang="ru-RU" sz="1600" dirty="0">
              <a:effectLst/>
              <a:latin typeface="Times New Roman" panose="02020603050405020304" pitchFamily="18" charset="0"/>
              <a:ea typeface="Times New Roman" panose="02020603050405020304" pitchFamily="18" charset="0"/>
            </a:endParaRPr>
          </a:p>
          <a:p>
            <a:pPr marL="342900" lvl="1" indent="287338">
              <a:lnSpc>
                <a:spcPts val="1610"/>
              </a:lnSpc>
              <a:buSzPts val="1400"/>
              <a:buFont typeface="Times New Roman" panose="02020603050405020304" pitchFamily="18" charset="0"/>
              <a:buChar char="●"/>
              <a:tabLst>
                <a:tab pos="1348105" algn="l"/>
              </a:tabLst>
            </a:pPr>
            <a:r>
              <a:rPr lang="ru-RU" sz="1600" spc="0" dirty="0">
                <a:effectLst/>
                <a:latin typeface="Times New Roman" panose="02020603050405020304" pitchFamily="18" charset="0"/>
                <a:ea typeface="Times New Roman" panose="02020603050405020304" pitchFamily="18" charset="0"/>
              </a:rPr>
              <a:t>Плановым</a:t>
            </a:r>
            <a:r>
              <a:rPr lang="ru-RU" sz="1600" spc="-4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a:t>
            </a:r>
            <a:r>
              <a:rPr lang="ru-RU" sz="1600" spc="-2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проводится</a:t>
            </a:r>
            <a:r>
              <a:rPr lang="ru-RU" sz="1600" spc="-3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в</a:t>
            </a:r>
            <a:r>
              <a:rPr lang="ru-RU" sz="1600" spc="-3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соответствии</a:t>
            </a:r>
            <a:r>
              <a:rPr lang="ru-RU" sz="1600" spc="-3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с</a:t>
            </a:r>
            <a:r>
              <a:rPr lang="ru-RU" sz="1600" spc="-3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утверждённым</a:t>
            </a:r>
            <a:r>
              <a:rPr lang="ru-RU" sz="1600" spc="-25"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графиком;</a:t>
            </a:r>
            <a:endParaRPr lang="ru-RU" sz="1600" spc="0" dirty="0">
              <a:effectLst/>
              <a:latin typeface="Times New Roman" panose="02020603050405020304" pitchFamily="18" charset="0"/>
              <a:ea typeface="Times New Roman" panose="02020603050405020304" pitchFamily="18" charset="0"/>
            </a:endParaRPr>
          </a:p>
          <a:p>
            <a:pPr marL="342900" marR="451485" lvl="1" indent="287338">
              <a:spcAft>
                <a:spcPts val="0"/>
              </a:spcAft>
              <a:buSzPts val="1400"/>
              <a:buFont typeface="Times New Roman" panose="02020603050405020304" pitchFamily="18" charset="0"/>
              <a:buChar char="●"/>
              <a:tabLst>
                <a:tab pos="1347470" algn="l"/>
                <a:tab pos="1348740" algn="l"/>
                <a:tab pos="2597150" algn="l"/>
                <a:tab pos="2964815" algn="l"/>
                <a:tab pos="3340100" algn="l"/>
                <a:tab pos="4236085" algn="l"/>
                <a:tab pos="5417820" algn="l"/>
                <a:tab pos="6568440" algn="l"/>
              </a:tabLst>
            </a:pPr>
            <a:r>
              <a:rPr lang="ru-RU" sz="1600" spc="-10" dirty="0">
                <a:effectLst/>
                <a:latin typeface="Times New Roman" panose="02020603050405020304" pitchFamily="18" charset="0"/>
                <a:ea typeface="Times New Roman" panose="02020603050405020304" pitchFamily="18" charset="0"/>
              </a:rPr>
              <a:t>Внеплановым</a:t>
            </a:r>
            <a:r>
              <a:rPr lang="ru-RU" sz="1600" spc="0" dirty="0">
                <a:effectLst/>
                <a:latin typeface="Times New Roman" panose="02020603050405020304" pitchFamily="18" charset="0"/>
                <a:ea typeface="Times New Roman" panose="02020603050405020304" pitchFamily="18" charset="0"/>
              </a:rPr>
              <a:t>	</a:t>
            </a:r>
            <a:r>
              <a:rPr lang="ru-RU" sz="1600" spc="-50" dirty="0">
                <a:effectLst/>
                <a:latin typeface="Times New Roman" panose="02020603050405020304" pitchFamily="18" charset="0"/>
                <a:ea typeface="Times New Roman" panose="02020603050405020304" pitchFamily="18" charset="0"/>
              </a:rPr>
              <a:t>—</a:t>
            </a:r>
            <a:r>
              <a:rPr lang="ru-RU" sz="1600" spc="0" dirty="0">
                <a:effectLst/>
                <a:latin typeface="Times New Roman" panose="02020603050405020304" pitchFamily="18" charset="0"/>
                <a:ea typeface="Times New Roman" panose="02020603050405020304" pitchFamily="18" charset="0"/>
              </a:rPr>
              <a:t>	</a:t>
            </a:r>
            <a:r>
              <a:rPr lang="ru-RU" sz="1600" spc="-30" dirty="0">
                <a:effectLst/>
                <a:latin typeface="Times New Roman" panose="02020603050405020304" pitchFamily="18" charset="0"/>
                <a:ea typeface="Times New Roman" panose="02020603050405020304" pitchFamily="18" charset="0"/>
              </a:rPr>
              <a:t>по</a:t>
            </a:r>
            <a:r>
              <a:rPr lang="ru-RU" sz="1600" spc="0"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жалобам,</a:t>
            </a:r>
            <a:r>
              <a:rPr lang="ru-RU" sz="1600" spc="0"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обращениям,</a:t>
            </a:r>
            <a:r>
              <a:rPr lang="ru-RU" sz="1600" spc="0"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информации</a:t>
            </a:r>
            <a:r>
              <a:rPr lang="ru-RU" sz="1600" spc="0" dirty="0">
                <a:effectLst/>
                <a:latin typeface="Times New Roman" panose="02020603050405020304" pitchFamily="18" charset="0"/>
                <a:ea typeface="Times New Roman" panose="02020603050405020304" pitchFamily="18" charset="0"/>
              </a:rPr>
              <a:t>	</a:t>
            </a:r>
            <a:r>
              <a:rPr lang="ru-RU" sz="1600" spc="-50" dirty="0">
                <a:effectLst/>
                <a:latin typeface="Times New Roman" panose="02020603050405020304" pitchFamily="18" charset="0"/>
                <a:ea typeface="Times New Roman" panose="02020603050405020304" pitchFamily="18" charset="0"/>
              </a:rPr>
              <a:t>о </a:t>
            </a:r>
            <a:r>
              <a:rPr lang="ru-RU" sz="1600" spc="-10" dirty="0">
                <a:effectLst/>
                <a:latin typeface="Times New Roman" panose="02020603050405020304" pitchFamily="18" charset="0"/>
                <a:ea typeface="Times New Roman" panose="02020603050405020304" pitchFamily="18" charset="0"/>
              </a:rPr>
              <a:t>нарушениях;</a:t>
            </a:r>
            <a:endParaRPr lang="ru-RU" sz="1600" spc="0" dirty="0">
              <a:effectLst/>
              <a:latin typeface="Times New Roman" panose="02020603050405020304" pitchFamily="18" charset="0"/>
              <a:ea typeface="Times New Roman" panose="02020603050405020304" pitchFamily="18" charset="0"/>
            </a:endParaRPr>
          </a:p>
          <a:p>
            <a:pPr marL="342900" lvl="1" indent="287338">
              <a:lnSpc>
                <a:spcPts val="1610"/>
              </a:lnSpc>
              <a:spcBef>
                <a:spcPts val="10"/>
              </a:spcBef>
              <a:buSzPts val="1400"/>
              <a:buFont typeface="Times New Roman" panose="02020603050405020304" pitchFamily="18" charset="0"/>
              <a:buChar char="●"/>
              <a:tabLst>
                <a:tab pos="1348105" algn="l"/>
              </a:tabLst>
            </a:pPr>
            <a:r>
              <a:rPr lang="ru-RU" sz="1600" spc="0" dirty="0">
                <a:effectLst/>
                <a:latin typeface="Times New Roman" panose="02020603050405020304" pitchFamily="18" charset="0"/>
                <a:ea typeface="Times New Roman" panose="02020603050405020304" pitchFamily="18" charset="0"/>
              </a:rPr>
              <a:t>Документарным</a:t>
            </a:r>
            <a:r>
              <a:rPr lang="ru-RU" sz="1600" spc="-3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a:t>
            </a:r>
            <a:r>
              <a:rPr lang="ru-RU" sz="1600" spc="-3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на</a:t>
            </a:r>
            <a:r>
              <a:rPr lang="ru-RU" sz="1600" spc="-3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основе</a:t>
            </a:r>
            <a:r>
              <a:rPr lang="ru-RU" sz="1600" spc="-3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анализа</a:t>
            </a:r>
            <a:r>
              <a:rPr lang="ru-RU" sz="1600" spc="-2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представленных</a:t>
            </a:r>
            <a:r>
              <a:rPr lang="ru-RU" sz="1600" spc="-35"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документов;</a:t>
            </a:r>
            <a:endParaRPr lang="ru-RU" sz="1600" spc="0" dirty="0">
              <a:effectLst/>
              <a:latin typeface="Times New Roman" panose="02020603050405020304" pitchFamily="18" charset="0"/>
              <a:ea typeface="Times New Roman" panose="02020603050405020304" pitchFamily="18" charset="0"/>
            </a:endParaRPr>
          </a:p>
          <a:p>
            <a:pPr marL="342900" lvl="1" indent="287338">
              <a:lnSpc>
                <a:spcPts val="1610"/>
              </a:lnSpc>
              <a:buSzPts val="1400"/>
              <a:buFont typeface="Times New Roman" panose="02020603050405020304" pitchFamily="18" charset="0"/>
              <a:buChar char="●"/>
              <a:tabLst>
                <a:tab pos="1348105" algn="l"/>
              </a:tabLst>
            </a:pPr>
            <a:r>
              <a:rPr lang="ru-RU" sz="1600" spc="0" dirty="0">
                <a:effectLst/>
                <a:latin typeface="Times New Roman" panose="02020603050405020304" pitchFamily="18" charset="0"/>
                <a:ea typeface="Times New Roman" panose="02020603050405020304" pitchFamily="18" charset="0"/>
              </a:rPr>
              <a:t>Выездным</a:t>
            </a:r>
            <a:r>
              <a:rPr lang="ru-RU" sz="1600" spc="-2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a:t>
            </a:r>
            <a:r>
              <a:rPr lang="ru-RU" sz="1600" spc="-2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с</a:t>
            </a:r>
            <a:r>
              <a:rPr lang="ru-RU" sz="1600" spc="-2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посещением</a:t>
            </a:r>
            <a:r>
              <a:rPr lang="ru-RU" sz="1600" spc="-2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объекта</a:t>
            </a:r>
            <a:r>
              <a:rPr lang="ru-RU" sz="1600" spc="-3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и</a:t>
            </a:r>
            <a:r>
              <a:rPr lang="ru-RU" sz="1600" spc="-2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проверкой</a:t>
            </a:r>
            <a:r>
              <a:rPr lang="ru-RU" sz="1600" spc="-2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на</a:t>
            </a:r>
            <a:r>
              <a:rPr lang="ru-RU" sz="1600" spc="-15"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месте.</a:t>
            </a:r>
            <a:endParaRPr lang="ru-RU" sz="1600" spc="0" dirty="0">
              <a:effectLst/>
              <a:latin typeface="Times New Roman" panose="02020603050405020304" pitchFamily="18" charset="0"/>
              <a:ea typeface="Times New Roman" panose="02020603050405020304" pitchFamily="18" charset="0"/>
            </a:endParaRPr>
          </a:p>
          <a:p>
            <a:pPr marL="342900" marR="450215" indent="287338" algn="just"/>
            <a:r>
              <a:rPr lang="ru-RU" sz="1600" dirty="0">
                <a:effectLst/>
                <a:latin typeface="Times New Roman" panose="02020603050405020304" pitchFamily="18" charset="0"/>
                <a:ea typeface="Times New Roman" panose="02020603050405020304" pitchFamily="18" charset="0"/>
              </a:rPr>
              <a:t>Контроль сопровождается составлением акта проверки, выдачей предписания (в случае нарушений), принятием решения о применении мер </a:t>
            </a:r>
            <a:r>
              <a:rPr lang="ru-RU" sz="1600" spc="-10" dirty="0">
                <a:effectLst/>
                <a:latin typeface="Times New Roman" panose="02020603050405020304" pitchFamily="18" charset="0"/>
                <a:ea typeface="Times New Roman" panose="02020603050405020304" pitchFamily="18" charset="0"/>
              </a:rPr>
              <a:t>ответственности.</a:t>
            </a:r>
            <a:endParaRPr lang="ru-RU" sz="1600" dirty="0">
              <a:effectLst/>
              <a:latin typeface="Times New Roman" panose="02020603050405020304" pitchFamily="18" charset="0"/>
              <a:ea typeface="Times New Roman" panose="02020603050405020304" pitchFamily="18" charset="0"/>
            </a:endParaRPr>
          </a:p>
          <a:p>
            <a:pPr marL="342900" marR="447675" lvl="0" indent="19050" algn="just">
              <a:spcBef>
                <a:spcPts val="5"/>
              </a:spcBef>
              <a:spcAft>
                <a:spcPts val="0"/>
              </a:spcAft>
              <a:buSzPts val="1400"/>
              <a:buFont typeface="Times New Roman" panose="02020603050405020304" pitchFamily="18" charset="0"/>
              <a:buAutoNum type="arabicPeriod"/>
              <a:tabLst>
                <a:tab pos="1348740" algn="l"/>
                <a:tab pos="1356995" algn="l"/>
              </a:tabLst>
            </a:pPr>
            <a:endParaRPr lang="ru-RU" sz="1600"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99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E62557-F0FF-4138-BAEE-3AB5CACEFE45}"/>
              </a:ext>
            </a:extLst>
          </p:cNvPr>
          <p:cNvSpPr txBox="1"/>
          <p:nvPr/>
        </p:nvSpPr>
        <p:spPr>
          <a:xfrm>
            <a:off x="897147" y="664234"/>
            <a:ext cx="7781027" cy="5324535"/>
          </a:xfrm>
          <a:prstGeom prst="rect">
            <a:avLst/>
          </a:prstGeom>
          <a:noFill/>
        </p:spPr>
        <p:txBody>
          <a:bodyPr wrap="square">
            <a:spAutoFit/>
          </a:bodyPr>
          <a:lstStyle/>
          <a:p>
            <a:pPr marL="539115" marR="448945" indent="539750" algn="just"/>
            <a:r>
              <a:rPr lang="ru-RU" sz="2000" dirty="0">
                <a:effectLst/>
                <a:latin typeface="Times New Roman" panose="02020603050405020304" pitchFamily="18" charset="0"/>
                <a:ea typeface="Times New Roman" panose="02020603050405020304" pitchFamily="18" charset="0"/>
              </a:rPr>
              <a:t>Закон № 44-ФЗ существенно расширил систему контролирующих органов в сфере госзакупок, включив в неё Казначейство России, и органы внутреннего</a:t>
            </a:r>
            <a:r>
              <a:rPr lang="ru-RU" sz="2000" spc="-90"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государственного</a:t>
            </a:r>
            <a:r>
              <a:rPr lang="ru-RU" sz="2000" spc="-85"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и</a:t>
            </a:r>
            <a:r>
              <a:rPr lang="ru-RU" sz="2000" spc="-90"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муниципального</a:t>
            </a:r>
            <a:r>
              <a:rPr lang="ru-RU" sz="2000" spc="-85"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финансового</a:t>
            </a:r>
            <a:r>
              <a:rPr lang="ru-RU" sz="2000" spc="-90"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контроля.</a:t>
            </a:r>
            <a:r>
              <a:rPr lang="ru-RU" sz="2000" spc="-85"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Теперь контроль в сфере закупок в пределах своих полномочий осуществляют следующие органы:</a:t>
            </a:r>
          </a:p>
          <a:p>
            <a:pPr marL="742950" marR="447675" lvl="1" indent="-285750" algn="just">
              <a:spcAft>
                <a:spcPts val="0"/>
              </a:spcAft>
              <a:buSzPts val="1400"/>
              <a:buFont typeface="Times New Roman" panose="02020603050405020304" pitchFamily="18" charset="0"/>
              <a:buChar char="●"/>
              <a:tabLst>
                <a:tab pos="1347470" algn="l"/>
                <a:tab pos="1348740" algn="l"/>
              </a:tabLst>
            </a:pPr>
            <a:r>
              <a:rPr lang="ru-RU" sz="2000" spc="0" dirty="0">
                <a:effectLst/>
                <a:latin typeface="Times New Roman" panose="02020603050405020304" pitchFamily="18" charset="0"/>
                <a:ea typeface="Times New Roman" panose="02020603050405020304" pitchFamily="18" charset="0"/>
              </a:rPr>
              <a:t>федеральный орган исполнительной власти, органы исполнительной власти субъектов РФ, органы местного самоуправления муниципального района (городского округа), уполномоченные на осуществление контроля в сфере закупок;</a:t>
            </a:r>
          </a:p>
          <a:p>
            <a:pPr marL="742950" marR="448945" lvl="1" indent="-285750" algn="just">
              <a:spcBef>
                <a:spcPts val="5"/>
              </a:spcBef>
              <a:spcAft>
                <a:spcPts val="0"/>
              </a:spcAft>
              <a:buSzPts val="1400"/>
              <a:buFont typeface="Times New Roman" panose="02020603050405020304" pitchFamily="18" charset="0"/>
              <a:buChar char="●"/>
              <a:tabLst>
                <a:tab pos="1347470" algn="l"/>
                <a:tab pos="1348740" algn="l"/>
              </a:tabLst>
            </a:pPr>
            <a:r>
              <a:rPr lang="ru-RU" sz="2000" spc="0" dirty="0">
                <a:effectLst/>
                <a:latin typeface="Times New Roman" panose="02020603050405020304" pitchFamily="18" charset="0"/>
                <a:ea typeface="Times New Roman" panose="02020603050405020304" pitchFamily="18" charset="0"/>
              </a:rPr>
              <a:t>Казначейство России, финансовые органы субъектов РФ и муниципальных образований, органы управления государственными внебюджетными фондами;</a:t>
            </a:r>
          </a:p>
          <a:p>
            <a:pPr marL="742950" marR="450215" lvl="1" indent="-285750" algn="just">
              <a:spcAft>
                <a:spcPts val="0"/>
              </a:spcAft>
              <a:buSzPts val="1400"/>
              <a:buFont typeface="Times New Roman" panose="02020603050405020304" pitchFamily="18" charset="0"/>
              <a:buChar char="●"/>
              <a:tabLst>
                <a:tab pos="1347470" algn="l"/>
                <a:tab pos="1348740" algn="l"/>
                <a:tab pos="3126105" algn="l"/>
                <a:tab pos="4613910" algn="l"/>
                <a:tab pos="5860415" algn="l"/>
              </a:tabLst>
            </a:pPr>
            <a:r>
              <a:rPr lang="ru-RU" sz="2000" spc="0" dirty="0">
                <a:effectLst/>
                <a:latin typeface="Times New Roman" panose="02020603050405020304" pitchFamily="18" charset="0"/>
                <a:ea typeface="Times New Roman" panose="02020603050405020304" pitchFamily="18" charset="0"/>
              </a:rPr>
              <a:t>Счётная палата России, а также органы государственного, </a:t>
            </a:r>
            <a:r>
              <a:rPr lang="ru-RU" sz="2000" spc="-10" dirty="0">
                <a:effectLst/>
                <a:latin typeface="Times New Roman" panose="02020603050405020304" pitchFamily="18" charset="0"/>
                <a:ea typeface="Times New Roman" panose="02020603050405020304" pitchFamily="18" charset="0"/>
              </a:rPr>
              <a:t>муниципального</a:t>
            </a:r>
            <a:r>
              <a:rPr lang="ru-RU" sz="2000" spc="0" dirty="0">
                <a:effectLst/>
                <a:latin typeface="Times New Roman" panose="02020603050405020304" pitchFamily="18" charset="0"/>
                <a:ea typeface="Times New Roman" panose="02020603050405020304" pitchFamily="18" charset="0"/>
              </a:rPr>
              <a:t>	</a:t>
            </a:r>
            <a:r>
              <a:rPr lang="ru-RU" sz="2000" spc="-10" dirty="0">
                <a:effectLst/>
                <a:latin typeface="Times New Roman" panose="02020603050405020304" pitchFamily="18" charset="0"/>
                <a:ea typeface="Times New Roman" panose="02020603050405020304" pitchFamily="18" charset="0"/>
              </a:rPr>
              <a:t>финансового</a:t>
            </a:r>
            <a:r>
              <a:rPr lang="ru-RU" sz="2000" spc="0" dirty="0">
                <a:effectLst/>
                <a:latin typeface="Times New Roman" panose="02020603050405020304" pitchFamily="18" charset="0"/>
                <a:ea typeface="Times New Roman" panose="02020603050405020304" pitchFamily="18" charset="0"/>
              </a:rPr>
              <a:t>	</a:t>
            </a:r>
            <a:r>
              <a:rPr lang="ru-RU" sz="2000" spc="-10" dirty="0">
                <a:effectLst/>
                <a:latin typeface="Times New Roman" panose="02020603050405020304" pitchFamily="18" charset="0"/>
                <a:ea typeface="Times New Roman" panose="02020603050405020304" pitchFamily="18" charset="0"/>
              </a:rPr>
              <a:t>контроля,</a:t>
            </a:r>
            <a:r>
              <a:rPr lang="ru-RU" sz="2000" spc="0" dirty="0">
                <a:effectLst/>
                <a:latin typeface="Times New Roman" panose="02020603050405020304" pitchFamily="18" charset="0"/>
                <a:ea typeface="Times New Roman" panose="02020603050405020304" pitchFamily="18" charset="0"/>
              </a:rPr>
              <a:t>	</a:t>
            </a:r>
            <a:r>
              <a:rPr lang="ru-RU" sz="2000" spc="-10" dirty="0">
                <a:effectLst/>
                <a:latin typeface="Times New Roman" panose="02020603050405020304" pitchFamily="18" charset="0"/>
                <a:ea typeface="Times New Roman" panose="02020603050405020304" pitchFamily="18" charset="0"/>
              </a:rPr>
              <a:t>созданные </a:t>
            </a:r>
            <a:r>
              <a:rPr lang="ru-RU" sz="2000" spc="0" dirty="0">
                <a:effectLst/>
                <a:latin typeface="Times New Roman" panose="02020603050405020304" pitchFamily="18" charset="0"/>
                <a:ea typeface="Times New Roman" panose="02020603050405020304" pitchFamily="18" charset="0"/>
              </a:rPr>
              <a:t>законодательными (представительными) органами.</a:t>
            </a:r>
          </a:p>
        </p:txBody>
      </p:sp>
    </p:spTree>
    <p:extLst>
      <p:ext uri="{BB962C8B-B14F-4D97-AF65-F5344CB8AC3E}">
        <p14:creationId xmlns:p14="http://schemas.microsoft.com/office/powerpoint/2010/main" val="113754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CFE2CE-F9D6-47D4-A896-231F554ADEEF}"/>
              </a:ext>
            </a:extLst>
          </p:cNvPr>
          <p:cNvSpPr txBox="1"/>
          <p:nvPr/>
        </p:nvSpPr>
        <p:spPr>
          <a:xfrm>
            <a:off x="905773" y="690112"/>
            <a:ext cx="7461849" cy="5816977"/>
          </a:xfrm>
          <a:prstGeom prst="rect">
            <a:avLst/>
          </a:prstGeom>
          <a:noFill/>
        </p:spPr>
        <p:txBody>
          <a:bodyPr wrap="square">
            <a:spAutoFit/>
          </a:bodyPr>
          <a:lstStyle/>
          <a:p>
            <a:pPr indent="266700" algn="just">
              <a:lnSpc>
                <a:spcPts val="1610"/>
              </a:lnSpc>
              <a:tabLst>
                <a:tab pos="361950" algn="l"/>
              </a:tabLst>
            </a:pPr>
            <a:r>
              <a:rPr lang="ru-RU" sz="2000" dirty="0">
                <a:effectLst/>
                <a:latin typeface="Times New Roman" panose="02020603050405020304" pitchFamily="18" charset="0"/>
                <a:ea typeface="Times New Roman" panose="02020603050405020304" pitchFamily="18" charset="0"/>
              </a:rPr>
              <a:t>Счётная</a:t>
            </a:r>
            <a:r>
              <a:rPr lang="ru-RU" sz="2000" spc="-50"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палата</a:t>
            </a:r>
            <a:r>
              <a:rPr lang="ru-RU" sz="2000" spc="-30"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России</a:t>
            </a:r>
            <a:r>
              <a:rPr lang="ru-RU" sz="2000" spc="-35"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и</a:t>
            </a:r>
            <a:r>
              <a:rPr lang="ru-RU" sz="2000" spc="-40"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иные</a:t>
            </a:r>
            <a:r>
              <a:rPr lang="ru-RU" sz="2000" spc="-40"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органы,</a:t>
            </a:r>
            <a:r>
              <a:rPr lang="ru-RU" sz="2000" spc="-45"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перечисленные</a:t>
            </a:r>
            <a:r>
              <a:rPr lang="ru-RU" sz="2000" spc="-25"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в</a:t>
            </a:r>
            <a:r>
              <a:rPr lang="ru-RU" sz="2000" spc="-20"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ч.</a:t>
            </a:r>
            <a:r>
              <a:rPr lang="ru-RU" sz="2000" spc="-45"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8</a:t>
            </a:r>
            <a:r>
              <a:rPr lang="ru-RU" sz="2000" spc="-35"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ст.</a:t>
            </a:r>
            <a:r>
              <a:rPr lang="ru-RU" sz="2000" spc="-35"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99</a:t>
            </a:r>
            <a:r>
              <a:rPr lang="ru-RU" sz="2000" spc="-15" dirty="0">
                <a:effectLst/>
                <a:latin typeface="Times New Roman" panose="02020603050405020304" pitchFamily="18" charset="0"/>
                <a:ea typeface="Times New Roman" panose="02020603050405020304" pitchFamily="18" charset="0"/>
              </a:rPr>
              <a:t> </a:t>
            </a:r>
            <a:r>
              <a:rPr lang="ru-RU" sz="2000" spc="-10" dirty="0">
                <a:effectLst/>
                <a:latin typeface="Times New Roman" panose="02020603050405020304" pitchFamily="18" charset="0"/>
                <a:ea typeface="Times New Roman" panose="02020603050405020304" pitchFamily="18" charset="0"/>
              </a:rPr>
              <a:t>закона</a:t>
            </a:r>
            <a:endParaRPr lang="ru-RU" sz="2000" dirty="0">
              <a:effectLst/>
              <a:latin typeface="Times New Roman" panose="02020603050405020304" pitchFamily="18" charset="0"/>
              <a:ea typeface="Times New Roman" panose="02020603050405020304" pitchFamily="18" charset="0"/>
            </a:endParaRPr>
          </a:p>
          <a:p>
            <a:pPr marR="447675" indent="266700" algn="just">
              <a:tabLst>
                <a:tab pos="361950" algn="l"/>
              </a:tabLst>
            </a:pPr>
            <a:r>
              <a:rPr lang="ru-RU" sz="2000" dirty="0">
                <a:effectLst/>
                <a:latin typeface="Times New Roman" panose="02020603050405020304" pitchFamily="18" charset="0"/>
                <a:ea typeface="Times New Roman" panose="02020603050405020304" pitchFamily="18" charset="0"/>
              </a:rPr>
              <a:t>№</a:t>
            </a:r>
            <a:r>
              <a:rPr lang="ru-RU" sz="2000" spc="-55"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44-ФЗ,</a:t>
            </a:r>
            <a:r>
              <a:rPr lang="ru-RU" sz="2000" spc="-70"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осуществляют</a:t>
            </a:r>
            <a:r>
              <a:rPr lang="ru-RU" sz="2000" spc="-55"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контроль</a:t>
            </a:r>
            <a:r>
              <a:rPr lang="ru-RU" sz="2000" spc="-60"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в</a:t>
            </a:r>
            <a:r>
              <a:rPr lang="ru-RU" sz="2000" spc="-60"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целях</a:t>
            </a:r>
            <a:r>
              <a:rPr lang="ru-RU" sz="2000" spc="-50"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установления</a:t>
            </a:r>
            <a:r>
              <a:rPr lang="ru-RU" sz="2000" spc="-55"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законности</a:t>
            </a:r>
            <a:r>
              <a:rPr lang="ru-RU" sz="2000" spc="-50"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составления и исполнения бюджетов бюджетной системы РФ в отношении расходов, связанных с осуществлением закупок, а также установления достоверности учёта расходов на осуществление таких закупок. Они осуществляют контроль в </a:t>
            </a:r>
            <a:r>
              <a:rPr lang="ru-RU" sz="2000" spc="-10" dirty="0">
                <a:effectLst/>
                <a:latin typeface="Times New Roman" panose="02020603050405020304" pitchFamily="18" charset="0"/>
                <a:ea typeface="Times New Roman" panose="02020603050405020304" pitchFamily="18" charset="0"/>
              </a:rPr>
              <a:t>отношении:</a:t>
            </a:r>
            <a:endParaRPr lang="ru-RU" sz="2000" dirty="0">
              <a:effectLst/>
              <a:latin typeface="Times New Roman" panose="02020603050405020304" pitchFamily="18" charset="0"/>
              <a:ea typeface="Times New Roman" panose="02020603050405020304" pitchFamily="18" charset="0"/>
            </a:endParaRPr>
          </a:p>
          <a:p>
            <a:pPr marR="450850" lvl="0" indent="266700" algn="just">
              <a:spcBef>
                <a:spcPts val="5"/>
              </a:spcBef>
              <a:spcAft>
                <a:spcPts val="0"/>
              </a:spcAft>
              <a:buSzPts val="1400"/>
              <a:buFont typeface="Times New Roman" panose="02020603050405020304" pitchFamily="18" charset="0"/>
              <a:buAutoNum type="arabicParenR"/>
              <a:tabLst>
                <a:tab pos="361950" algn="l"/>
              </a:tabLst>
            </a:pPr>
            <a:r>
              <a:rPr lang="ru-RU" sz="2000" spc="0" dirty="0">
                <a:effectLst/>
                <a:latin typeface="Times New Roman" panose="02020603050405020304" pitchFamily="18" charset="0"/>
                <a:ea typeface="Times New Roman" panose="02020603050405020304" pitchFamily="18" charset="0"/>
              </a:rPr>
              <a:t>соблюдения</a:t>
            </a:r>
            <a:r>
              <a:rPr lang="ru-RU" sz="2000" spc="200"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требований к обоснованию закупок при формировании планов закупок и документов, подтверждающих обоснованность </a:t>
            </a:r>
            <a:r>
              <a:rPr lang="ru-RU" sz="2000" spc="-10" dirty="0">
                <a:effectLst/>
                <a:latin typeface="Times New Roman" panose="02020603050405020304" pitchFamily="18" charset="0"/>
                <a:ea typeface="Times New Roman" panose="02020603050405020304" pitchFamily="18" charset="0"/>
              </a:rPr>
              <a:t>закупок;</a:t>
            </a:r>
            <a:endParaRPr lang="ru-RU" sz="2000" spc="0" dirty="0">
              <a:effectLst/>
              <a:latin typeface="Times New Roman" panose="02020603050405020304" pitchFamily="18" charset="0"/>
              <a:ea typeface="Times New Roman" panose="02020603050405020304" pitchFamily="18" charset="0"/>
            </a:endParaRPr>
          </a:p>
          <a:p>
            <a:pPr lvl="0" indent="266700" algn="just">
              <a:lnSpc>
                <a:spcPts val="1605"/>
              </a:lnSpc>
              <a:buSzPts val="1400"/>
              <a:buFont typeface="Times New Roman" panose="02020603050405020304" pitchFamily="18" charset="0"/>
              <a:buAutoNum type="arabicParenR"/>
              <a:tabLst>
                <a:tab pos="361950" algn="l"/>
              </a:tabLst>
            </a:pPr>
            <a:r>
              <a:rPr lang="ru-RU" sz="2000" spc="0" dirty="0">
                <a:effectLst/>
                <a:latin typeface="Times New Roman" panose="02020603050405020304" pitchFamily="18" charset="0"/>
                <a:ea typeface="Times New Roman" panose="02020603050405020304" pitchFamily="18" charset="0"/>
              </a:rPr>
              <a:t>нормирования</a:t>
            </a:r>
            <a:r>
              <a:rPr lang="ru-RU" sz="2000" spc="-45"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в</a:t>
            </a:r>
            <a:r>
              <a:rPr lang="ru-RU" sz="2000" spc="-45"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сфере</a:t>
            </a:r>
            <a:r>
              <a:rPr lang="ru-RU" sz="2000" spc="-30"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закупок</a:t>
            </a:r>
            <a:r>
              <a:rPr lang="ru-RU" sz="2000" spc="-35"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при</a:t>
            </a:r>
            <a:r>
              <a:rPr lang="ru-RU" sz="2000" spc="-35"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планировании</a:t>
            </a:r>
            <a:r>
              <a:rPr lang="ru-RU" sz="2000" spc="-30" dirty="0">
                <a:effectLst/>
                <a:latin typeface="Times New Roman" panose="02020603050405020304" pitchFamily="18" charset="0"/>
                <a:ea typeface="Times New Roman" panose="02020603050405020304" pitchFamily="18" charset="0"/>
              </a:rPr>
              <a:t> </a:t>
            </a:r>
            <a:r>
              <a:rPr lang="ru-RU" sz="2000" spc="-10" dirty="0">
                <a:effectLst/>
                <a:latin typeface="Times New Roman" panose="02020603050405020304" pitchFamily="18" charset="0"/>
                <a:ea typeface="Times New Roman" panose="02020603050405020304" pitchFamily="18" charset="0"/>
              </a:rPr>
              <a:t>закупок;</a:t>
            </a:r>
            <a:endParaRPr lang="ru-RU" sz="2000" spc="0" dirty="0">
              <a:effectLst/>
              <a:latin typeface="Times New Roman" panose="02020603050405020304" pitchFamily="18" charset="0"/>
              <a:ea typeface="Times New Roman" panose="02020603050405020304" pitchFamily="18" charset="0"/>
            </a:endParaRPr>
          </a:p>
          <a:p>
            <a:pPr marR="452120" lvl="0" indent="266700" algn="just">
              <a:spcAft>
                <a:spcPts val="0"/>
              </a:spcAft>
              <a:buSzPts val="1400"/>
              <a:buFont typeface="Times New Roman" panose="02020603050405020304" pitchFamily="18" charset="0"/>
              <a:buAutoNum type="arabicParenR"/>
              <a:tabLst>
                <a:tab pos="361950" algn="l"/>
              </a:tabLst>
            </a:pPr>
            <a:r>
              <a:rPr lang="ru-RU" sz="2000" spc="0" dirty="0">
                <a:effectLst/>
                <a:latin typeface="Times New Roman" panose="02020603050405020304" pitchFamily="18" charset="0"/>
                <a:ea typeface="Times New Roman" panose="02020603050405020304" pitchFamily="18" charset="0"/>
              </a:rPr>
              <a:t>определения и обоснования начальной (максимальной) цены контракта,</a:t>
            </a:r>
            <a:r>
              <a:rPr lang="ru-RU" sz="2000" spc="290"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цены</a:t>
            </a:r>
            <a:r>
              <a:rPr lang="ru-RU" sz="2000" spc="300"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контракта,</a:t>
            </a:r>
            <a:r>
              <a:rPr lang="ru-RU" sz="2000" spc="305"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заключаемого</a:t>
            </a:r>
            <a:r>
              <a:rPr lang="ru-RU" sz="2000" spc="305" dirty="0">
                <a:effectLst/>
                <a:latin typeface="Times New Roman" panose="02020603050405020304" pitchFamily="18" charset="0"/>
                <a:ea typeface="Times New Roman" panose="02020603050405020304" pitchFamily="18" charset="0"/>
              </a:rPr>
              <a:t>  </a:t>
            </a:r>
            <a:r>
              <a:rPr lang="ru-RU" sz="2000" spc="0" dirty="0">
                <a:effectLst/>
                <a:latin typeface="Times New Roman" panose="02020603050405020304" pitchFamily="18" charset="0"/>
                <a:ea typeface="Times New Roman" panose="02020603050405020304" pitchFamily="18" charset="0"/>
              </a:rPr>
              <a:t>с</a:t>
            </a:r>
            <a:r>
              <a:rPr lang="ru-RU" sz="2000" spc="300" dirty="0">
                <a:effectLst/>
                <a:latin typeface="Times New Roman" panose="02020603050405020304" pitchFamily="18" charset="0"/>
                <a:ea typeface="Times New Roman" panose="02020603050405020304" pitchFamily="18" charset="0"/>
              </a:rPr>
              <a:t>  </a:t>
            </a:r>
            <a:r>
              <a:rPr lang="ru-RU" sz="2000" spc="-10" dirty="0">
                <a:effectLst/>
                <a:latin typeface="Times New Roman" panose="02020603050405020304" pitchFamily="18" charset="0"/>
                <a:ea typeface="Times New Roman" panose="02020603050405020304" pitchFamily="18" charset="0"/>
              </a:rPr>
              <a:t>единственным </a:t>
            </a:r>
            <a:r>
              <a:rPr lang="ru-RU" sz="1800" dirty="0">
                <a:effectLst/>
                <a:latin typeface="Times New Roman" panose="02020603050405020304" pitchFamily="18" charset="0"/>
                <a:ea typeface="Times New Roman" panose="02020603050405020304" pitchFamily="18" charset="0"/>
              </a:rPr>
              <a:t>поставщиком (подрядчиком, исполнителем), при формировании </a:t>
            </a:r>
            <a:r>
              <a:rPr lang="ru-RU" sz="1800" spc="-10" dirty="0">
                <a:effectLst/>
                <a:latin typeface="Times New Roman" panose="02020603050405020304" pitchFamily="18" charset="0"/>
                <a:ea typeface="Times New Roman" panose="02020603050405020304" pitchFamily="18" charset="0"/>
              </a:rPr>
              <a:t>планов-графиков;</a:t>
            </a:r>
            <a:endParaRPr lang="ru-RU" sz="1800" dirty="0">
              <a:effectLst/>
              <a:latin typeface="Times New Roman" panose="02020603050405020304" pitchFamily="18" charset="0"/>
              <a:ea typeface="Times New Roman" panose="02020603050405020304" pitchFamily="18" charset="0"/>
            </a:endParaRPr>
          </a:p>
          <a:p>
            <a:pPr marR="452120" lvl="0" indent="266700" algn="just">
              <a:spcAft>
                <a:spcPts val="0"/>
              </a:spcAft>
              <a:buSzPts val="1400"/>
              <a:buFont typeface="Times New Roman" panose="02020603050405020304" pitchFamily="18" charset="0"/>
              <a:buAutoNum type="arabicParenR"/>
              <a:tabLst>
                <a:tab pos="361950" algn="l"/>
              </a:tabLst>
            </a:pPr>
            <a:r>
              <a:rPr lang="ru-RU" sz="1800" spc="0" dirty="0">
                <a:effectLst/>
                <a:latin typeface="Times New Roman" panose="02020603050405020304" pitchFamily="18" charset="0"/>
                <a:ea typeface="Times New Roman" panose="02020603050405020304" pitchFamily="18" charset="0"/>
              </a:rPr>
              <a:t>	применения заказчиком мер ответственности и совершения иных действий в случае нарушения поставщиком (подрядчиком, исполнителем) условий контракта;</a:t>
            </a:r>
          </a:p>
          <a:p>
            <a:pPr marR="452120" lvl="0" indent="266700" algn="just">
              <a:spcAft>
                <a:spcPts val="0"/>
              </a:spcAft>
              <a:buSzPts val="1400"/>
              <a:buFont typeface="Times New Roman" panose="02020603050405020304" pitchFamily="18" charset="0"/>
              <a:buAutoNum type="arabicParenR"/>
              <a:tabLst>
                <a:tab pos="1348740" algn="l"/>
                <a:tab pos="1470025" algn="l"/>
              </a:tabLst>
            </a:pPr>
            <a:endParaRPr lang="ru-RU" sz="20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636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59229E-B1BA-40E9-A72C-D1268FDDFD49}"/>
              </a:ext>
            </a:extLst>
          </p:cNvPr>
          <p:cNvSpPr txBox="1"/>
          <p:nvPr/>
        </p:nvSpPr>
        <p:spPr>
          <a:xfrm>
            <a:off x="1035170" y="595223"/>
            <a:ext cx="7781026" cy="5078313"/>
          </a:xfrm>
          <a:prstGeom prst="rect">
            <a:avLst/>
          </a:prstGeom>
          <a:noFill/>
        </p:spPr>
        <p:txBody>
          <a:bodyPr wrap="square">
            <a:spAutoFit/>
          </a:bodyPr>
          <a:lstStyle/>
          <a:p>
            <a:pPr marL="342900" marR="446405" lvl="0" algn="just">
              <a:spcAft>
                <a:spcPts val="0"/>
              </a:spcAft>
              <a:buSzPts val="1400"/>
              <a:tabLst>
                <a:tab pos="1348740" algn="l"/>
                <a:tab pos="1466850" algn="l"/>
              </a:tabLst>
            </a:pPr>
            <a:r>
              <a:rPr lang="ru-RU" dirty="0">
                <a:latin typeface="Times New Roman" panose="02020603050405020304" pitchFamily="18" charset="0"/>
                <a:ea typeface="Times New Roman" panose="02020603050405020304" pitchFamily="18" charset="0"/>
              </a:rPr>
              <a:t>5) </a:t>
            </a:r>
            <a:r>
              <a:rPr lang="ru-RU" sz="1800" spc="0" dirty="0">
                <a:effectLst/>
                <a:latin typeface="Times New Roman" panose="02020603050405020304" pitchFamily="18" charset="0"/>
                <a:ea typeface="Times New Roman" panose="02020603050405020304" pitchFamily="18" charset="0"/>
              </a:rPr>
              <a:t>соответствия поставленного товара, выполненной работы (её результата) или оказанной услуги условиям контракта;</a:t>
            </a:r>
            <a:endParaRPr lang="ru-RU" sz="1400" spc="0" dirty="0">
              <a:effectLst/>
              <a:latin typeface="Times New Roman" panose="02020603050405020304" pitchFamily="18" charset="0"/>
              <a:ea typeface="Times New Roman" panose="02020603050405020304" pitchFamily="18" charset="0"/>
            </a:endParaRPr>
          </a:p>
          <a:p>
            <a:pPr marL="342900" marR="447675" lvl="0" algn="just">
              <a:spcAft>
                <a:spcPts val="0"/>
              </a:spcAft>
              <a:buSzPts val="1400"/>
              <a:tabLst>
                <a:tab pos="1348740" algn="l"/>
                <a:tab pos="1365885" algn="l"/>
              </a:tabLst>
            </a:pPr>
            <a:r>
              <a:rPr lang="ru-RU" sz="1800" spc="0" dirty="0">
                <a:effectLst/>
                <a:latin typeface="Times New Roman" panose="02020603050405020304" pitchFamily="18" charset="0"/>
                <a:ea typeface="Times New Roman" panose="02020603050405020304" pitchFamily="18" charset="0"/>
              </a:rPr>
              <a:t>6) своевременности, полноты и достоверности отражения в документах учёта</a:t>
            </a:r>
            <a:r>
              <a:rPr lang="ru-RU" sz="1800" spc="-2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поставленного</a:t>
            </a:r>
            <a:r>
              <a:rPr lang="ru-RU" sz="1800" spc="-2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товара,</a:t>
            </a:r>
            <a:r>
              <a:rPr lang="ru-RU" sz="1800" spc="-3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выполненной</a:t>
            </a:r>
            <a:r>
              <a:rPr lang="ru-RU" sz="1800" spc="-4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работы</a:t>
            </a:r>
            <a:r>
              <a:rPr lang="ru-RU" sz="1800" spc="-2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(её</a:t>
            </a:r>
            <a:r>
              <a:rPr lang="ru-RU" sz="1800" spc="-25"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результата)</a:t>
            </a:r>
            <a:r>
              <a:rPr lang="ru-RU" sz="1800" spc="-30" dirty="0">
                <a:effectLst/>
                <a:latin typeface="Times New Roman" panose="02020603050405020304" pitchFamily="18" charset="0"/>
                <a:ea typeface="Times New Roman" panose="02020603050405020304" pitchFamily="18" charset="0"/>
              </a:rPr>
              <a:t> </a:t>
            </a:r>
            <a:r>
              <a:rPr lang="ru-RU" sz="1800" spc="0" dirty="0">
                <a:effectLst/>
                <a:latin typeface="Times New Roman" panose="02020603050405020304" pitchFamily="18" charset="0"/>
                <a:ea typeface="Times New Roman" panose="02020603050405020304" pitchFamily="18" charset="0"/>
              </a:rPr>
              <a:t>или оказанной услуги;</a:t>
            </a:r>
            <a:endParaRPr lang="ru-RU" sz="1400" spc="0" dirty="0">
              <a:effectLst/>
              <a:latin typeface="Times New Roman" panose="02020603050405020304" pitchFamily="18" charset="0"/>
              <a:ea typeface="Times New Roman" panose="02020603050405020304" pitchFamily="18" charset="0"/>
            </a:endParaRPr>
          </a:p>
          <a:p>
            <a:pPr marL="342900" marR="448945" lvl="0" algn="just">
              <a:spcAft>
                <a:spcPts val="0"/>
              </a:spcAft>
              <a:buSzPts val="1400"/>
              <a:tabLst>
                <a:tab pos="1348740" algn="l"/>
                <a:tab pos="1425575" algn="l"/>
              </a:tabLst>
            </a:pPr>
            <a:r>
              <a:rPr lang="ru-RU" dirty="0">
                <a:latin typeface="Times New Roman" panose="02020603050405020304" pitchFamily="18" charset="0"/>
                <a:ea typeface="Times New Roman" panose="02020603050405020304" pitchFamily="18" charset="0"/>
              </a:rPr>
              <a:t>7) </a:t>
            </a:r>
            <a:r>
              <a:rPr lang="ru-RU" sz="1800" spc="0" dirty="0">
                <a:effectLst/>
                <a:latin typeface="Times New Roman" panose="02020603050405020304" pitchFamily="18" charset="0"/>
                <a:ea typeface="Times New Roman" panose="02020603050405020304" pitchFamily="18" charset="0"/>
              </a:rPr>
              <a:t>соответствия использования поставленного товара, выполненной работы (её результата) или оказанной услуги целям осуществления </a:t>
            </a:r>
            <a:r>
              <a:rPr lang="ru-RU" sz="1800" spc="-10" dirty="0">
                <a:effectLst/>
                <a:latin typeface="Times New Roman" panose="02020603050405020304" pitchFamily="18" charset="0"/>
                <a:ea typeface="Times New Roman" panose="02020603050405020304" pitchFamily="18" charset="0"/>
              </a:rPr>
              <a:t>закупки.</a:t>
            </a:r>
            <a:endParaRPr lang="ru-RU" sz="1400" spc="0" dirty="0">
              <a:effectLst/>
              <a:latin typeface="Times New Roman" panose="02020603050405020304" pitchFamily="18" charset="0"/>
              <a:ea typeface="Times New Roman" panose="02020603050405020304" pitchFamily="18" charset="0"/>
            </a:endParaRPr>
          </a:p>
          <a:p>
            <a:pPr marL="342900" marR="451485" indent="639763" algn="just"/>
            <a:r>
              <a:rPr lang="ru-RU" sz="1800" dirty="0">
                <a:effectLst/>
                <a:latin typeface="Times New Roman" panose="02020603050405020304" pitchFamily="18" charset="0"/>
                <a:ea typeface="Times New Roman" panose="02020603050405020304" pitchFamily="18" charset="0"/>
              </a:rPr>
              <a:t>Участники закупок имеют право подать жалобу в ФАС или её территориальный орган, если нарушены условия извещения или документации, отказано</a:t>
            </a:r>
            <a:r>
              <a:rPr lang="ru-RU" sz="1800" spc="-4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a:t>
            </a:r>
            <a:r>
              <a:rPr lang="ru-RU" sz="1800" spc="-4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допуске</a:t>
            </a:r>
            <a:r>
              <a:rPr lang="ru-RU" sz="1800" spc="-4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без</a:t>
            </a:r>
            <a:r>
              <a:rPr lang="ru-RU" sz="1800" spc="-4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оснований,</a:t>
            </a:r>
            <a:r>
              <a:rPr lang="ru-RU" sz="1800" spc="-6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приняты</a:t>
            </a:r>
            <a:r>
              <a:rPr lang="ru-RU" sz="1800" spc="-4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дискриминирующие</a:t>
            </a:r>
            <a:r>
              <a:rPr lang="ru-RU" sz="1800" spc="-4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требования</a:t>
            </a:r>
            <a:r>
              <a:rPr lang="ru-RU" sz="1800" spc="-5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или закупка проведена с нарушениями.</a:t>
            </a:r>
          </a:p>
          <a:p>
            <a:pPr marL="342900" marR="450215" indent="639763" algn="just"/>
            <a:r>
              <a:rPr lang="ru-RU" sz="1800" dirty="0">
                <a:effectLst/>
                <a:latin typeface="Times New Roman" panose="02020603050405020304" pitchFamily="18" charset="0"/>
                <a:ea typeface="Times New Roman" panose="02020603050405020304" pitchFamily="18" charset="0"/>
              </a:rPr>
              <a:t>Сроки</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подачи</a:t>
            </a:r>
            <a:r>
              <a:rPr lang="ru-RU" sz="1800" spc="-1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жалобы:</a:t>
            </a:r>
            <a:r>
              <a:rPr lang="ru-RU" sz="1800" spc="-1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на</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документацию</a:t>
            </a:r>
            <a:r>
              <a:rPr lang="ru-RU" sz="1800" spc="-2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a:t>
            </a:r>
            <a:r>
              <a:rPr lang="ru-RU" sz="1800" spc="-2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до</a:t>
            </a:r>
            <a:r>
              <a:rPr lang="ru-RU" sz="1800" spc="-1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окончания</a:t>
            </a:r>
            <a:r>
              <a:rPr lang="ru-RU" sz="1800" spc="-3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подачи</a:t>
            </a:r>
            <a:r>
              <a:rPr lang="ru-RU" sz="1800" spc="-2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заявок, на действия комиссии — в течение 10 дней с момента размещения протокола.</a:t>
            </a:r>
          </a:p>
          <a:p>
            <a:pPr marL="342900" marR="450850" indent="639763" algn="just">
              <a:lnSpc>
                <a:spcPct val="100000"/>
              </a:lnSpc>
            </a:pPr>
            <a:r>
              <a:rPr lang="ru-RU" sz="1800" dirty="0">
                <a:effectLst/>
                <a:latin typeface="Times New Roman" panose="02020603050405020304" pitchFamily="18" charset="0"/>
                <a:ea typeface="Times New Roman" panose="02020603050405020304" pitchFamily="18" charset="0"/>
              </a:rPr>
              <a:t>ФАС</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рассматривает</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жалобу</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течение</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5</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рабочих</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дней,</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после</a:t>
            </a:r>
            <a:r>
              <a:rPr lang="ru-RU" sz="1800" spc="-9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чего</a:t>
            </a:r>
            <a:r>
              <a:rPr lang="ru-RU" sz="1800" spc="-85"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выносит решение и предписание.</a:t>
            </a:r>
          </a:p>
        </p:txBody>
      </p:sp>
    </p:spTree>
    <p:extLst>
      <p:ext uri="{BB962C8B-B14F-4D97-AF65-F5344CB8AC3E}">
        <p14:creationId xmlns:p14="http://schemas.microsoft.com/office/powerpoint/2010/main" val="207240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87385A-618D-4667-BEF2-D261FA82E41F}"/>
              </a:ext>
            </a:extLst>
          </p:cNvPr>
          <p:cNvSpPr txBox="1"/>
          <p:nvPr/>
        </p:nvSpPr>
        <p:spPr>
          <a:xfrm>
            <a:off x="621102" y="1043796"/>
            <a:ext cx="8057072" cy="5596404"/>
          </a:xfrm>
          <a:prstGeom prst="rect">
            <a:avLst/>
          </a:prstGeom>
          <a:noFill/>
        </p:spPr>
        <p:txBody>
          <a:bodyPr wrap="square">
            <a:spAutoFit/>
          </a:bodyPr>
          <a:lstStyle/>
          <a:p>
            <a:pPr lvl="1" algn="ctr">
              <a:spcBef>
                <a:spcPts val="1175"/>
              </a:spcBef>
              <a:spcAft>
                <a:spcPts val="0"/>
              </a:spcAft>
              <a:buClr>
                <a:srgbClr val="365F91"/>
              </a:buClr>
              <a:buSzPts val="1400"/>
              <a:tabLst>
                <a:tab pos="2839720" algn="l"/>
              </a:tabLst>
            </a:pPr>
            <a:r>
              <a:rPr lang="ru-RU" sz="2000" b="1" spc="0" dirty="0">
                <a:solidFill>
                  <a:srgbClr val="365F91"/>
                </a:solidFill>
                <a:effectLst/>
                <a:latin typeface="Times New Roman" panose="02020603050405020304" pitchFamily="18" charset="0"/>
                <a:ea typeface="Times New Roman" panose="02020603050405020304" pitchFamily="18" charset="0"/>
              </a:rPr>
              <a:t>Аудит</a:t>
            </a:r>
            <a:r>
              <a:rPr lang="ru-RU" sz="2000" b="1" spc="-15" dirty="0">
                <a:solidFill>
                  <a:srgbClr val="365F91"/>
                </a:solidFill>
                <a:effectLst/>
                <a:latin typeface="Times New Roman" panose="02020603050405020304" pitchFamily="18" charset="0"/>
                <a:ea typeface="Times New Roman" panose="02020603050405020304" pitchFamily="18" charset="0"/>
              </a:rPr>
              <a:t> </a:t>
            </a:r>
            <a:r>
              <a:rPr lang="ru-RU" sz="2000" b="1" spc="0" dirty="0">
                <a:solidFill>
                  <a:srgbClr val="365F91"/>
                </a:solidFill>
                <a:effectLst/>
                <a:latin typeface="Times New Roman" panose="02020603050405020304" pitchFamily="18" charset="0"/>
                <a:ea typeface="Times New Roman" panose="02020603050405020304" pitchFamily="18" charset="0"/>
              </a:rPr>
              <a:t>в</a:t>
            </a:r>
            <a:r>
              <a:rPr lang="ru-RU" sz="2000" b="1" spc="-20" dirty="0">
                <a:solidFill>
                  <a:srgbClr val="365F91"/>
                </a:solidFill>
                <a:effectLst/>
                <a:latin typeface="Times New Roman" panose="02020603050405020304" pitchFamily="18" charset="0"/>
                <a:ea typeface="Times New Roman" panose="02020603050405020304" pitchFamily="18" charset="0"/>
              </a:rPr>
              <a:t> </a:t>
            </a:r>
            <a:r>
              <a:rPr lang="ru-RU" sz="2000" b="1" spc="0" dirty="0">
                <a:solidFill>
                  <a:srgbClr val="365F91"/>
                </a:solidFill>
                <a:effectLst/>
                <a:latin typeface="Times New Roman" panose="02020603050405020304" pitchFamily="18" charset="0"/>
                <a:ea typeface="Times New Roman" panose="02020603050405020304" pitchFamily="18" charset="0"/>
              </a:rPr>
              <a:t>сфере</a:t>
            </a:r>
            <a:r>
              <a:rPr lang="ru-RU" sz="2000" b="1" spc="-15" dirty="0">
                <a:solidFill>
                  <a:srgbClr val="365F91"/>
                </a:solidFill>
                <a:effectLst/>
                <a:latin typeface="Times New Roman" panose="02020603050405020304" pitchFamily="18" charset="0"/>
                <a:ea typeface="Times New Roman" panose="02020603050405020304" pitchFamily="18" charset="0"/>
              </a:rPr>
              <a:t> </a:t>
            </a:r>
            <a:r>
              <a:rPr lang="ru-RU" sz="2000" b="1" spc="-10" dirty="0">
                <a:solidFill>
                  <a:srgbClr val="365F91"/>
                </a:solidFill>
                <a:effectLst/>
                <a:latin typeface="Times New Roman" panose="02020603050405020304" pitchFamily="18" charset="0"/>
                <a:ea typeface="Times New Roman" panose="02020603050405020304" pitchFamily="18" charset="0"/>
              </a:rPr>
              <a:t>закупок</a:t>
            </a:r>
            <a:endParaRPr lang="ru-RU" sz="2000" b="1" spc="0" dirty="0">
              <a:effectLst/>
              <a:latin typeface="Times New Roman" panose="02020603050405020304" pitchFamily="18" charset="0"/>
              <a:ea typeface="Times New Roman" panose="02020603050405020304" pitchFamily="18" charset="0"/>
            </a:endParaRPr>
          </a:p>
          <a:p>
            <a:pPr marL="539115" marR="453390" indent="539750" algn="just">
              <a:spcBef>
                <a:spcPts val="1415"/>
              </a:spcBef>
              <a:spcAft>
                <a:spcPts val="0"/>
              </a:spcAft>
            </a:pPr>
            <a:r>
              <a:rPr lang="ru-RU" sz="1600" dirty="0">
                <a:effectLst/>
                <a:latin typeface="Times New Roman" panose="02020603050405020304" pitchFamily="18" charset="0"/>
                <a:ea typeface="Times New Roman" panose="02020603050405020304" pitchFamily="18" charset="0"/>
              </a:rPr>
              <a:t>Аудит закупочной деятельности проводится для оценки эффективности расходования средств, соответствия действий заказчика целям закупки, соблюдения принципов добросовестной конкуренции.</a:t>
            </a:r>
          </a:p>
          <a:p>
            <a:pPr marL="1078865" algn="just">
              <a:lnSpc>
                <a:spcPts val="1610"/>
              </a:lnSpc>
              <a:spcBef>
                <a:spcPts val="5"/>
              </a:spcBef>
              <a:spcAft>
                <a:spcPts val="0"/>
              </a:spcAft>
            </a:pPr>
            <a:r>
              <a:rPr lang="ru-RU" sz="1600" dirty="0">
                <a:effectLst/>
                <a:latin typeface="Times New Roman" panose="02020603050405020304" pitchFamily="18" charset="0"/>
                <a:ea typeface="Times New Roman" panose="02020603050405020304" pitchFamily="18" charset="0"/>
              </a:rPr>
              <a:t>Формы</a:t>
            </a:r>
            <a:r>
              <a:rPr lang="ru-RU" sz="1600" spc="-25"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аудита:</a:t>
            </a:r>
            <a:endParaRPr lang="ru-RU" sz="1600" dirty="0">
              <a:effectLst/>
              <a:latin typeface="Times New Roman" panose="02020603050405020304" pitchFamily="18" charset="0"/>
              <a:ea typeface="Times New Roman" panose="02020603050405020304" pitchFamily="18" charset="0"/>
            </a:endParaRPr>
          </a:p>
          <a:p>
            <a:pPr marL="342900" lvl="0" indent="-342900" algn="just">
              <a:lnSpc>
                <a:spcPts val="1610"/>
              </a:lnSpc>
              <a:buSzPts val="1400"/>
              <a:buFont typeface="Times New Roman" panose="02020603050405020304" pitchFamily="18" charset="0"/>
              <a:buChar char="●"/>
              <a:tabLst>
                <a:tab pos="1348105" algn="l"/>
              </a:tabLst>
            </a:pPr>
            <a:r>
              <a:rPr lang="ru-RU" sz="1600" spc="0" dirty="0">
                <a:effectLst/>
                <a:latin typeface="Times New Roman" panose="02020603050405020304" pitchFamily="18" charset="0"/>
                <a:ea typeface="Times New Roman" panose="02020603050405020304" pitchFamily="18" charset="0"/>
              </a:rPr>
              <a:t>Внутренний</a:t>
            </a:r>
            <a:r>
              <a:rPr lang="ru-RU" sz="1600" spc="-4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аудит</a:t>
            </a:r>
            <a:r>
              <a:rPr lang="ru-RU" sz="1600" spc="-2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a:t>
            </a:r>
            <a:r>
              <a:rPr lang="ru-RU" sz="1600" spc="-4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службой</a:t>
            </a:r>
            <a:r>
              <a:rPr lang="ru-RU" sz="1600" spc="-30"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внутреннего</a:t>
            </a:r>
            <a:r>
              <a:rPr lang="ru-RU" sz="1600" spc="-25" dirty="0">
                <a:effectLst/>
                <a:latin typeface="Times New Roman" panose="02020603050405020304" pitchFamily="18" charset="0"/>
                <a:ea typeface="Times New Roman" panose="02020603050405020304" pitchFamily="18" charset="0"/>
              </a:rPr>
              <a:t> </a:t>
            </a:r>
            <a:r>
              <a:rPr lang="ru-RU" sz="1600" spc="0" dirty="0">
                <a:effectLst/>
                <a:latin typeface="Times New Roman" panose="02020603050405020304" pitchFamily="18" charset="0"/>
                <a:ea typeface="Times New Roman" panose="02020603050405020304" pitchFamily="18" charset="0"/>
              </a:rPr>
              <a:t>контроля</a:t>
            </a:r>
            <a:r>
              <a:rPr lang="ru-RU" sz="1600" spc="-45"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организации;</a:t>
            </a:r>
            <a:endParaRPr lang="ru-RU" sz="1600" spc="0" dirty="0">
              <a:effectLst/>
              <a:latin typeface="Times New Roman" panose="02020603050405020304" pitchFamily="18" charset="0"/>
              <a:ea typeface="Times New Roman" panose="02020603050405020304" pitchFamily="18" charset="0"/>
            </a:endParaRPr>
          </a:p>
          <a:p>
            <a:pPr marL="342900" marR="450215" lvl="0" indent="-342900" algn="just">
              <a:spcAft>
                <a:spcPts val="0"/>
              </a:spcAft>
              <a:buSzPts val="1400"/>
              <a:buFont typeface="Times New Roman" panose="02020603050405020304" pitchFamily="18" charset="0"/>
              <a:buChar char="●"/>
              <a:tabLst>
                <a:tab pos="1347470" algn="l"/>
                <a:tab pos="1348740" algn="l"/>
              </a:tabLst>
            </a:pPr>
            <a:r>
              <a:rPr lang="ru-RU" sz="1600" spc="0" dirty="0">
                <a:effectLst/>
                <a:latin typeface="Times New Roman" panose="02020603050405020304" pitchFamily="18" charset="0"/>
                <a:ea typeface="Times New Roman" panose="02020603050405020304" pitchFamily="18" charset="0"/>
              </a:rPr>
              <a:t>Внешний аудит — специализированными органами (Счётная палата, </a:t>
            </a:r>
            <a:r>
              <a:rPr lang="ru-RU" sz="1600" spc="-20" dirty="0">
                <a:effectLst/>
                <a:latin typeface="Times New Roman" panose="02020603050405020304" pitchFamily="18" charset="0"/>
                <a:ea typeface="Times New Roman" panose="02020603050405020304" pitchFamily="18" charset="0"/>
              </a:rPr>
              <a:t>КСП);</a:t>
            </a:r>
            <a:endParaRPr lang="ru-RU" sz="1600" spc="0" dirty="0">
              <a:effectLst/>
              <a:latin typeface="Times New Roman" panose="02020603050405020304" pitchFamily="18" charset="0"/>
              <a:ea typeface="Times New Roman" panose="02020603050405020304" pitchFamily="18" charset="0"/>
            </a:endParaRPr>
          </a:p>
          <a:p>
            <a:pPr marL="342900" marR="452120" lvl="0" indent="-342900" algn="just">
              <a:spcAft>
                <a:spcPts val="0"/>
              </a:spcAft>
              <a:buSzPts val="1400"/>
              <a:buFont typeface="Times New Roman" panose="02020603050405020304" pitchFamily="18" charset="0"/>
              <a:buChar char="●"/>
              <a:tabLst>
                <a:tab pos="1347470" algn="l"/>
                <a:tab pos="1348740" algn="l"/>
              </a:tabLst>
            </a:pPr>
            <a:r>
              <a:rPr lang="ru-RU" sz="1600" spc="-10" dirty="0">
                <a:effectLst/>
                <a:latin typeface="Times New Roman" panose="02020603050405020304" pitchFamily="18" charset="0"/>
                <a:ea typeface="Times New Roman" panose="02020603050405020304" pitchFamily="18" charset="0"/>
              </a:rPr>
              <a:t>Независимый</a:t>
            </a:r>
            <a:r>
              <a:rPr lang="ru-RU" sz="1600" spc="-30"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аудит</a:t>
            </a:r>
            <a:r>
              <a:rPr lang="ru-RU" sz="1600" spc="-35"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a:t>
            </a:r>
            <a:r>
              <a:rPr lang="ru-RU" sz="1600" spc="-35"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по</a:t>
            </a:r>
            <a:r>
              <a:rPr lang="ru-RU" sz="1600" spc="-40"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инициативе</a:t>
            </a:r>
            <a:r>
              <a:rPr lang="ru-RU" sz="1600" spc="-35"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заказчика</a:t>
            </a:r>
            <a:r>
              <a:rPr lang="ru-RU" sz="1600" spc="-30"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или</a:t>
            </a:r>
            <a:r>
              <a:rPr lang="ru-RU" sz="1600" spc="-30"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контролирующих органов.</a:t>
            </a:r>
            <a:endParaRPr lang="ru-RU" sz="1600" spc="0" dirty="0">
              <a:effectLst/>
              <a:latin typeface="Times New Roman" panose="02020603050405020304" pitchFamily="18" charset="0"/>
              <a:ea typeface="Times New Roman" panose="02020603050405020304" pitchFamily="18" charset="0"/>
            </a:endParaRPr>
          </a:p>
          <a:p>
            <a:pPr marL="1078865" algn="just">
              <a:lnSpc>
                <a:spcPts val="1605"/>
              </a:lnSpc>
            </a:pPr>
            <a:r>
              <a:rPr lang="ru-RU" sz="1600" dirty="0">
                <a:effectLst/>
                <a:latin typeface="Times New Roman" panose="02020603050405020304" pitchFamily="18" charset="0"/>
                <a:ea typeface="Times New Roman" panose="02020603050405020304" pitchFamily="18" charset="0"/>
              </a:rPr>
              <a:t>Аудит</a:t>
            </a:r>
            <a:r>
              <a:rPr lang="ru-RU" sz="1600" spc="-1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в</a:t>
            </a:r>
            <a:r>
              <a:rPr lang="ru-RU" sz="1600" spc="-1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сфере</a:t>
            </a:r>
            <a:r>
              <a:rPr lang="ru-RU" sz="1600" spc="-10" dirty="0">
                <a:effectLst/>
                <a:latin typeface="Times New Roman" panose="02020603050405020304" pitchFamily="18" charset="0"/>
                <a:ea typeface="Times New Roman" panose="02020603050405020304" pitchFamily="18" charset="0"/>
              </a:rPr>
              <a:t> закупок.</a:t>
            </a:r>
            <a:endParaRPr lang="ru-RU" sz="1600" dirty="0">
              <a:effectLst/>
              <a:latin typeface="Times New Roman" panose="02020603050405020304" pitchFamily="18" charset="0"/>
              <a:ea typeface="Times New Roman" panose="02020603050405020304" pitchFamily="18" charset="0"/>
            </a:endParaRPr>
          </a:p>
          <a:p>
            <a:pPr marL="539115" marR="446405" indent="539750" algn="just">
              <a:spcBef>
                <a:spcPts val="10"/>
              </a:spcBef>
              <a:spcAft>
                <a:spcPts val="0"/>
              </a:spcAft>
            </a:pPr>
            <a:r>
              <a:rPr lang="ru-RU" sz="1600" dirty="0">
                <a:effectLst/>
                <a:latin typeface="Times New Roman" panose="02020603050405020304" pitchFamily="18" charset="0"/>
                <a:ea typeface="Times New Roman" panose="02020603050405020304" pitchFamily="18" charset="0"/>
              </a:rPr>
              <a:t>Органы аудита в сфере закупок проверяют, анализируют и оценивают информацию о законности, целесообразности, обоснованности, своевременности, эффективности и результативности расходов на закупки по контрактам,</a:t>
            </a:r>
            <a:r>
              <a:rPr lang="ru-RU" sz="1600" spc="-20"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планируемым</a:t>
            </a:r>
            <a:r>
              <a:rPr lang="ru-RU" sz="1600" spc="-1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к</a:t>
            </a:r>
            <a:r>
              <a:rPr lang="ru-RU" sz="1600" spc="-20"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заключению,</a:t>
            </a:r>
            <a:r>
              <a:rPr lang="ru-RU" sz="1600" spc="-20"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заключенным</a:t>
            </a:r>
            <a:r>
              <a:rPr lang="ru-RU" sz="1600" spc="-1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и</a:t>
            </a:r>
            <a:r>
              <a:rPr lang="ru-RU" sz="1600" spc="-1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исполненным</a:t>
            </a:r>
            <a:r>
              <a:rPr lang="ru-RU" sz="1600" spc="-1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(ч.</a:t>
            </a:r>
            <a:r>
              <a:rPr lang="ru-RU" sz="1600" spc="-1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3</a:t>
            </a:r>
            <a:r>
              <a:rPr lang="ru-RU" sz="1600" spc="-1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ст. 98 закона № 44-ФЗ).</a:t>
            </a:r>
          </a:p>
          <a:p>
            <a:pPr marL="539115" marR="447675" indent="539750" algn="just"/>
            <a:r>
              <a:rPr lang="ru-RU" sz="1600" dirty="0">
                <a:effectLst/>
                <a:latin typeface="Times New Roman" panose="02020603050405020304" pitchFamily="18" charset="0"/>
                <a:ea typeface="Times New Roman" panose="02020603050405020304" pitchFamily="18" charset="0"/>
              </a:rPr>
              <a:t>Кроме того, органы аудита в сфере закупок обобщают результаты своей деятельности и устанавливают причины выявленных отклонений, нарушений и недостатков, готовят предложения, направленные на их устранение и на совершенствование контрактной системы в сфере закупок, систематизируют информацию</a:t>
            </a:r>
            <a:r>
              <a:rPr lang="ru-RU" sz="1600" spc="330"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о</a:t>
            </a:r>
            <a:r>
              <a:rPr lang="ru-RU" sz="1600" spc="35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реализации</a:t>
            </a:r>
            <a:r>
              <a:rPr lang="ru-RU" sz="1600" spc="350"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указанных</a:t>
            </a:r>
            <a:r>
              <a:rPr lang="ru-RU" sz="1600" spc="345"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предложений</a:t>
            </a:r>
            <a:r>
              <a:rPr lang="ru-RU" sz="1600" spc="350"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и</a:t>
            </a:r>
            <a:r>
              <a:rPr lang="ru-RU" sz="1600" spc="350"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размещают</a:t>
            </a:r>
            <a:r>
              <a:rPr lang="ru-RU" sz="1600" spc="350" dirty="0">
                <a:effectLst/>
                <a:latin typeface="Times New Roman" panose="02020603050405020304" pitchFamily="18" charset="0"/>
                <a:ea typeface="Times New Roman" panose="02020603050405020304" pitchFamily="18" charset="0"/>
              </a:rPr>
              <a:t> </a:t>
            </a:r>
            <a:r>
              <a:rPr lang="ru-RU" sz="1600" dirty="0">
                <a:effectLst/>
                <a:latin typeface="Times New Roman" panose="02020603050405020304" pitchFamily="18" charset="0"/>
                <a:ea typeface="Times New Roman" panose="02020603050405020304" pitchFamily="18" charset="0"/>
              </a:rPr>
              <a:t>в</a:t>
            </a:r>
            <a:r>
              <a:rPr lang="ru-RU" sz="1600" spc="350" dirty="0">
                <a:effectLst/>
                <a:latin typeface="Times New Roman" panose="02020603050405020304" pitchFamily="18" charset="0"/>
                <a:ea typeface="Times New Roman" panose="02020603050405020304" pitchFamily="18" charset="0"/>
              </a:rPr>
              <a:t> </a:t>
            </a:r>
            <a:r>
              <a:rPr lang="ru-RU" sz="1600" spc="-10" dirty="0">
                <a:effectLst/>
                <a:latin typeface="Times New Roman" panose="02020603050405020304" pitchFamily="18" charset="0"/>
                <a:ea typeface="Times New Roman" panose="02020603050405020304" pitchFamily="18" charset="0"/>
              </a:rPr>
              <a:t>Единой </a:t>
            </a:r>
            <a:r>
              <a:rPr lang="ru-RU" sz="1600" dirty="0">
                <a:effectLst/>
                <a:latin typeface="Times New Roman" panose="02020603050405020304" pitchFamily="18" charset="0"/>
                <a:ea typeface="Times New Roman" panose="02020603050405020304" pitchFamily="18" charset="0"/>
              </a:rPr>
              <a:t>информационной системе обобщенную информацию о таких результатах (ч. 4 ст. 98 закона № 44-ФЗ).</a:t>
            </a:r>
          </a:p>
          <a:p>
            <a:pPr marL="539115" marR="447675" indent="539750" algn="just"/>
            <a:endParaRPr lang="ru-RU"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20477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4582</TotalTime>
  <Words>5408</Words>
  <Application>Microsoft Office PowerPoint</Application>
  <PresentationFormat>Экран (4:3)</PresentationFormat>
  <Paragraphs>256</Paragraphs>
  <Slides>39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39</vt:i4>
      </vt:variant>
    </vt:vector>
  </HeadingPairs>
  <TitlesOfParts>
    <vt:vector size="45" baseType="lpstr">
      <vt:lpstr>Arial</vt:lpstr>
      <vt:lpstr>Calibri</vt:lpstr>
      <vt:lpstr>Calibri Light</vt:lpstr>
      <vt:lpstr>Segoe UI 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PJSC "New Engineering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TaNya</cp:lastModifiedBy>
  <cp:revision>157</cp:revision>
  <dcterms:created xsi:type="dcterms:W3CDTF">2016-11-18T14:12:19Z</dcterms:created>
  <dcterms:modified xsi:type="dcterms:W3CDTF">2026-02-22T15:40:45Z</dcterms:modified>
</cp:coreProperties>
</file>