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374" r:id="rId2"/>
    <p:sldId id="373" r:id="rId3"/>
    <p:sldId id="375" r:id="rId4"/>
    <p:sldId id="377" r:id="rId5"/>
    <p:sldId id="376" r:id="rId6"/>
    <p:sldId id="378" r:id="rId7"/>
    <p:sldId id="379" r:id="rId8"/>
    <p:sldId id="380" r:id="rId9"/>
    <p:sldId id="382" r:id="rId10"/>
    <p:sldId id="381" r:id="rId11"/>
    <p:sldId id="383" r:id="rId12"/>
    <p:sldId id="384" r:id="rId13"/>
    <p:sldId id="385" r:id="rId14"/>
    <p:sldId id="387" r:id="rId15"/>
    <p:sldId id="3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AEB958-9594-448F-89D3-EB58066BAB55}">
          <p14:sldIdLst>
            <p14:sldId id="374"/>
            <p14:sldId id="373"/>
            <p14:sldId id="375"/>
            <p14:sldId id="377"/>
            <p14:sldId id="376"/>
            <p14:sldId id="378"/>
            <p14:sldId id="379"/>
            <p14:sldId id="380"/>
            <p14:sldId id="382"/>
            <p14:sldId id="381"/>
            <p14:sldId id="383"/>
            <p14:sldId id="384"/>
            <p14:sldId id="385"/>
            <p14:sldId id="38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27DD3"/>
    <a:srgbClr val="0163A0"/>
    <a:srgbClr val="FD8F28"/>
    <a:srgbClr val="B6A582"/>
    <a:srgbClr val="FFC900"/>
    <a:srgbClr val="173A8D"/>
    <a:srgbClr val="129481"/>
    <a:srgbClr val="001736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0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977650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заключения и исполнения государственных и муниципальных контрактов</a:t>
            </a:r>
          </a:p>
        </p:txBody>
      </p:sp>
    </p:spTree>
    <p:extLst>
      <p:ext uri="{BB962C8B-B14F-4D97-AF65-F5344CB8AC3E}">
        <p14:creationId xmlns:p14="http://schemas.microsoft.com/office/powerpoint/2010/main" val="89986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1583" y="763216"/>
            <a:ext cx="78396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ГОСУДАРСТВЕННОГО И МУНИЦИПАЛЬНОГО КОНТРАКТА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893" y="2146766"/>
            <a:ext cx="7524325" cy="4711234"/>
          </a:xfrm>
        </p:spPr>
        <p:txBody>
          <a:bodyPr>
            <a:normAutofit/>
          </a:bodyPr>
          <a:lstStyle/>
          <a:p>
            <a:pPr marL="0" lvl="0" indent="4572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контракта включает в себя следующий комплекс 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реализуемых после заключения контракта и направленных на достижение целей осуществления закупки:</a:t>
            </a:r>
          </a:p>
          <a:p>
            <a:pPr lvl="0"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приемку поставленного товара, выполненной работы (ее результатов), оказанной услуги, а также отдельных этапов поставки товара, выполнения работы, оказания услуги, предусмотренных контрактом, включая экспертизу поставленной продукции;</a:t>
            </a:r>
          </a:p>
          <a:p>
            <a:pPr lvl="0"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заказчиком поставленной продукции;</a:t>
            </a:r>
          </a:p>
          <a:p>
            <a:pPr lvl="0"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заказчика с поставщиком при изменении, расторжении контракта, применении мер ответственности и совершении иных действий в случае нарушения поставщиком или заказчиком условий контракта.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516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1583" y="849060"/>
            <a:ext cx="797560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ГОСУДАРСТВЕННОГО И МУНИЦИПАЛЬНОГО КОНТРАКТА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198" y="1963129"/>
            <a:ext cx="7342404" cy="4711234"/>
          </a:xfrm>
        </p:spPr>
        <p:txBody>
          <a:bodyPr>
            <a:normAutofit/>
          </a:bodyPr>
          <a:lstStyle/>
          <a:p>
            <a:pPr marL="0" lvl="0" indent="277813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обязан своевременно предоставлять достоверную информацию о ходе исполнения своих обязательств, в том числе о сложностях, возникающих при исполнении контракта, а также к установленному контрактом сроку обязан предоставить заказчику продукцию, при этом заказчик обязан обеспечить приемку поставленной продукции.</a:t>
            </a:r>
          </a:p>
          <a:p>
            <a:pPr marL="0" indent="277813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предоставленных поставщиком результатов в части их соответствия условиям контракта заказчик обязан провести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(своими силами или к ее проведению могут привлекаться эксперты, экспертные организации на основании контрактов, заключенных в соответствии   с законом 44-ФЗ).</a:t>
            </a:r>
          </a:p>
          <a:p>
            <a:pPr marL="0" indent="277813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поставленной продукции должна осуществляться в порядке и в сроки, которые установлены контрактом, и оформляется документом о приемке, который подписывается заказчиком, либо в те же сроки заказчиком направляется в письменной форме мотивированный отказ от подписания такого документа.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5371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1583" y="918071"/>
            <a:ext cx="82602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ГОСУДАРСТВЕННОГО И МУНИЦИПАЛЬНОГО КОНТРАКТА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343" y="1992355"/>
            <a:ext cx="7342404" cy="4711234"/>
          </a:xfrm>
        </p:spPr>
        <p:txBody>
          <a:bodyPr>
            <a:normAutofit/>
          </a:bodyPr>
          <a:lstStyle/>
          <a:p>
            <a:pPr marL="0" lvl="0" indent="45720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отдельного этапа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контракта, информация о поставленной продукции должны отражаться заказчиком в отчете, размещаемом в единой информационной системе. В таком отчете должна содержаться информация:</a:t>
            </a:r>
          </a:p>
          <a:p>
            <a:pPr lvl="0"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контракта, о  соблюдении  промежуточных  и окончательных сроков исполнения контракта;</a:t>
            </a:r>
          </a:p>
          <a:p>
            <a:pPr lvl="0"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ненадлежащем исполнении контракта (с указанием допущенных нарушений) или о неисполнении контракта и о санкциях, которые применены в связи с нарушением условий контракта или его неисполнением;</a:t>
            </a:r>
          </a:p>
          <a:p>
            <a:pPr lvl="0"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или о расторжении контракта в ходе его исполнения.</a:t>
            </a:r>
          </a:p>
          <a:p>
            <a:pPr marL="0" lvl="0" indent="45720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по соглашению сторон, по решению суда, в случае одностороннего отказа стороны контракта от исполнения контракта в соответствии с гражданским законодательством.</a:t>
            </a:r>
          </a:p>
          <a:p>
            <a:pPr marL="0" indent="45720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 принять решение об одностороннем отказе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исполнения контракта в соответствии с гражданским законодательством при условии, если это было предусмотрено контрактом.</a:t>
            </a:r>
          </a:p>
        </p:txBody>
      </p:sp>
    </p:spTree>
    <p:extLst>
      <p:ext uri="{BB962C8B-B14F-4D97-AF65-F5344CB8AC3E}">
        <p14:creationId xmlns:p14="http://schemas.microsoft.com/office/powerpoint/2010/main" val="217719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604" y="1013626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БАНКОВСКОЕ СОПРОВОЖДЕНИЕ КОНТРАКТА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343" y="1992355"/>
            <a:ext cx="7342404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Банковское сопровождение контракта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– обеспечение банком на основании договора, заключенного с поставщиком и всеми привлекаемыми в ходе исполнения контракта субподрядчиками, соисполнителями, проведения мониторинга расчетов, осуществляемых  в рамках исполнения контракта, на счете, открытом в указанном банке, и доведение результатов мониторинга до сведения заказчика, а также оказание  банком иных услуг,  определенных договором  о банковском сопровождении.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Банковское сопровождение контрактов, предметом которых являются поставки  товаров,  выполнение  работ,  оказание   услуг   для обеспечения федеральных нужд,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следующих случаях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федеральных нужд поставщиком</a:t>
            </a:r>
          </a:p>
          <a:p>
            <a:pPr marL="342900" indent="-342900">
              <a:buAutoNum type="arabicParenR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федеральных нужд заказчиком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226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ПРОМЕЖУТОЧНЫЙ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60538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517" y="1308073"/>
            <a:ext cx="7533560" cy="471123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меняться положения государственного (муниципального) контракта? Если да, то какие и в каких случаях?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способы борьбы с демпингом предусмотрены в законе 44-ФЗ?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срок могут заключаться государственные (муниципальные) контракты?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и как формируется приемочная комиссия? Обязан ли заказчик формировать ее при каждом исполнении контракта?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работ включаются в понятие «исполнение контракта»?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информация об исполнении контракта должна представляться   в единой информационной системе?</a:t>
            </a:r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4825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3245" y="1075580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КОНТРАКТОВ. СТРУКТУРА КОНТРАКТА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913" y="2235640"/>
            <a:ext cx="7438967" cy="471123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закону 44-ФЗ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гражданско-правовой договор, предметом которого являются поставка товара, выполнение работы, оказание услуги (в том числе приобретение недвижимого имущества или аренда имущества) от имени России, субъекта РФ или муниципального образования, а также бюджетного учреждения либо иного юридического лица.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контракта разделяются 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(цена, наименование, и т. п.), без согласования которых контракт не считается вступившим в силу, а изменение которых одной из сторон ведет к расторжению контракта,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(упаковка, маркировка), которые могут меняться с компенсацией потерь другой стороны.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769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7220" y="838551"/>
            <a:ext cx="78396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КОНТРАКТОВ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487" y="1602363"/>
            <a:ext cx="7869891" cy="4711234"/>
          </a:xfrm>
        </p:spPr>
        <p:txBody>
          <a:bodyPr>
            <a:normAutofit/>
          </a:bodyPr>
          <a:lstStyle/>
          <a:p>
            <a:pPr marL="0" indent="180975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составляется из разделов:</a:t>
            </a:r>
          </a:p>
          <a:p>
            <a:pPr marL="0" lv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конкурсного предложения и ведомость цен, представленные участником;</a:t>
            </a:r>
          </a:p>
          <a:p>
            <a:pPr marL="0" lv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поставок;</a:t>
            </a:r>
          </a:p>
          <a:p>
            <a:pPr marL="0" lv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спецификации;</a:t>
            </a:r>
          </a:p>
          <a:p>
            <a:pPr marL="0" lv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условия контракта;</a:t>
            </a:r>
          </a:p>
          <a:p>
            <a:pPr marL="0" lv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контракта;</a:t>
            </a:r>
          </a:p>
          <a:p>
            <a:pPr marL="0" lv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присуждении контракта.</a:t>
            </a:r>
          </a:p>
          <a:p>
            <a:pPr marL="0" indent="180975"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условия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состоят из четырех групп статей:</a:t>
            </a:r>
          </a:p>
          <a:p>
            <a:pPr mar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статьи</a:t>
            </a:r>
          </a:p>
          <a:p>
            <a:pPr mar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статьи</a:t>
            </a:r>
          </a:p>
          <a:p>
            <a:pPr mar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Допустимые варианты</a:t>
            </a:r>
          </a:p>
          <a:p>
            <a:pPr marL="0" indent="18097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сторон</a:t>
            </a:r>
          </a:p>
        </p:txBody>
      </p:sp>
    </p:spTree>
    <p:extLst>
      <p:ext uri="{BB962C8B-B14F-4D97-AF65-F5344CB8AC3E}">
        <p14:creationId xmlns:p14="http://schemas.microsoft.com/office/powerpoint/2010/main" val="342855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7220" y="838551"/>
            <a:ext cx="78396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КОНТРАКТОВ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976" y="1928184"/>
            <a:ext cx="7869891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составляется из разделов: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Преамбула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контракта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порядок поставок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порядок оплаты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оплаты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Форс-мажор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условия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сторон</a:t>
            </a:r>
          </a:p>
        </p:txBody>
      </p:sp>
    </p:spTree>
    <p:extLst>
      <p:ext uri="{BB962C8B-B14F-4D97-AF65-F5344CB8AC3E}">
        <p14:creationId xmlns:p14="http://schemas.microsoft.com/office/powerpoint/2010/main" val="26393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754765"/>
            <a:ext cx="78396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УСЛОВИЯ КОНТРАКТОВ</a:t>
            </a:r>
            <a:b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ИНКОТЕРМС 2025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14" y="2317067"/>
            <a:ext cx="7626183" cy="4711234"/>
          </a:xfrm>
        </p:spPr>
        <p:txBody>
          <a:bodyPr>
            <a:normAutofit/>
          </a:bodyPr>
          <a:lstStyle/>
          <a:p>
            <a:pPr marL="0" indent="534988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Е</a:t>
            </a:r>
          </a:p>
          <a:p>
            <a:pPr marL="0" indent="534988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EXW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«франко-завод», предоставление продавцом покупателю товара непосредственно на своем предприятии</a:t>
            </a:r>
          </a:p>
          <a:p>
            <a:pPr marL="0" indent="534988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(оплата основного фрахта продавцом)</a:t>
            </a:r>
          </a:p>
          <a:p>
            <a:pPr marL="0" indent="534988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CFR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«стоимость и фрахт» (продавец обязан оплатить цену транспортировки до места назначения)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4988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«стоимость, страхование и фрахт»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4988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«фрахт/перевозка и страхование оплачены до» (используется в случае введения в процесс промежуточного пункта назначения)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4988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«фрахт/перевозка оплачены до»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108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754765"/>
            <a:ext cx="78396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УСЛОВИЯ КОНТРАКТОВ</a:t>
            </a:r>
            <a:b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ИНКОТЕРМС 2025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14" y="2081048"/>
            <a:ext cx="7279341" cy="4947253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предусматривает оплату основного фрахта продавцом)</a:t>
            </a:r>
          </a:p>
          <a:p>
            <a:pPr marL="0" indent="2667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FCA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«франко-перевозчик» (перевозки любыми видами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вдоль борта судна» (продавец оплачивает и внутрипортовые экспедиторские и сопутствующие услуги, за исключение погрузки товаров на борт судна)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(свободно) на борту» (момент смены ответственности между продавцом и покупателем наступает после загрузки товаров на борт судна, осуществляющего перевозку)</a:t>
            </a:r>
          </a:p>
          <a:p>
            <a:pPr marL="0" indent="266700" algn="r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категория терминов, кроме термина «FCA», применяется исключительно при перевозках морским или внутренним водным транспортом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5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459" y="754765"/>
            <a:ext cx="78396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УСЛОВИЯ КОНТРАКТОВ</a:t>
            </a:r>
            <a:b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ИНКОТЕРМС 2025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14" y="2081048"/>
            <a:ext cx="7279341" cy="4947253"/>
          </a:xfrm>
        </p:spPr>
        <p:txBody>
          <a:bodyPr>
            <a:normAutofit/>
          </a:bodyPr>
          <a:lstStyle/>
          <a:p>
            <a:pPr marL="0" indent="180975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(характеризуется понятием «прибытие»)</a:t>
            </a:r>
          </a:p>
          <a:p>
            <a:pPr marL="0" indent="1809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на терминале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9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поставка в пункте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9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поставка с оплатой пошлины</a:t>
            </a:r>
          </a:p>
          <a:p>
            <a:pPr marL="0" indent="180975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975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термины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Инкотермс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признаны во всем мире, при проведении поставок следует учитывать, что в каждой стране и в каждом порту имеются свои обычаи делового этикета, которые могут повлиять на толкование конкретных нюансов поставки.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512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304" y="932263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ЗАКЛЮЧЕНИЯ </a:t>
            </a:r>
            <a:b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447" y="1999621"/>
            <a:ext cx="7468526" cy="4711234"/>
          </a:xfrm>
        </p:spPr>
        <p:txBody>
          <a:bodyPr>
            <a:normAutofit/>
          </a:bodyPr>
          <a:lstStyle/>
          <a:p>
            <a:pPr marL="0" indent="3619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и исполнение контрактов регулируется законом 44-ФЗ и Гражданским кодексом.</a:t>
            </a:r>
          </a:p>
          <a:p>
            <a:pPr marL="0" indent="3619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контракта допускается по соглашению сторон или решению суда. В контракт может быть включено условие о возможности одностороннего отказа от исполнения контракта.</a:t>
            </a:r>
          </a:p>
          <a:p>
            <a:pPr marL="0" indent="3619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контракты фиксируются в реестре контрактов, который ведется Казначейством и размещается в единой информационной системе.</a:t>
            </a:r>
          </a:p>
          <a:p>
            <a:pPr marL="0" indent="3619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контракта указывается, что цена контракта является твердой и определяется на весь срок исполнения контракта, а в случаях, установленных Правительством РФ, указываются ориентировочное значение  цены  контракта  либо  формула  цены  и максимальное значение цены контракта, установленные заказчиком в документации о закупке.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6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304" y="932263"/>
            <a:ext cx="783963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ЗАКЛЮЧЕНИЯ </a:t>
            </a:r>
            <a:b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961" y="2134365"/>
            <a:ext cx="7258319" cy="4711234"/>
          </a:xfrm>
        </p:spPr>
        <p:txBody>
          <a:bodyPr>
            <a:normAutofit/>
          </a:bodyPr>
          <a:lstStyle/>
          <a:p>
            <a:pPr marL="0" indent="26670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на один год (в случае закупки                                       продукции   с длительным производственным циклом  может  заключаться  на  3 и более года). Если контракт заключается на срок более чем три года и цена контракта составляет более чем 100 миллионов рублей, контракт должен включать в себя график исполнения контракта.</a:t>
            </a:r>
          </a:p>
          <a:p>
            <a:pPr marL="0" indent="26670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контракт включается обязательное условие об ответственности заказчика и поставщика за неисполнение или ненадлежащее исполнение обязательств, предусмотренных контрактом.</a:t>
            </a:r>
          </a:p>
          <a:p>
            <a:pPr marL="0" indent="26670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контракт заключается с физическим лицом, за исключением индивидуального предпринимателя или иного занимающегося частной практикой лица, в контракт включается обязательное условие об уменьшении суммы, подлежащей уплате физическому лицу, на размер налоговых платежей, связанных с оплатой контракта.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9869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1226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Особенности заключения и исполнения государственных и муниципальных контрактов</vt:lpstr>
      <vt:lpstr>ТИПЫ КОНТРАКТОВ. СТРУКТУРА КОНТРАКТА</vt:lpstr>
      <vt:lpstr>ТИПЫ КОНТРАКТОВ</vt:lpstr>
      <vt:lpstr>ТИПЫ КОНТРАКТОВ</vt:lpstr>
      <vt:lpstr>БАЗОВЫЕ УСЛОВИЯ КОНТРАКТОВ В СООТВЕТСТВИИ С ИНКОТЕРМС 2025</vt:lpstr>
      <vt:lpstr>БАЗОВЫЕ УСЛОВИЯ КОНТРАКТОВ В СООТВЕТСТВИИ С ИНКОТЕРМС 2025</vt:lpstr>
      <vt:lpstr>БАЗОВЫЕ УСЛОВИЯ КОНТРАКТОВ В СООТВЕТСТВИИ С ИНКОТЕРМС 2025</vt:lpstr>
      <vt:lpstr>ОСОБЕННОСТИ ЗАКЛЮЧЕНИЯ  КОНТРАКТОВ</vt:lpstr>
      <vt:lpstr>ОСОБЕННОСТИ ЗАКЛЮЧЕНИЯ  КОНТРАКТОВ</vt:lpstr>
      <vt:lpstr>ИСПОЛНЕНИЕ ГОСУДАРСТВЕННОГО И МУНИЦИПАЛЬНОГО КОНТРАКТА</vt:lpstr>
      <vt:lpstr>ИСПОЛНЕНИЕ ГОСУДАРСТВЕННОГО И МУНИЦИПАЛЬНОГО КОНТРАКТА</vt:lpstr>
      <vt:lpstr>ИСПОЛНЕНИЕ ГОСУДАРСТВЕННОГО И МУНИЦИПАЛЬНОГО КОНТРАКТА</vt:lpstr>
      <vt:lpstr>БАНКОВСКОЕ СОПРОВОЖДЕНИЕ КОНТРАКТА</vt:lpstr>
      <vt:lpstr>ПРОМЕЖУТОЧНЫЙ  КОНТРОЛЬ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TaNya</cp:lastModifiedBy>
  <cp:revision>156</cp:revision>
  <dcterms:created xsi:type="dcterms:W3CDTF">2016-11-18T14:12:19Z</dcterms:created>
  <dcterms:modified xsi:type="dcterms:W3CDTF">2026-02-22T15:38:23Z</dcterms:modified>
</cp:coreProperties>
</file>