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1"/>
  </p:handoutMasterIdLst>
  <p:sldIdLst>
    <p:sldId id="275" r:id="rId2"/>
    <p:sldId id="274" r:id="rId3"/>
    <p:sldId id="276" r:id="rId4"/>
    <p:sldId id="277" r:id="rId5"/>
    <p:sldId id="278" r:id="rId6"/>
    <p:sldId id="269" r:id="rId7"/>
    <p:sldId id="280" r:id="rId8"/>
    <p:sldId id="292" r:id="rId9"/>
    <p:sldId id="291" r:id="rId10"/>
    <p:sldId id="289" r:id="rId11"/>
    <p:sldId id="281" r:id="rId12"/>
    <p:sldId id="435" r:id="rId13"/>
    <p:sldId id="436" r:id="rId14"/>
    <p:sldId id="437" r:id="rId15"/>
    <p:sldId id="438" r:id="rId16"/>
    <p:sldId id="439" r:id="rId17"/>
    <p:sldId id="441" r:id="rId18"/>
    <p:sldId id="442" r:id="rId19"/>
    <p:sldId id="440" r:id="rId20"/>
    <p:sldId id="443" r:id="rId21"/>
    <p:sldId id="444" r:id="rId22"/>
    <p:sldId id="293" r:id="rId23"/>
    <p:sldId id="294" r:id="rId24"/>
    <p:sldId id="295" r:id="rId25"/>
    <p:sldId id="296" r:id="rId26"/>
    <p:sldId id="297" r:id="rId27"/>
    <p:sldId id="299" r:id="rId28"/>
    <p:sldId id="298" r:id="rId29"/>
    <p:sldId id="41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662DF6-9201-4BFB-B277-F00124F20487}">
          <p14:sldIdLst>
            <p14:sldId id="275"/>
            <p14:sldId id="274"/>
            <p14:sldId id="276"/>
            <p14:sldId id="277"/>
            <p14:sldId id="278"/>
            <p14:sldId id="269"/>
            <p14:sldId id="280"/>
            <p14:sldId id="292"/>
            <p14:sldId id="291"/>
            <p14:sldId id="289"/>
            <p14:sldId id="281"/>
            <p14:sldId id="435"/>
            <p14:sldId id="436"/>
            <p14:sldId id="437"/>
            <p14:sldId id="438"/>
            <p14:sldId id="439"/>
            <p14:sldId id="441"/>
            <p14:sldId id="442"/>
            <p14:sldId id="440"/>
            <p14:sldId id="443"/>
            <p14:sldId id="444"/>
            <p14:sldId id="293"/>
            <p14:sldId id="294"/>
            <p14:sldId id="295"/>
            <p14:sldId id="296"/>
            <p14:sldId id="297"/>
            <p14:sldId id="299"/>
            <p14:sldId id="298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027DD3"/>
    <a:srgbClr val="0163A0"/>
    <a:srgbClr val="FD8F28"/>
    <a:srgbClr val="B6A582"/>
    <a:srgbClr val="FFC900"/>
    <a:srgbClr val="173A8D"/>
    <a:srgbClr val="129481"/>
    <a:srgbClr val="001736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2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0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1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0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2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0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3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7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11141" r="19116" b="1103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0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74642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и принципы управления закупками</a:t>
            </a:r>
            <a:b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для государственных и муниципальных нужд</a:t>
            </a:r>
          </a:p>
        </p:txBody>
      </p:sp>
    </p:spTree>
    <p:extLst>
      <p:ext uri="{BB962C8B-B14F-4D97-AF65-F5344CB8AC3E}">
        <p14:creationId xmlns:p14="http://schemas.microsoft.com/office/powerpoint/2010/main" val="269201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583" y="1282849"/>
            <a:ext cx="7224432" cy="4711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за результативность обеспечения государственных и муниципальных нужд, эффективность осуществления закупок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подразумевает, что органы государственной власти и отдельные чиновники, принимающие решения, несут дисциплинарную, гражданско-правовую, административную и уголовную ответственность за все пункты заключенного ими контракта, и никто не может оказывать на них давление. Такую же ответственность несут и участники размещения заказа, которые в случае нарушения условий закупки могут нести финансовые потери, отстраняться от участия в закупках или даже заноситься в список недобросовестных поставщиков.</a:t>
            </a:r>
          </a:p>
        </p:txBody>
      </p:sp>
    </p:spTree>
    <p:extLst>
      <p:ext uri="{BB962C8B-B14F-4D97-AF65-F5344CB8AC3E}">
        <p14:creationId xmlns:p14="http://schemas.microsoft.com/office/powerpoint/2010/main" val="383241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5880" y="1880557"/>
            <a:ext cx="67995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ЗАКУПОК ПРОДУКЦИИ ДЛЯ ГОСУДАРСТВЕННЫХ И МУНИЦИПАЛЬНЫХ НУЖД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66E49E-CAF7-488D-84D6-9AA9EC26B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856007"/>
            <a:ext cx="7886700" cy="232095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75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6B5EE52-66D3-4755-BD3F-55AA6B5D93F0}"/>
              </a:ext>
            </a:extLst>
          </p:cNvPr>
          <p:cNvSpPr txBox="1"/>
          <p:nvPr/>
        </p:nvSpPr>
        <p:spPr>
          <a:xfrm>
            <a:off x="448575" y="560717"/>
            <a:ext cx="8798942" cy="6791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115" marR="447675" indent="539750" algn="just">
              <a:spcBef>
                <a:spcPts val="1415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государственных закупок представляет собой сложную структуру взаимодействия множества участников, каждый из которых выполняет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определённые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функции.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субъекты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можно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условно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разделить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3 основные группы:</a:t>
            </a:r>
          </a:p>
          <a:p>
            <a:pPr marL="539115" marR="447675" indent="539750" algn="just">
              <a:spcBef>
                <a:spcPts val="1415"/>
              </a:spcBef>
            </a:pP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</a:t>
            </a:r>
            <a:r>
              <a:rPr lang="ru-RU" sz="1800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(государственный</a:t>
            </a:r>
            <a:r>
              <a:rPr lang="ru-RU" sz="1800" spc="-5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заказчик):</a:t>
            </a:r>
          </a:p>
          <a:p>
            <a:pPr marL="539115" marR="447675" indent="539750" algn="just">
              <a:spcBef>
                <a:spcPts val="1415"/>
              </a:spcBef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Это органы власти, такие как федеральные, региональные и муниципальные учреждения.</a:t>
            </a:r>
          </a:p>
          <a:p>
            <a:pPr marL="539115" marR="447675" indent="539750" algn="just">
              <a:spcBef>
                <a:spcPts val="1415"/>
              </a:spcBef>
            </a:pP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Поставщик</a:t>
            </a:r>
            <a:r>
              <a:rPr lang="ru-RU" sz="18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(участник</a:t>
            </a:r>
            <a:r>
              <a:rPr lang="ru-RU" sz="1800" spc="-3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закупки):</a:t>
            </a:r>
          </a:p>
          <a:p>
            <a:pPr marL="539115" marR="447675" indent="539750" algn="just">
              <a:spcBef>
                <a:spcPts val="1415"/>
              </a:spcBef>
            </a:pP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предприниматели,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предлагают товары, работы или услуги для удовлетворения потребностей заказчика. Поставщики могут участвовать в тендерах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конкурсах, подавая заявки на участие в государственных закупках. </a:t>
            </a:r>
            <a:endParaRPr lang="ru-RU" sz="1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115" marR="447675" indent="539750" algn="just">
              <a:spcBef>
                <a:spcPts val="1415"/>
              </a:spcBef>
            </a:pP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Организатор торгов (электронная площадка):</a:t>
            </a:r>
            <a:endParaRPr lang="ru-RU" sz="1800" spc="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539115" marR="447675" indent="539750" algn="just">
              <a:spcBef>
                <a:spcPts val="1415"/>
              </a:spcBef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Это специализированные организации или интернет- платформы, которые проводят электронные аукционы, конкурсы и тендеры. Они обеспечивают прозрачность процесса закупки, предоставляют техническую и организационную поддержку обеим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сторонам.</a:t>
            </a:r>
            <a:endParaRPr lang="ru-RU" sz="18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539115" marR="447675" indent="539750" algn="just">
              <a:spcBef>
                <a:spcPts val="1415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115" marR="447675" indent="539750" algn="just">
              <a:spcBef>
                <a:spcPts val="1415"/>
              </a:spcBef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8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3FA9C5-571E-4C4B-9C52-973DCC5A0CF2}"/>
              </a:ext>
            </a:extLst>
          </p:cNvPr>
          <p:cNvSpPr txBox="1"/>
          <p:nvPr/>
        </p:nvSpPr>
        <p:spPr>
          <a:xfrm>
            <a:off x="897147" y="552090"/>
            <a:ext cx="814333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115" marR="447675" indent="539750" algn="just">
              <a:spcBef>
                <a:spcPts val="1415"/>
              </a:spcBef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Государственные и муниципальные заказчики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это организации и учреждения, которые осуществляют закупки товаров, работ и услуг за счёт бюджетных средств для обеспечения государственных и муниципальных нужд. Их роль заключается в организации и проведении процедур государственных закупок в рамках законодательства.</a:t>
            </a:r>
          </a:p>
          <a:p>
            <a:pPr marL="539115" marR="448310" indent="539750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Государственные</a:t>
            </a:r>
            <a:r>
              <a:rPr lang="ru-RU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заказчики</a:t>
            </a:r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органы</a:t>
            </a:r>
            <a:r>
              <a:rPr lang="ru-RU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</a:t>
            </a:r>
            <a:r>
              <a:rPr lang="ru-RU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учреждения,</a:t>
            </a:r>
            <a:r>
              <a:rPr lang="ru-RU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действуют на федеральном уровне, а именно:</a:t>
            </a:r>
          </a:p>
          <a:p>
            <a:pPr marL="342900" lvl="0" indent="-342900" algn="just">
              <a:lnSpc>
                <a:spcPts val="1610"/>
              </a:lnSpc>
              <a:spcBef>
                <a:spcPts val="10"/>
              </a:spcBef>
              <a:buSzPts val="1400"/>
              <a:buFont typeface="Times New Roman" panose="02020603050405020304" pitchFamily="18" charset="0"/>
              <a:buAutoNum type="arabicPeriod"/>
              <a:tabLst>
                <a:tab pos="1348105" algn="l"/>
              </a:tabLst>
            </a:pPr>
            <a:r>
              <a:rPr lang="ru-RU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ФОИВы</a:t>
            </a:r>
            <a:r>
              <a:rPr lang="ru-RU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(Федеральные</a:t>
            </a:r>
            <a:r>
              <a:rPr lang="ru-RU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органы</a:t>
            </a:r>
            <a:r>
              <a:rPr lang="ru-RU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исполнительной</a:t>
            </a:r>
            <a:r>
              <a:rPr lang="ru-RU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власти):</a:t>
            </a:r>
            <a:endParaRPr lang="ru-RU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453390" lvl="1" indent="-285750" algn="just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2367915" algn="l"/>
              </a:tabLst>
            </a:pPr>
            <a:r>
              <a:rPr lang="ru-RU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Министерства и ведомства, которые проводят закупки для обеспечения своих функций.</a:t>
            </a:r>
          </a:p>
          <a:p>
            <a:pPr marL="342900" lvl="0" indent="-342900" algn="just">
              <a:lnSpc>
                <a:spcPts val="1610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1348105" algn="l"/>
              </a:tabLst>
            </a:pP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Федеральные</a:t>
            </a:r>
            <a:r>
              <a:rPr lang="ru-RU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государственные</a:t>
            </a:r>
            <a:r>
              <a:rPr lang="ru-RU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</a:t>
            </a:r>
            <a:r>
              <a:rPr lang="ru-RU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(ФГУ):</a:t>
            </a:r>
            <a:endParaRPr lang="ru-RU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451485" lvl="1" indent="-285750" algn="just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2367915" algn="l"/>
              </a:tabLst>
            </a:pPr>
            <a:r>
              <a:rPr lang="ru-RU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Это организации, финансируемые из федерального бюджета, такие как научные учреждения, медицинские учреждения и государственные предприятия.</a:t>
            </a:r>
          </a:p>
          <a:p>
            <a:pPr marL="342900" lvl="0" indent="-342900" algn="just">
              <a:lnSpc>
                <a:spcPts val="1610"/>
              </a:lnSpc>
              <a:spcBef>
                <a:spcPts val="5"/>
              </a:spcBef>
              <a:buSzPts val="1400"/>
              <a:buFont typeface="Times New Roman" panose="02020603050405020304" pitchFamily="18" charset="0"/>
              <a:buAutoNum type="arabicPeriod"/>
              <a:tabLst>
                <a:tab pos="1348105" algn="l"/>
              </a:tabLst>
            </a:pP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Государственные</a:t>
            </a:r>
            <a:r>
              <a:rPr lang="ru-RU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корпорации</a:t>
            </a:r>
            <a:r>
              <a:rPr lang="ru-RU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компании:</a:t>
            </a:r>
            <a:endParaRPr lang="ru-RU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448310" lvl="1" indent="-285750" algn="just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2367915" algn="l"/>
              </a:tabLst>
            </a:pPr>
            <a:r>
              <a:rPr lang="ru-RU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Примеры: Российская</a:t>
            </a:r>
            <a:r>
              <a:rPr lang="ru-RU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железная</a:t>
            </a:r>
            <a:r>
              <a:rPr lang="ru-RU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дорога</a:t>
            </a:r>
            <a:r>
              <a:rPr lang="ru-RU" spc="-2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(РЖД),</a:t>
            </a:r>
            <a:r>
              <a:rPr lang="ru-RU" spc="-1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Газпром, Росатом и другие крупные организации, которые также проводят закупки для выполнения задач и реализации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371864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02E313-5101-4405-839E-C81593AD5BA4}"/>
              </a:ext>
            </a:extLst>
          </p:cNvPr>
          <p:cNvSpPr txBox="1"/>
          <p:nvPr/>
        </p:nvSpPr>
        <p:spPr>
          <a:xfrm>
            <a:off x="974785" y="534838"/>
            <a:ext cx="8022565" cy="576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850" lvl="1" algn="just">
              <a:spcBef>
                <a:spcPts val="210"/>
              </a:spcBef>
              <a:buSzPts val="1000"/>
              <a:tabLst>
                <a:tab pos="1910080" algn="l"/>
              </a:tabLst>
            </a:pPr>
            <a:r>
              <a:rPr lang="ru-RU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Федеральные</a:t>
            </a:r>
            <a:r>
              <a:rPr lang="ru-RU" sz="16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бюджетные</a:t>
            </a:r>
            <a:r>
              <a:rPr lang="ru-RU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450850" lvl="1" indent="-285750" algn="just">
              <a:spcBef>
                <a:spcPts val="210"/>
              </a:spcBef>
              <a:buSzPts val="1000"/>
              <a:buFont typeface="Courier New" panose="02070309020205020404" pitchFamily="49" charset="0"/>
              <a:buChar char="o"/>
              <a:tabLst>
                <a:tab pos="1910080" algn="l"/>
              </a:tabLst>
            </a:pPr>
            <a:r>
              <a:rPr lang="ru-RU" sz="1600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Учреждения, финансируемые из федерального бюджета (например, университеты, больницы, исследовательские институты), которые</a:t>
            </a:r>
            <a:r>
              <a:rPr lang="ru-RU" sz="1600" spc="-1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осуществляют</a:t>
            </a:r>
            <a:r>
              <a:rPr lang="ru-RU" sz="1600" spc="-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закупки для обеспечения своей</a:t>
            </a:r>
            <a:r>
              <a:rPr lang="ru-RU" sz="1600" spc="-1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деятельности.</a:t>
            </a:r>
          </a:p>
          <a:p>
            <a:pPr marL="539115" marR="450850" indent="539750" algn="just">
              <a:spcBef>
                <a:spcPts val="1355"/>
              </a:spcBef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Муниципальные заказчики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это органы местного самоуправления и учреждения, которые проводят закупки для муниципальных нужд.</a:t>
            </a:r>
          </a:p>
          <a:p>
            <a:pPr marL="342900" lvl="0" indent="-342900" algn="just">
              <a:lnSpc>
                <a:spcPts val="1605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1348105" algn="l"/>
              </a:tabLst>
            </a:pPr>
            <a:r>
              <a:rPr lang="ru-RU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Органы</a:t>
            </a:r>
            <a:r>
              <a:rPr lang="ru-RU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местного</a:t>
            </a:r>
            <a:r>
              <a:rPr lang="ru-RU" sz="16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самоуправления:</a:t>
            </a:r>
            <a:endParaRPr lang="ru-RU" sz="16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452755" lvl="1" indent="-285750" algn="just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1910080" algn="l"/>
              </a:tabLst>
            </a:pPr>
            <a:r>
              <a:rPr lang="ru-RU" sz="1600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Муниципалитеты, местные администрации и другие органы власти, работающие на уровне городов, районов и других муниципальных</a:t>
            </a:r>
            <a:r>
              <a:rPr lang="ru-RU" sz="1600" spc="-7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образований,</a:t>
            </a:r>
            <a:r>
              <a:rPr lang="ru-RU" sz="1600" spc="-7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которые</a:t>
            </a:r>
            <a:r>
              <a:rPr lang="ru-RU" sz="1600" spc="-7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проводят</a:t>
            </a:r>
            <a:r>
              <a:rPr lang="ru-RU" sz="1600" spc="-6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закупки</a:t>
            </a:r>
            <a:r>
              <a:rPr lang="ru-RU" sz="1600" spc="-7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для</a:t>
            </a:r>
            <a:r>
              <a:rPr lang="ru-RU" sz="1600" spc="-75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решения местных задач.</a:t>
            </a:r>
          </a:p>
          <a:p>
            <a:pPr marL="342900" lvl="0" indent="-342900" algn="just">
              <a:lnSpc>
                <a:spcPts val="1610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1348105" algn="l"/>
              </a:tabLst>
            </a:pPr>
            <a:r>
              <a:rPr lang="ru-RU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Муниципальные</a:t>
            </a:r>
            <a:r>
              <a:rPr lang="ru-RU" sz="16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учреждения:</a:t>
            </a:r>
            <a:endParaRPr lang="ru-RU" sz="16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447675" lvl="1" indent="-285750" algn="just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1910080" algn="l"/>
              </a:tabLst>
            </a:pPr>
            <a:r>
              <a:rPr lang="ru-RU" sz="1600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Это учреждения, финансируемые из местного бюджета, такие как муниципальные школы, больницы, культурные учреждения и другие организации.</a:t>
            </a:r>
          </a:p>
          <a:p>
            <a:pPr marL="342900" lvl="0" indent="-342900" algn="just">
              <a:lnSpc>
                <a:spcPts val="1610"/>
              </a:lnSpc>
              <a:spcBef>
                <a:spcPts val="10"/>
              </a:spcBef>
              <a:buSzPts val="1400"/>
              <a:buFont typeface="Times New Roman" panose="02020603050405020304" pitchFamily="18" charset="0"/>
              <a:buAutoNum type="arabicPeriod"/>
              <a:tabLst>
                <a:tab pos="1348105" algn="l"/>
              </a:tabLst>
            </a:pPr>
            <a:r>
              <a:rPr lang="ru-RU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Муниципальные</a:t>
            </a:r>
            <a:r>
              <a:rPr lang="ru-RU" sz="16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унитарные</a:t>
            </a:r>
            <a:r>
              <a:rPr lang="ru-RU" sz="16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предприятия</a:t>
            </a:r>
            <a:r>
              <a:rPr lang="ru-RU" sz="16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(МУП):</a:t>
            </a:r>
            <a:endParaRPr lang="ru-RU" sz="16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451485" lvl="1" indent="-285750" algn="just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1910080" algn="l"/>
              </a:tabLst>
            </a:pPr>
            <a:r>
              <a:rPr lang="ru-RU" sz="1600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Предприятия, которые находятся в собственности муниципальных образований и осуществляют закупки для своей деятельности, например, коммунальные предприятия.</a:t>
            </a:r>
          </a:p>
          <a:p>
            <a:pPr marL="342900" lvl="0" indent="-342900" algn="just">
              <a:lnSpc>
                <a:spcPts val="1605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1348105" algn="l"/>
              </a:tabLst>
            </a:pPr>
            <a:r>
              <a:rPr lang="ru-RU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Муниципальные</a:t>
            </a:r>
            <a:r>
              <a:rPr lang="ru-RU" sz="16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госкомпании</a:t>
            </a:r>
            <a:r>
              <a:rPr lang="ru-RU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корпорации:</a:t>
            </a:r>
            <a:endParaRPr lang="ru-RU" sz="16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451485" lvl="1" indent="-285750" algn="just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1910080" algn="l"/>
              </a:tabLst>
            </a:pPr>
            <a:r>
              <a:rPr lang="ru-RU" sz="1600" spc="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Это организации, принадлежащие муниципалитету и осуществляющие закупки для реализации своих проектов, такие как предприятия по обслуживанию городского транспорта, водоснабжения и др.</a:t>
            </a:r>
          </a:p>
          <a:p>
            <a:pPr marL="539115">
              <a:spcBef>
                <a:spcPts val="5"/>
              </a:spcBef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84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D1966-213C-4FE7-A231-E49D61EDB337}"/>
              </a:ext>
            </a:extLst>
          </p:cNvPr>
          <p:cNvSpPr txBox="1"/>
          <p:nvPr/>
        </p:nvSpPr>
        <p:spPr>
          <a:xfrm>
            <a:off x="690113" y="1354347"/>
            <a:ext cx="8272732" cy="4560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8865" algn="just">
              <a:lnSpc>
                <a:spcPts val="1610"/>
              </a:lnSpc>
            </a:pP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1800" spc="-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государственных</a:t>
            </a:r>
            <a:r>
              <a:rPr lang="ru-RU" sz="1800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4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муниципальных</a:t>
            </a:r>
            <a:r>
              <a:rPr lang="ru-RU" sz="18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заказчиков.</a:t>
            </a:r>
            <a:endParaRPr lang="ru-RU" sz="1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115" marR="448945" indent="539750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Государственные и муниципальные заказчики отвечают за выполнение различных функций:</a:t>
            </a:r>
          </a:p>
          <a:p>
            <a:pPr marL="342900" marR="452120" lvl="0" indent="-342900" algn="just">
              <a:spcBef>
                <a:spcPts val="175"/>
              </a:spcBef>
              <a:spcAft>
                <a:spcPts val="0"/>
              </a:spcAft>
              <a:buSzPts val="1000"/>
              <a:buFont typeface="Microsoft Sans Serif" panose="020B0604020202020204" pitchFamily="34" charset="0"/>
              <a:buChar char="●"/>
              <a:tabLst>
                <a:tab pos="1347470" algn="l"/>
                <a:tab pos="1348740" algn="l"/>
              </a:tabLst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Обеспечение государственных и муниципальных нужд, включая закупку оборудования, материалов, услуг для различных сфер (образование, здравоохранение, строительство, безопасность и т.д.).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lvl="0" indent="-342900" algn="just">
              <a:spcBef>
                <a:spcPts val="160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Реализация</a:t>
            </a:r>
            <a:r>
              <a:rPr lang="ru-RU" sz="18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инфраструктурных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и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социальных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проектов.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lvl="0" indent="-342900" algn="just">
              <a:spcBef>
                <a:spcPts val="180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Обеспечение</a:t>
            </a:r>
            <a:r>
              <a:rPr lang="ru-RU" sz="1800" spc="-7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эффективного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расходования</a:t>
            </a:r>
            <a:r>
              <a:rPr lang="ru-RU" sz="1800" spc="-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бюджетных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средств.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marR="455930" lvl="0" indent="-342900" algn="just">
              <a:spcBef>
                <a:spcPts val="180"/>
              </a:spcBef>
              <a:spcAft>
                <a:spcPts val="0"/>
              </a:spcAft>
              <a:buSzPts val="1000"/>
              <a:buFont typeface="Microsoft Sans Serif" panose="020B0604020202020204" pitchFamily="34" charset="0"/>
              <a:buChar char="●"/>
              <a:tabLst>
                <a:tab pos="1347470" algn="l"/>
                <a:tab pos="1348740" algn="l"/>
              </a:tabLst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Повышение конкурентоспособности на рынке товаров, работ и услуг через проведение открытых конкурсов и тендеров.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1078865">
              <a:spcBef>
                <a:spcPts val="1605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поставщиками: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80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Заказчики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публикуют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извещения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о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проведении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закупок;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65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Поставщики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подают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свои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предложения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на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участие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в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тендерах;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marR="451485" lvl="0" indent="-342900">
              <a:spcBef>
                <a:spcPts val="180"/>
              </a:spcBef>
              <a:spcAft>
                <a:spcPts val="0"/>
              </a:spcAft>
              <a:buSzPts val="1000"/>
              <a:buFont typeface="Microsoft Sans Serif" panose="020B0604020202020204" pitchFamily="34" charset="0"/>
              <a:buChar char="●"/>
              <a:tabLst>
                <a:tab pos="1347470" algn="l"/>
                <a:tab pos="1348740" algn="l"/>
              </a:tabLst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Выбирается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поставщик,</a:t>
            </a:r>
            <a:r>
              <a:rPr lang="ru-RU" sz="1800" spc="-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который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предложил</a:t>
            </a:r>
            <a:r>
              <a:rPr lang="ru-RU" sz="1800" spc="-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лучшие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условия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по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цене, качеству и срокам.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23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589148-C940-4AB1-89B2-84730F92DC92}"/>
              </a:ext>
            </a:extLst>
          </p:cNvPr>
          <p:cNvSpPr txBox="1"/>
          <p:nvPr/>
        </p:nvSpPr>
        <p:spPr>
          <a:xfrm>
            <a:off x="690113" y="655607"/>
            <a:ext cx="8039819" cy="4529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115" marR="452120" indent="539750" algn="just">
              <a:spcBef>
                <a:spcPts val="21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Государственные и муниципальные заказчики играют ключевую роль в функционировании контрактной системы и обеспечении выполнения государственных и муниципальных программ.</a:t>
            </a:r>
          </a:p>
          <a:p>
            <a:pPr marL="1033145" algn="just">
              <a:spcBef>
                <a:spcPts val="1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</a:t>
            </a:r>
            <a:r>
              <a:rPr lang="ru-RU" sz="2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заказчика: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65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Формирование</a:t>
            </a:r>
            <a:r>
              <a:rPr lang="ru-RU" sz="2000" spc="-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планов</a:t>
            </a:r>
            <a:r>
              <a:rPr lang="ru-RU" sz="2000" spc="-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закупок</a:t>
            </a:r>
            <a:r>
              <a:rPr lang="ru-RU" sz="2000" spc="-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и</a:t>
            </a:r>
            <a:r>
              <a:rPr lang="ru-RU" sz="20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планов-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графиков;</a:t>
            </a:r>
            <a:endParaRPr lang="ru-RU" sz="20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80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Разработка</a:t>
            </a:r>
            <a:r>
              <a:rPr lang="ru-RU" sz="2000" spc="-2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документации;</a:t>
            </a:r>
            <a:endParaRPr lang="ru-RU" sz="20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65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Проведение</a:t>
            </a:r>
            <a:r>
              <a:rPr lang="ru-RU" sz="2000" spc="-7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процедур</a:t>
            </a:r>
            <a:r>
              <a:rPr lang="ru-RU" sz="20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определения</a:t>
            </a:r>
            <a:r>
              <a:rPr lang="ru-RU" sz="2000" spc="-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поставщика;</a:t>
            </a:r>
            <a:endParaRPr lang="ru-RU" sz="20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80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Заключение</a:t>
            </a:r>
            <a:r>
              <a:rPr lang="ru-RU" sz="2000" spc="-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и</a:t>
            </a:r>
            <a:r>
              <a:rPr lang="ru-RU" sz="2000" spc="-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контроль</a:t>
            </a:r>
            <a:r>
              <a:rPr lang="ru-RU" sz="20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исполнения</a:t>
            </a:r>
            <a:r>
              <a:rPr lang="ru-RU" sz="2000" spc="-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контракта;</a:t>
            </a:r>
            <a:endParaRPr lang="ru-RU" sz="20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65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Ведение</a:t>
            </a:r>
            <a:r>
              <a:rPr lang="ru-RU" sz="2000" spc="-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отчётности</a:t>
            </a:r>
            <a:r>
              <a:rPr lang="ru-RU" sz="2000" spc="-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и</a:t>
            </a:r>
            <a:r>
              <a:rPr lang="ru-RU" sz="2000" spc="-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обеспечение</a:t>
            </a:r>
            <a:r>
              <a:rPr lang="ru-RU" sz="2000" spc="-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прозрачности</a:t>
            </a:r>
            <a:r>
              <a:rPr lang="ru-RU" sz="2000" spc="-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20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закупок.</a:t>
            </a:r>
            <a:endParaRPr lang="ru-RU" sz="20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539115" marR="450850" indent="539750" algn="just">
              <a:spcBef>
                <a:spcPts val="1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заказчику заключаются в обеспечении профессионализма (наличие квалифицированных специалистов), соблюдении сроков и процедур, ответственности за результаты закупочной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27055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5C0070-C999-46E3-895B-0F38F9E5E223}"/>
              </a:ext>
            </a:extLst>
          </p:cNvPr>
          <p:cNvSpPr txBox="1"/>
          <p:nvPr/>
        </p:nvSpPr>
        <p:spPr>
          <a:xfrm>
            <a:off x="638355" y="759125"/>
            <a:ext cx="8169215" cy="4883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115" marR="447040" indent="539750" algn="just">
              <a:lnSpc>
                <a:spcPct val="115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Закупочный процесс в столичном регионе России влияет не только на экономику города, но и на экономики других регионов государства. Треть всех московских контрактов были заключены с поставщиками из других регионов. Активно развивая межрегиональное сотрудничество, московские учреждения заключили по № 44-ФЗ контракты на сумму свыше 140 млрд рублей с поставщиками из Московской области, на 76 млрд рублей — из Санкт-Петербурга, на 63 млрд рублей — из Ярославской области, на 14,2 млрд рублей — из Владимирской области, на 8,8 млрд рублей — из Рязанской области. Межрегиональное сотрудничество происходило по многим направлениям, например, в сфере медицины</a:t>
            </a:r>
            <a:r>
              <a:rPr lang="ru-RU" sz="16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московские</a:t>
            </a:r>
            <a:r>
              <a:rPr lang="ru-RU" sz="16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</a:t>
            </a:r>
            <a:r>
              <a:rPr lang="ru-RU" sz="16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закупили</a:t>
            </a:r>
            <a:r>
              <a:rPr lang="ru-RU" sz="16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6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научно-производственной</a:t>
            </a:r>
            <a:r>
              <a:rPr lang="ru-RU" sz="16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«Элвис», которая находится в Зеленограде, томографы на 45 млрд рублей, а с фармакологической компанией «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Биокад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расположенной в Санкт-Петербурге, были заключены тендеры на 120 млрд рублей на закупку лекарств. В сфере транспорта также происходило активное сотрудничество: например, электробусы, которые Москва закупает у компании «КамАЗ», поставляются из Республики Татарстан, а вагоны метро закупаются у АО «Метровагонмаш», расположенной в Мытищах. </a:t>
            </a:r>
          </a:p>
        </p:txBody>
      </p:sp>
    </p:spTree>
    <p:extLst>
      <p:ext uri="{BB962C8B-B14F-4D97-AF65-F5344CB8AC3E}">
        <p14:creationId xmlns:p14="http://schemas.microsoft.com/office/powerpoint/2010/main" val="290196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87C04-BFD7-46A7-986E-D2A36B1521B0}"/>
              </a:ext>
            </a:extLst>
          </p:cNvPr>
          <p:cNvSpPr txBox="1"/>
          <p:nvPr/>
        </p:nvSpPr>
        <p:spPr>
          <a:xfrm>
            <a:off x="733246" y="1104180"/>
            <a:ext cx="8091578" cy="4552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indent="539750" algn="just">
              <a:lnSpc>
                <a:spcPct val="115000"/>
              </a:lnSpc>
              <a:spcBef>
                <a:spcPts val="21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сфере строительства Москва также активно закупает</a:t>
            </a:r>
            <a:r>
              <a:rPr lang="ru-RU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бетон</a:t>
            </a:r>
            <a:r>
              <a:rPr lang="ru-RU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Калужской</a:t>
            </a:r>
            <a:r>
              <a:rPr lang="ru-RU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области,</a:t>
            </a:r>
            <a:r>
              <a:rPr lang="ru-RU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</a:t>
            </a:r>
            <a:r>
              <a:rPr lang="ru-RU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стальные</a:t>
            </a:r>
            <a:r>
              <a:rPr lang="ru-RU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конструкции</a:t>
            </a:r>
            <a:r>
              <a:rPr lang="ru-RU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1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Урале. Это также имеет мультипликативный эффект в разных областях экономики: развиваются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только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производства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торговля,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и,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логистика.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главной проблемой в данном сотрудничестве является дисбаланс в территориальной концентрации контрактов: основная часть тендеров достается только</a:t>
            </a:r>
            <a:r>
              <a:rPr lang="ru-RU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развитым</a:t>
            </a:r>
            <a:r>
              <a:rPr lang="ru-RU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регионам</a:t>
            </a:r>
            <a:r>
              <a:rPr lang="ru-RU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страны,</a:t>
            </a:r>
            <a:r>
              <a:rPr lang="ru-RU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этом</a:t>
            </a:r>
            <a:r>
              <a:rPr lang="ru-RU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Дальний</a:t>
            </a:r>
            <a:r>
              <a:rPr lang="ru-RU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Восток</a:t>
            </a:r>
            <a:r>
              <a:rPr lang="ru-RU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Сибирь</a:t>
            </a:r>
            <a:r>
              <a:rPr lang="ru-RU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получают менее 5% контрактов из-за низкого уровня развития и удалённости от экономического центра. Кроме того, регионы становятся более зависимыми от столицы:</a:t>
            </a:r>
            <a:r>
              <a:rPr lang="ru-RU" sz="1800" spc="3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ключевой</a:t>
            </a:r>
            <a:r>
              <a:rPr lang="ru-RU" sz="1800" spc="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проблемой</a:t>
            </a:r>
            <a:r>
              <a:rPr lang="ru-RU" sz="1800" spc="3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3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данной</a:t>
            </a:r>
            <a:r>
              <a:rPr lang="ru-RU" sz="1800" spc="3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сфере</a:t>
            </a:r>
            <a:r>
              <a:rPr lang="ru-RU" sz="1800" spc="3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остаётся</a:t>
            </a:r>
            <a:r>
              <a:rPr lang="ru-RU" sz="1800" spc="3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«утечка</a:t>
            </a:r>
            <a:r>
              <a:rPr lang="ru-RU" sz="1800" spc="3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мозгов»</a:t>
            </a:r>
            <a:r>
              <a:rPr lang="ru-RU" sz="1800" spc="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Москву, из-за чего падает привлекательность обучения в региональных вузах и престижность работы в субъектах РФ.</a:t>
            </a:r>
          </a:p>
          <a:p>
            <a:pPr marL="538163" indent="539750" algn="just">
              <a:lnSpc>
                <a:spcPct val="115000"/>
              </a:lnSpc>
              <a:spcBef>
                <a:spcPts val="21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Москву, из-за чего падает привлекательность обучения в региональных вузах и престижность работы в субъектах РФ.</a:t>
            </a:r>
          </a:p>
        </p:txBody>
      </p:sp>
    </p:spTree>
    <p:extLst>
      <p:ext uri="{BB962C8B-B14F-4D97-AF65-F5344CB8AC3E}">
        <p14:creationId xmlns:p14="http://schemas.microsoft.com/office/powerpoint/2010/main" val="948443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4AFD3B-BEDB-40C8-9FF6-035A2C1A8911}"/>
              </a:ext>
            </a:extLst>
          </p:cNvPr>
          <p:cNvSpPr txBox="1"/>
          <p:nvPr/>
        </p:nvSpPr>
        <p:spPr>
          <a:xfrm>
            <a:off x="586596" y="905774"/>
            <a:ext cx="8358995" cy="5283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115" marR="447675" indent="539750" algn="just">
              <a:spcBef>
                <a:spcPts val="1425"/>
              </a:spcBef>
              <a:spcAft>
                <a:spcPts val="0"/>
              </a:spcAft>
            </a:pP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Участниками закупок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могут быть юридические лица (резиденты и нерезиденты), индивидуальные предприниматели и физические лица (в отдельных случаях, например, при закупке услуг).</a:t>
            </a:r>
          </a:p>
          <a:p>
            <a:pPr marL="1078865" algn="just">
              <a:spcBef>
                <a:spcPts val="5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Права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65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Свободное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участие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в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закупках,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соответствующих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требованиям;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80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Получение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всей</a:t>
            </a:r>
            <a:r>
              <a:rPr lang="ru-RU" sz="1800" spc="-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необходимой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информации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о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закупке;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65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Обжалование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действий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заказчика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или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других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участников;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marR="1803400" lvl="0" indent="-342900">
              <a:spcBef>
                <a:spcPts val="185"/>
              </a:spcBef>
              <a:spcAft>
                <a:spcPts val="0"/>
              </a:spcAft>
              <a:buSzPts val="1000"/>
              <a:buFont typeface="Microsoft Sans Serif" panose="020B0604020202020204" pitchFamily="34" charset="0"/>
              <a:buChar char="●"/>
              <a:tabLst>
                <a:tab pos="1347470" algn="l"/>
              </a:tabLst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Заключение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контракта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при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признании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победителем. Обязанности участников: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60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Предоставление</a:t>
            </a:r>
            <a:r>
              <a:rPr lang="ru-RU" sz="1800" spc="-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достоверной</a:t>
            </a:r>
            <a:r>
              <a:rPr lang="ru-RU" sz="1800" spc="-6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документации;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80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Соблюдение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условий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контракта;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80"/>
              </a:spcBef>
              <a:buSzPts val="1000"/>
              <a:buFont typeface="Microsoft Sans Serif" panose="020B0604020202020204" pitchFamily="34" charset="0"/>
              <a:buChar char="●"/>
              <a:tabLst>
                <a:tab pos="1348105" algn="l"/>
              </a:tabLst>
            </a:pP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Выполнение</a:t>
            </a:r>
            <a:r>
              <a:rPr lang="ru-RU" sz="1800" spc="-5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обязательств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в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установленные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сроки;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342900" marR="452755" lvl="0" indent="-342900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SzPts val="1000"/>
              <a:buFont typeface="Microsoft Sans Serif" panose="020B0604020202020204" pitchFamily="34" charset="0"/>
              <a:buChar char="●"/>
              <a:tabLst>
                <a:tab pos="1347470" algn="l"/>
                <a:tab pos="1348740" algn="l"/>
                <a:tab pos="2515235" algn="l"/>
                <a:tab pos="3108960" algn="l"/>
                <a:tab pos="4749165" algn="l"/>
                <a:tab pos="5053330" algn="l"/>
              </a:tabLst>
            </a:pPr>
            <a:r>
              <a:rPr lang="ru-RU" sz="18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Соблюдение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	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норм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	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антимонопольного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	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и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	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антикоррупционного законодательства.</a:t>
            </a:r>
            <a:endParaRPr lang="ru-RU" sz="1400" spc="0" dirty="0"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539115" marR="447040" indent="539750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Участники,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включённые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реестр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недобросовестных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поставщиков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(РНП), не имеют права участвовать в закупках, а также не допускаются участники с неисполненными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контрактами,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подложными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документами,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задолженностями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налогам и сборам.;</a:t>
            </a:r>
          </a:p>
        </p:txBody>
      </p:sp>
    </p:spTree>
    <p:extLst>
      <p:ext uri="{BB962C8B-B14F-4D97-AF65-F5344CB8AC3E}">
        <p14:creationId xmlns:p14="http://schemas.microsoft.com/office/powerpoint/2010/main" val="351136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553" y="2329646"/>
            <a:ext cx="7869891" cy="4711234"/>
          </a:xfrm>
        </p:spPr>
        <p:txBody>
          <a:bodyPr>
            <a:normAutofit/>
          </a:bodyPr>
          <a:lstStyle/>
          <a:p>
            <a:pPr marL="0" indent="449263">
              <a:buNone/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Прокьюремент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англ.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закупки) -  совокупность практических методов и приемов, позволяющих максимально удовлетворить потребности покупателя при проведении закупочной кампании посредством конкурсных торгов.</a:t>
            </a:r>
          </a:p>
          <a:p>
            <a:pPr marL="0" indent="449263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понимания сущности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прокьюремента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выделить ключевые моменты в его определении.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5640" y="912431"/>
            <a:ext cx="6318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PROCUREMENT И ЕГО СОСТАВНЫЕ ЧАСТИ</a:t>
            </a:r>
          </a:p>
        </p:txBody>
      </p:sp>
    </p:spTree>
    <p:extLst>
      <p:ext uri="{BB962C8B-B14F-4D97-AF65-F5344CB8AC3E}">
        <p14:creationId xmlns:p14="http://schemas.microsoft.com/office/powerpoint/2010/main" val="793495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563D7A-DEDF-4344-A566-8259FB1A87C6}"/>
              </a:ext>
            </a:extLst>
          </p:cNvPr>
          <p:cNvSpPr txBox="1"/>
          <p:nvPr/>
        </p:nvSpPr>
        <p:spPr>
          <a:xfrm>
            <a:off x="1009291" y="1009289"/>
            <a:ext cx="7746519" cy="4809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115" marR="452120" indent="539750" algn="just">
              <a:spcBef>
                <a:spcPts val="1425"/>
              </a:spcBef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централизации и повышения эффективности закупок заказчики могут передавать полномочия специализированным структурам:</a:t>
            </a:r>
          </a:p>
          <a:p>
            <a:pPr marL="1143000" marR="450850" lvl="2" indent="-228600" algn="just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SzPts val="1000"/>
              <a:buFont typeface="Microsoft Sans Serif" panose="020B0604020202020204" pitchFamily="34" charset="0"/>
              <a:buChar char="●"/>
              <a:tabLst>
                <a:tab pos="1347470" algn="l"/>
                <a:tab pos="1348740" algn="l"/>
              </a:tabLst>
            </a:pPr>
            <a:r>
              <a:rPr lang="ru-RU" sz="1600" spc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Уполномоченные органы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— органы исполнительной власти или муниципалитетов, осуществляющие закупки от имени заказчиков;</a:t>
            </a:r>
          </a:p>
          <a:p>
            <a:pPr marL="1143000" marR="448945" lvl="2" indent="-228600" algn="just">
              <a:spcBef>
                <a:spcPts val="145"/>
              </a:spcBef>
              <a:spcAft>
                <a:spcPts val="0"/>
              </a:spcAft>
              <a:buSzPts val="1000"/>
              <a:buFont typeface="Microsoft Sans Serif" panose="020B0604020202020204" pitchFamily="34" charset="0"/>
              <a:buChar char="●"/>
              <a:tabLst>
                <a:tab pos="1347470" algn="l"/>
                <a:tab pos="1348740" algn="l"/>
              </a:tabLst>
            </a:pPr>
            <a:r>
              <a:rPr lang="ru-RU" sz="1600" spc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Уполномоченные учреждения </a:t>
            </a:r>
            <a:r>
              <a:rPr lang="ru-RU" sz="1600" spc="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— юридические лица, наделённые соответствующими полномочиями по закону или по соглашению.</a:t>
            </a:r>
          </a:p>
          <a:p>
            <a:pPr marL="539115" marR="452755" indent="539750" algn="just">
              <a:lnSpc>
                <a:spcPct val="100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Ими могут быть Министерство финансов РФ, региональные казённые учреждения закупок, центры обеспечения закупок.</a:t>
            </a:r>
          </a:p>
          <a:p>
            <a:pPr marL="539115" marR="448310" indent="539750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Такой</a:t>
            </a:r>
            <a:r>
              <a:rPr lang="ru-RU" sz="16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подход</a:t>
            </a:r>
            <a:r>
              <a:rPr lang="ru-RU" sz="16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позволяет</a:t>
            </a:r>
            <a:r>
              <a:rPr lang="ru-RU" sz="16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повысить</a:t>
            </a:r>
            <a:r>
              <a:rPr lang="ru-RU" sz="16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профессионализм</a:t>
            </a:r>
            <a:r>
              <a:rPr lang="ru-RU" sz="16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закупщиков,</a:t>
            </a:r>
            <a:r>
              <a:rPr lang="ru-RU" sz="16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снизить риски нарушений, обеспечить унификацию процедур и экономию бюджетных 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115" marR="451485" indent="449580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 государственного и общественного контроля формируют Федеральная антимонопольная служба (ФАС России), которая рассматривает жалобы участников, проводит внеплановые проверки, применяет административные санкции. Федеральное казначейство контролирует финансовые аспекты исполнения контрактов, ведёт учёт и мониторинг контрактов. Счётная палата Российской Федерации проводит аудит эффективности</a:t>
            </a:r>
            <a:r>
              <a:rPr lang="ru-RU" sz="1600" spc="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закупок,</a:t>
            </a:r>
            <a:r>
              <a:rPr lang="ru-RU" sz="1600" spc="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выявляет</a:t>
            </a:r>
            <a:r>
              <a:rPr lang="ru-RU" sz="1600" spc="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системные</a:t>
            </a:r>
            <a:r>
              <a:rPr lang="ru-RU" sz="1600" spc="3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</a:t>
            </a:r>
            <a:r>
              <a:rPr lang="ru-RU" sz="1600" spc="3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spc="3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закупочной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397391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DCDD77-40ED-4198-99CF-740E15F20D2A}"/>
              </a:ext>
            </a:extLst>
          </p:cNvPr>
          <p:cNvSpPr txBox="1"/>
          <p:nvPr/>
        </p:nvSpPr>
        <p:spPr>
          <a:xfrm>
            <a:off x="577969" y="776377"/>
            <a:ext cx="83848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115" marR="448945" algn="just">
              <a:spcBef>
                <a:spcPts val="21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Контрольные функции также выполняют прокуратура, МВД и Следственный комитет. Они реализуют контроль в части выявления и пресечения нарушений уголовного законодательства (например, коррупции).</a:t>
            </a:r>
          </a:p>
          <a:p>
            <a:pPr marL="539115" marR="450850" indent="539750" algn="just">
              <a:spcBef>
                <a:spcPts val="1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открытости</a:t>
            </a:r>
            <a:r>
              <a:rPr lang="ru-RU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закупочной</a:t>
            </a:r>
            <a:r>
              <a:rPr lang="ru-RU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</a:t>
            </a:r>
            <a:r>
              <a:rPr lang="ru-RU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предполагает</a:t>
            </a:r>
            <a:r>
              <a:rPr lang="ru-RU" sz="1800" spc="-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активное</a:t>
            </a:r>
            <a:r>
              <a:rPr lang="ru-RU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гражданского общества, средств массовой информации и общественных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115" marR="450850" indent="539750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Механизмы общественного контроля реализуются через публичный доступ к информации через Единую информационную систему (ЕИС), работу Общественных советов при органах власти, мониторинг закупок со стороны НКО и активистов и разработку реестров и рейтингов открытости закупок.</a:t>
            </a:r>
          </a:p>
          <a:p>
            <a:pPr marL="539115" marR="449580" indent="539750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образом,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государственных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закупок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множества субъектов с различными правами, обязанностями и функциями. От профессионализма заказчиков, добросовестности участников, эффективности контроля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участия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общества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напрямую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зависит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прозрачность,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экономичность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результативность расходования бюджетных средств. Чёткое понимание структуры и роли каждого субъекта необходимо для успешного управления закупочной деятельностью.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1829500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242" y="2509220"/>
            <a:ext cx="7447855" cy="4711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управления закупками продукции для государственных нужд можно разбить на три основные части: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закупками продукции является заказчик продукции.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62241" y="603849"/>
            <a:ext cx="75798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27D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УПРАВЛЕНИЯ ЗАКУПКАМИ ПРОДУКЦИИ ДЛЯ ГОСУДАРСТВЕННЫХ НУЖД, ЕГО СОСТАВНЫЕ ЧАСТИ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04" y="3808207"/>
            <a:ext cx="5343667" cy="26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42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0918" y="1118795"/>
            <a:ext cx="7235190" cy="5144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 ПРОДУКЦИИ МОГУТ СТАТЬ БЮДЖЕТНЫЕ УЧРЕЖДЕНИЯ, КОТОРЫЕ: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</a:t>
            </a:r>
          </a:p>
          <a:p>
            <a:pPr marL="0" indent="36195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Осуществляют закупки за счет субсидий, предоставленных из бюджетов бюджетной системы РФ, и иных средств в соответствии    с требованиями закона 44-ФЗ.</a:t>
            </a:r>
          </a:p>
          <a:p>
            <a:pPr marL="0" indent="36195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наличии правового акта, принятого бюджетным учреждением в соответствии с частью 3 статьи 2 Федерального закона от 18 июля 2011 г. № 223-ФЗ «О закупках товаров, работ, услуг отдельными видами юридических  лиц»  и  размещенного  до  начала  года в единой информационной системе, данное учреждение вправе осуществлять в соответствующем году с соблюдением требований, указанных в законе 44-ФЗ и правового акта, закупки.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921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069" y="1129553"/>
            <a:ext cx="7401262" cy="49613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ПОД ДЕЙСТВИЕ ЗАКОНА 44-ФЗ МОГУТ НЕ ПОПАДАТЬ ЗАКУПКИ:</a:t>
            </a:r>
          </a:p>
          <a:p>
            <a:pPr marL="0" indent="26670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за счет грантов, передаваемых безвозмездно и безвозвратно гражданами и юридическими лицами, в том числе иностранными гражданами и иностранными юридическими лицами, а также международными организациями, получившими право на предоставление грантов на территории РФ в порядке, установленном законодательством РФ, субсидий (грантов), предоставляемых на конкурсной основе из соответствующих бюджетов бюджетной системы РФ, если условиями, определенными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грантодателями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установлено иное;</a:t>
            </a:r>
          </a:p>
          <a:p>
            <a:pPr marL="0" indent="26670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в качестве исполнителя по контракту в случае привлечения на основании договора в ходе исполнения данного контракта иных лиц для поставки товара, выполнения работы или оказания услуги, необходимых для исполнения предусмотренных контрактом обязательств данного учреждения.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018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64" y="1011219"/>
            <a:ext cx="7869891" cy="50581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ФУНКЦИЯМ ЗАКАЗЧИКА ОТНОСЯТСЯ: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534988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1)принятие решения о проведении закупки;</a:t>
            </a:r>
          </a:p>
          <a:p>
            <a:pPr marL="0" indent="534988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определение предмета закупки, способа и формы ее проведения (открытые или закрытые);</a:t>
            </a:r>
          </a:p>
          <a:p>
            <a:pPr marL="0" indent="534988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издание официального распорядительного документа о закупке. Таким документом может быть либо приказ, либо распоряжение о проведении процедуры закупки товаров, работ, услуг;</a:t>
            </a:r>
          </a:p>
          <a:p>
            <a:pPr marL="0" indent="534988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определение лица, которое будет выполнять функции организатора закупки, издание об этом соответствующего распорядительного документа;</a:t>
            </a:r>
          </a:p>
          <a:p>
            <a:pPr marL="0" indent="534988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определение потенциальных претендентов и направление им приглашений к участию в закрытых закупках;</a:t>
            </a:r>
          </a:p>
          <a:p>
            <a:pPr marL="0" indent="534988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контроль работы организатора закупки;</a:t>
            </a:r>
          </a:p>
          <a:p>
            <a:pPr marL="0" indent="534988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контроль работы комиссии;</a:t>
            </a:r>
          </a:p>
          <a:p>
            <a:pPr marL="0" indent="534988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заключение контракта с победителем закупки. Обратите внимание, что подписание контракта осуществляется только заказчиком.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485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917" y="981634"/>
            <a:ext cx="7487322" cy="53438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КОНТРАКТНОЙ СЛУЖБЫ:</a:t>
            </a:r>
          </a:p>
          <a:p>
            <a:pPr marL="0" indent="0" algn="ctr">
              <a:buNone/>
            </a:pPr>
            <a:endParaRPr lang="ru-RU" sz="4500" b="1" dirty="0">
              <a:solidFill>
                <a:srgbClr val="FF0000"/>
              </a:solidFill>
            </a:endParaRPr>
          </a:p>
          <a:p>
            <a:pPr marL="0" lvl="0" indent="361950" algn="just">
              <a:buFont typeface="+mj-lt"/>
              <a:buAutoNum type="arabicPeriod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закупок, внесение в него изменений, размещение в единой информационной системе;</a:t>
            </a:r>
          </a:p>
          <a:p>
            <a:pPr marL="0" lvl="0" indent="361950" algn="just">
              <a:buFont typeface="+mj-lt"/>
              <a:buAutoNum type="arabicPeriod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плана-графика, внесение в него изменений, размещение в единой информационной системе;</a:t>
            </a:r>
          </a:p>
          <a:p>
            <a:pPr marL="0" lvl="0" indent="361950" algn="just">
              <a:buFont typeface="+mj-lt"/>
              <a:buAutoNum type="arabicPeriod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размещение в единой информационной системе извещений, документации о закупках, проектов контрактов;</a:t>
            </a:r>
          </a:p>
          <a:p>
            <a:pPr marL="0" lvl="0" indent="361950" algn="just">
              <a:buFont typeface="+mj-lt"/>
              <a:buAutoNum type="arabicPeriod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направление приглашений принять участие в определении поставщиков (подрядчиков, исполнителей) закрытыми способами;</a:t>
            </a:r>
          </a:p>
          <a:p>
            <a:pPr marL="0" lvl="0" indent="361950" algn="just">
              <a:buFont typeface="+mj-lt"/>
              <a:buAutoNum type="arabicPeriod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осуществления закупок, в том числе заключение контрактов;</a:t>
            </a:r>
          </a:p>
          <a:p>
            <a:pPr marL="0" lvl="0" indent="361950" algn="just">
              <a:buFont typeface="+mj-lt"/>
              <a:buAutoNum type="arabicPeriod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рассмотрении дел об обжаловании результатов закупки, осуществление подготовки материалов для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-исковой работы;</a:t>
            </a:r>
          </a:p>
          <a:p>
            <a:pPr marL="0" lvl="0" indent="361950" algn="just">
              <a:buFont typeface="+mj-lt"/>
              <a:buAutoNum type="arabicPeriod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 случае необходимости на стадии планирования закупок консультации с поставщиками (подрядчиками, исполнителями) и участие в таких консультациях для определения состояния конкурентной среды на соответствующих рынках товаров, работ, услуг.</a:t>
            </a:r>
          </a:p>
        </p:txBody>
      </p:sp>
    </p:spTree>
    <p:extLst>
      <p:ext uri="{BB962C8B-B14F-4D97-AF65-F5344CB8AC3E}">
        <p14:creationId xmlns:p14="http://schemas.microsoft.com/office/powerpoint/2010/main" val="310548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2746422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3208117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0322" y="938604"/>
            <a:ext cx="7127612" cy="49350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собой представляет понятие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procurement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элементы оно включает в себя?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информация должна размещаться в единой информационной системе?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при проведении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госзакупок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соблюдать принцип подотчетности. Каким образом происходит его реализация на практике?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стать участником закупки?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государство устанавливать ограничения для поставщиков, желающих принять участие в закупках? Какие группы требований предъявляются к участникам закупок? Кто занимается сбором информации для подтверждения данных, представленных участниками?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собой представляет реестр недобросовестных поставщиков? Какие поставщики и почему включаются в него?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принцип профессионализма? Как он должен реализовываться на практике?</a:t>
            </a:r>
          </a:p>
          <a:p>
            <a:pPr marL="514350" indent="-514350">
              <a:buFont typeface="+mj-lt"/>
              <a:buAutoNum type="arabicPeriod"/>
            </a:pP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815166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B5214-3805-4E88-8ED2-64EEB4E8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рефератов: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0BD0A-CE8C-4955-8767-F30FD66CDDE5}"/>
              </a:ext>
            </a:extLst>
          </p:cNvPr>
          <p:cNvSpPr txBox="1"/>
          <p:nvPr/>
        </p:nvSpPr>
        <p:spPr>
          <a:xfrm>
            <a:off x="817353" y="3105834"/>
            <a:ext cx="78867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1200"/>
              </a:spcBef>
              <a:spcAft>
                <a:spcPts val="0"/>
              </a:spcAft>
              <a:buClr>
                <a:srgbClr val="365F91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401955" algn="l"/>
              </a:tabLst>
            </a:pPr>
            <a:r>
              <a:rPr lang="ru-RU" sz="20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Значение</a:t>
            </a:r>
            <a:r>
              <a:rPr lang="ru-RU" sz="20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государственных</a:t>
            </a:r>
            <a:r>
              <a:rPr lang="ru-RU" sz="20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закупок</a:t>
            </a:r>
            <a:r>
              <a:rPr lang="ru-RU" sz="20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экономике</a:t>
            </a:r>
          </a:p>
          <a:p>
            <a:pPr marL="742950" lvl="1" indent="-285750">
              <a:spcBef>
                <a:spcPts val="1200"/>
              </a:spcBef>
              <a:spcAft>
                <a:spcPts val="0"/>
              </a:spcAft>
              <a:buClr>
                <a:srgbClr val="365F91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401955" algn="l"/>
              </a:tabLst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</a:t>
            </a:r>
            <a:r>
              <a:rPr lang="ru-RU" sz="2000" b="1" kern="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kern="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2000" b="1" kern="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</a:t>
            </a:r>
            <a:r>
              <a:rPr lang="ru-RU" sz="2000" b="1" kern="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государственных</a:t>
            </a:r>
            <a:r>
              <a:rPr lang="ru-RU" sz="2000" b="1" kern="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закупок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Этапы</a:t>
            </a:r>
            <a:r>
              <a:rPr lang="ru-RU" sz="2000" b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становления</a:t>
            </a:r>
            <a:r>
              <a:rPr lang="ru-RU" sz="2000" b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государственных</a:t>
            </a:r>
            <a:r>
              <a:rPr lang="ru-RU" sz="20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закупок</a:t>
            </a:r>
            <a:endParaRPr lang="ru-RU" sz="2000" b="1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r">
              <a:spcBef>
                <a:spcPts val="1200"/>
              </a:spcBef>
              <a:spcAft>
                <a:spcPts val="0"/>
              </a:spcAft>
              <a:buClr>
                <a:srgbClr val="365F91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401955" algn="l"/>
              </a:tabLst>
            </a:pPr>
            <a:endParaRPr lang="ru-RU" sz="1800" b="1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5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795" y="1097280"/>
            <a:ext cx="7541111" cy="5198017"/>
          </a:xfrm>
        </p:spPr>
        <p:txBody>
          <a:bodyPr>
            <a:normAutofit/>
          </a:bodyPr>
          <a:lstStyle/>
          <a:p>
            <a:pPr marL="0" indent="4492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это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«закупки»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492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в мировой практике при решении вопроса рационализации финансовых потоков и удешевления производства особо пристальное внимание уделяется именно закупкам, т. к. в большинстве случаев именно в этой сфере имеются наибольшие резервы  повышения  эффективности  всего  бизнеса. По оценкам ряда аналитиков, в технологически отлаженных производствах 50–60 % потенциальной экономии имеется в сфере материально-технического  обеспечения,   30 %   –   в   сбытовой   сфере   и 10–20 % – в непосредственно производственной сфере. </a:t>
            </a:r>
          </a:p>
          <a:p>
            <a:pPr marL="0" indent="4492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при разработке программ по экономии совокупных затрат закупки должны быть в центре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157286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522" y="1078453"/>
            <a:ext cx="7207623" cy="5257801"/>
          </a:xfrm>
        </p:spPr>
        <p:txBody>
          <a:bodyPr>
            <a:normAutofit/>
          </a:bodyPr>
          <a:lstStyle/>
          <a:p>
            <a:pPr marL="0" indent="4492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ключевое понятие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«конкурсные торги»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публичное открытое состязание претендентов за получение контракта на поставку товаров или выполнение работ. Именно на этом способе установления хозяйственных связей основывается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прокьюремент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9263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торги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 выдачи заказов на поставку товаров, оказание услуг, выполнение определенных видов работ по заранее объявленным в специальных документах условиям, предполагающим привлечение к определенному сроку на принципах состязания предложений от нескольких участников торгов с целью обеспечения наиболее выгодных условий сделки для организатора.</a:t>
            </a:r>
          </a:p>
          <a:p>
            <a:pPr marL="0" indent="4492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законе 44-ФЗ конкурс – это способ определения поставщика, при котором победителем признается участник закупки, предложивший лучшие условия исполнения контракта.</a:t>
            </a:r>
          </a:p>
        </p:txBody>
      </p:sp>
    </p:spTree>
    <p:extLst>
      <p:ext uri="{BB962C8B-B14F-4D97-AF65-F5344CB8AC3E}">
        <p14:creationId xmlns:p14="http://schemas.microsoft.com/office/powerpoint/2010/main" val="162978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523" y="1336636"/>
            <a:ext cx="7315200" cy="4805979"/>
          </a:xfrm>
        </p:spPr>
        <p:txBody>
          <a:bodyPr>
            <a:normAutofit/>
          </a:bodyPr>
          <a:lstStyle/>
          <a:p>
            <a:pPr marL="0" indent="4492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ключевое понятие – это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«интересы покупателя».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особо подчеркнуть, что речь идет главным образом о долгосрочных интересах покупателя.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Прокьюремент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 не для фирм-однодневок, а для тех бизнесменов, которые рассчитывают на длительную, успешную деятельность в данной сфере рынка, а это возможно только тогда, когда хозяйственные контрагенты будут видеть в нем надежного, заслуживающего доверия партнера.</a:t>
            </a:r>
          </a:p>
          <a:p>
            <a:pPr marL="0" indent="449263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наконец,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«совокупность практических  методов  и  приемов»,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е. сам инструментарий, при помощи которого осуществляются процедуры конкурсных закупок продукции.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37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971" y="0"/>
            <a:ext cx="9702636" cy="6858000"/>
          </a:xfrm>
        </p:spPr>
      </p:pic>
    </p:spTree>
    <p:extLst>
      <p:ext uri="{BB962C8B-B14F-4D97-AF65-F5344CB8AC3E}">
        <p14:creationId xmlns:p14="http://schemas.microsoft.com/office/powerpoint/2010/main" val="427095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66" y="1196789"/>
            <a:ext cx="7412018" cy="47112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 открытости и прозрачности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за счет  свободного  и  безвозмездного  доступа  к  информации о контрактной системе в сфере закупок и заключается в размещении извещений о проведении закупок, их результатах и других информационных  документов  в  единой   информационной   системе, а также применением специальных процедур закупки, например публичной процедуры вскрытия конвертов с конкурсными заявками.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 обеспечения конкуренции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путем предоставления равных возможностей участия в закупках всем поставщикам независимо от видов деятельности, организационно-правовой формы и формы собственности, национальной принадлежности и происхождения товаров, работ, услуг.</a:t>
            </a:r>
          </a:p>
        </p:txBody>
      </p:sp>
    </p:spTree>
    <p:extLst>
      <p:ext uri="{BB962C8B-B14F-4D97-AF65-F5344CB8AC3E}">
        <p14:creationId xmlns:p14="http://schemas.microsoft.com/office/powerpoint/2010/main" val="380123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109" y="1465729"/>
            <a:ext cx="7332009" cy="4711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профессионализма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предусматривает, что все должностные лица, участвующие в закупке продукции, должны осуществлять свои функции на профессиональной основе. Профессионализм при осуществлении закупок предусматривает принятие мер по поддержанию и повышению уровня квалификации и профессионального образования должностных лиц, занятых в сфере закупок.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контрактной системы в сфере закупок предполагает, что для чьих бы то ни было нужд (федеральных, региональных, муниципальных) ни  осуществляются  закупки,  правила  и процедуры закупок будут одинаковыми.</a:t>
            </a:r>
          </a:p>
        </p:txBody>
      </p:sp>
    </p:spTree>
    <p:extLst>
      <p:ext uri="{BB962C8B-B14F-4D97-AF65-F5344CB8AC3E}">
        <p14:creationId xmlns:p14="http://schemas.microsoft.com/office/powerpoint/2010/main" val="155330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7736" y="1207545"/>
            <a:ext cx="7181402" cy="4711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расходования средств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всестороннюю оценку выгод от приобретения того или иного товара, работы, услуги с учетом фактора времени и затрат на такое приобретение.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 инноваций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предусматривает, что заказчики при планировании и осуществлении закупок должны исходить из приоритета обеспечения государственных и муниципальных нужд путем закупок инновационной и высокотехнологичной продукции,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специализированные механизмы и преференции.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40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4577</TotalTime>
  <Words>2648</Words>
  <Application>Microsoft Office PowerPoint</Application>
  <PresentationFormat>Экран (4:3)</PresentationFormat>
  <Paragraphs>128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Microsoft Sans Serif</vt:lpstr>
      <vt:lpstr>Times New Roman</vt:lpstr>
      <vt:lpstr>Тема Office</vt:lpstr>
      <vt:lpstr>Сущность и принципы управления закупками продукции для государственных и муниципальных нужд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ПРОМЕЖУТОЧНЫЙ  КОНТРОЛЬ</vt:lpstr>
      <vt:lpstr>Презентация PowerPoint</vt:lpstr>
      <vt:lpstr>Темы рефератов: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TaNya</cp:lastModifiedBy>
  <cp:revision>151</cp:revision>
  <dcterms:created xsi:type="dcterms:W3CDTF">2016-11-18T14:12:19Z</dcterms:created>
  <dcterms:modified xsi:type="dcterms:W3CDTF">2026-02-22T15:21:57Z</dcterms:modified>
</cp:coreProperties>
</file>