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9" r:id="rId2"/>
    <p:sldMasterId id="2147483703" r:id="rId3"/>
    <p:sldMasterId id="2147483751" r:id="rId4"/>
  </p:sldMasterIdLst>
  <p:notesMasterIdLst>
    <p:notesMasterId r:id="rId27"/>
  </p:notesMasterIdLst>
  <p:sldIdLst>
    <p:sldId id="256" r:id="rId5"/>
    <p:sldId id="257" r:id="rId6"/>
    <p:sldId id="259" r:id="rId7"/>
    <p:sldId id="263" r:id="rId8"/>
    <p:sldId id="264" r:id="rId9"/>
    <p:sldId id="265" r:id="rId10"/>
    <p:sldId id="266" r:id="rId11"/>
    <p:sldId id="268" r:id="rId12"/>
    <p:sldId id="267" r:id="rId13"/>
    <p:sldId id="270" r:id="rId14"/>
    <p:sldId id="269" r:id="rId15"/>
    <p:sldId id="272" r:id="rId16"/>
    <p:sldId id="273" r:id="rId17"/>
    <p:sldId id="274" r:id="rId18"/>
    <p:sldId id="276" r:id="rId19"/>
    <p:sldId id="279" r:id="rId20"/>
    <p:sldId id="277" r:id="rId21"/>
    <p:sldId id="278" r:id="rId22"/>
    <p:sldId id="280" r:id="rId23"/>
    <p:sldId id="275" r:id="rId24"/>
    <p:sldId id="260" r:id="rId25"/>
    <p:sldId id="261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705532"/>
    <a:srgbClr val="986F38"/>
    <a:srgbClr val="4FD165"/>
    <a:srgbClr val="FF9E1D"/>
    <a:srgbClr val="D68B1C"/>
    <a:srgbClr val="D096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2705" cy="1527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6E10BF-E465-4EA2-9195-D4DC6FDF797A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89EE97-751B-43C9-99A6-6D5592AD54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3739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89EE97-751B-43C9-99A6-6D5592AD5476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4117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9785" y="4650640"/>
            <a:ext cx="7772400" cy="7635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4130" y="5414165"/>
            <a:ext cx="6400800" cy="610820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rgbClr val="CC99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670" y="1138425"/>
            <a:ext cx="8229600" cy="532179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CC99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670" y="1749245"/>
            <a:ext cx="8229600" cy="4428445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0605" y="374900"/>
            <a:ext cx="7016195" cy="61082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CC99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371" y="1138425"/>
            <a:ext cx="7016195" cy="4275740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6880" y="1138425"/>
            <a:ext cx="8229600" cy="551222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CC99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6880" y="1901950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6880" y="2531813"/>
            <a:ext cx="4040188" cy="303505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4705" y="1901950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4705" y="2531813"/>
            <a:ext cx="4041775" cy="303505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диагонали"/>
          <p:cNvGrpSpPr/>
          <p:nvPr/>
        </p:nvGrpSpPr>
        <p:grpSpPr>
          <a:xfrm>
            <a:off x="5638801" y="4145283"/>
            <a:ext cx="3515504" cy="2731407"/>
            <a:chOff x="5638800" y="3108960"/>
            <a:chExt cx="3515503" cy="2048555"/>
          </a:xfrm>
        </p:grpSpPr>
        <p:cxnSp>
          <p:nvCxnSpPr>
            <p:cNvPr id="14" name="Прямая соединительная линия 13"/>
            <p:cNvCxnSpPr/>
            <p:nvPr/>
          </p:nvCxnSpPr>
          <p:spPr>
            <a:xfrm flipV="1">
              <a:off x="5638800" y="3108960"/>
              <a:ext cx="3515503" cy="2037116"/>
            </a:xfrm>
            <a:prstGeom prst="line">
              <a:avLst/>
            </a:pr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flipV="1">
              <a:off x="6004643" y="3333750"/>
              <a:ext cx="3149660" cy="1823765"/>
            </a:xfrm>
            <a:prstGeom prst="line">
              <a:avLst/>
            </a:pr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9" name="Прямая соединительная линия 18"/>
            <p:cNvCxnSpPr/>
            <p:nvPr/>
          </p:nvCxnSpPr>
          <p:spPr>
            <a:xfrm flipV="1">
              <a:off x="6388342" y="3549891"/>
              <a:ext cx="2765961" cy="1600149"/>
            </a:xfrm>
            <a:prstGeom prst="line">
              <a:avLst/>
            </a:pr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2" name="линии снизу"/>
          <p:cNvGrpSpPr/>
          <p:nvPr/>
        </p:nvGrpSpPr>
        <p:grpSpPr>
          <a:xfrm>
            <a:off x="-6689" y="6057151"/>
            <a:ext cx="4125119" cy="820207"/>
            <a:chOff x="-6689" y="4553748"/>
            <a:chExt cx="4125119" cy="615155"/>
          </a:xfrm>
        </p:grpSpPr>
        <p:sp>
          <p:nvSpPr>
            <p:cNvPr id="9" name="Полилиния 8"/>
            <p:cNvSpPr/>
            <p:nvPr/>
          </p:nvSpPr>
          <p:spPr>
            <a:xfrm rot="16200000">
              <a:off x="1754302" y="2802395"/>
              <a:ext cx="612775" cy="411548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4115481 h 4115481"/>
                <a:gd name="connsiteX1" fmla="*/ 612775 w 612775"/>
                <a:gd name="connsiteY1" fmla="*/ 3180443 h 4115481"/>
                <a:gd name="connsiteX2" fmla="*/ 612775 w 612775"/>
                <a:gd name="connsiteY2" fmla="*/ 0 h 4115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2775" h="4115481">
                  <a:moveTo>
                    <a:pt x="0" y="4115481"/>
                  </a:moveTo>
                  <a:lnTo>
                    <a:pt x="612775" y="3180443"/>
                  </a:lnTo>
                  <a:lnTo>
                    <a:pt x="612775" y="0"/>
                  </a:lnTo>
                </a:path>
              </a:pathLst>
            </a:cu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sz="1350"/>
            </a:p>
          </p:txBody>
        </p:sp>
        <p:sp>
          <p:nvSpPr>
            <p:cNvPr id="10" name="Полилиния 9"/>
            <p:cNvSpPr/>
            <p:nvPr/>
          </p:nvSpPr>
          <p:spPr>
            <a:xfrm rot="16200000">
              <a:off x="1604659" y="3152814"/>
              <a:ext cx="410751" cy="3621427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202024 w 612775"/>
                <a:gd name="connsiteY1" fmla="*/ 3607676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10751 w 410751"/>
                <a:gd name="connsiteY2" fmla="*/ 0 h 3607676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09575 w 410751"/>
                <a:gd name="connsiteY2" fmla="*/ 185820 h 3607676"/>
                <a:gd name="connsiteX3" fmla="*/ 410751 w 410751"/>
                <a:gd name="connsiteY3" fmla="*/ 0 h 3607676"/>
                <a:gd name="connsiteX0" fmla="*/ 0 w 410751"/>
                <a:gd name="connsiteY0" fmla="*/ 3421856 h 3421856"/>
                <a:gd name="connsiteX1" fmla="*/ 410751 w 410751"/>
                <a:gd name="connsiteY1" fmla="*/ 2798680 h 3421856"/>
                <a:gd name="connsiteX2" fmla="*/ 409575 w 410751"/>
                <a:gd name="connsiteY2" fmla="*/ 0 h 3421856"/>
                <a:gd name="connsiteX0" fmla="*/ 0 w 410751"/>
                <a:gd name="connsiteY0" fmla="*/ 3614170 h 3614170"/>
                <a:gd name="connsiteX1" fmla="*/ 410751 w 410751"/>
                <a:gd name="connsiteY1" fmla="*/ 2990994 h 3614170"/>
                <a:gd name="connsiteX2" fmla="*/ 405947 w 410751"/>
                <a:gd name="connsiteY2" fmla="*/ 0 h 3614170"/>
                <a:gd name="connsiteX0" fmla="*/ 0 w 410751"/>
                <a:gd name="connsiteY0" fmla="*/ 3621427 h 3621427"/>
                <a:gd name="connsiteX1" fmla="*/ 410751 w 410751"/>
                <a:gd name="connsiteY1" fmla="*/ 2998251 h 3621427"/>
                <a:gd name="connsiteX2" fmla="*/ 405947 w 410751"/>
                <a:gd name="connsiteY2" fmla="*/ 0 h 3621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0751" h="3621427">
                  <a:moveTo>
                    <a:pt x="0" y="3621427"/>
                  </a:moveTo>
                  <a:lnTo>
                    <a:pt x="410751" y="2998251"/>
                  </a:lnTo>
                  <a:cubicBezTo>
                    <a:pt x="410359" y="2065358"/>
                    <a:pt x="406339" y="932893"/>
                    <a:pt x="405947" y="0"/>
                  </a:cubicBezTo>
                </a:path>
              </a:pathLst>
            </a:cu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sz="1350"/>
            </a:p>
          </p:txBody>
        </p:sp>
        <p:sp>
          <p:nvSpPr>
            <p:cNvPr id="11" name="Полилиния 10"/>
            <p:cNvSpPr/>
            <p:nvPr/>
          </p:nvSpPr>
          <p:spPr>
            <a:xfrm rot="16200000">
              <a:off x="1462308" y="3453376"/>
              <a:ext cx="241768" cy="317976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373856 w 612775"/>
                <a:gd name="connsiteY1" fmla="*/ 3344891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919 w 238919"/>
                <a:gd name="connsiteY2" fmla="*/ 0 h 3344891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125 w 238919"/>
                <a:gd name="connsiteY2" fmla="*/ 368330 h 3344891"/>
                <a:gd name="connsiteX3" fmla="*/ 238919 w 238919"/>
                <a:gd name="connsiteY3" fmla="*/ 0 h 3344891"/>
                <a:gd name="connsiteX0" fmla="*/ 0 w 238919"/>
                <a:gd name="connsiteY0" fmla="*/ 2976561 h 2976561"/>
                <a:gd name="connsiteX1" fmla="*/ 238919 w 238919"/>
                <a:gd name="connsiteY1" fmla="*/ 2616170 h 2976561"/>
                <a:gd name="connsiteX2" fmla="*/ 238125 w 238919"/>
                <a:gd name="connsiteY2" fmla="*/ 0 h 2976561"/>
                <a:gd name="connsiteX0" fmla="*/ 0 w 241768"/>
                <a:gd name="connsiteY0" fmla="*/ 3179761 h 3179761"/>
                <a:gd name="connsiteX1" fmla="*/ 238919 w 241768"/>
                <a:gd name="connsiteY1" fmla="*/ 2819370 h 3179761"/>
                <a:gd name="connsiteX2" fmla="*/ 241754 w 241768"/>
                <a:gd name="connsiteY2" fmla="*/ 0 h 3179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1768" h="3179761">
                  <a:moveTo>
                    <a:pt x="0" y="3179761"/>
                  </a:moveTo>
                  <a:lnTo>
                    <a:pt x="238919" y="2819370"/>
                  </a:lnTo>
                  <a:cubicBezTo>
                    <a:pt x="238654" y="1947313"/>
                    <a:pt x="242019" y="872057"/>
                    <a:pt x="241754" y="0"/>
                  </a:cubicBezTo>
                </a:path>
              </a:pathLst>
            </a:cu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sz="1350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9200" y="584202"/>
            <a:ext cx="6553200" cy="2000251"/>
          </a:xfrm>
        </p:spPr>
        <p:txBody>
          <a:bodyPr rtlCol="0">
            <a:normAutofit/>
          </a:bodyPr>
          <a:lstStyle>
            <a:lvl1pPr algn="l" rtl="0">
              <a:defRPr sz="405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19200" y="2616200"/>
            <a:ext cx="6553200" cy="17526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100" cap="all" spc="150" baseline="0">
                <a:solidFill>
                  <a:schemeClr val="accent1"/>
                </a:solidFill>
              </a:defRPr>
            </a:lvl1pPr>
            <a:lvl2pPr marL="45712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4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6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48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72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84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smtClean="0"/>
              <a:t>Образец подзаголовка</a:t>
            </a:r>
            <a:endParaRPr/>
          </a:p>
        </p:txBody>
      </p:sp>
      <p:sp>
        <p:nvSpPr>
          <p:cNvPr id="22" name="Дата 2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24" name="Номер слайда 2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057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68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диагонали"/>
          <p:cNvGrpSpPr/>
          <p:nvPr/>
        </p:nvGrpSpPr>
        <p:grpSpPr>
          <a:xfrm>
            <a:off x="5638801" y="4145283"/>
            <a:ext cx="3515504" cy="2731407"/>
            <a:chOff x="5638800" y="3108960"/>
            <a:chExt cx="3515503" cy="2048555"/>
          </a:xfrm>
        </p:grpSpPr>
        <p:cxnSp>
          <p:nvCxnSpPr>
            <p:cNvPr id="12" name="Прямая соединительная линия 11"/>
            <p:cNvCxnSpPr/>
            <p:nvPr/>
          </p:nvCxnSpPr>
          <p:spPr>
            <a:xfrm flipV="1">
              <a:off x="5638800" y="3108960"/>
              <a:ext cx="3515503" cy="2037116"/>
            </a:xfrm>
            <a:prstGeom prst="line">
              <a:avLst/>
            </a:pr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flipV="1">
              <a:off x="6004643" y="3333750"/>
              <a:ext cx="3149660" cy="1823765"/>
            </a:xfrm>
            <a:prstGeom prst="line">
              <a:avLst/>
            </a:pr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4" name="Прямая соединительная линия 13"/>
            <p:cNvCxnSpPr/>
            <p:nvPr/>
          </p:nvCxnSpPr>
          <p:spPr>
            <a:xfrm flipV="1">
              <a:off x="6388342" y="3549891"/>
              <a:ext cx="2765961" cy="1600149"/>
            </a:xfrm>
            <a:prstGeom prst="line">
              <a:avLst/>
            </a:pr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1" y="2209803"/>
            <a:ext cx="6705600" cy="2764335"/>
          </a:xfrm>
        </p:spPr>
        <p:txBody>
          <a:bodyPr rtlCol="0" anchor="b">
            <a:normAutofit/>
          </a:bodyPr>
          <a:lstStyle>
            <a:lvl1pPr algn="l" rtl="0">
              <a:defRPr sz="4050" b="0" cap="none" baseline="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19200" y="4951268"/>
            <a:ext cx="5303521" cy="1220933"/>
          </a:xfrm>
        </p:spPr>
        <p:txBody>
          <a:bodyPr rtlCol="0" anchor="t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100" cap="all" spc="150" baseline="0">
                <a:solidFill>
                  <a:schemeClr val="accent1"/>
                </a:solidFill>
              </a:defRPr>
            </a:lvl1pPr>
            <a:lvl2pPr marL="45712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40" indent="0" algn="l" rtl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3pPr>
            <a:lvl4pPr marL="1371360" indent="0" algn="l" rtl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4pPr>
            <a:lvl5pPr marL="1828480" indent="0" algn="l" rtl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5pPr>
            <a:lvl6pPr marL="2285600" indent="0" algn="l" rtl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6pPr>
            <a:lvl7pPr marL="2742720" indent="0" algn="l" rtl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7pPr>
            <a:lvl8pPr marL="3199840" indent="0" algn="l" rtl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8pPr>
            <a:lvl9pPr marL="3656960" indent="0" algn="l" rtl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220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14401" y="1706880"/>
            <a:ext cx="3810000" cy="4465320"/>
          </a:xfrm>
        </p:spPr>
        <p:txBody>
          <a:bodyPr rtlCol="0">
            <a:normAutofit/>
          </a:bodyPr>
          <a:lstStyle>
            <a:lvl1pPr algn="l" rtl="0">
              <a:defRPr sz="2100"/>
            </a:lvl1pPr>
            <a:lvl2pPr algn="l" rtl="0">
              <a:defRPr sz="1800"/>
            </a:lvl2pPr>
            <a:lvl3pPr algn="l" rtl="0">
              <a:defRPr sz="1500"/>
            </a:lvl3pPr>
            <a:lvl4pPr algn="l" rtl="0">
              <a:defRPr sz="1500"/>
            </a:lvl4pPr>
            <a:lvl5pPr algn="l" rtl="0">
              <a:defRPr sz="1500"/>
            </a:lvl5pPr>
            <a:lvl6pPr algn="l" rtl="0">
              <a:defRPr sz="1500"/>
            </a:lvl6pPr>
            <a:lvl7pPr algn="l" rtl="0">
              <a:defRPr sz="1500"/>
            </a:lvl7pPr>
            <a:lvl8pPr algn="l" rtl="0">
              <a:defRPr sz="1500" baseline="0"/>
            </a:lvl8pPr>
            <a:lvl9pPr algn="l" rtl="0">
              <a:defRPr sz="1500" baseline="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876801" y="1706880"/>
            <a:ext cx="3810000" cy="4465320"/>
          </a:xfrm>
        </p:spPr>
        <p:txBody>
          <a:bodyPr rtlCol="0">
            <a:normAutofit/>
          </a:bodyPr>
          <a:lstStyle>
            <a:lvl1pPr algn="l" rtl="0">
              <a:defRPr sz="2100"/>
            </a:lvl1pPr>
            <a:lvl2pPr algn="l" rtl="0">
              <a:defRPr sz="1800"/>
            </a:lvl2pPr>
            <a:lvl3pPr algn="l" rtl="0">
              <a:defRPr sz="1500"/>
            </a:lvl3pPr>
            <a:lvl4pPr algn="l" rtl="0">
              <a:defRPr sz="1500"/>
            </a:lvl4pPr>
            <a:lvl5pPr algn="l" rtl="0">
              <a:defRPr sz="1500"/>
            </a:lvl5pPr>
            <a:lvl6pPr algn="l" rtl="0">
              <a:defRPr sz="1500"/>
            </a:lvl6pPr>
            <a:lvl7pPr algn="l" rtl="0">
              <a:defRPr sz="1500"/>
            </a:lvl7pPr>
            <a:lvl8pPr algn="l" rtl="0">
              <a:defRPr sz="1500"/>
            </a:lvl8pPr>
            <a:lvl9pPr algn="l" rtl="0">
              <a:defRPr sz="15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26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701800"/>
            <a:ext cx="3813048" cy="914400"/>
          </a:xfrm>
        </p:spPr>
        <p:txBody>
          <a:bodyPr rtlCol="0" anchor="b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100" b="0" cap="all" spc="150" baseline="0">
                <a:solidFill>
                  <a:schemeClr val="accent1"/>
                </a:solidFill>
              </a:defRPr>
            </a:lvl1pPr>
            <a:lvl2pPr marL="457120" indent="0" algn="l" rtl="0">
              <a:buNone/>
              <a:defRPr sz="2025" b="1"/>
            </a:lvl2pPr>
            <a:lvl3pPr marL="914240" indent="0" algn="l" rtl="0">
              <a:buNone/>
              <a:defRPr sz="1800" b="1"/>
            </a:lvl3pPr>
            <a:lvl4pPr marL="1371360" indent="0" algn="l" rtl="0">
              <a:buNone/>
              <a:defRPr sz="1575" b="1"/>
            </a:lvl4pPr>
            <a:lvl5pPr marL="1828480" indent="0" algn="l" rtl="0">
              <a:buNone/>
              <a:defRPr sz="1575" b="1"/>
            </a:lvl5pPr>
            <a:lvl6pPr marL="2285600" indent="0" algn="l" rtl="0">
              <a:buNone/>
              <a:defRPr sz="1575" b="1"/>
            </a:lvl6pPr>
            <a:lvl7pPr marL="2742720" indent="0" algn="l" rtl="0">
              <a:buNone/>
              <a:defRPr sz="1575" b="1"/>
            </a:lvl7pPr>
            <a:lvl8pPr marL="3199840" indent="0" algn="l" rtl="0">
              <a:buNone/>
              <a:defRPr sz="1575" b="1"/>
            </a:lvl8pPr>
            <a:lvl9pPr marL="3656960" indent="0" algn="l" rtl="0">
              <a:buNone/>
              <a:defRPr sz="1575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914401" y="2717800"/>
            <a:ext cx="3810000" cy="3454400"/>
          </a:xfrm>
        </p:spPr>
        <p:txBody>
          <a:bodyPr rtlCol="0">
            <a:noAutofit/>
          </a:bodyPr>
          <a:lstStyle>
            <a:lvl1pPr algn="l" rtl="0">
              <a:defRPr sz="2100"/>
            </a:lvl1pPr>
            <a:lvl2pPr algn="l" rtl="0">
              <a:defRPr sz="1800"/>
            </a:lvl2pPr>
            <a:lvl3pPr algn="l" rtl="0">
              <a:defRPr sz="1500"/>
            </a:lvl3pPr>
            <a:lvl4pPr algn="l" rtl="0">
              <a:defRPr sz="1500"/>
            </a:lvl4pPr>
            <a:lvl5pPr algn="l" rtl="0">
              <a:defRPr sz="1500"/>
            </a:lvl5pPr>
            <a:lvl6pPr algn="l" rtl="0">
              <a:defRPr sz="1500"/>
            </a:lvl6pPr>
            <a:lvl7pPr algn="l" rtl="0">
              <a:defRPr sz="1500" baseline="0"/>
            </a:lvl7pPr>
            <a:lvl8pPr algn="l" rtl="0">
              <a:defRPr sz="1500" baseline="0"/>
            </a:lvl8pPr>
            <a:lvl9pPr algn="l" rtl="0">
              <a:defRPr sz="1500" baseline="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Замещающий текст 4"/>
          <p:cNvSpPr>
            <a:spLocks noGrp="1"/>
          </p:cNvSpPr>
          <p:nvPr>
            <p:ph type="body" sz="quarter" idx="3"/>
          </p:nvPr>
        </p:nvSpPr>
        <p:spPr>
          <a:xfrm>
            <a:off x="4873752" y="1701800"/>
            <a:ext cx="3813048" cy="914400"/>
          </a:xfrm>
        </p:spPr>
        <p:txBody>
          <a:bodyPr rtlCol="0" anchor="b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100" b="0" cap="all" spc="150" baseline="0">
                <a:solidFill>
                  <a:schemeClr val="accent1"/>
                </a:solidFill>
              </a:defRPr>
            </a:lvl1pPr>
            <a:lvl2pPr marL="457120" indent="0" algn="l" rtl="0">
              <a:buNone/>
              <a:defRPr sz="2025" b="1"/>
            </a:lvl2pPr>
            <a:lvl3pPr marL="914240" indent="0" algn="l" rtl="0">
              <a:buNone/>
              <a:defRPr sz="1800" b="1"/>
            </a:lvl3pPr>
            <a:lvl4pPr marL="1371360" indent="0" algn="l" rtl="0">
              <a:buNone/>
              <a:defRPr sz="1575" b="1"/>
            </a:lvl4pPr>
            <a:lvl5pPr marL="1828480" indent="0" algn="l" rtl="0">
              <a:buNone/>
              <a:defRPr sz="1575" b="1"/>
            </a:lvl5pPr>
            <a:lvl6pPr marL="2285600" indent="0" algn="l" rtl="0">
              <a:buNone/>
              <a:defRPr sz="1575" b="1"/>
            </a:lvl6pPr>
            <a:lvl7pPr marL="2742720" indent="0" algn="l" rtl="0">
              <a:buNone/>
              <a:defRPr sz="1575" b="1"/>
            </a:lvl7pPr>
            <a:lvl8pPr marL="3199840" indent="0" algn="l" rtl="0">
              <a:buNone/>
              <a:defRPr sz="1575" b="1"/>
            </a:lvl8pPr>
            <a:lvl9pPr marL="3656960" indent="0" algn="l" rtl="0">
              <a:buNone/>
              <a:defRPr sz="1575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876801" y="2717800"/>
            <a:ext cx="3810000" cy="3454400"/>
          </a:xfrm>
        </p:spPr>
        <p:txBody>
          <a:bodyPr rtlCol="0">
            <a:noAutofit/>
          </a:bodyPr>
          <a:lstStyle>
            <a:lvl1pPr algn="l" rtl="0">
              <a:defRPr sz="2100"/>
            </a:lvl1pPr>
            <a:lvl2pPr algn="l" rtl="0">
              <a:defRPr sz="1800"/>
            </a:lvl2pPr>
            <a:lvl3pPr algn="l" rtl="0">
              <a:defRPr sz="1500"/>
            </a:lvl3pPr>
            <a:lvl4pPr algn="l" rtl="0">
              <a:defRPr sz="1500"/>
            </a:lvl4pPr>
            <a:lvl5pPr algn="l" rtl="0">
              <a:defRPr sz="1500"/>
            </a:lvl5pPr>
            <a:lvl6pPr algn="l" rtl="0">
              <a:defRPr sz="1500" baseline="0"/>
            </a:lvl6pPr>
            <a:lvl7pPr algn="l" rtl="0">
              <a:defRPr sz="1500" baseline="0"/>
            </a:lvl7pPr>
            <a:lvl8pPr algn="l" rtl="0">
              <a:defRPr sz="1500" baseline="0"/>
            </a:lvl8pPr>
            <a:lvl9pPr algn="l" rtl="0">
              <a:defRPr sz="1500" baseline="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35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назв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06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16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701800"/>
            <a:ext cx="3048000" cy="2438400"/>
          </a:xfrm>
        </p:spPr>
        <p:txBody>
          <a:bodyPr rtlCol="0" anchor="b">
            <a:normAutofit/>
          </a:bodyPr>
          <a:lstStyle>
            <a:lvl1pPr algn="l" rtl="0">
              <a:defRPr sz="2100" b="0" cap="all" spc="150" baseline="0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Замещающий текст 3"/>
          <p:cNvSpPr>
            <a:spLocks noGrp="1"/>
          </p:cNvSpPr>
          <p:nvPr>
            <p:ph type="body" sz="half" idx="2"/>
          </p:nvPr>
        </p:nvSpPr>
        <p:spPr>
          <a:xfrm>
            <a:off x="914400" y="4241800"/>
            <a:ext cx="3048000" cy="1930400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500"/>
            </a:lvl1pPr>
            <a:lvl2pPr marL="457120" indent="0" algn="l" rtl="0">
              <a:buNone/>
              <a:defRPr sz="1200"/>
            </a:lvl2pPr>
            <a:lvl3pPr marL="914240" indent="0" algn="l" rtl="0">
              <a:buNone/>
              <a:defRPr sz="975"/>
            </a:lvl3pPr>
            <a:lvl4pPr marL="1371360" indent="0" algn="l" rtl="0">
              <a:buNone/>
              <a:defRPr sz="900"/>
            </a:lvl4pPr>
            <a:lvl5pPr marL="1828480" indent="0" algn="l" rtl="0">
              <a:buNone/>
              <a:defRPr sz="900"/>
            </a:lvl5pPr>
            <a:lvl6pPr marL="2285600" indent="0" algn="l" rtl="0">
              <a:buNone/>
              <a:defRPr sz="900"/>
            </a:lvl6pPr>
            <a:lvl7pPr marL="2742720" indent="0" algn="l" rtl="0">
              <a:buNone/>
              <a:defRPr sz="900"/>
            </a:lvl7pPr>
            <a:lvl8pPr marL="3199840" indent="0" algn="l" rtl="0">
              <a:buNone/>
              <a:defRPr sz="900"/>
            </a:lvl8pPr>
            <a:lvl9pPr marL="3656960" indent="0" algn="l" rtl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14800" y="584200"/>
            <a:ext cx="4572001" cy="5588000"/>
          </a:xfrm>
        </p:spPr>
        <p:txBody>
          <a:bodyPr rtlCol="0">
            <a:normAutofit/>
          </a:bodyPr>
          <a:lstStyle>
            <a:lvl1pPr algn="l" rtl="0">
              <a:defRPr sz="2100"/>
            </a:lvl1pPr>
            <a:lvl2pPr algn="l" rtl="0">
              <a:defRPr sz="1800"/>
            </a:lvl2pPr>
            <a:lvl3pPr algn="l" rtl="0">
              <a:defRPr sz="1500"/>
            </a:lvl3pPr>
            <a:lvl4pPr algn="l" rtl="0">
              <a:defRPr sz="1500"/>
            </a:lvl4pPr>
            <a:lvl5pPr algn="l" rtl="0">
              <a:defRPr sz="1500"/>
            </a:lvl5pPr>
            <a:lvl6pPr algn="l" rtl="0">
              <a:defRPr sz="1500"/>
            </a:lvl6pPr>
            <a:lvl7pPr algn="l" rtl="0">
              <a:defRPr sz="1500"/>
            </a:lvl7pPr>
            <a:lvl8pPr algn="l" rtl="0">
              <a:defRPr sz="1500" baseline="0"/>
            </a:lvl8pPr>
            <a:lvl9pPr algn="l" rtl="0">
              <a:defRPr sz="1500" baseline="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08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701800"/>
            <a:ext cx="3048000" cy="2438400"/>
          </a:xfrm>
        </p:spPr>
        <p:txBody>
          <a:bodyPr rtlCol="0" anchor="b">
            <a:normAutofit/>
          </a:bodyPr>
          <a:lstStyle>
            <a:lvl1pPr algn="l" rtl="0">
              <a:defRPr sz="2100" b="0" cap="all" spc="150" baseline="0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Замещающий текст 3"/>
          <p:cNvSpPr>
            <a:spLocks noGrp="1"/>
          </p:cNvSpPr>
          <p:nvPr>
            <p:ph type="body" sz="half" idx="2"/>
          </p:nvPr>
        </p:nvSpPr>
        <p:spPr>
          <a:xfrm>
            <a:off x="914400" y="4241800"/>
            <a:ext cx="3048000" cy="1930400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500"/>
            </a:lvl1pPr>
            <a:lvl2pPr marL="457120" indent="0" algn="l" rtl="0">
              <a:buNone/>
              <a:defRPr sz="1200"/>
            </a:lvl2pPr>
            <a:lvl3pPr marL="914240" indent="0" algn="l" rtl="0">
              <a:buNone/>
              <a:defRPr sz="975"/>
            </a:lvl3pPr>
            <a:lvl4pPr marL="1371360" indent="0" algn="l" rtl="0">
              <a:buNone/>
              <a:defRPr sz="900"/>
            </a:lvl4pPr>
            <a:lvl5pPr marL="1828480" indent="0" algn="l" rtl="0">
              <a:buNone/>
              <a:defRPr sz="900"/>
            </a:lvl5pPr>
            <a:lvl6pPr marL="2285600" indent="0" algn="l" rtl="0">
              <a:buNone/>
              <a:defRPr sz="900"/>
            </a:lvl6pPr>
            <a:lvl7pPr marL="2742720" indent="0" algn="l" rtl="0">
              <a:buNone/>
              <a:defRPr sz="900"/>
            </a:lvl7pPr>
            <a:lvl8pPr marL="3199840" indent="0" algn="l" rtl="0">
              <a:buNone/>
              <a:defRPr sz="900"/>
            </a:lvl8pPr>
            <a:lvl9pPr marL="3656960" indent="0" algn="l" rtl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idx="1"/>
          </p:nvPr>
        </p:nvSpPr>
        <p:spPr>
          <a:xfrm>
            <a:off x="4114800" y="584200"/>
            <a:ext cx="4572001" cy="5588000"/>
          </a:xfrm>
          <a:ln w="12700">
            <a:solidFill>
              <a:schemeClr val="bg1">
                <a:lumMod val="75000"/>
                <a:lumOff val="25000"/>
              </a:schemeClr>
            </a:solidFill>
            <a:miter lim="800000"/>
          </a:ln>
        </p:spPr>
        <p:txBody>
          <a:bodyPr rtlCol="0">
            <a:normAutofit/>
          </a:bodyPr>
          <a:lstStyle>
            <a:lvl1pPr marL="0" indent="0" algn="l" rtl="0">
              <a:buNone/>
              <a:defRPr sz="2100"/>
            </a:lvl1pPr>
            <a:lvl2pPr marL="457120" indent="0" algn="l" rtl="0">
              <a:buNone/>
              <a:defRPr sz="2775"/>
            </a:lvl2pPr>
            <a:lvl3pPr marL="914240" indent="0" algn="l" rtl="0">
              <a:buNone/>
              <a:defRPr sz="2400"/>
            </a:lvl3pPr>
            <a:lvl4pPr marL="1371360" indent="0" algn="l" rtl="0">
              <a:buNone/>
              <a:defRPr sz="2025"/>
            </a:lvl4pPr>
            <a:lvl5pPr marL="1828480" indent="0" algn="l" rtl="0">
              <a:buNone/>
              <a:defRPr sz="2025"/>
            </a:lvl5pPr>
            <a:lvl6pPr marL="2285600" indent="0" algn="l" rtl="0">
              <a:buNone/>
              <a:defRPr sz="2025"/>
            </a:lvl6pPr>
            <a:lvl7pPr marL="2742720" indent="0" algn="l" rtl="0">
              <a:buNone/>
              <a:defRPr sz="2025"/>
            </a:lvl7pPr>
            <a:lvl8pPr marL="3199840" indent="0" algn="l" rtl="0">
              <a:buNone/>
              <a:defRPr sz="2025"/>
            </a:lvl8pPr>
            <a:lvl9pPr marL="3656960" indent="0" algn="l" rtl="0">
              <a:buNone/>
              <a:defRPr sz="2025"/>
            </a:lvl9pPr>
          </a:lstStyle>
          <a:p>
            <a:pPr rtl="0"/>
            <a:r>
              <a:rPr lang="ru-RU" smtClean="0"/>
              <a:t>Вставка рисунка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13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20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84200"/>
            <a:ext cx="2057400" cy="5588000"/>
          </a:xfrm>
        </p:spPr>
        <p:txBody>
          <a:bodyPr vert="eaVert"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584200"/>
            <a:ext cx="5562600" cy="5588000"/>
          </a:xfrm>
        </p:spPr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35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9144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0" y="1803405"/>
            <a:ext cx="7086600" cy="1825096"/>
          </a:xfrm>
        </p:spPr>
        <p:txBody>
          <a:bodyPr anchor="b">
            <a:normAutofit/>
          </a:bodyPr>
          <a:lstStyle>
            <a:lvl1pPr algn="l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3632201"/>
            <a:ext cx="7086600" cy="685800"/>
          </a:xfrm>
        </p:spPr>
        <p:txBody>
          <a:bodyPr>
            <a:normAutofit/>
          </a:bodyPr>
          <a:lstStyle>
            <a:lvl1pPr marL="0" indent="0" algn="l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1" y="4314328"/>
            <a:ext cx="2183130" cy="374642"/>
          </a:xfrm>
        </p:spPr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28700" y="4323846"/>
            <a:ext cx="48006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430867"/>
            <a:ext cx="2057400" cy="365125"/>
          </a:xfrm>
        </p:spPr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38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109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9144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753534"/>
            <a:ext cx="8115299" cy="2801935"/>
          </a:xfrm>
        </p:spPr>
        <p:txBody>
          <a:bodyPr anchor="b">
            <a:normAutofit/>
          </a:bodyPr>
          <a:lstStyle>
            <a:lvl1pPr algn="r">
              <a:defRPr sz="3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350" y="3641726"/>
            <a:ext cx="7867650" cy="955675"/>
          </a:xfrm>
        </p:spPr>
        <p:txBody>
          <a:bodyPr>
            <a:normAutofit/>
          </a:bodyPr>
          <a:lstStyle>
            <a:lvl1pPr marL="0" indent="0" algn="r">
              <a:buNone/>
              <a:defRPr sz="165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381002"/>
            <a:ext cx="5243619" cy="36406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381001"/>
            <a:ext cx="482811" cy="365125"/>
          </a:xfrm>
        </p:spPr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348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2194560"/>
            <a:ext cx="40005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2194560"/>
            <a:ext cx="40005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55084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762000"/>
            <a:ext cx="645795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7" y="2183802"/>
            <a:ext cx="3809993" cy="823912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1" y="3132667"/>
            <a:ext cx="3983831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2183802"/>
            <a:ext cx="3829050" cy="823912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3132667"/>
            <a:ext cx="4000500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758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71879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25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524000"/>
            <a:ext cx="3086100" cy="160020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6686" y="746760"/>
            <a:ext cx="4882964" cy="5471925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3124200"/>
            <a:ext cx="3086100" cy="3094485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008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524000"/>
            <a:ext cx="5154930" cy="160020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95928" y="751242"/>
            <a:ext cx="2733722" cy="5467443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3124200"/>
            <a:ext cx="5154930" cy="3094485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241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33" y="4697361"/>
            <a:ext cx="8116526" cy="819355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1295" y="941440"/>
            <a:ext cx="8116380" cy="347816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5516716"/>
            <a:ext cx="8115300" cy="701969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08306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9144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753533"/>
            <a:ext cx="8115300" cy="2802467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3649134"/>
            <a:ext cx="7597887" cy="999067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379942"/>
            <a:ext cx="524361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381001"/>
            <a:ext cx="482811" cy="365125"/>
          </a:xfrm>
        </p:spPr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24136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9144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753534"/>
            <a:ext cx="7613650" cy="2604495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3365557"/>
            <a:ext cx="7194552" cy="444443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1" y="3959863"/>
            <a:ext cx="7613650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379942"/>
            <a:ext cx="524361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381001"/>
            <a:ext cx="482811" cy="365125"/>
          </a:xfrm>
        </p:spPr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57188" y="933450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38173" y="2701290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5388879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9144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71" y="1124702"/>
            <a:ext cx="7609640" cy="2511835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3648316"/>
            <a:ext cx="7608491" cy="999885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378884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378884"/>
            <a:ext cx="524361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381001"/>
            <a:ext cx="482811" cy="365125"/>
          </a:xfrm>
        </p:spPr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2158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762000"/>
            <a:ext cx="6457949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0" y="2202080"/>
            <a:ext cx="2592324" cy="617320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49" y="2904565"/>
            <a:ext cx="2592324" cy="331413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76600" y="2201333"/>
            <a:ext cx="2592324" cy="62653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275144" y="2904067"/>
            <a:ext cx="2592324" cy="331461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8850" y="2192866"/>
            <a:ext cx="2592324" cy="62653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038851" y="2904565"/>
            <a:ext cx="2592324" cy="331413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8370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1" y="762000"/>
            <a:ext cx="6457949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6463" y="4191001"/>
            <a:ext cx="2588687" cy="682765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6463" y="2362200"/>
            <a:ext cx="2588687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6463" y="4873765"/>
            <a:ext cx="2588687" cy="134492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80698" y="4191001"/>
            <a:ext cx="2586701" cy="682765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80697" y="2362200"/>
            <a:ext cx="258670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80699" y="4873764"/>
            <a:ext cx="2586701" cy="134492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7299" y="4191001"/>
            <a:ext cx="2592352" cy="682765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37391" y="2362200"/>
            <a:ext cx="2585909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037299" y="4873762"/>
            <a:ext cx="2589334" cy="134492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97768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2194560"/>
            <a:ext cx="8115300" cy="4024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45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9144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745067"/>
            <a:ext cx="154305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8350" y="745068"/>
            <a:ext cx="6153151" cy="39031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379942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381001"/>
            <a:ext cx="524361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381001"/>
            <a:ext cx="482811" cy="365125"/>
          </a:xfrm>
        </p:spPr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483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37877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10068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91686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92426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66390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35363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20720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70988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43233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03491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00640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365205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543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15017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32013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07926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112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17" Type="http://schemas.openxmlformats.org/officeDocument/2006/relationships/slideLayout" Target="../slideLayouts/slideLayout40.xml"/><Relationship Id="rId2" Type="http://schemas.openxmlformats.org/officeDocument/2006/relationships/slideLayout" Target="../slideLayouts/slideLayout25.xml"/><Relationship Id="rId16" Type="http://schemas.openxmlformats.org/officeDocument/2006/relationships/slideLayout" Target="../slideLayouts/slideLayout39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33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slideLayout" Target="../slideLayouts/slideLayout53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slideLayout" Target="../slideLayouts/slideLayout52.xml"/><Relationship Id="rId17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2.xml"/><Relationship Id="rId16" Type="http://schemas.openxmlformats.org/officeDocument/2006/relationships/slideLayout" Target="../slideLayouts/slideLayout56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slideLayout" Target="../slideLayouts/slideLayout5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100000"/>
                <a:shade val="0"/>
                <a:satMod val="100000"/>
              </a:schemeClr>
            </a:gs>
            <a:gs pos="85000">
              <a:schemeClr val="bg2">
                <a:tint val="100000"/>
                <a:shade val="30000"/>
                <a:satMod val="100000"/>
              </a:schemeClr>
            </a:gs>
            <a:gs pos="100000">
              <a:schemeClr val="bg2">
                <a:shade val="60000"/>
                <a:satMod val="100000"/>
              </a:schemeClr>
            </a:gs>
          </a:gsLst>
          <a:lin ang="3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линии слева"/>
          <p:cNvGrpSpPr/>
          <p:nvPr/>
        </p:nvGrpSpPr>
        <p:grpSpPr>
          <a:xfrm>
            <a:off x="-11905" y="-3174"/>
            <a:ext cx="615155" cy="5229225"/>
            <a:chOff x="-11906" y="-2381"/>
            <a:chExt cx="615155" cy="3921919"/>
          </a:xfrm>
        </p:grpSpPr>
        <p:sp>
          <p:nvSpPr>
            <p:cNvPr id="10" name="Полилиния 9"/>
            <p:cNvSpPr/>
            <p:nvPr/>
          </p:nvSpPr>
          <p:spPr>
            <a:xfrm>
              <a:off x="-9526" y="0"/>
              <a:ext cx="612775" cy="3919538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2775" h="3919538">
                  <a:moveTo>
                    <a:pt x="0" y="3919538"/>
                  </a:moveTo>
                  <a:lnTo>
                    <a:pt x="612775" y="2984500"/>
                  </a:lnTo>
                  <a:lnTo>
                    <a:pt x="612775" y="0"/>
                  </a:lnTo>
                </a:path>
              </a:pathLst>
            </a:cu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sz="1350"/>
            </a:p>
          </p:txBody>
        </p:sp>
        <p:sp>
          <p:nvSpPr>
            <p:cNvPr id="11" name="Полилиния 10"/>
            <p:cNvSpPr/>
            <p:nvPr/>
          </p:nvSpPr>
          <p:spPr>
            <a:xfrm>
              <a:off x="-11906" y="0"/>
              <a:ext cx="410751" cy="3421856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202024 w 612775"/>
                <a:gd name="connsiteY1" fmla="*/ 3607676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10751 w 410751"/>
                <a:gd name="connsiteY2" fmla="*/ 0 h 3607676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09575 w 410751"/>
                <a:gd name="connsiteY2" fmla="*/ 185820 h 3607676"/>
                <a:gd name="connsiteX3" fmla="*/ 410751 w 410751"/>
                <a:gd name="connsiteY3" fmla="*/ 0 h 3607676"/>
                <a:gd name="connsiteX0" fmla="*/ 0 w 410751"/>
                <a:gd name="connsiteY0" fmla="*/ 3421856 h 3421856"/>
                <a:gd name="connsiteX1" fmla="*/ 410751 w 410751"/>
                <a:gd name="connsiteY1" fmla="*/ 2798680 h 3421856"/>
                <a:gd name="connsiteX2" fmla="*/ 409575 w 410751"/>
                <a:gd name="connsiteY2" fmla="*/ 0 h 3421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0751" h="3421856">
                  <a:moveTo>
                    <a:pt x="0" y="3421856"/>
                  </a:moveTo>
                  <a:lnTo>
                    <a:pt x="410751" y="2798680"/>
                  </a:lnTo>
                  <a:lnTo>
                    <a:pt x="409575" y="0"/>
                  </a:lnTo>
                </a:path>
              </a:pathLst>
            </a:cu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sz="1350"/>
            </a:p>
          </p:txBody>
        </p:sp>
        <p:sp>
          <p:nvSpPr>
            <p:cNvPr id="14" name="Полилиния 13"/>
            <p:cNvSpPr/>
            <p:nvPr/>
          </p:nvSpPr>
          <p:spPr>
            <a:xfrm>
              <a:off x="-7144" y="-2381"/>
              <a:ext cx="238919" cy="297656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373856 w 612775"/>
                <a:gd name="connsiteY1" fmla="*/ 3344891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919 w 238919"/>
                <a:gd name="connsiteY2" fmla="*/ 0 h 3344891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125 w 238919"/>
                <a:gd name="connsiteY2" fmla="*/ 368330 h 3344891"/>
                <a:gd name="connsiteX3" fmla="*/ 238919 w 238919"/>
                <a:gd name="connsiteY3" fmla="*/ 0 h 3344891"/>
                <a:gd name="connsiteX0" fmla="*/ 0 w 238919"/>
                <a:gd name="connsiteY0" fmla="*/ 2976561 h 2976561"/>
                <a:gd name="connsiteX1" fmla="*/ 238919 w 238919"/>
                <a:gd name="connsiteY1" fmla="*/ 2616170 h 2976561"/>
                <a:gd name="connsiteX2" fmla="*/ 238125 w 238919"/>
                <a:gd name="connsiteY2" fmla="*/ 0 h 2976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8919" h="2976561">
                  <a:moveTo>
                    <a:pt x="0" y="2976561"/>
                  </a:moveTo>
                  <a:lnTo>
                    <a:pt x="238919" y="2616170"/>
                  </a:lnTo>
                  <a:cubicBezTo>
                    <a:pt x="238654" y="1744113"/>
                    <a:pt x="238390" y="872057"/>
                    <a:pt x="238125" y="0"/>
                  </a:cubicBezTo>
                </a:path>
              </a:pathLst>
            </a:cu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sz="1350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1" y="274637"/>
            <a:ext cx="7772400" cy="12239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pPr rtl="0"/>
            <a:r>
              <a:rPr lang="ru"/>
              <a:t>Стиль образца заголовка</a:t>
            </a:r>
            <a:endParaRPr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914401" y="1701797"/>
            <a:ext cx="7772400" cy="4462272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 rtl="0"/>
            <a:r>
              <a:rPr lang="ru"/>
              <a:t>Образец текста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914400" y="6356354"/>
            <a:ext cx="16764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rtl="0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590801" y="6356354"/>
            <a:ext cx="39624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 rtl="0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924801" y="6356354"/>
            <a:ext cx="7620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rtl="0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3352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240" rtl="0" eaLnBrk="1" latinLnBrk="0" hangingPunct="1">
        <a:lnSpc>
          <a:spcPct val="90000"/>
        </a:lnSpc>
        <a:spcBef>
          <a:spcPct val="0"/>
        </a:spcBef>
        <a:buNone/>
        <a:defRPr sz="2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60" indent="-228560" algn="l" defTabSz="91424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SzPct val="100000"/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0" indent="-173705" algn="l" defTabSz="91424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680" indent="-173705" algn="l" defTabSz="91424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80000"/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914240" indent="-173705" algn="l" defTabSz="91424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80000"/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142800" indent="-173705" algn="l" defTabSz="91424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80000"/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360" indent="-173705" algn="l" defTabSz="91424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80000"/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1599920" indent="-173705" algn="l" defTabSz="91424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80000"/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480" indent="-173705" algn="l" defTabSz="91424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80000"/>
        <a:buFont typeface="Arial" pitchFamily="34" charset="0"/>
        <a:buChar char="•"/>
        <a:defRPr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057040" indent="-173705" algn="l" defTabSz="91424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80000"/>
        <a:buFont typeface="Arial" pitchFamily="34" charset="0"/>
        <a:buChar char="•"/>
        <a:defRPr sz="15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2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0" algn="l" defTabSz="9142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40" algn="l" defTabSz="9142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60" algn="l" defTabSz="9142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80" algn="l" defTabSz="9142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00" algn="l" defTabSz="9142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20" algn="l" defTabSz="9142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40" algn="l" defTabSz="9142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0" algn="l" defTabSz="9142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39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764373"/>
            <a:ext cx="645795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2194561"/>
            <a:ext cx="81153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46520" y="6356351"/>
            <a:ext cx="21831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6355846"/>
            <a:ext cx="58293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38100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590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  <p:sldLayoutId id="2147483716" r:id="rId13"/>
    <p:sldLayoutId id="2147483717" r:id="rId14"/>
    <p:sldLayoutId id="2147483718" r:id="rId15"/>
    <p:sldLayoutId id="2147483719" r:id="rId16"/>
    <p:sldLayoutId id="2147483720" r:id="rId17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r" defTabSz="685800" rtl="0" eaLnBrk="1" latinLnBrk="0" hangingPunct="1">
        <a:lnSpc>
          <a:spcPct val="90000"/>
        </a:lnSpc>
        <a:spcBef>
          <a:spcPct val="0"/>
        </a:spcBef>
        <a:buNone/>
        <a:defRPr sz="3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10/5/2018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55481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  <p:sldLayoutId id="2147483763" r:id="rId12"/>
    <p:sldLayoutId id="2147483764" r:id="rId13"/>
    <p:sldLayoutId id="2147483765" r:id="rId14"/>
    <p:sldLayoutId id="2147483766" r:id="rId15"/>
    <p:sldLayoutId id="2147483767" r:id="rId16"/>
    <p:sldLayoutId id="2147483768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jpeg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8965" y="4497935"/>
            <a:ext cx="8398775" cy="1679755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latin typeface="Arial Narrow" pitchFamily="34" charset="0"/>
              </a:rPr>
              <a:t>Безналичные расчёты</a:t>
            </a:r>
            <a:endParaRPr lang="en-US" sz="44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670" y="1291130"/>
            <a:ext cx="7924190" cy="53218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План: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2054655"/>
            <a:ext cx="8229600" cy="397033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Что такое безналичные расчёты ?</a:t>
            </a:r>
          </a:p>
          <a:p>
            <a:r>
              <a:rPr lang="ru-RU" dirty="0" smtClean="0"/>
              <a:t>Система безналичного расчёта</a:t>
            </a:r>
          </a:p>
          <a:p>
            <a:r>
              <a:rPr lang="ru-RU" dirty="0" smtClean="0"/>
              <a:t>Инкассо</a:t>
            </a:r>
            <a:endParaRPr lang="ru-RU" dirty="0"/>
          </a:p>
          <a:p>
            <a:r>
              <a:rPr lang="ru-RU" dirty="0" smtClean="0"/>
              <a:t>Мемориальный ордер</a:t>
            </a:r>
          </a:p>
          <a:p>
            <a:r>
              <a:rPr lang="ru-RU" dirty="0"/>
              <a:t>Расчеты по аккредитиву</a:t>
            </a:r>
          </a:p>
          <a:p>
            <a:r>
              <a:rPr lang="ru-RU" dirty="0" smtClean="0"/>
              <a:t>Расчеты пластиковыми картами </a:t>
            </a:r>
            <a:endParaRPr lang="en-US" dirty="0" smtClean="0"/>
          </a:p>
          <a:p>
            <a:r>
              <a:rPr lang="ru-RU" dirty="0" smtClean="0"/>
              <a:t>Расчеты платёжными требованиями </a:t>
            </a:r>
            <a:endParaRPr lang="en-US" dirty="0" smtClean="0"/>
          </a:p>
          <a:p>
            <a:r>
              <a:rPr lang="ru-RU" dirty="0" smtClean="0"/>
              <a:t>Вывод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4" descr="ÐÐ°ÑÑÐ¸Ð½ÐºÐ¸ Ð¿Ð¾ Ð·Ð°Ð¿ÑÐ¾ÑÑ Ð±ÐµÐ·Ð½Ð°Ð»Ð¸ÑÐ½ÑÐµ ÑÐ°ÑÑÐµÑÑ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460" y="1138425"/>
            <a:ext cx="2274105" cy="22741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ÐÐ°ÑÑÐ¸Ð½ÐºÐ¸ Ð¿Ð¾ Ð·Ð°Ð¿ÑÐ¾ÑÑ Ð±ÐµÐ·Ð½Ð°Ð»Ð¸ÑÐ½ÑÐµ ÑÐ°ÑÑÐµÑÑ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166" y="4113205"/>
            <a:ext cx="2295830" cy="22958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Что такое безналичные </a:t>
            </a:r>
            <a:r>
              <a:rPr lang="ru-RU" dirty="0" smtClean="0"/>
              <a:t>расчёты ?</a:t>
            </a: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59785" y="1138425"/>
            <a:ext cx="7618781" cy="4275740"/>
          </a:xfrm>
        </p:spPr>
        <p:txBody>
          <a:bodyPr/>
          <a:lstStyle/>
          <a:p>
            <a:r>
              <a:rPr lang="ru-RU" dirty="0"/>
              <a:t>Безналичный расчёт — это платежи, осуществляемые без использования наличных денег, посредством перечисления денежных средств по счетам в кредитных </a:t>
            </a:r>
            <a:r>
              <a:rPr lang="ru-RU" dirty="0" smtClean="0"/>
              <a:t>учреждениях и зачетов </a:t>
            </a:r>
            <a:r>
              <a:rPr lang="ru-RU" dirty="0"/>
              <a:t>взаимных требований</a:t>
            </a:r>
            <a:endParaRPr lang="en-US" dirty="0"/>
          </a:p>
        </p:txBody>
      </p:sp>
      <p:pic>
        <p:nvPicPr>
          <p:cNvPr id="3074" name="Picture 2" descr="ÐÐ°ÑÑÐ¸Ð½ÐºÐ¸ Ð¿Ð¾ Ð·Ð°Ð¿ÑÐ¾ÑÑ ÑÑÐ¾ ÑÐ°ÐºÐ¾Ðµ Ð±ÐµÐ·Ð½Ð°Ð»Ð¸ÑÐ½ÑÐ¹ ÑÐ°ÑÑÐµÑ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541" y="4039820"/>
            <a:ext cx="6361268" cy="244334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Ð±ÐµÐ·Ð½Ð°Ð»Ð¸ÑÐ½ÑÐµ ÑÐ°ÑÑÐµÑÑ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60" y="1089495"/>
            <a:ext cx="8695035" cy="571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2053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9785" y="222195"/>
            <a:ext cx="7016195" cy="610820"/>
          </a:xfrm>
        </p:spPr>
        <p:txBody>
          <a:bodyPr>
            <a:noAutofit/>
          </a:bodyPr>
          <a:lstStyle/>
          <a:p>
            <a:pPr algn="ctr"/>
            <a:r>
              <a:rPr lang="ru-RU" b="1" dirty="0"/>
              <a:t>Расчеты по инкассо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8492" y="1004172"/>
            <a:ext cx="7016195" cy="1832460"/>
          </a:xfrm>
        </p:spPr>
        <p:txBody>
          <a:bodyPr/>
          <a:lstStyle/>
          <a:p>
            <a:r>
              <a:rPr lang="ru-RU" sz="2400" dirty="0">
                <a:solidFill>
                  <a:srgbClr val="FF0000"/>
                </a:solidFill>
              </a:rPr>
              <a:t>Инкассо</a:t>
            </a:r>
            <a:r>
              <a:rPr lang="ru-RU" sz="2400" dirty="0"/>
              <a:t> -  посредническая банковская операция по передаче денежных средств от плательщика к получателю через </a:t>
            </a:r>
            <a:r>
              <a:rPr lang="ru-RU" sz="2400" dirty="0" smtClean="0"/>
              <a:t> банк с </a:t>
            </a:r>
            <a:r>
              <a:rPr lang="ru-RU" sz="2400" dirty="0"/>
              <a:t>зачислением этих средств на счёт получателя</a:t>
            </a:r>
          </a:p>
          <a:p>
            <a:endParaRPr lang="ru-RU" dirty="0"/>
          </a:p>
        </p:txBody>
      </p:sp>
      <p:pic>
        <p:nvPicPr>
          <p:cNvPr id="4" name="Picture 12" descr="ÐÐ°ÑÑÐ¸Ð½ÐºÐ¸ Ð¿Ð¾ Ð·Ð°Ð¿ÑÐ¾ÑÑ Ð¸Ð½ÐºÐ°ÑÑÐ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5658" y="3276295"/>
            <a:ext cx="4733855" cy="215390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58492" y="3007789"/>
            <a:ext cx="32923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Банк-эмитент обязуется по поручению клиента осуществить действия (за счет клиента) по получению от акцепта платежа</a:t>
            </a:r>
          </a:p>
        </p:txBody>
      </p:sp>
    </p:spTree>
    <p:extLst>
      <p:ext uri="{BB962C8B-B14F-4D97-AF65-F5344CB8AC3E}">
        <p14:creationId xmlns:p14="http://schemas.microsoft.com/office/powerpoint/2010/main" val="3132320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07080" y="527605"/>
            <a:ext cx="7772400" cy="2891601"/>
          </a:xfrm>
        </p:spPr>
        <p:txBody>
          <a:bodyPr/>
          <a:lstStyle/>
          <a:p>
            <a:r>
              <a:rPr lang="ru-RU" sz="2400" dirty="0" smtClean="0"/>
              <a:t>Банк </a:t>
            </a:r>
            <a:r>
              <a:rPr lang="ru-RU" sz="2400" dirty="0"/>
              <a:t>может привлекать иные банки</a:t>
            </a:r>
          </a:p>
          <a:p>
            <a:r>
              <a:rPr lang="ru-RU" sz="2400" dirty="0"/>
              <a:t>Предусматривается в договоре с банком на расчетно-кассовое обслуживание</a:t>
            </a:r>
          </a:p>
          <a:p>
            <a:r>
              <a:rPr lang="ru-RU" sz="2400" dirty="0"/>
              <a:t>Осуществляется на основании </a:t>
            </a:r>
            <a:r>
              <a:rPr lang="ru-RU" sz="2400" i="1" dirty="0"/>
              <a:t>платежных требований</a:t>
            </a:r>
            <a:r>
              <a:rPr lang="ru-RU" sz="2400" dirty="0"/>
              <a:t>, оплата которых может производиться с или без акцепта, и </a:t>
            </a:r>
            <a:r>
              <a:rPr lang="ru-RU" sz="2400" i="1" dirty="0"/>
              <a:t>инкассовых поручений, </a:t>
            </a:r>
            <a:r>
              <a:rPr lang="ru-RU" sz="2400" dirty="0"/>
              <a:t>оплата которых без распоряжения плательщика</a:t>
            </a:r>
            <a:endParaRPr lang="ru-RU" sz="2400" i="1" dirty="0"/>
          </a:p>
          <a:p>
            <a:endParaRPr lang="ru-RU" dirty="0"/>
          </a:p>
        </p:txBody>
      </p:sp>
      <p:pic>
        <p:nvPicPr>
          <p:cNvPr id="4" name="Picture 8" descr="ÐÐ°ÑÑÐ¸Ð½ÐºÐ¸ Ð¿Ð¾ Ð·Ð°Ð¿ÑÐ¾ÑÑ Ð¸Ð½ÐºÐ°ÑÑÐ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75" y="3419206"/>
            <a:ext cx="3664920" cy="2698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ÐÐ°ÑÑÐ¸Ð½ÐºÐ¸ Ð¿Ð¾ Ð·Ð°Ð¿ÑÐ¾ÑÑ Ð¸Ð½ÐºÐ°ÑÑÐ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280" y="3776599"/>
            <a:ext cx="4104646" cy="270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8377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55" y="1749245"/>
            <a:ext cx="8856890" cy="4123035"/>
          </a:xfrm>
        </p:spPr>
      </p:pic>
    </p:spTree>
    <p:extLst>
      <p:ext uri="{BB962C8B-B14F-4D97-AF65-F5344CB8AC3E}">
        <p14:creationId xmlns:p14="http://schemas.microsoft.com/office/powerpoint/2010/main" val="374560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32620" y="1100219"/>
            <a:ext cx="7290054" cy="883703"/>
          </a:xfrm>
        </p:spPr>
        <p:txBody>
          <a:bodyPr>
            <a:normAutofit/>
          </a:bodyPr>
          <a:lstStyle/>
          <a:p>
            <a:pPr algn="ctr"/>
            <a:r>
              <a:rPr lang="ru-RU" sz="4500" b="1" dirty="0"/>
              <a:t>Виды инкассо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91539" y="4039820"/>
            <a:ext cx="3154680" cy="21455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/>
              <a:t>инкассо финансовых документов без сопровождения коммерческих документов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199833" y="4039819"/>
            <a:ext cx="3154680" cy="21455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/>
              <a:t>инкассо финансовых документов с сопровождением коммерческих документов</a:t>
            </a:r>
          </a:p>
        </p:txBody>
      </p:sp>
      <p:sp>
        <p:nvSpPr>
          <p:cNvPr id="11" name="Овал 10"/>
          <p:cNvSpPr/>
          <p:nvPr/>
        </p:nvSpPr>
        <p:spPr>
          <a:xfrm>
            <a:off x="1089931" y="1983921"/>
            <a:ext cx="2757896" cy="11756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чистое</a:t>
            </a:r>
          </a:p>
        </p:txBody>
      </p:sp>
      <p:sp>
        <p:nvSpPr>
          <p:cNvPr id="12" name="Овал 11"/>
          <p:cNvSpPr/>
          <p:nvPr/>
        </p:nvSpPr>
        <p:spPr>
          <a:xfrm>
            <a:off x="5199833" y="1983922"/>
            <a:ext cx="2884382" cy="11756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b="1" dirty="0"/>
              <a:t>документарное</a:t>
            </a:r>
          </a:p>
        </p:txBody>
      </p:sp>
      <p:cxnSp>
        <p:nvCxnSpPr>
          <p:cNvPr id="3" name="Прямая со стрелкой 2"/>
          <p:cNvCxnSpPr/>
          <p:nvPr/>
        </p:nvCxnSpPr>
        <p:spPr>
          <a:xfrm>
            <a:off x="2468879" y="3276295"/>
            <a:ext cx="0" cy="61082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6764434" y="3276295"/>
            <a:ext cx="0" cy="61082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5777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1670" y="1145916"/>
            <a:ext cx="8229600" cy="53217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Bookman Old Style" pitchFamily="18" charset="0"/>
                <a:cs typeface="Arial" pitchFamily="34" charset="0"/>
              </a:rPr>
              <a:t>Мемориальный ордер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6260" y="1678095"/>
            <a:ext cx="8229600" cy="1832460"/>
          </a:xfrm>
        </p:spPr>
        <p:txBody>
          <a:bodyPr>
            <a:normAutofit fontScale="92500"/>
          </a:bodyPr>
          <a:lstStyle/>
          <a:p>
            <a:r>
              <a:rPr lang="ru-RU" b="1" dirty="0">
                <a:latin typeface="Constantia" panose="02030602050306030303" pitchFamily="18" charset="0"/>
                <a:cs typeface="Arial" pitchFamily="34" charset="0"/>
              </a:rPr>
              <a:t>Мемориальный ордер</a:t>
            </a:r>
            <a:r>
              <a:rPr lang="ru-RU" dirty="0">
                <a:latin typeface="Constantia" panose="02030602050306030303" pitchFamily="18" charset="0"/>
                <a:cs typeface="Arial" pitchFamily="34" charset="0"/>
              </a:rPr>
              <a:t> — это учётный документ, который указывает корреспонденцию счетов бухгалтерского учета, в которые должна быть записана операция. </a:t>
            </a:r>
          </a:p>
          <a:p>
            <a:endParaRPr lang="ru-RU" dirty="0">
              <a:latin typeface="Constantia" panose="02030602050306030303" pitchFamily="18" charset="0"/>
            </a:endParaRPr>
          </a:p>
        </p:txBody>
      </p:sp>
      <p:pic>
        <p:nvPicPr>
          <p:cNvPr id="8194" name="Picture 2" descr="ÐÐ°ÑÑÐ¸Ð½ÐºÐ¸ Ð¿Ð¾ Ð·Ð°Ð¿ÑÐ¾ÑÑ Ð¼ÐµÐ¼Ð¾ÑÐ¸Ð°Ð»ÑÐ½ÑÐ¹ Ð¾ÑÐ´ÐµÑ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55" y="3510555"/>
            <a:ext cx="4275740" cy="3137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ÐÐ°ÑÑÐ¸Ð½ÐºÐ¸ Ð¿Ð¾ Ð·Ð°Ð¿ÑÐ¾ÑÑ Ð¼ÐµÐ¼Ð¾ÑÐ¸Ð°Ð»ÑÐ½ÑÐ¹ Ð¾ÑÐ´ÐµÑ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7865" y="3512468"/>
            <a:ext cx="4468844" cy="3149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4548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181" y="1443835"/>
            <a:ext cx="8892941" cy="5164606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расчетах по банковским операциям, связанным с клиентами;</a:t>
            </a:r>
          </a:p>
          <a:p>
            <a:r>
              <a:rPr lang="ru-RU" dirty="0" smtClean="0"/>
              <a:t>расчетах за оказание банковских услуг;</a:t>
            </a:r>
          </a:p>
          <a:p>
            <a:r>
              <a:rPr lang="ru-RU" dirty="0" smtClean="0"/>
              <a:t>осуществлении внутренних операций банка;</a:t>
            </a:r>
          </a:p>
          <a:p>
            <a:r>
              <a:rPr lang="ru-RU" dirty="0" smtClean="0"/>
              <a:t>покрытии задолженности клиента, если установлено договором, заключенным между банком и клиентом;</a:t>
            </a:r>
          </a:p>
          <a:p>
            <a:r>
              <a:rPr lang="ru-RU" dirty="0" smtClean="0"/>
              <a:t>исправлении ошибочных записей в бухгалтерском учете;</a:t>
            </a:r>
          </a:p>
          <a:p>
            <a:r>
              <a:rPr lang="ru-RU" dirty="0" smtClean="0"/>
              <a:t>осуществлении безналичного перевода средств по письменным поручениям физических лиц, не связанным с предпринимательской деятельностью.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8397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6260" y="1138425"/>
            <a:ext cx="9603945" cy="875287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</a:pPr>
            <a:r>
              <a:rPr lang="ru-RU" sz="2400" b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Сущность </a:t>
            </a:r>
            <a:r>
              <a:rPr lang="ru-RU" sz="2400" b="1" dirty="0">
                <a:solidFill>
                  <a:schemeClr val="accent5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расчетов по аккредитиву, </a:t>
            </a:r>
            <a:r>
              <a:rPr lang="ru-RU" sz="2400" b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их </a:t>
            </a:r>
            <a:r>
              <a:rPr lang="ru-RU" sz="2400" b="1" dirty="0">
                <a:solidFill>
                  <a:schemeClr val="accent5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виды, </a:t>
            </a:r>
            <a:r>
              <a:rPr lang="en-US" sz="2400" b="1" dirty="0">
                <a:solidFill>
                  <a:schemeClr val="accent5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/>
            </a:r>
            <a:br>
              <a:rPr lang="en-US" sz="2400" b="1" dirty="0">
                <a:solidFill>
                  <a:schemeClr val="accent5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chemeClr val="accent5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достоинства и недостатки</a:t>
            </a:r>
            <a:br>
              <a:rPr lang="ru-RU" sz="2400" b="1" dirty="0">
                <a:solidFill>
                  <a:schemeClr val="accent5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8965" y="2013712"/>
            <a:ext cx="8229600" cy="110987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dirty="0"/>
              <a:t>Аккредитив</a:t>
            </a:r>
            <a:r>
              <a:rPr lang="ru-RU" sz="2000" dirty="0"/>
              <a:t> — это обязательство банка производить по поручению клиента и за его счет платежи физическим и юридическим лицам в пределах суммы и на условиях, указанных </a:t>
            </a:r>
            <a:r>
              <a:rPr lang="ru-RU" sz="2000" dirty="0" smtClean="0"/>
              <a:t>в поручении.</a:t>
            </a:r>
            <a:endParaRPr lang="ru-RU" sz="2000" dirty="0"/>
          </a:p>
        </p:txBody>
      </p:sp>
      <p:sp>
        <p:nvSpPr>
          <p:cNvPr id="6" name="AutoShape 2" descr="ÐÐ°ÑÑÐ¸Ð½ÐºÐ¸ Ð¿Ð¾ Ð·Ð°Ð¿ÑÐ¾ÑÑ Ð°ÐºÐºÑÐµÐ´Ð¸ÑÐ¸Ð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8" name="Picture 6" descr="ÐÐ°ÑÑÐ¸Ð½ÐºÐ¸ Ð¿Ð¾ Ð·Ð°Ð¿ÑÐ¾ÑÑ Ð²Ð¸Ð´Ñ Ð°ÐºÐºÑÐµÐ´Ð¸ÑÐ¸Ð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1808" y="3276295"/>
            <a:ext cx="3429000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ÐÐ°ÑÑÐ¸Ð½ÐºÐ¸ Ð¿Ð¾ Ð·Ð°Ð¿ÑÐ¾ÑÑ Ð²Ð¸Ð´Ñ Ð°ÐºÐºÑÐµÐ´Ð¸ÑÐ¸Ð²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605" y="3914809"/>
            <a:ext cx="4571699" cy="285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71" y="3123590"/>
            <a:ext cx="19050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8738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ÐÐ°ÑÑÐ¸Ð½ÐºÐ¸ Ð¿Ð¾ Ð·Ð°Ð¿ÑÐ¾ÑÑ Ð°ÐºÐºÑÐµÐ´Ð¸ÑÐ¸Ð²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70" y="1291130"/>
            <a:ext cx="8093365" cy="5039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739540" y="680310"/>
            <a:ext cx="65663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Участники аккредитивных расчетов</a:t>
            </a:r>
          </a:p>
        </p:txBody>
      </p:sp>
    </p:spTree>
    <p:extLst>
      <p:ext uri="{BB962C8B-B14F-4D97-AF65-F5344CB8AC3E}">
        <p14:creationId xmlns:p14="http://schemas.microsoft.com/office/powerpoint/2010/main" val="311213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3033675" y="3003995"/>
            <a:ext cx="2946985" cy="1330199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Виды аккредитивов</a:t>
            </a:r>
            <a:endParaRPr lang="ru-RU" b="1" dirty="0"/>
          </a:p>
        </p:txBody>
      </p:sp>
      <p:sp>
        <p:nvSpPr>
          <p:cNvPr id="7" name="Овал 6"/>
          <p:cNvSpPr/>
          <p:nvPr/>
        </p:nvSpPr>
        <p:spPr>
          <a:xfrm>
            <a:off x="2069273" y="1309721"/>
            <a:ext cx="2726149" cy="10689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безотзывной</a:t>
            </a:r>
            <a:endParaRPr lang="ru-RU" dirty="0">
              <a:solidFill>
                <a:schemeClr val="bg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5488230" y="1372981"/>
            <a:ext cx="2726149" cy="10689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отзывной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6251755" y="3406927"/>
            <a:ext cx="2892245" cy="10689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подтвержденный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4507167" y="5281430"/>
            <a:ext cx="3271638" cy="10689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Аккредитив с красной оговоркой</a:t>
            </a:r>
            <a:endParaRPr lang="ru-RU" sz="20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35481" y="5261460"/>
            <a:ext cx="2867584" cy="10689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dirty="0" smtClean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возобновляемый 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(револьверный)</a:t>
            </a:r>
            <a:endParaRPr lang="ru-RU" sz="20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2461" y="3139913"/>
            <a:ext cx="2760120" cy="10689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dirty="0" smtClean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неподтвержденный</a:t>
            </a:r>
            <a:endParaRPr lang="ru-RU" sz="20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884250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6260" y="222195"/>
            <a:ext cx="3664920" cy="1293028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Плюсы</a:t>
            </a:r>
            <a:r>
              <a:rPr lang="ru-RU" sz="3600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аккредитива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5627" y="1901950"/>
            <a:ext cx="3475553" cy="458115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07000"/>
              </a:lnSpc>
              <a:buFont typeface="Wingdings" panose="05000000000000000000" pitchFamily="2" charset="2"/>
              <a:buChar char="Ø"/>
            </a:pPr>
            <a:r>
              <a:rPr lang="ru-RU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гарантированное получение всей суммы от покупателя; 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Font typeface="Wingdings" panose="05000000000000000000" pitchFamily="2" charset="2"/>
              <a:buChar char="Ø"/>
            </a:pPr>
            <a:r>
              <a:rPr lang="ru-RU" dirty="0">
                <a:latin typeface="Symbol" panose="05050102010706020507" pitchFamily="18" charset="2"/>
                <a:ea typeface="Times New Roman" panose="02020603050405020304" pitchFamily="18" charset="0"/>
                <a:cs typeface="Arial" panose="020B0604020202020204" pitchFamily="34" charset="0"/>
              </a:rPr>
              <a:t>·</a:t>
            </a:r>
            <a:r>
              <a:rPr lang="ru-RU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контроль со стороны банка соблюдения условий договора; 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Font typeface="Wingdings" panose="05000000000000000000" pitchFamily="2" charset="2"/>
              <a:buChar char="Ø"/>
            </a:pPr>
            <a:r>
              <a:rPr lang="ru-RU" dirty="0">
                <a:latin typeface="Symbol" panose="05050102010706020507" pitchFamily="18" charset="2"/>
                <a:ea typeface="Times New Roman" panose="02020603050405020304" pitchFamily="18" charset="0"/>
                <a:cs typeface="Arial" panose="020B0604020202020204" pitchFamily="34" charset="0"/>
              </a:rPr>
              <a:t>·</a:t>
            </a:r>
            <a:r>
              <a:rPr lang="ru-RU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полный и гарантированный возврат денег покупателю в случае отмены сделки; 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500"/>
              </a:spcAft>
              <a:buFont typeface="Wingdings" panose="05000000000000000000" pitchFamily="2" charset="2"/>
              <a:buChar char="Ø"/>
            </a:pPr>
            <a:r>
              <a:rPr lang="ru-RU" dirty="0">
                <a:latin typeface="Symbol" panose="05050102010706020507" pitchFamily="18" charset="2"/>
                <a:ea typeface="Times New Roman" panose="02020603050405020304" pitchFamily="18" charset="0"/>
                <a:cs typeface="Arial" panose="020B0604020202020204" pitchFamily="34" charset="0"/>
              </a:rPr>
              <a:t>·</a:t>
            </a:r>
            <a:r>
              <a:rPr lang="ru-RU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юридическая ответственность кредитных организаций за законность сделок, в которых применяется аккредитив.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419295" y="268544"/>
            <a:ext cx="37974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Минусы аккредитива</a:t>
            </a:r>
            <a:r>
              <a:rPr lang="ru-RU" sz="36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05134" y="1901950"/>
            <a:ext cx="3425778" cy="305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0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сложности, связанные с большим количеством документов на разных этапах оформления аккредитива;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500"/>
              </a:spcAft>
              <a:buFont typeface="Wingdings" panose="05000000000000000000" pitchFamily="2" charset="2"/>
              <a:buChar char="Ø"/>
            </a:pPr>
            <a:r>
              <a:rPr lang="ru-RU" sz="2000" dirty="0">
                <a:latin typeface="Symbol" panose="05050102010706020507" pitchFamily="18" charset="2"/>
                <a:ea typeface="Times New Roman" panose="02020603050405020304" pitchFamily="18" charset="0"/>
                <a:cs typeface="Arial" panose="020B0604020202020204" pitchFamily="34" charset="0"/>
              </a:rPr>
              <a:t>·</a:t>
            </a:r>
            <a:r>
              <a:rPr lang="ru-RU" sz="20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высокая стоимость подобной формы расчета для сторон по внешнеторговой сделке.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4" name="Picture 4" descr="ÐÐ°ÑÑÐ¸Ð½ÐºÐ¸ Ð¿Ð¾ Ð·Ð°Ð¿ÑÐ¾ÑÑ Ð²Ð¸Ð´Ñ Ð°ÐºÐºÑÐµÐ´Ð¸ÑÐ¸Ð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678" y="4926107"/>
            <a:ext cx="2748690" cy="1556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4288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658" y="1217066"/>
            <a:ext cx="8229600" cy="532179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Расчеты пластиковыми картами 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5248" y="1596539"/>
            <a:ext cx="8535010" cy="3359511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/>
              <a:t>Пластиковая карта банка, или банковская платежная карта, — незаменимое средство безналичных расчетов, сочетающее в себе множество современных технологий.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Каждая </a:t>
            </a:r>
            <a:r>
              <a:rPr lang="ru-RU" dirty="0"/>
              <a:t>карта может быть привязана к одному или нескольким счетам в банке, использоваться для оплаты любых товаров и услуг (в том числе онлайн), а также для снятия наличных.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Собственником </a:t>
            </a:r>
            <a:r>
              <a:rPr lang="ru-RU" dirty="0"/>
              <a:t>пластиковой карты является кредитная организация, выпустившая ее (банк-эмитент), а держателем — клиент </a:t>
            </a:r>
            <a:r>
              <a:rPr lang="ru-RU" dirty="0" smtClean="0"/>
              <a:t>банка.</a:t>
            </a:r>
            <a:endParaRPr lang="ru-RU" dirty="0"/>
          </a:p>
        </p:txBody>
      </p:sp>
      <p:pic>
        <p:nvPicPr>
          <p:cNvPr id="6146" name="Picture 2" descr="ÐÐ°ÑÑÐ¸Ð½ÐºÐ¸ Ð¿Ð¾ Ð·Ð°Ð¿ÑÐ¾ÑÑ ÑÐ°ÑÑÐµÑÑ Ð¿Ð»Ð°ÑÑÐ¸ÐºÐ¾Ð²ÑÐ¼ ÐºÐ°ÑÑÐ°Ð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248" y="4803345"/>
            <a:ext cx="2857500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ÐÐ°ÑÑÐ¸Ð½ÐºÐ¸ Ð¿Ð¾ Ð·Ð°Ð¿ÑÐ¾ÑÑ ÑÐ°ÑÑÐµÑÑ Ð¿Ð»Ð°ÑÑÐ¸ÐºÐ¾Ð²ÑÐ¼ ÐºÐ°ÑÑÐ°Ð¼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0360" y="4803345"/>
            <a:ext cx="3048000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ÐÐ°ÑÑÐ¸Ð½ÐºÐ¸ Ð¿Ð¾ Ð·Ð°Ð¿ÑÐ¾ÑÑ ÑÐ°ÑÑÐµÑÑ Ð¿Ð»Ð°ÑÑÐ¸ÐºÐ¾Ð²ÑÐ¼ ÐºÐ°ÑÑÐ°Ð¼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742" y="4701315"/>
            <a:ext cx="2629510" cy="2054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2469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ÐÐ°ÑÑÐ¸Ð½ÐºÐ¸ Ð¿Ð¾ Ð·Ð°Ð¿ÑÐ¾ÑÑ ÐÐ°Ð½Ðº-ÑÐ¼Ð¸ÑÐµÐ½Ñ ÑÐ¿Ð¸ÑÑÐ²Ð°ÐµÑ ÑÑÐ¼Ð¼Ñ Ð¾Ð¿ÐµÑÐ°ÑÐ¸Ð¸ ÑÐ¾ ÑÐ¿ÐµÑÐ¸Ð°Ð»ÑÐ½Ð¾Ð³Ð¾ Ð±Ð°Ð½ÐºÐ¾Ð²ÑÐºÐ¾Ð³Ð¾ ÑÑÐµÑÐ° Ð²Ð»Ð°Ð´ÐµÐ»ÑÑÐ° ÐºÐ°ÑÑÑ Ñ ÑÑÐµÑÐ¾Ð¼ ÐºÐ¾Ð¼Ð¸ÑÑÐ¸Ð¾Ð½Ð½ÑÑ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0" y="1596540"/>
            <a:ext cx="8831675" cy="4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2953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1670" y="1291130"/>
            <a:ext cx="8229600" cy="532179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Как осуществляются расчеты банковскими картами</a:t>
            </a:r>
            <a:r>
              <a:rPr lang="ru-RU" dirty="0" smtClean="0"/>
              <a:t>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6260" y="2054655"/>
            <a:ext cx="8229600" cy="4428445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Проверка </a:t>
            </a:r>
            <a:r>
              <a:rPr lang="ru-RU" dirty="0"/>
              <a:t>подлинности карточки и наличия средств на </a:t>
            </a:r>
            <a:r>
              <a:rPr lang="ru-RU" dirty="0" smtClean="0"/>
              <a:t>счете.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Списание </a:t>
            </a:r>
            <a:r>
              <a:rPr lang="ru-RU" dirty="0"/>
              <a:t>средств </a:t>
            </a: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В </a:t>
            </a:r>
            <a:r>
              <a:rPr lang="ru-RU" dirty="0"/>
              <a:t>конце рабочего дня торговая точка </a:t>
            </a:r>
            <a:r>
              <a:rPr lang="ru-RU" dirty="0" smtClean="0"/>
              <a:t>передача всех чеков </a:t>
            </a:r>
            <a:r>
              <a:rPr lang="ru-RU" dirty="0"/>
              <a:t>в банк-</a:t>
            </a:r>
            <a:r>
              <a:rPr lang="ru-RU" dirty="0" err="1"/>
              <a:t>эквайер</a:t>
            </a:r>
            <a:r>
              <a:rPr lang="ru-RU" dirty="0"/>
              <a:t>. </a:t>
            </a: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r>
              <a:rPr lang="ru-RU" dirty="0" err="1" smtClean="0"/>
              <a:t>Эквайер</a:t>
            </a:r>
            <a:r>
              <a:rPr lang="ru-RU" dirty="0" smtClean="0"/>
              <a:t> </a:t>
            </a:r>
            <a:r>
              <a:rPr lang="ru-RU" dirty="0"/>
              <a:t>перечисляет общую сумму по всем чекам на счет предприятия</a:t>
            </a:r>
            <a:r>
              <a:rPr lang="ru-RU" dirty="0" smtClean="0"/>
              <a:t>. </a:t>
            </a:r>
            <a:endParaRPr lang="ru-RU" dirty="0"/>
          </a:p>
        </p:txBody>
      </p:sp>
      <p:pic>
        <p:nvPicPr>
          <p:cNvPr id="7170" name="Picture 2" descr="ÐÐ°ÑÑÐ¸Ð½ÐºÐ¸ Ð¿Ð¾ Ð·Ð°Ð¿ÑÐ¾ÑÑ Ð¿Ð»Ð°ÑÑÐ¸ÐºÐ¾Ð²ÑÐµ ÐºÐ°ÑÑÑ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2820" y="5002147"/>
            <a:ext cx="2290575" cy="1712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169" y="5393192"/>
            <a:ext cx="2543900" cy="1443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227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6260" y="1443835"/>
            <a:ext cx="8229600" cy="3512215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 startAt="5"/>
            </a:pPr>
            <a:r>
              <a:rPr lang="ru-RU" dirty="0" smtClean="0"/>
              <a:t>Сбор информации, формирование 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ru-RU" dirty="0" smtClean="0"/>
              <a:t>На </a:t>
            </a:r>
            <a:r>
              <a:rPr lang="ru-RU" dirty="0"/>
              <a:t>основе предоставленной информации расчетный банк списывает необходимую сумму с корсчета эмитента и зачисляет ее на корсчет </a:t>
            </a:r>
            <a:r>
              <a:rPr lang="ru-RU" dirty="0" err="1"/>
              <a:t>эквайера</a:t>
            </a:r>
            <a:r>
              <a:rPr lang="ru-RU" dirty="0"/>
              <a:t>. </a:t>
            </a:r>
            <a:endParaRPr lang="ru-RU" dirty="0" smtClean="0"/>
          </a:p>
          <a:p>
            <a:pPr marL="514350" indent="-514350">
              <a:buFont typeface="+mj-lt"/>
              <a:buAutoNum type="arabicPeriod" startAt="5"/>
            </a:pPr>
            <a:r>
              <a:rPr lang="ru-RU" dirty="0" smtClean="0"/>
              <a:t>Банк-эмитент </a:t>
            </a:r>
            <a:r>
              <a:rPr lang="ru-RU" dirty="0"/>
              <a:t>списывает сумму операции со специального банковского счета владельца карты с учетом </a:t>
            </a:r>
            <a:r>
              <a:rPr lang="ru-RU" dirty="0" smtClean="0"/>
              <a:t>комиссионных</a:t>
            </a:r>
            <a:endParaRPr lang="ru-RU" dirty="0"/>
          </a:p>
        </p:txBody>
      </p:sp>
      <p:pic>
        <p:nvPicPr>
          <p:cNvPr id="9218" name="Picture 2" descr="ÐÐ°ÑÑÐ¸Ð½ÐºÐ¸ Ð¿Ð¾ Ð·Ð°Ð¿ÑÐ¾ÑÑ ÑÐ°ÑÑÐµÑÑ Ð¿Ð»Ð°ÑÑÐ¸ÐºÐ¾Ð²ÑÐ¼ ÐºÐ°ÑÑÐ°Ð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3640" y="4408056"/>
            <a:ext cx="3206805" cy="243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985" y="511819"/>
            <a:ext cx="2200546" cy="1864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ÐÐ°ÑÑÐ¸Ð½ÐºÐ¸ Ð¿Ð¾ Ð·Ð°Ð¿ÑÐ¾ÑÑ ÑÐ°ÑÑÐµÑÑ Ð¿Ð»Ð°ÑÑÐ¸ÐºÐ¾Ð²ÑÐ¼ ÐºÐ°ÑÑÐ°Ð¼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64" y="4766955"/>
            <a:ext cx="2595985" cy="1946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5574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6015" y="1177329"/>
            <a:ext cx="4722456" cy="532179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/>
              <a:t>Типы пластиковых </a:t>
            </a:r>
            <a:r>
              <a:rPr lang="ru-RU" dirty="0" smtClean="0"/>
              <a:t>карт</a:t>
            </a:r>
            <a:endParaRPr lang="ru-RU" dirty="0"/>
          </a:p>
        </p:txBody>
      </p:sp>
      <p:sp>
        <p:nvSpPr>
          <p:cNvPr id="4" name="Прямоугольник с двумя скругленными соседними углами 3"/>
          <p:cNvSpPr/>
          <p:nvPr/>
        </p:nvSpPr>
        <p:spPr>
          <a:xfrm>
            <a:off x="1229182" y="2538562"/>
            <a:ext cx="2901395" cy="1679755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дебетовые</a:t>
            </a:r>
            <a:endParaRPr lang="ru-RU" sz="3200" dirty="0"/>
          </a:p>
        </p:txBody>
      </p:sp>
      <p:sp>
        <p:nvSpPr>
          <p:cNvPr id="5" name="Прямоугольник с двумя скругленными соседними углами 4"/>
          <p:cNvSpPr/>
          <p:nvPr/>
        </p:nvSpPr>
        <p:spPr>
          <a:xfrm>
            <a:off x="4648352" y="2501946"/>
            <a:ext cx="2901395" cy="1679755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кредитные</a:t>
            </a:r>
            <a:endParaRPr lang="ru-RU" sz="3200" dirty="0"/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3197655" y="1775037"/>
            <a:ext cx="305410" cy="76352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4889559" y="1775037"/>
            <a:ext cx="458115" cy="72690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2" name="Picture 2" descr="ÐÐ°ÑÑÐ¸Ð½ÐºÐ¸ Ð¿Ð¾ Ð·Ð°Ð¿ÑÐ¾ÑÑ Ð´ÐµÐ±ÐµÑÐ¾Ð²ÑÐµ Ð¿Ð»Ð°ÑÑÐ¸ÐºÐ¾Ð²ÑÐµ ÐºÐ°ÑÑÑ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61" y="4431607"/>
            <a:ext cx="3922102" cy="2197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ÐÐ°ÑÑÐ¸Ð½ÐºÐ¸ Ð¿Ð¾ Ð·Ð°Ð¿ÑÐ¾ÑÑ ÐºÑÐµÐ´Ð¸ÑÐ½ÑÐµ Ð¿Ð»Ð°ÑÑÐ¸ÐºÐ¾Ð²ÑÐµ ÐºÐ°ÑÑÑ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25" t="3563" r="12358" b="3809"/>
          <a:stretch/>
        </p:blipFill>
        <p:spPr bwMode="auto">
          <a:xfrm>
            <a:off x="4419295" y="4309357"/>
            <a:ext cx="3934198" cy="2441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032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4709" y="452718"/>
            <a:ext cx="7904915" cy="1400530"/>
          </a:xfrm>
        </p:spPr>
        <p:txBody>
          <a:bodyPr/>
          <a:lstStyle/>
          <a:p>
            <a:pPr algn="ctr"/>
            <a:r>
              <a:rPr lang="ru-RU" sz="4000" b="1" dirty="0"/>
              <a:t>Расчёты платежными требованиями</a:t>
            </a:r>
            <a:endParaRPr lang="ru-RU" sz="4000" dirty="0"/>
          </a:p>
        </p:txBody>
      </p:sp>
      <p:sp>
        <p:nvSpPr>
          <p:cNvPr id="4" name="Rectangle 3"/>
          <p:cNvSpPr>
            <a:spLocks noGrp="1"/>
          </p:cNvSpPr>
          <p:nvPr>
            <p:ph idx="1"/>
          </p:nvPr>
        </p:nvSpPr>
        <p:spPr>
          <a:xfrm>
            <a:off x="296260" y="2054654"/>
            <a:ext cx="5191970" cy="4733856"/>
          </a:xfrm>
        </p:spPr>
        <p:txBody>
          <a:bodyPr>
            <a:normAutofit fontScale="92500" lnSpcReduction="20000"/>
          </a:bodyPr>
          <a:lstStyle/>
          <a:p>
            <a:r>
              <a:rPr lang="ru-RU" sz="2400" dirty="0" smtClean="0"/>
              <a:t>Документ, содержащий в себе требование кредитора к должнику об уплате определенной суммы через банк. </a:t>
            </a:r>
          </a:p>
          <a:p>
            <a:r>
              <a:rPr lang="ru-RU" sz="2400" dirty="0" smtClean="0"/>
              <a:t>Виды: </a:t>
            </a:r>
          </a:p>
          <a:p>
            <a:pPr>
              <a:buFont typeface="Arial" charset="0"/>
              <a:buNone/>
            </a:pPr>
            <a:r>
              <a:rPr lang="ru-RU" sz="2400" dirty="0" smtClean="0"/>
              <a:t>               1) С акцептом плательщика;</a:t>
            </a:r>
          </a:p>
          <a:p>
            <a:pPr>
              <a:buFont typeface="Arial" charset="0"/>
              <a:buNone/>
            </a:pPr>
            <a:r>
              <a:rPr lang="ru-RU" sz="2400" dirty="0" smtClean="0"/>
              <a:t>               2) Без акцепта плательщика;</a:t>
            </a:r>
          </a:p>
          <a:p>
            <a:r>
              <a:rPr lang="ru-RU" sz="2400" dirty="0" smtClean="0"/>
              <a:t>Реквизиты: условия оплаты, срок для акцепта, дата вручения плательщику, номер и дата договора и </a:t>
            </a:r>
            <a:r>
              <a:rPr lang="ru-RU" sz="2400" dirty="0" err="1" smtClean="0"/>
              <a:t>т.д</a:t>
            </a:r>
            <a:endParaRPr lang="ru-RU" sz="2400" dirty="0" smtClean="0"/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5525" y="2697449"/>
            <a:ext cx="3700130" cy="3448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675241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 descr="ÐÐ°ÑÑÐ¸Ð½ÐºÐ¸ Ð¿Ð¾ Ð·Ð°Ð¿ÑÐ¾ÑÑ Ð±ÐµÐ·Ð½Ð°Ð»Ð¸ÑÐ½ÑÐµ ÑÐ°ÑÑÐµÑÑ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 descr="ÐÐ°ÑÑÐ¸Ð½ÐºÐ¸ Ð¿Ð¾ Ð·Ð°Ð¿ÑÐ¾ÑÑ Ð¸Ð½ÐºÐ°ÑÑÐ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705" y="985720"/>
            <a:ext cx="4226455" cy="2904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14" descr="ÐÐ°ÑÑÐ¸Ð½ÐºÐ¸ Ð¿Ð¾ Ð·Ð°Ð¿ÑÐ¾ÑÑ Ð¸Ð½ÐºÐ°ÑÑÐ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" name="Picture 6" descr="ÐÐ°ÑÑÐ¸Ð½ÐºÐ¸ Ð¿Ð¾ Ð·Ð°Ð¿ÑÐ¾ÑÑ Ð±ÐµÐ·Ð½Ð°Ð»Ð¸ÑÐ½ÑÐµ ÑÐ°ÑÑÐµÑÑ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164299"/>
            <a:ext cx="3805605" cy="2892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ÐÐ°ÑÑÐ¸Ð½ÐºÐ¸ Ð¿Ð¾ Ð·Ð°Ð¿ÑÐ¾ÑÑ Ð±ÐµÐ·Ð½Ð°Ð»Ð¸ÑÐ½ÑÐµ ÑÐ°ÑÑÐµÑÑ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112" y="4110240"/>
            <a:ext cx="4139888" cy="2620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ÐÐ°ÑÑÐ¸Ð½ÐºÐ¸ Ð¿Ð¾ Ð·Ð°Ð¿ÑÐ¾ÑÑ ÐºÑÐµÐ´Ð¸ÑÐ½ÑÐµ Ð¿Ð»Ð°ÑÑÐ¸ÐºÐ¾Ð²ÑÐµ ÐºÐ°ÑÑÑ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1" y="4110240"/>
            <a:ext cx="4111015" cy="2620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ÐÐ°ÑÑÐ¸Ð½ÐºÐ¸ Ð¿Ð¾ Ð·Ð°Ð¿ÑÐ¾ÑÑ Ð±ÐµÐ·Ð½Ð°Ð»Ð¸ÑÐ½ÑÐµ ÑÐ°ÑÑÐµÑÑ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835" y="2865980"/>
            <a:ext cx="3762456" cy="2821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6369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517165" y="1443835"/>
            <a:ext cx="7772400" cy="763525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 </a:t>
            </a:r>
            <a:endParaRPr lang="ru-RU" dirty="0"/>
          </a:p>
        </p:txBody>
      </p:sp>
      <p:pic>
        <p:nvPicPr>
          <p:cNvPr id="11266" name="Picture 2" descr="ÐÐ°ÑÑÐ¸Ð½ÐºÐ¸ Ð¿Ð¾ Ð·Ð°Ð¿ÑÐ¾ÑÑ Ð±ÐµÐ·Ð½Ð°Ð»Ð¸ÑÐ½ÑÐµ ÑÐ°ÑÑÐµÑÑ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490" y="2256874"/>
            <a:ext cx="63817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544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6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>
    <a:spDef>
      <a:spPr/>
      <a:bodyPr rtlCol="0" anchor="ctr"/>
      <a:lstStyle>
        <a:defPPr algn="ctr">
          <a:defRPr sz="28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800"/>
        </a:defPPr>
      </a:lstStyle>
    </a:txDef>
  </a:objectDefaults>
  <a:extraClrSchemeLst/>
  <a:extLst>
    <a:ext uri="{05A4C25C-085E-4340-85A3-A5531E510DB2}">
      <thm15:themeFamily xmlns:thm15="http://schemas.microsoft.com/office/thememl/2012/main" name="Тема6" id="{57156762-ED5B-4B63-AECB-6F778D083FD9}" vid="{1EF7B886-5EFE-43A0-88FA-2106FD8E603B}"/>
    </a:ext>
  </a:extLst>
</a:theme>
</file>

<file path=ppt/theme/theme3.xml><?xml version="1.0" encoding="utf-8"?>
<a:theme xmlns:a="http://schemas.openxmlformats.org/drawingml/2006/main" name="Тема1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След самолета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1" id="{E5CD9663-A8FF-497D-ACD3-8F21C08032C2}" vid="{0E81CCA8-3B1C-42EC-8A4C-B0E5742A47F8}"/>
    </a:ext>
  </a:extLst>
</a:theme>
</file>

<file path=ppt/theme/theme4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1878</TotalTime>
  <Words>438</Words>
  <Application>Microsoft Office PowerPoint</Application>
  <PresentationFormat>Экран (4:3)</PresentationFormat>
  <Paragraphs>75</Paragraphs>
  <Slides>22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22</vt:i4>
      </vt:variant>
    </vt:vector>
  </HeadingPairs>
  <TitlesOfParts>
    <vt:vector size="37" baseType="lpstr">
      <vt:lpstr>Arial</vt:lpstr>
      <vt:lpstr>Arial Narrow</vt:lpstr>
      <vt:lpstr>Bookman Old Style</vt:lpstr>
      <vt:lpstr>Calibri</vt:lpstr>
      <vt:lpstr>Century Gothic</vt:lpstr>
      <vt:lpstr>Constantia</vt:lpstr>
      <vt:lpstr>Symbol</vt:lpstr>
      <vt:lpstr>Tahoma</vt:lpstr>
      <vt:lpstr>Times New Roman</vt:lpstr>
      <vt:lpstr>Wingdings</vt:lpstr>
      <vt:lpstr>Wingdings 3</vt:lpstr>
      <vt:lpstr>Office Theme</vt:lpstr>
      <vt:lpstr>Тема6</vt:lpstr>
      <vt:lpstr>Тема1</vt:lpstr>
      <vt:lpstr>Ион</vt:lpstr>
      <vt:lpstr>Безналичные расчёты</vt:lpstr>
      <vt:lpstr>План:</vt:lpstr>
      <vt:lpstr>Что такое безналичные расчёты ?</vt:lpstr>
      <vt:lpstr>Презентация PowerPoint</vt:lpstr>
      <vt:lpstr>Расчеты по инкассо</vt:lpstr>
      <vt:lpstr>Презентация PowerPoint</vt:lpstr>
      <vt:lpstr>Презентация PowerPoint</vt:lpstr>
      <vt:lpstr>Виды инкассо</vt:lpstr>
      <vt:lpstr>Мемориальный ордер</vt:lpstr>
      <vt:lpstr>Презентация PowerPoint</vt:lpstr>
      <vt:lpstr> Сущность расчетов по аккредитиву, их виды,  достоинства и недостатки </vt:lpstr>
      <vt:lpstr>Презентация PowerPoint</vt:lpstr>
      <vt:lpstr>Презентация PowerPoint</vt:lpstr>
      <vt:lpstr>Плюсы аккредитива </vt:lpstr>
      <vt:lpstr>Расчеты пластиковыми картами  </vt:lpstr>
      <vt:lpstr>Презентация PowerPoint</vt:lpstr>
      <vt:lpstr>Как осуществляются расчеты банковскими картами? </vt:lpstr>
      <vt:lpstr>Презентация PowerPoint</vt:lpstr>
      <vt:lpstr>Типы пластиковых карт</vt:lpstr>
      <vt:lpstr>Расчёты платежными требованиями</vt:lpstr>
      <vt:lpstr>Презентация PowerPoint</vt:lpstr>
      <vt:lpstr>Спасибо за внимание 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Азизбек</cp:lastModifiedBy>
  <cp:revision>54</cp:revision>
  <dcterms:created xsi:type="dcterms:W3CDTF">2013-08-21T19:17:07Z</dcterms:created>
  <dcterms:modified xsi:type="dcterms:W3CDTF">2018-10-05T01:36:20Z</dcterms:modified>
</cp:coreProperties>
</file>