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6" r:id="rId10"/>
    <p:sldId id="267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B4DAF58-58F1-496B-B766-A001CBE8461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2AE86AF-6FE1-47E5-9454-64B61E63B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F58-58F1-496B-B766-A001CBE8461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86AF-6FE1-47E5-9454-64B61E63B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F58-58F1-496B-B766-A001CBE8461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86AF-6FE1-47E5-9454-64B61E63B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B4DAF58-58F1-496B-B766-A001CBE8461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86AF-6FE1-47E5-9454-64B61E63B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B4DAF58-58F1-496B-B766-A001CBE8461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2AE86AF-6FE1-47E5-9454-64B61E63B3D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4DAF58-58F1-496B-B766-A001CBE8461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2AE86AF-6FE1-47E5-9454-64B61E63B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B4DAF58-58F1-496B-B766-A001CBE8461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2AE86AF-6FE1-47E5-9454-64B61E63B3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F58-58F1-496B-B766-A001CBE8461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86AF-6FE1-47E5-9454-64B61E63B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4DAF58-58F1-496B-B766-A001CBE8461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2AE86AF-6FE1-47E5-9454-64B61E63B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B4DAF58-58F1-496B-B766-A001CBE8461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2AE86AF-6FE1-47E5-9454-64B61E63B3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B4DAF58-58F1-496B-B766-A001CBE8461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2AE86AF-6FE1-47E5-9454-64B61E63B3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B4DAF58-58F1-496B-B766-A001CBE8461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2AE86AF-6FE1-47E5-9454-64B61E63B3D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603456" cy="3367092"/>
          </a:xfrm>
        </p:spPr>
        <p:txBody>
          <a:bodyPr/>
          <a:lstStyle/>
          <a:p>
            <a:r>
              <a:rPr lang="ru-RU" b="1" dirty="0"/>
              <a:t>Индикаторы благополучия животных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105400"/>
            <a:ext cx="8062912" cy="17526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r>
              <a:rPr lang="ru-RU" sz="3200" dirty="0"/>
              <a:t>Физиолого-биохимические изменения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 fontScale="92500"/>
          </a:bodyPr>
          <a:lstStyle/>
          <a:p>
            <a:r>
              <a:rPr lang="ru-RU" dirty="0"/>
              <a:t>Частота дыхания отражает напряжение симпатоадреналовой системы; она изменяется в связи с возросшей потребностью организма в кислороде. </a:t>
            </a:r>
          </a:p>
          <a:p>
            <a:r>
              <a:rPr lang="ru-RU" dirty="0"/>
              <a:t>Ответ со стороны </a:t>
            </a:r>
            <a:r>
              <a:rPr lang="ru-RU" b="1" i="1" dirty="0"/>
              <a:t>органов кровообращения</a:t>
            </a:r>
            <a:r>
              <a:rPr lang="ru-RU" dirty="0"/>
              <a:t>, как правило, проявляется в форме тахикардии. О</a:t>
            </a:r>
          </a:p>
          <a:p>
            <a:r>
              <a:rPr lang="ru-RU" dirty="0"/>
              <a:t>О степени голода можно судить по ряду показателей состава крови: концентрации глюкозы, </a:t>
            </a:r>
            <a:r>
              <a:rPr lang="ru-RU" dirty="0" err="1"/>
              <a:t>β-оксибутирата, </a:t>
            </a:r>
            <a:r>
              <a:rPr lang="ru-RU" dirty="0"/>
              <a:t>плазменных белков.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/>
              <a:t>симпатоадреналовый ответ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- </a:t>
            </a:r>
            <a:r>
              <a:rPr lang="ru-RU" i="1" dirty="0" err="1"/>
              <a:t>Глюкокортикоиды</a:t>
            </a:r>
            <a:r>
              <a:rPr lang="ru-RU" dirty="0"/>
              <a:t> (кортизол, кортизон и </a:t>
            </a:r>
            <a:r>
              <a:rPr lang="ru-RU" dirty="0" err="1"/>
              <a:t>кортикостерон</a:t>
            </a:r>
            <a:r>
              <a:rPr lang="ru-RU" dirty="0"/>
              <a:t>) в проблемных ситуациях способствуют повышению концентрации глюкозы в крови за счет гидролиза гликогена мышц и печени. Кроме того, эти гормоны подавляют развитие воспалительных процессов.</a:t>
            </a:r>
          </a:p>
          <a:p>
            <a:r>
              <a:rPr lang="ru-RU" i="1" dirty="0"/>
              <a:t>- </a:t>
            </a:r>
            <a:r>
              <a:rPr lang="ru-RU" i="1" dirty="0" err="1"/>
              <a:t>Минералокортикоиды</a:t>
            </a:r>
            <a:r>
              <a:rPr lang="ru-RU" dirty="0"/>
              <a:t> (альдостерон, </a:t>
            </a:r>
            <a:r>
              <a:rPr lang="ru-RU" dirty="0" err="1"/>
              <a:t>дезоксикортикостерон</a:t>
            </a:r>
            <a:r>
              <a:rPr lang="ru-RU" dirty="0"/>
              <a:t>) регулируют водно-солевой обмен в организме. В частности, они способствуют удержанию натрия и выведению калия из организма. По отношению к воспалительным процессам </a:t>
            </a:r>
            <a:r>
              <a:rPr lang="ru-RU" dirty="0" err="1"/>
              <a:t>минералокортикоиды</a:t>
            </a:r>
            <a:r>
              <a:rPr lang="ru-RU" dirty="0"/>
              <a:t> действуют противоположно </a:t>
            </a:r>
            <a:r>
              <a:rPr lang="ru-RU" dirty="0" err="1"/>
              <a:t>глюкокортикоидам</a:t>
            </a:r>
            <a:r>
              <a:rPr lang="ru-RU" dirty="0"/>
              <a:t>, а именно, способствуют развитию процессов воспаления.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Повышение </a:t>
            </a:r>
            <a:r>
              <a:rPr lang="ru-RU" b="1" i="1" dirty="0"/>
              <a:t>температуры тела</a:t>
            </a:r>
            <a:r>
              <a:rPr lang="ru-RU" dirty="0"/>
              <a:t> животного в процессе транспортировки есть индикатор снижения уровня благополучия, потому как нет двигательной активности, это связано с кортикостероидным ответом.</a:t>
            </a:r>
          </a:p>
          <a:p>
            <a:r>
              <a:rPr lang="ru-RU" dirty="0"/>
              <a:t>У свиней при перевозке по неровным петляющим дорогам развивается тошнота, позывы к рвоте и антиперистальтика с рвотой. При этом у животных обнаруживают повышенные концентрации </a:t>
            </a:r>
            <a:r>
              <a:rPr lang="ru-RU" i="1" dirty="0" err="1"/>
              <a:t>лизин-вазопрессина</a:t>
            </a:r>
            <a:r>
              <a:rPr lang="ru-RU" i="1" dirty="0"/>
              <a:t>.</a:t>
            </a:r>
            <a:endParaRPr lang="ru-RU" dirty="0"/>
          </a:p>
          <a:p>
            <a:r>
              <a:rPr lang="ru-RU" dirty="0"/>
              <a:t>Появление </a:t>
            </a:r>
            <a:r>
              <a:rPr lang="ru-RU" i="1" dirty="0" err="1"/>
              <a:t>эндорфина</a:t>
            </a:r>
            <a:r>
              <a:rPr lang="ru-RU" dirty="0"/>
              <a:t> в крови рассматривается как подготовка организма животного к воздействию болевых факторов за счет общей и местной анестезии.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056" t="14062" r="43777" b="26562"/>
          <a:stretch>
            <a:fillRect/>
          </a:stretch>
        </p:blipFill>
        <p:spPr bwMode="auto">
          <a:xfrm>
            <a:off x="285720" y="157737"/>
            <a:ext cx="8463490" cy="67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58968"/>
            <a:ext cx="8229600" cy="1399032"/>
          </a:xfrm>
        </p:spPr>
        <p:txBody>
          <a:bodyPr/>
          <a:lstStyle/>
          <a:p>
            <a:r>
              <a:rPr lang="ru-RU" dirty="0"/>
              <a:t>Спасибо за внимание (: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8" name="Содержимое 7" descr="7e9bf0412af1edb80c4416f77198cad6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735" t="14063"/>
          <a:stretch>
            <a:fillRect/>
          </a:stretch>
        </p:blipFill>
        <p:spPr>
          <a:xfrm>
            <a:off x="3857620" y="2928942"/>
            <a:ext cx="5286380" cy="3929058"/>
          </a:xfrm>
        </p:spPr>
      </p:pic>
      <p:pic>
        <p:nvPicPr>
          <p:cNvPr id="11" name="Рисунок 10" descr="DpPcmc-WkAACAHF.jpg 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306" y="0"/>
            <a:ext cx="3945694" cy="3000372"/>
          </a:xfrm>
          <a:prstGeom prst="rect">
            <a:avLst/>
          </a:prstGeom>
        </p:spPr>
      </p:pic>
      <p:pic>
        <p:nvPicPr>
          <p:cNvPr id="9" name="Рисунок 8" descr="korova-morda-fon-2.jpg"/>
          <p:cNvPicPr>
            <a:picLocks noChangeAspect="1"/>
          </p:cNvPicPr>
          <p:nvPr/>
        </p:nvPicPr>
        <p:blipFill>
          <a:blip r:embed="rId4"/>
          <a:srcRect l="9142" r="5149"/>
          <a:stretch>
            <a:fillRect/>
          </a:stretch>
        </p:blipFill>
        <p:spPr>
          <a:xfrm>
            <a:off x="0" y="0"/>
            <a:ext cx="5357850" cy="3989137"/>
          </a:xfrm>
          <a:prstGeom prst="rect">
            <a:avLst/>
          </a:prstGeom>
        </p:spPr>
      </p:pic>
      <p:pic>
        <p:nvPicPr>
          <p:cNvPr id="10" name="Рисунок 9" descr="Kx021768-4_edorig.jpg"/>
          <p:cNvPicPr>
            <a:picLocks noChangeAspect="1"/>
          </p:cNvPicPr>
          <p:nvPr/>
        </p:nvPicPr>
        <p:blipFill>
          <a:blip r:embed="rId5"/>
          <a:srcRect t="9375" b="18749"/>
          <a:stretch>
            <a:fillRect/>
          </a:stretch>
        </p:blipFill>
        <p:spPr>
          <a:xfrm>
            <a:off x="0" y="3571852"/>
            <a:ext cx="4023346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Спектр уровней благополучия и отображение состояния благополучия в виде «качелей»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430" t="22882" r="18375" b="19305"/>
          <a:stretch>
            <a:fillRect/>
          </a:stretch>
        </p:blipFill>
        <p:spPr bwMode="auto">
          <a:xfrm>
            <a:off x="1142976" y="2071678"/>
            <a:ext cx="6929486" cy="45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4400" b="1" dirty="0"/>
              <a:t>Поведенческие индикаторы</a:t>
            </a:r>
          </a:p>
        </p:txBody>
      </p:sp>
      <p:pic>
        <p:nvPicPr>
          <p:cNvPr id="4" name="Содержимое 3" descr="Dr._John_Champagne_with_cow_-_FARM_story_-_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8072494" cy="538166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399032"/>
          </a:xfrm>
        </p:spPr>
        <p:txBody>
          <a:bodyPr>
            <a:normAutofit/>
          </a:bodyPr>
          <a:lstStyle/>
          <a:p>
            <a:r>
              <a:rPr lang="ru-RU" sz="3200" dirty="0"/>
              <a:t>Контрольный список видов поведения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Возможные индикаторы высокого уровня благополучия </a:t>
            </a:r>
          </a:p>
          <a:p>
            <a:r>
              <a:rPr lang="ru-RU" dirty="0"/>
              <a:t>исследовательское поведение</a:t>
            </a:r>
          </a:p>
          <a:p>
            <a:r>
              <a:rPr lang="ru-RU" dirty="0"/>
              <a:t>игровое поведение</a:t>
            </a:r>
          </a:p>
          <a:p>
            <a:r>
              <a:rPr lang="ru-RU" dirty="0"/>
              <a:t>социальное поведение</a:t>
            </a:r>
          </a:p>
          <a:p>
            <a:r>
              <a:rPr lang="ru-RU" dirty="0"/>
              <a:t>достаточно высокая интенсивность</a:t>
            </a:r>
          </a:p>
          <a:p>
            <a:r>
              <a:rPr lang="ru-RU" dirty="0"/>
              <a:t>продолжительность активности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Возможные индикаторы низкого уровня благополучия </a:t>
            </a:r>
          </a:p>
          <a:p>
            <a:r>
              <a:rPr lang="ru-RU" dirty="0"/>
              <a:t>признаки боли (вздрагивание, хромота)</a:t>
            </a:r>
          </a:p>
          <a:p>
            <a:r>
              <a:rPr lang="ru-RU" dirty="0"/>
              <a:t>избыточные признаки страха (внезапный испуг, попытки спрятаться)</a:t>
            </a:r>
          </a:p>
          <a:p>
            <a:r>
              <a:rPr lang="ru-RU" dirty="0"/>
              <a:t>признаки скуки(апатии) или отстраненности</a:t>
            </a:r>
          </a:p>
          <a:p>
            <a:r>
              <a:rPr lang="ru-RU" dirty="0"/>
              <a:t>признаки фрустрации (явной агрессии)</a:t>
            </a:r>
          </a:p>
          <a:p>
            <a:r>
              <a:rPr lang="ru-RU" dirty="0"/>
              <a:t>аномальное/патологическое поведение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6026204"/>
          </a:xfrm>
        </p:spPr>
        <p:txBody>
          <a:bodyPr/>
          <a:lstStyle/>
          <a:p>
            <a:pPr>
              <a:buNone/>
            </a:pPr>
            <a:r>
              <a:rPr lang="ru-RU" dirty="0"/>
              <a:t>Индикаторы, основанные на состоянии животного:</a:t>
            </a:r>
          </a:p>
          <a:p>
            <a:r>
              <a:rPr lang="ru-RU" dirty="0"/>
              <a:t>поведение;</a:t>
            </a:r>
          </a:p>
          <a:p>
            <a:r>
              <a:rPr lang="ru-RU" dirty="0"/>
              <a:t>физические/физиологические признаки.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Индикаторы, основанные на наличии ресурсов:</a:t>
            </a:r>
          </a:p>
          <a:p>
            <a:r>
              <a:rPr lang="ru-RU" dirty="0"/>
              <a:t>ресурсы, присутствующие в месте содержания животного.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929718" cy="1399032"/>
          </a:xfrm>
        </p:spPr>
        <p:txBody>
          <a:bodyPr>
            <a:normAutofit/>
          </a:bodyPr>
          <a:lstStyle/>
          <a:p>
            <a:r>
              <a:rPr lang="ru-RU" b="1" dirty="0"/>
              <a:t>Физиологические индикаторы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954634"/>
          </a:xfrm>
        </p:spPr>
        <p:txBody>
          <a:bodyPr/>
          <a:lstStyle/>
          <a:p>
            <a:r>
              <a:rPr lang="ru-RU" dirty="0"/>
              <a:t>для определения стресса - в </a:t>
            </a:r>
            <a:r>
              <a:rPr lang="ru-RU" dirty="0" err="1"/>
              <a:t>биообразцах</a:t>
            </a:r>
            <a:r>
              <a:rPr lang="ru-RU" dirty="0"/>
              <a:t> определяют концентрации гормонов (аналогичное повышение уровней таких гормонов происходит и во время игр, спаривания и когнитивной активности)</a:t>
            </a:r>
          </a:p>
          <a:p>
            <a:r>
              <a:rPr lang="ru-RU" dirty="0"/>
              <a:t>изменение кровяного давления и частоты сердечных сокращений –можно измерять с помощью </a:t>
            </a:r>
            <a:r>
              <a:rPr lang="ru-RU" dirty="0" err="1"/>
              <a:t>биорегистрирующих</a:t>
            </a:r>
            <a:r>
              <a:rPr lang="ru-RU" dirty="0"/>
              <a:t> приборов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28652"/>
            <a:ext cx="9144000" cy="1399032"/>
          </a:xfrm>
        </p:spPr>
        <p:txBody>
          <a:bodyPr>
            <a:normAutofit/>
          </a:bodyPr>
          <a:lstStyle/>
          <a:p>
            <a:r>
              <a:rPr lang="ru-RU" sz="3200" b="1" dirty="0"/>
              <a:t>Индикаторы, основанные на ресурсах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177" t="17774" r="42898" b="27538"/>
          <a:stretch>
            <a:fillRect/>
          </a:stretch>
        </p:blipFill>
        <p:spPr bwMode="auto">
          <a:xfrm>
            <a:off x="3428960" y="2857472"/>
            <a:ext cx="57150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861" t="14644" r="35677" b="30441"/>
          <a:stretch>
            <a:fillRect/>
          </a:stretch>
        </p:blipFill>
        <p:spPr bwMode="auto">
          <a:xfrm>
            <a:off x="0" y="642917"/>
            <a:ext cx="6357950" cy="34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r>
              <a:rPr lang="ru-RU" sz="3200" dirty="0"/>
              <a:t>Внешние признаки состояния животного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внешнее проявление стресса;</a:t>
            </a:r>
          </a:p>
          <a:p>
            <a:r>
              <a:rPr lang="ru-RU" dirty="0"/>
              <a:t>смертность;</a:t>
            </a:r>
          </a:p>
          <a:p>
            <a:r>
              <a:rPr lang="ru-RU" dirty="0"/>
              <a:t>половая цикличность самок;</a:t>
            </a:r>
          </a:p>
          <a:p>
            <a:r>
              <a:rPr lang="ru-RU" dirty="0"/>
              <a:t>количество новорожденных в помете;</a:t>
            </a:r>
          </a:p>
          <a:p>
            <a:r>
              <a:rPr lang="ru-RU" dirty="0"/>
              <a:t>уровень удовлетворения витальных и </a:t>
            </a:r>
            <a:r>
              <a:rPr lang="ru-RU" dirty="0" err="1"/>
              <a:t>зоосоциальных</a:t>
            </a:r>
            <a:r>
              <a:rPr lang="ru-RU" dirty="0"/>
              <a:t> потребностей индивидуума;</a:t>
            </a:r>
          </a:p>
          <a:p>
            <a:r>
              <a:rPr lang="ru-RU" dirty="0"/>
              <a:t>наличие патологических поведенческих проявлений;</a:t>
            </a:r>
          </a:p>
          <a:p>
            <a:r>
              <a:rPr lang="ru-RU" dirty="0"/>
              <a:t>качество продукции, получаемой от продуктивных животных.</a:t>
            </a:r>
          </a:p>
          <a:p>
            <a:pPr marL="95250" indent="-30163">
              <a:buNone/>
            </a:pPr>
            <a:r>
              <a:rPr lang="ru-RU" dirty="0"/>
              <a:t>К внешним проявлениям неблагополучия могут быть отнесены частые позывы к мочеиспусканию, дефекации, а также избыточная саливация и выделение пены изо рта животного, тошнота, рвота и диарея.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212</TotalTime>
  <Words>442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Gothic</vt:lpstr>
      <vt:lpstr>Verdana</vt:lpstr>
      <vt:lpstr>Wingdings 2</vt:lpstr>
      <vt:lpstr>Яркая</vt:lpstr>
      <vt:lpstr>Индикаторы благополучия животных </vt:lpstr>
      <vt:lpstr> </vt:lpstr>
      <vt:lpstr>Спектр уровней благополучия и отображение состояния благополучия в виде «качелей»</vt:lpstr>
      <vt:lpstr> Поведенческие индикаторы</vt:lpstr>
      <vt:lpstr>Контрольный список видов поведения</vt:lpstr>
      <vt:lpstr> </vt:lpstr>
      <vt:lpstr>Физиологические индикаторы</vt:lpstr>
      <vt:lpstr>Индикаторы, основанные на ресурсах</vt:lpstr>
      <vt:lpstr>Внешние признаки состояния животного</vt:lpstr>
      <vt:lpstr>Физиолого-биохимические изменения</vt:lpstr>
      <vt:lpstr>симпатоадреналовый ответ</vt:lpstr>
      <vt:lpstr> </vt:lpstr>
      <vt:lpstr>Спасибо за внимание (: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Индикаторы благополучия животных</dc:title>
  <dc:creator>user</dc:creator>
  <cp:lastModifiedBy>PGAU</cp:lastModifiedBy>
  <cp:revision>21</cp:revision>
  <dcterms:created xsi:type="dcterms:W3CDTF">2021-02-24T16:45:16Z</dcterms:created>
  <dcterms:modified xsi:type="dcterms:W3CDTF">2026-02-05T07:32:25Z</dcterms:modified>
</cp:coreProperties>
</file>