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  <p:sldId id="262" r:id="rId7"/>
    <p:sldId id="263" r:id="rId8"/>
    <p:sldId id="264" r:id="rId9"/>
    <p:sldId id="266" r:id="rId10"/>
    <p:sldId id="265" r:id="rId11"/>
    <p:sldId id="267" r:id="rId12"/>
    <p:sldId id="270" r:id="rId13"/>
    <p:sldId id="268" r:id="rId14"/>
    <p:sldId id="271" r:id="rId15"/>
    <p:sldId id="272" r:id="rId16"/>
    <p:sldId id="273" r:id="rId17"/>
    <p:sldId id="269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4F21-A132-4FC5-8292-3ECDEFFE3F99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9F231-22DB-4E01-AB4A-A20F6AF780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4F21-A132-4FC5-8292-3ECDEFFE3F99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9F231-22DB-4E01-AB4A-A20F6AF780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4F21-A132-4FC5-8292-3ECDEFFE3F99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9F231-22DB-4E01-AB4A-A20F6AF780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4F21-A132-4FC5-8292-3ECDEFFE3F99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9F231-22DB-4E01-AB4A-A20F6AF780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4F21-A132-4FC5-8292-3ECDEFFE3F99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9F231-22DB-4E01-AB4A-A20F6AF780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4F21-A132-4FC5-8292-3ECDEFFE3F99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9F231-22DB-4E01-AB4A-A20F6AF780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4F21-A132-4FC5-8292-3ECDEFFE3F99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9F231-22DB-4E01-AB4A-A20F6AF780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4F21-A132-4FC5-8292-3ECDEFFE3F99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9F231-22DB-4E01-AB4A-A20F6AF780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4F21-A132-4FC5-8292-3ECDEFFE3F99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9F231-22DB-4E01-AB4A-A20F6AF780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4F21-A132-4FC5-8292-3ECDEFFE3F99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9F231-22DB-4E01-AB4A-A20F6AF780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D4F21-A132-4FC5-8292-3ECDEFFE3F99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9F231-22DB-4E01-AB4A-A20F6AF780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D4F21-A132-4FC5-8292-3ECDEFFE3F99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9F231-22DB-4E01-AB4A-A20F6AF7803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Предмет, метод и задачи статистики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Методы статистики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3762739"/>
              </p:ext>
            </p:extLst>
          </p:nvPr>
        </p:nvGraphicFramePr>
        <p:xfrm>
          <a:off x="755576" y="1340768"/>
          <a:ext cx="7931224" cy="46720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97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14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2823"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Arial" pitchFamily="34" charset="0"/>
                          <a:cs typeface="Arial" pitchFamily="34" charset="0"/>
                        </a:rPr>
                        <a:t>Этап статистического исследования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Arial" pitchFamily="34" charset="0"/>
                          <a:cs typeface="Arial" pitchFamily="34" charset="0"/>
                        </a:rPr>
                        <a:t>Группа статистических методов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685"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Arial" pitchFamily="34" charset="0"/>
                          <a:cs typeface="Arial" pitchFamily="34" charset="0"/>
                        </a:rPr>
                        <a:t>Сбор данных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Arial" pitchFamily="34" charset="0"/>
                          <a:cs typeface="Arial" pitchFamily="34" charset="0"/>
                        </a:rPr>
                        <a:t>Статистическое наблюдение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204"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Arial" pitchFamily="34" charset="0"/>
                          <a:cs typeface="Arial" pitchFamily="34" charset="0"/>
                        </a:rPr>
                        <a:t>Обобщение данных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Arial" pitchFamily="34" charset="0"/>
                          <a:cs typeface="Arial" pitchFamily="34" charset="0"/>
                        </a:rPr>
                        <a:t>Сводка</a:t>
                      </a:r>
                      <a:r>
                        <a:rPr lang="ru-RU" sz="2000" baseline="0" dirty="0">
                          <a:latin typeface="Arial" pitchFamily="34" charset="0"/>
                          <a:cs typeface="Arial" pitchFamily="34" charset="0"/>
                        </a:rPr>
                        <a:t> и группировка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2823"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Arial" pitchFamily="34" charset="0"/>
                          <a:cs typeface="Arial" pitchFamily="34" charset="0"/>
                        </a:rPr>
                        <a:t>Представление данных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Arial" pitchFamily="34" charset="0"/>
                          <a:cs typeface="Arial" pitchFamily="34" charset="0"/>
                        </a:rPr>
                        <a:t>Статистические таблицы и графики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8959"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Arial" pitchFamily="34" charset="0"/>
                          <a:cs typeface="Arial" pitchFamily="34" charset="0"/>
                        </a:rPr>
                        <a:t>Анализ и интерпретация</a:t>
                      </a:r>
                      <a:r>
                        <a:rPr lang="ru-RU" sz="2000" baseline="0" dirty="0">
                          <a:latin typeface="Arial" pitchFamily="34" charset="0"/>
                          <a:cs typeface="Arial" pitchFamily="34" charset="0"/>
                        </a:rPr>
                        <a:t> данных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Arial" pitchFamily="34" charset="0"/>
                          <a:cs typeface="Arial" pitchFamily="34" charset="0"/>
                        </a:rPr>
                        <a:t>Выборочный метод</a:t>
                      </a:r>
                    </a:p>
                    <a:p>
                      <a:r>
                        <a:rPr lang="ru-RU" sz="2000" dirty="0">
                          <a:latin typeface="Arial" pitchFamily="34" charset="0"/>
                          <a:cs typeface="Arial" pitchFamily="34" charset="0"/>
                        </a:rPr>
                        <a:t>Метод средних величин</a:t>
                      </a:r>
                    </a:p>
                    <a:p>
                      <a:r>
                        <a:rPr lang="ru-RU" sz="2000" dirty="0">
                          <a:latin typeface="Arial" pitchFamily="34" charset="0"/>
                          <a:cs typeface="Arial" pitchFamily="34" charset="0"/>
                        </a:rPr>
                        <a:t>Вариационный анализ</a:t>
                      </a:r>
                    </a:p>
                    <a:p>
                      <a:r>
                        <a:rPr lang="ru-RU" sz="2000" dirty="0">
                          <a:latin typeface="Arial" pitchFamily="34" charset="0"/>
                          <a:cs typeface="Arial" pitchFamily="34" charset="0"/>
                        </a:rPr>
                        <a:t>Корреляционный и регрессионный анализ</a:t>
                      </a:r>
                    </a:p>
                    <a:p>
                      <a:r>
                        <a:rPr lang="ru-RU" sz="2000" dirty="0">
                          <a:latin typeface="Arial" pitchFamily="34" charset="0"/>
                          <a:cs typeface="Arial" pitchFamily="34" charset="0"/>
                        </a:rPr>
                        <a:t>Метод динамических рядов</a:t>
                      </a:r>
                    </a:p>
                    <a:p>
                      <a:r>
                        <a:rPr lang="ru-RU" sz="2000" dirty="0">
                          <a:latin typeface="Arial" pitchFamily="34" charset="0"/>
                          <a:cs typeface="Arial" pitchFamily="34" charset="0"/>
                        </a:rPr>
                        <a:t>Индексный</a:t>
                      </a:r>
                      <a:r>
                        <a:rPr lang="ru-RU" sz="2000" baseline="0" dirty="0">
                          <a:latin typeface="Arial" pitchFamily="34" charset="0"/>
                          <a:cs typeface="Arial" pitchFamily="34" charset="0"/>
                        </a:rPr>
                        <a:t> метод и т.п.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F9E13C-FA9B-4EF5-9DA1-C3275BB94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Задачи статистики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7D1417-3082-45BD-8D68-8A1F831CF3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10000"/>
          </a:bodyPr>
          <a:lstStyle/>
          <a:p>
            <a:pPr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1)	совершенствование статистической информационной базы на основе разработки системы статистических показателей и внедрения государственных статистических стандартов в целях обеспечения органов государственного управления и других структур статистическими данными;</a:t>
            </a:r>
          </a:p>
          <a:p>
            <a:pPr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2)	отражение социального и экономического положения страны (регионов) и происходящих изменений, их объективная оценка;</a:t>
            </a:r>
          </a:p>
          <a:p>
            <a:pPr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3)	переход к общей технологии сбора, обработки, передачи и представления статистической информации с обеспечением безопасности ее передачи и хранения.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564496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</p:spPr>
        <p:txBody>
          <a:bodyPr/>
          <a:lstStyle/>
          <a:p>
            <a:r>
              <a:rPr lang="ru-RU" sz="4400" dirty="0">
                <a:latin typeface="Arial" pitchFamily="34" charset="0"/>
                <a:cs typeface="Arial" pitchFamily="34" charset="0"/>
              </a:rPr>
              <a:t>Вопрос 2. </a:t>
            </a:r>
            <a:br>
              <a:rPr lang="ru-RU" sz="4400" dirty="0">
                <a:latin typeface="Arial" pitchFamily="34" charset="0"/>
                <a:cs typeface="Arial" pitchFamily="34" charset="0"/>
              </a:rPr>
            </a:br>
            <a:r>
              <a:rPr lang="ru-RU" sz="4400" dirty="0">
                <a:latin typeface="Arial" pitchFamily="34" charset="0"/>
                <a:cs typeface="Arial" pitchFamily="34" charset="0"/>
              </a:rPr>
              <a:t>Основные понятия статистики</a:t>
            </a: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4790B7-1239-4631-9FB6-11B3383C41CA}"/>
              </a:ext>
            </a:extLst>
          </p:cNvPr>
          <p:cNvSpPr txBox="1"/>
          <p:nvPr/>
        </p:nvSpPr>
        <p:spPr>
          <a:xfrm>
            <a:off x="1331640" y="2831055"/>
            <a:ext cx="698477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Изучение статистики базируется на системе категорий и понятий, отражающих наиболее существенные свойства, признаки, взаимосвязи явлений и процессов. </a:t>
            </a:r>
          </a:p>
        </p:txBody>
      </p:sp>
    </p:spTree>
    <p:extLst>
      <p:ext uri="{BB962C8B-B14F-4D97-AF65-F5344CB8AC3E}">
        <p14:creationId xmlns:p14="http://schemas.microsoft.com/office/powerpoint/2010/main" val="536339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100156-4DBB-4831-B5A4-E4B06E79F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6672"/>
            <a:ext cx="8363272" cy="5904656"/>
          </a:xfrm>
        </p:spPr>
        <p:txBody>
          <a:bodyPr/>
          <a:lstStyle/>
          <a:p>
            <a:pPr algn="ctr"/>
            <a:r>
              <a:rPr lang="ru-R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Статистическая закономерность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объективная закономерность сложного массового процесса, проявляющаяся в итоге массового статистического наблюдения. Это такая закономерность, когда в каждом отдельном явлении то, что присуще всей совокупности явлений (необходимое), проявляется в единстве с индивидуальным, присущим лишь этому конкретному явлению (случайным). Для статистической закономерности характерно то, что она проявляется с определенной вероятностью и описывается статистическими характеристиками.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54201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100156-4DBB-4831-B5A4-E4B06E79F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6672"/>
            <a:ext cx="8363272" cy="5904656"/>
          </a:xfrm>
        </p:spPr>
        <p:txBody>
          <a:bodyPr>
            <a:normAutofit/>
          </a:bodyPr>
          <a:lstStyle/>
          <a:p>
            <a:pPr indent="450215" algn="ctr">
              <a:lnSpc>
                <a:spcPct val="150000"/>
              </a:lnSpc>
              <a:spcAft>
                <a:spcPts val="800"/>
              </a:spcAft>
            </a:pPr>
            <a:r>
              <a:rPr lang="ru-R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Статистическая совокупность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‑ определенное множество единиц совокупности, которые количественно отличаются одна от другой своими характеристиками, но объединены какой-либо качественной основой. </a:t>
            </a:r>
          </a:p>
          <a:p>
            <a:pPr indent="450215" algn="just">
              <a:lnSpc>
                <a:spcPct val="150000"/>
              </a:lnSpc>
              <a:spcAft>
                <a:spcPts val="800"/>
              </a:spcAft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Статистические совокупности могут быть однородными и разнородными. Степень однородности совокупности обусловлена рядом причин и условий, как правило, заданных исследователем. Например, численность населения с доходами ниже прожиточного минимума будет однородной совокупностью с точки зрения уровня бедности, но разнородной с точки зрения пола, возраста, распределения населения по территории и т.д.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74939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100156-4DBB-4831-B5A4-E4B06E79F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6672"/>
            <a:ext cx="8363272" cy="5904656"/>
          </a:xfrm>
        </p:spPr>
        <p:txBody>
          <a:bodyPr>
            <a:normAutofit/>
          </a:bodyPr>
          <a:lstStyle/>
          <a:p>
            <a:pPr indent="450215" algn="just">
              <a:lnSpc>
                <a:spcPct val="150000"/>
              </a:lnSpc>
              <a:spcAft>
                <a:spcPts val="800"/>
              </a:spcAft>
            </a:pPr>
            <a:r>
              <a:rPr lang="ru-R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Единица совокупности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‑ первичный элемент статистической совокупности, который выступает носителем признака, подлежащего регистрации, т.е. основой ведущегося при обследовании счета.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24675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100156-4DBB-4831-B5A4-E4B06E79F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2816"/>
            <a:ext cx="8363272" cy="2376264"/>
          </a:xfrm>
        </p:spPr>
        <p:txBody>
          <a:bodyPr>
            <a:normAutofit/>
          </a:bodyPr>
          <a:lstStyle/>
          <a:p>
            <a:pPr indent="450215" algn="just">
              <a:lnSpc>
                <a:spcPct val="150000"/>
              </a:lnSpc>
              <a:spcAft>
                <a:spcPts val="800"/>
              </a:spcAft>
            </a:pP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Статистический признак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‑ зарегистрированная в ходе сбора первичных данных характеристика единицы совокупности, ее качественная особенность.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7007428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409724-93BA-4C8C-B127-C987F44C8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Классификация статистических признаков</a:t>
            </a:r>
            <a:endParaRPr lang="ru-RU" sz="5400" b="1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CDF3534-E3DD-455E-A84A-7904B9BA34C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30558" y="892596"/>
          <a:ext cx="4882884" cy="524902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152903">
                  <a:extLst>
                    <a:ext uri="{9D8B030D-6E8A-4147-A177-3AD203B41FA5}">
                      <a16:colId xmlns:a16="http://schemas.microsoft.com/office/drawing/2014/main" val="355490335"/>
                    </a:ext>
                  </a:extLst>
                </a:gridCol>
                <a:gridCol w="3729981">
                  <a:extLst>
                    <a:ext uri="{9D8B030D-6E8A-4147-A177-3AD203B41FA5}">
                      <a16:colId xmlns:a16="http://schemas.microsoft.com/office/drawing/2014/main" val="2773358347"/>
                    </a:ext>
                  </a:extLst>
                </a:gridCol>
              </a:tblGrid>
              <a:tr h="4056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классификации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63" marR="50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признаков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63" marR="50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8695500"/>
                  </a:ext>
                </a:extLst>
              </a:tr>
              <a:tr h="57494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 отношению к цели исследования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63" marR="50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Существенные (главные, выражающие содержательную сторону явлений)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Несущественные (второстепенные)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63" marR="50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7971197"/>
                  </a:ext>
                </a:extLst>
              </a:tr>
              <a:tr h="108287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 характеру 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выражения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63" marR="50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Описательные (атрибутивные), выраженные словами </a:t>
                      </a:r>
                      <a:r>
                        <a:rPr lang="ru-RU" sz="10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(национальность человека, разновидность почв). Выделяют номинальные описательные признаки (нельзя ранжировать данные) и порядковые (можно ранжировать данные) - работники по мастерству, студенты по успеваемости.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Количественные, выраженные числами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63" marR="50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4750859"/>
                  </a:ext>
                </a:extLst>
              </a:tr>
              <a:tr h="132753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 характеру 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вариации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63" marR="50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Альтернативные, которые могут принимать только два значения </a:t>
                      </a:r>
                      <a:r>
                        <a:rPr lang="ru-RU" sz="10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(пол человека, ходовая система трактора)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Дискретные, которые могут принимать ограниченное количество значений в рамках данного диапазона </a:t>
                      </a:r>
                      <a:r>
                        <a:rPr lang="ru-RU" sz="10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(число членов семьи, количество этажей здания, комнат в квартире)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Непрерывные, которые могут принимать бесконечное множество значений в рамках данного диапазона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63" marR="50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1703976"/>
                  </a:ext>
                </a:extLst>
              </a:tr>
              <a:tr h="91356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 способу 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измерения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63" marR="50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Первичные, которые непосредственно измеряются, учитывают </a:t>
                      </a:r>
                      <a:r>
                        <a:rPr lang="ru-RU" sz="10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(возраст, рост человека)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Вторичные, которые рассчитываются через первичные по определенным формулам </a:t>
                      </a:r>
                      <a:r>
                        <a:rPr lang="ru-RU" sz="10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(средний балл, процент посещаемости занятий)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63" marR="50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1208423"/>
                  </a:ext>
                </a:extLst>
              </a:tr>
              <a:tr h="91356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 отношению 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 времени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63" marR="50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Моментные, которые характеризую состояние объекта на какой-то момент </a:t>
                      </a:r>
                      <a:r>
                        <a:rPr lang="ru-RU" sz="1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(численность присутствующих на лекции)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Интервальные (периодические), которые характеризуют результаты процесса за некоторый период </a:t>
                      </a:r>
                      <a:r>
                        <a:rPr lang="ru-RU" sz="10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(число занятий, пропущенных за семестр)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63" marR="50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989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68946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B95F1E6-5CA4-44F7-A304-670A4DD45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62500" lnSpcReduction="20000"/>
          </a:bodyPr>
          <a:lstStyle/>
          <a:p>
            <a:pPr indent="450215" algn="just">
              <a:lnSpc>
                <a:spcPct val="150000"/>
              </a:lnSpc>
              <a:spcAft>
                <a:spcPts val="800"/>
              </a:spcAft>
            </a:pPr>
            <a:r>
              <a:rPr lang="ru-RU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Статистический показатель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‑ категория, отражающая количественную характеристику или размеры соотношения признаков общественного или экономического явления. </a:t>
            </a:r>
          </a:p>
          <a:p>
            <a:pPr indent="450215" algn="just">
              <a:lnSpc>
                <a:spcPct val="150000"/>
              </a:lnSpc>
              <a:spcAft>
                <a:spcPts val="800"/>
              </a:spcAft>
            </a:pPr>
            <a:r>
              <a:rPr lang="ru-RU" sz="2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Таким образом, собранные сведения об объемах производства на уровне конкретного предприятия будут признаком, данные об объемах производства по всей отрасли (предприятиям) ‑ показателем, который отражает размеры экономической деятельности отрасли.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800"/>
              </a:spcAft>
            </a:pPr>
            <a:r>
              <a:rPr lang="ru-RU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Анализ статистических показателей позволяет дать обобщающую характеристику объема и состава явления, выявить и изучить статистические закономерности. Такие закономерности обнаруживаются при массовом наблюдении благодаря действию закона больших чисел.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86593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8B288DE-C8CF-4AA3-9EAB-05DA81B51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Закон больших чисел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‑ объективный закон, согласно которому одновременное действие большого числа случайных факторов приводит к результату почти независимо от каждого случая. Его сущность состоит в том, что объективно существующие законы и закономерности развития социально-экономических процессов проявляются лишь в результате исследования массы фактов путем организации массового статистического наблюдения.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83023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857232"/>
            <a:ext cx="7772400" cy="4786345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Arial" pitchFamily="34" charset="0"/>
                <a:cs typeface="Arial" pitchFamily="34" charset="0"/>
              </a:rPr>
              <a:t>1. Предмет и метод статистики</a:t>
            </a:r>
            <a:br>
              <a:rPr lang="ru-RU" sz="3600" dirty="0">
                <a:latin typeface="Arial" pitchFamily="34" charset="0"/>
                <a:cs typeface="Arial" pitchFamily="34" charset="0"/>
              </a:rPr>
            </a:br>
            <a:r>
              <a:rPr lang="ru-RU" sz="3600" dirty="0">
                <a:latin typeface="Arial" pitchFamily="34" charset="0"/>
                <a:cs typeface="Arial" pitchFamily="34" charset="0"/>
              </a:rPr>
              <a:t>2.Основные понятия статистики</a:t>
            </a:r>
            <a:br>
              <a:rPr lang="ru-RU" sz="3600" dirty="0">
                <a:latin typeface="Arial" pitchFamily="34" charset="0"/>
                <a:cs typeface="Arial" pitchFamily="34" charset="0"/>
              </a:rPr>
            </a:br>
            <a:r>
              <a:rPr lang="ru-RU" sz="3600" dirty="0">
                <a:latin typeface="Arial" pitchFamily="34" charset="0"/>
                <a:cs typeface="Arial" pitchFamily="34" charset="0"/>
              </a:rPr>
              <a:t>3. Организация статистики в РФ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</p:spPr>
        <p:txBody>
          <a:bodyPr/>
          <a:lstStyle/>
          <a:p>
            <a:r>
              <a:rPr lang="ru-RU" sz="4400" dirty="0">
                <a:latin typeface="Arial" pitchFamily="34" charset="0"/>
                <a:cs typeface="Arial" pitchFamily="34" charset="0"/>
              </a:rPr>
              <a:t>Вопрос 1. </a:t>
            </a:r>
            <a:br>
              <a:rPr lang="ru-RU" sz="4400" dirty="0">
                <a:latin typeface="Arial" pitchFamily="34" charset="0"/>
                <a:cs typeface="Arial" pitchFamily="34" charset="0"/>
              </a:rPr>
            </a:br>
            <a:r>
              <a:rPr lang="ru-RU" sz="4400" dirty="0">
                <a:latin typeface="Arial" pitchFamily="34" charset="0"/>
                <a:cs typeface="Arial" pitchFamily="34" charset="0"/>
              </a:rPr>
              <a:t>Предмет и метод статистики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1504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4000" dirty="0"/>
          </a:p>
          <a:p>
            <a:pPr algn="ctr">
              <a:buNone/>
            </a:pPr>
            <a:r>
              <a:rPr lang="ru-RU" sz="4000" dirty="0"/>
              <a:t>Слово «статистика» происходит от лат. </a:t>
            </a:r>
            <a:r>
              <a:rPr lang="ru-RU" sz="4000" dirty="0" err="1"/>
              <a:t>status</a:t>
            </a:r>
            <a:r>
              <a:rPr lang="ru-RU" sz="4000" dirty="0"/>
              <a:t> – состояние. Первоначально оно означало «политическое состояние государства».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/>
          <a:lstStyle/>
          <a:p>
            <a:r>
              <a:rPr lang="ru-RU" dirty="0"/>
              <a:t>Понятие статистики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142984"/>
            <a:ext cx="8643998" cy="498317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/>
              <a:t>В настоящее время термин «статистика» употребляется в трех основных значениях:</a:t>
            </a:r>
          </a:p>
          <a:p>
            <a:pPr>
              <a:buNone/>
            </a:pPr>
            <a:r>
              <a:rPr lang="ru-RU" dirty="0"/>
              <a:t>1) под статистикой понимают отрасль практической деятельности по сбору, обработке, анализу и публикации массовых данных о самых различных явлениях общественной жизни (статистический учет);</a:t>
            </a:r>
          </a:p>
          <a:p>
            <a:pPr>
              <a:buNone/>
            </a:pPr>
            <a:r>
              <a:rPr lang="ru-RU" dirty="0"/>
              <a:t> 2) статистикой называют цифровой материал, который служит для характеристики какой-либо области общественных явлений (статистические данные);</a:t>
            </a:r>
          </a:p>
          <a:p>
            <a:pPr>
              <a:buNone/>
            </a:pPr>
            <a:r>
              <a:rPr lang="ru-RU" dirty="0"/>
              <a:t>3) статистика – это отрасль знания, особая научная дисциплина.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643601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000" b="1" dirty="0"/>
              <a:t>Статистика</a:t>
            </a:r>
            <a:r>
              <a:rPr lang="ru-RU" sz="4000" dirty="0"/>
              <a:t> – наука, которая изучает </a:t>
            </a:r>
            <a:r>
              <a:rPr lang="ru-RU" sz="4000" u="sng" dirty="0"/>
              <a:t>количественную</a:t>
            </a:r>
            <a:r>
              <a:rPr lang="ru-RU" sz="4000" dirty="0"/>
              <a:t> сторону массовых социально-экономических явлений в неразрывной связи с их </a:t>
            </a:r>
            <a:r>
              <a:rPr lang="ru-RU" sz="4000" u="sng" dirty="0"/>
              <a:t>качественной</a:t>
            </a:r>
            <a:r>
              <a:rPr lang="ru-RU" sz="4000" dirty="0"/>
              <a:t> стороной, а также количественное выражение закономерностей развития процессов </a:t>
            </a:r>
            <a:r>
              <a:rPr lang="ru-RU" sz="4000" u="sng" dirty="0"/>
              <a:t>в конкретных условиях места и времени</a:t>
            </a:r>
            <a:r>
              <a:rPr lang="ru-RU" sz="4000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/>
              <a:t>Предмет статистики</a:t>
            </a:r>
            <a:r>
              <a:rPr lang="ru-RU" dirty="0"/>
              <a:t> – количественная сторона массовых социально-экономических явлений и процессов, которая изучается неразрывно с их качественной стороной. </a:t>
            </a:r>
          </a:p>
          <a:p>
            <a:pPr algn="ctr">
              <a:buNone/>
            </a:pPr>
            <a:r>
              <a:rPr lang="ru-RU" i="1" dirty="0"/>
              <a:t>Массовые явления </a:t>
            </a:r>
            <a:r>
              <a:rPr lang="ru-RU" dirty="0"/>
              <a:t>-  явления, повторяющиеся в пространстве и времени и отражающие некоторую статистическую закономерность (производство продукции, ее потребление, перевозка грузов и пассажиров и др.)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r>
              <a:rPr lang="ru-RU" u="sng" dirty="0"/>
              <a:t>Особенности статистики как науки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Характеризует структуру социально-экономических явлений;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Изучает явления во взаимосвязи с другими явлениями и обнаруживает причины такой взаимосвязи;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Изучает общественные явления и в статике, и в динамике;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Исследует не отдельные факты, а массовые социально-экономические процессы и явления;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Изучает количественную сторону в конкретных условиях места и времени, т.е. размеры явлений и тенденции их развития.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D7BFDD2-7B44-4FB5-904B-16DBAB964D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indent="450215" algn="just">
              <a:lnSpc>
                <a:spcPct val="150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Предмет статистики исследуют с помощью специальных приемов, способов и методов, направленных на количественное изучение массовых общественных социальных и экономических явлений и процессов. </a:t>
            </a:r>
            <a:r>
              <a:rPr lang="ru-RU" sz="20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Статистическая методология</a:t>
            </a:r>
            <a:r>
              <a:rPr lang="ru-RU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представляет собой совокупность общих правил (принципов) и специальных приемов и методов, используемых в статистике.</a:t>
            </a:r>
          </a:p>
          <a:p>
            <a:pPr indent="457200" algn="just">
              <a:lnSpc>
                <a:spcPct val="150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Статистические методы включают как простые методы, которые могут быть понятны любому человеку, так и сложные математические процедуры, доступные специалистам.</a:t>
            </a:r>
            <a:endParaRPr lang="ru-RU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46005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1017</Words>
  <Application>Microsoft Office PowerPoint</Application>
  <PresentationFormat>Экран (4:3)</PresentationFormat>
  <Paragraphs>76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Тема Office</vt:lpstr>
      <vt:lpstr>Предмет, метод и задачи статистики</vt:lpstr>
      <vt:lpstr>1. Предмет и метод статистики 2.Основные понятия статистики 3. Организация статистики в РФ</vt:lpstr>
      <vt:lpstr>Вопрос 1.  Предмет и метод статистики</vt:lpstr>
      <vt:lpstr>Презентация PowerPoint</vt:lpstr>
      <vt:lpstr>Понятие статистики</vt:lpstr>
      <vt:lpstr>Презентация PowerPoint</vt:lpstr>
      <vt:lpstr>Презентация PowerPoint</vt:lpstr>
      <vt:lpstr>Особенности статистики как науки</vt:lpstr>
      <vt:lpstr>Презентация PowerPoint</vt:lpstr>
      <vt:lpstr>Методы статистики</vt:lpstr>
      <vt:lpstr>Задачи статистики</vt:lpstr>
      <vt:lpstr>Вопрос 2.  Основные понятия статистики</vt:lpstr>
      <vt:lpstr>Презентация PowerPoint</vt:lpstr>
      <vt:lpstr>Презентация PowerPoint</vt:lpstr>
      <vt:lpstr>Презентация PowerPoint</vt:lpstr>
      <vt:lpstr>Презентация PowerPoint</vt:lpstr>
      <vt:lpstr>Классификация статистических признаков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Предмет, метод и задачи статистики</dc:title>
  <dc:creator>user</dc:creator>
  <cp:lastModifiedBy>PGAU</cp:lastModifiedBy>
  <cp:revision>18</cp:revision>
  <dcterms:created xsi:type="dcterms:W3CDTF">2017-09-12T11:23:26Z</dcterms:created>
  <dcterms:modified xsi:type="dcterms:W3CDTF">2026-02-02T11:48:43Z</dcterms:modified>
</cp:coreProperties>
</file>