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3" d="100"/>
          <a:sy n="6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FD7C1-5FAC-4D3C-9EDA-24B75220319E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BF4E721-58A2-4DDE-9C10-88E9839973BC}">
      <dgm:prSet phldrT="[Текст]"/>
      <dgm:spPr/>
      <dgm:t>
        <a:bodyPr/>
        <a:lstStyle/>
        <a:p>
          <a:r>
            <a:rPr lang="ru-RU" dirty="0" smtClean="0"/>
            <a:t>Денежный поток</a:t>
          </a:r>
          <a:endParaRPr lang="ru-RU" dirty="0"/>
        </a:p>
      </dgm:t>
    </dgm:pt>
    <dgm:pt modelId="{75422E8E-CE84-4E2A-807D-805D19419415}" type="parTrans" cxnId="{AF8C63DE-B47A-4F8A-91B1-44C05923369B}">
      <dgm:prSet/>
      <dgm:spPr/>
      <dgm:t>
        <a:bodyPr/>
        <a:lstStyle/>
        <a:p>
          <a:endParaRPr lang="ru-RU"/>
        </a:p>
      </dgm:t>
    </dgm:pt>
    <dgm:pt modelId="{2FFC17C0-9FC0-4C16-A879-CC09A013B41E}" type="sibTrans" cxnId="{AF8C63DE-B47A-4F8A-91B1-44C05923369B}">
      <dgm:prSet/>
      <dgm:spPr/>
      <dgm:t>
        <a:bodyPr/>
        <a:lstStyle/>
        <a:p>
          <a:endParaRPr lang="ru-RU"/>
        </a:p>
      </dgm:t>
    </dgm:pt>
    <dgm:pt modelId="{ACB9CA91-DCAE-4D0D-8E86-8B051F7543F6}">
      <dgm:prSet phldrT="[Текст]"/>
      <dgm:spPr/>
      <dgm:t>
        <a:bodyPr/>
        <a:lstStyle/>
        <a:p>
          <a:r>
            <a:rPr lang="ru-RU" dirty="0" smtClean="0"/>
            <a:t>Положительный</a:t>
          </a:r>
          <a:endParaRPr lang="ru-RU" dirty="0"/>
        </a:p>
      </dgm:t>
    </dgm:pt>
    <dgm:pt modelId="{6EE1FCC1-DAE9-4E12-BFEC-89450180FBFE}" type="parTrans" cxnId="{DB2A5C9D-952A-465A-A231-1992C36F1733}">
      <dgm:prSet/>
      <dgm:spPr/>
      <dgm:t>
        <a:bodyPr/>
        <a:lstStyle/>
        <a:p>
          <a:endParaRPr lang="ru-RU"/>
        </a:p>
      </dgm:t>
    </dgm:pt>
    <dgm:pt modelId="{5E49C8F0-6E52-4E3B-9EE4-FB824610BC5F}" type="sibTrans" cxnId="{DB2A5C9D-952A-465A-A231-1992C36F1733}">
      <dgm:prSet/>
      <dgm:spPr/>
      <dgm:t>
        <a:bodyPr/>
        <a:lstStyle/>
        <a:p>
          <a:endParaRPr lang="ru-RU"/>
        </a:p>
      </dgm:t>
    </dgm:pt>
    <dgm:pt modelId="{5422206E-DD3F-4B94-9D10-8A5FFF1DA855}">
      <dgm:prSet phldrT="[Текст]"/>
      <dgm:spPr/>
      <dgm:t>
        <a:bodyPr/>
        <a:lstStyle/>
        <a:p>
          <a:r>
            <a:rPr lang="ru-RU" dirty="0" smtClean="0"/>
            <a:t>Отрицательный </a:t>
          </a:r>
          <a:endParaRPr lang="ru-RU" dirty="0"/>
        </a:p>
      </dgm:t>
    </dgm:pt>
    <dgm:pt modelId="{FFBBFC7D-E962-4F16-8DA8-ABAF5A4EBD14}" type="parTrans" cxnId="{B2083B68-3AC0-4BAA-B769-E426C4CD4FCF}">
      <dgm:prSet/>
      <dgm:spPr/>
      <dgm:t>
        <a:bodyPr/>
        <a:lstStyle/>
        <a:p>
          <a:endParaRPr lang="ru-RU"/>
        </a:p>
      </dgm:t>
    </dgm:pt>
    <dgm:pt modelId="{55714FB1-D797-42E9-B6D6-622E30F7EF48}" type="sibTrans" cxnId="{B2083B68-3AC0-4BAA-B769-E426C4CD4FCF}">
      <dgm:prSet/>
      <dgm:spPr/>
      <dgm:t>
        <a:bodyPr/>
        <a:lstStyle/>
        <a:p>
          <a:endParaRPr lang="ru-RU"/>
        </a:p>
      </dgm:t>
    </dgm:pt>
    <dgm:pt modelId="{DF3040E7-5CDB-407C-8FD8-D0BEC13A20CB}">
      <dgm:prSet phldrT="[Текст]"/>
      <dgm:spPr/>
      <dgm:t>
        <a:bodyPr/>
        <a:lstStyle/>
        <a:p>
          <a:r>
            <a:rPr lang="ru-RU" dirty="0" smtClean="0"/>
            <a:t>Нулевой</a:t>
          </a:r>
          <a:endParaRPr lang="ru-RU" dirty="0"/>
        </a:p>
      </dgm:t>
    </dgm:pt>
    <dgm:pt modelId="{CF73B9D0-742A-4408-B146-CA1DD0758BAD}" type="parTrans" cxnId="{45E07E00-745F-4573-8E78-CDF4DEFFD9A9}">
      <dgm:prSet/>
      <dgm:spPr/>
      <dgm:t>
        <a:bodyPr/>
        <a:lstStyle/>
        <a:p>
          <a:endParaRPr lang="ru-RU"/>
        </a:p>
      </dgm:t>
    </dgm:pt>
    <dgm:pt modelId="{41A88032-0C1B-4754-8F8B-26F2EA4355C3}" type="sibTrans" cxnId="{45E07E00-745F-4573-8E78-CDF4DEFFD9A9}">
      <dgm:prSet/>
      <dgm:spPr/>
      <dgm:t>
        <a:bodyPr/>
        <a:lstStyle/>
        <a:p>
          <a:endParaRPr lang="ru-RU"/>
        </a:p>
      </dgm:t>
    </dgm:pt>
    <dgm:pt modelId="{553715D4-A7CE-41FD-835B-0034A879BE7F}" type="pres">
      <dgm:prSet presAssocID="{AF5FD7C1-5FAC-4D3C-9EDA-24B7522031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92D2A4-5102-4BB6-8EEE-EFF792D4C7AF}" type="pres">
      <dgm:prSet presAssocID="{EBF4E721-58A2-4DDE-9C10-88E9839973BC}" presName="hierRoot1" presStyleCnt="0"/>
      <dgm:spPr/>
    </dgm:pt>
    <dgm:pt modelId="{F32255B5-E412-4FCA-A263-2769D14223CE}" type="pres">
      <dgm:prSet presAssocID="{EBF4E721-58A2-4DDE-9C10-88E9839973BC}" presName="composite" presStyleCnt="0"/>
      <dgm:spPr/>
    </dgm:pt>
    <dgm:pt modelId="{32013CA3-2D15-4EB8-BFD6-68C1A21D408D}" type="pres">
      <dgm:prSet presAssocID="{EBF4E721-58A2-4DDE-9C10-88E9839973BC}" presName="background" presStyleLbl="node0" presStyleIdx="0" presStyleCnt="1"/>
      <dgm:spPr/>
    </dgm:pt>
    <dgm:pt modelId="{3223451E-4746-4F0C-9224-1C54AC070751}" type="pres">
      <dgm:prSet presAssocID="{EBF4E721-58A2-4DDE-9C10-88E9839973B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80D264-1CD1-4DDF-95F2-3407CE20C494}" type="pres">
      <dgm:prSet presAssocID="{EBF4E721-58A2-4DDE-9C10-88E9839973BC}" presName="hierChild2" presStyleCnt="0"/>
      <dgm:spPr/>
    </dgm:pt>
    <dgm:pt modelId="{F6F3EDEA-12D1-4501-8102-B36B934B549D}" type="pres">
      <dgm:prSet presAssocID="{6EE1FCC1-DAE9-4E12-BFEC-89450180FBFE}" presName="Name10" presStyleLbl="parChTrans1D2" presStyleIdx="0" presStyleCnt="3"/>
      <dgm:spPr/>
      <dgm:t>
        <a:bodyPr/>
        <a:lstStyle/>
        <a:p>
          <a:endParaRPr lang="ru-RU"/>
        </a:p>
      </dgm:t>
    </dgm:pt>
    <dgm:pt modelId="{3E8FB825-0FED-45C8-8730-6F728D36865C}" type="pres">
      <dgm:prSet presAssocID="{ACB9CA91-DCAE-4D0D-8E86-8B051F7543F6}" presName="hierRoot2" presStyleCnt="0"/>
      <dgm:spPr/>
    </dgm:pt>
    <dgm:pt modelId="{02259C8F-AB50-4F3A-BD93-D37FED4A8E23}" type="pres">
      <dgm:prSet presAssocID="{ACB9CA91-DCAE-4D0D-8E86-8B051F7543F6}" presName="composite2" presStyleCnt="0"/>
      <dgm:spPr/>
    </dgm:pt>
    <dgm:pt modelId="{F70443B4-587D-469B-9155-823706261271}" type="pres">
      <dgm:prSet presAssocID="{ACB9CA91-DCAE-4D0D-8E86-8B051F7543F6}" presName="background2" presStyleLbl="node2" presStyleIdx="0" presStyleCnt="3"/>
      <dgm:spPr/>
    </dgm:pt>
    <dgm:pt modelId="{781383EC-7C9D-4EAC-B880-FDAC5B971484}" type="pres">
      <dgm:prSet presAssocID="{ACB9CA91-DCAE-4D0D-8E86-8B051F7543F6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C1ADA6-85A7-4361-BAC1-7241D54E1DFE}" type="pres">
      <dgm:prSet presAssocID="{ACB9CA91-DCAE-4D0D-8E86-8B051F7543F6}" presName="hierChild3" presStyleCnt="0"/>
      <dgm:spPr/>
    </dgm:pt>
    <dgm:pt modelId="{8B2CA722-3123-4115-B599-BA5DCD13965E}" type="pres">
      <dgm:prSet presAssocID="{FFBBFC7D-E962-4F16-8DA8-ABAF5A4EBD14}" presName="Name10" presStyleLbl="parChTrans1D2" presStyleIdx="1" presStyleCnt="3"/>
      <dgm:spPr/>
      <dgm:t>
        <a:bodyPr/>
        <a:lstStyle/>
        <a:p>
          <a:endParaRPr lang="ru-RU"/>
        </a:p>
      </dgm:t>
    </dgm:pt>
    <dgm:pt modelId="{ACC870A2-5719-4D67-944C-FB1BA15FBB58}" type="pres">
      <dgm:prSet presAssocID="{5422206E-DD3F-4B94-9D10-8A5FFF1DA855}" presName="hierRoot2" presStyleCnt="0"/>
      <dgm:spPr/>
    </dgm:pt>
    <dgm:pt modelId="{972625BC-1DDD-49E3-94C2-17B75EE024CA}" type="pres">
      <dgm:prSet presAssocID="{5422206E-DD3F-4B94-9D10-8A5FFF1DA855}" presName="composite2" presStyleCnt="0"/>
      <dgm:spPr/>
    </dgm:pt>
    <dgm:pt modelId="{9CADF914-371E-4325-954C-87C3E480E97F}" type="pres">
      <dgm:prSet presAssocID="{5422206E-DD3F-4B94-9D10-8A5FFF1DA855}" presName="background2" presStyleLbl="node2" presStyleIdx="1" presStyleCnt="3"/>
      <dgm:spPr/>
    </dgm:pt>
    <dgm:pt modelId="{BF1063C6-ACF9-4236-AED0-205FF0D08C81}" type="pres">
      <dgm:prSet presAssocID="{5422206E-DD3F-4B94-9D10-8A5FFF1DA855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36C52A-6750-4C69-B076-8628F15106DA}" type="pres">
      <dgm:prSet presAssocID="{5422206E-DD3F-4B94-9D10-8A5FFF1DA855}" presName="hierChild3" presStyleCnt="0"/>
      <dgm:spPr/>
    </dgm:pt>
    <dgm:pt modelId="{CF949B24-C91F-4C17-8E91-CE692C88E736}" type="pres">
      <dgm:prSet presAssocID="{CF73B9D0-742A-4408-B146-CA1DD0758BAD}" presName="Name10" presStyleLbl="parChTrans1D2" presStyleIdx="2" presStyleCnt="3"/>
      <dgm:spPr/>
      <dgm:t>
        <a:bodyPr/>
        <a:lstStyle/>
        <a:p>
          <a:endParaRPr lang="ru-RU"/>
        </a:p>
      </dgm:t>
    </dgm:pt>
    <dgm:pt modelId="{6297BFA0-4333-4442-B352-AB4B0BB15480}" type="pres">
      <dgm:prSet presAssocID="{DF3040E7-5CDB-407C-8FD8-D0BEC13A20CB}" presName="hierRoot2" presStyleCnt="0"/>
      <dgm:spPr/>
    </dgm:pt>
    <dgm:pt modelId="{99D3B32B-02E6-4C07-A63C-8F245ABF1A0F}" type="pres">
      <dgm:prSet presAssocID="{DF3040E7-5CDB-407C-8FD8-D0BEC13A20CB}" presName="composite2" presStyleCnt="0"/>
      <dgm:spPr/>
    </dgm:pt>
    <dgm:pt modelId="{5660E547-0311-499A-AC32-358C789260C8}" type="pres">
      <dgm:prSet presAssocID="{DF3040E7-5CDB-407C-8FD8-D0BEC13A20CB}" presName="background2" presStyleLbl="node2" presStyleIdx="2" presStyleCnt="3"/>
      <dgm:spPr/>
    </dgm:pt>
    <dgm:pt modelId="{BB59653E-7AC9-4920-997B-AF2176B33953}" type="pres">
      <dgm:prSet presAssocID="{DF3040E7-5CDB-407C-8FD8-D0BEC13A20CB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A5580D-8B49-4DE3-B73D-691A61D5BFB2}" type="pres">
      <dgm:prSet presAssocID="{DF3040E7-5CDB-407C-8FD8-D0BEC13A20CB}" presName="hierChild3" presStyleCnt="0"/>
      <dgm:spPr/>
    </dgm:pt>
  </dgm:ptLst>
  <dgm:cxnLst>
    <dgm:cxn modelId="{45E07E00-745F-4573-8E78-CDF4DEFFD9A9}" srcId="{EBF4E721-58A2-4DDE-9C10-88E9839973BC}" destId="{DF3040E7-5CDB-407C-8FD8-D0BEC13A20CB}" srcOrd="2" destOrd="0" parTransId="{CF73B9D0-742A-4408-B146-CA1DD0758BAD}" sibTransId="{41A88032-0C1B-4754-8F8B-26F2EA4355C3}"/>
    <dgm:cxn modelId="{15DB6EC6-7042-49CB-AE20-4449B41F6331}" type="presOf" srcId="{CF73B9D0-742A-4408-B146-CA1DD0758BAD}" destId="{CF949B24-C91F-4C17-8E91-CE692C88E736}" srcOrd="0" destOrd="0" presId="urn:microsoft.com/office/officeart/2005/8/layout/hierarchy1"/>
    <dgm:cxn modelId="{8B89CF81-BC85-4895-851D-F26E46FB832F}" type="presOf" srcId="{ACB9CA91-DCAE-4D0D-8E86-8B051F7543F6}" destId="{781383EC-7C9D-4EAC-B880-FDAC5B971484}" srcOrd="0" destOrd="0" presId="urn:microsoft.com/office/officeart/2005/8/layout/hierarchy1"/>
    <dgm:cxn modelId="{DB2A5C9D-952A-465A-A231-1992C36F1733}" srcId="{EBF4E721-58A2-4DDE-9C10-88E9839973BC}" destId="{ACB9CA91-DCAE-4D0D-8E86-8B051F7543F6}" srcOrd="0" destOrd="0" parTransId="{6EE1FCC1-DAE9-4E12-BFEC-89450180FBFE}" sibTransId="{5E49C8F0-6E52-4E3B-9EE4-FB824610BC5F}"/>
    <dgm:cxn modelId="{AF8C63DE-B47A-4F8A-91B1-44C05923369B}" srcId="{AF5FD7C1-5FAC-4D3C-9EDA-24B75220319E}" destId="{EBF4E721-58A2-4DDE-9C10-88E9839973BC}" srcOrd="0" destOrd="0" parTransId="{75422E8E-CE84-4E2A-807D-805D19419415}" sibTransId="{2FFC17C0-9FC0-4C16-A879-CC09A013B41E}"/>
    <dgm:cxn modelId="{671E50B8-C4F7-40C6-93D0-BB57C595DD8D}" type="presOf" srcId="{AF5FD7C1-5FAC-4D3C-9EDA-24B75220319E}" destId="{553715D4-A7CE-41FD-835B-0034A879BE7F}" srcOrd="0" destOrd="0" presId="urn:microsoft.com/office/officeart/2005/8/layout/hierarchy1"/>
    <dgm:cxn modelId="{E34476FC-D355-43CB-82D1-F69A86F40D39}" type="presOf" srcId="{FFBBFC7D-E962-4F16-8DA8-ABAF5A4EBD14}" destId="{8B2CA722-3123-4115-B599-BA5DCD13965E}" srcOrd="0" destOrd="0" presId="urn:microsoft.com/office/officeart/2005/8/layout/hierarchy1"/>
    <dgm:cxn modelId="{036E23C0-8405-49DF-AC14-3BB508B7557D}" type="presOf" srcId="{EBF4E721-58A2-4DDE-9C10-88E9839973BC}" destId="{3223451E-4746-4F0C-9224-1C54AC070751}" srcOrd="0" destOrd="0" presId="urn:microsoft.com/office/officeart/2005/8/layout/hierarchy1"/>
    <dgm:cxn modelId="{EA26366C-27AE-45A9-A9C2-995891F51885}" type="presOf" srcId="{DF3040E7-5CDB-407C-8FD8-D0BEC13A20CB}" destId="{BB59653E-7AC9-4920-997B-AF2176B33953}" srcOrd="0" destOrd="0" presId="urn:microsoft.com/office/officeart/2005/8/layout/hierarchy1"/>
    <dgm:cxn modelId="{1CA78130-2555-4F83-AF87-515984E8710E}" type="presOf" srcId="{5422206E-DD3F-4B94-9D10-8A5FFF1DA855}" destId="{BF1063C6-ACF9-4236-AED0-205FF0D08C81}" srcOrd="0" destOrd="0" presId="urn:microsoft.com/office/officeart/2005/8/layout/hierarchy1"/>
    <dgm:cxn modelId="{B2083B68-3AC0-4BAA-B769-E426C4CD4FCF}" srcId="{EBF4E721-58A2-4DDE-9C10-88E9839973BC}" destId="{5422206E-DD3F-4B94-9D10-8A5FFF1DA855}" srcOrd="1" destOrd="0" parTransId="{FFBBFC7D-E962-4F16-8DA8-ABAF5A4EBD14}" sibTransId="{55714FB1-D797-42E9-B6D6-622E30F7EF48}"/>
    <dgm:cxn modelId="{753EA149-9E10-4F03-8C97-CDEF44632F8C}" type="presOf" srcId="{6EE1FCC1-DAE9-4E12-BFEC-89450180FBFE}" destId="{F6F3EDEA-12D1-4501-8102-B36B934B549D}" srcOrd="0" destOrd="0" presId="urn:microsoft.com/office/officeart/2005/8/layout/hierarchy1"/>
    <dgm:cxn modelId="{99A79031-51B0-41A5-ADFE-AEBE34872A33}" type="presParOf" srcId="{553715D4-A7CE-41FD-835B-0034A879BE7F}" destId="{6692D2A4-5102-4BB6-8EEE-EFF792D4C7AF}" srcOrd="0" destOrd="0" presId="urn:microsoft.com/office/officeart/2005/8/layout/hierarchy1"/>
    <dgm:cxn modelId="{15F979C4-E8CA-49BD-B325-B0B368061807}" type="presParOf" srcId="{6692D2A4-5102-4BB6-8EEE-EFF792D4C7AF}" destId="{F32255B5-E412-4FCA-A263-2769D14223CE}" srcOrd="0" destOrd="0" presId="urn:microsoft.com/office/officeart/2005/8/layout/hierarchy1"/>
    <dgm:cxn modelId="{678C5F84-2E71-4AC0-9BBA-66F9EBFC23E9}" type="presParOf" srcId="{F32255B5-E412-4FCA-A263-2769D14223CE}" destId="{32013CA3-2D15-4EB8-BFD6-68C1A21D408D}" srcOrd="0" destOrd="0" presId="urn:microsoft.com/office/officeart/2005/8/layout/hierarchy1"/>
    <dgm:cxn modelId="{AD35E0C5-30BF-415F-A362-E7D995D8BA2A}" type="presParOf" srcId="{F32255B5-E412-4FCA-A263-2769D14223CE}" destId="{3223451E-4746-4F0C-9224-1C54AC070751}" srcOrd="1" destOrd="0" presId="urn:microsoft.com/office/officeart/2005/8/layout/hierarchy1"/>
    <dgm:cxn modelId="{F6CD2A67-4B8B-47CB-A812-BD2523C85B40}" type="presParOf" srcId="{6692D2A4-5102-4BB6-8EEE-EFF792D4C7AF}" destId="{3080D264-1CD1-4DDF-95F2-3407CE20C494}" srcOrd="1" destOrd="0" presId="urn:microsoft.com/office/officeart/2005/8/layout/hierarchy1"/>
    <dgm:cxn modelId="{2EC30E58-B11F-49F5-B732-75A7668BE9FD}" type="presParOf" srcId="{3080D264-1CD1-4DDF-95F2-3407CE20C494}" destId="{F6F3EDEA-12D1-4501-8102-B36B934B549D}" srcOrd="0" destOrd="0" presId="urn:microsoft.com/office/officeart/2005/8/layout/hierarchy1"/>
    <dgm:cxn modelId="{78560066-2190-4F65-BB28-EBE39E59EC79}" type="presParOf" srcId="{3080D264-1CD1-4DDF-95F2-3407CE20C494}" destId="{3E8FB825-0FED-45C8-8730-6F728D36865C}" srcOrd="1" destOrd="0" presId="urn:microsoft.com/office/officeart/2005/8/layout/hierarchy1"/>
    <dgm:cxn modelId="{5E53C57B-9D20-4919-A294-424C33EDD97D}" type="presParOf" srcId="{3E8FB825-0FED-45C8-8730-6F728D36865C}" destId="{02259C8F-AB50-4F3A-BD93-D37FED4A8E23}" srcOrd="0" destOrd="0" presId="urn:microsoft.com/office/officeart/2005/8/layout/hierarchy1"/>
    <dgm:cxn modelId="{2D23B78D-2BFE-49D9-A533-3AFD27E97BA4}" type="presParOf" srcId="{02259C8F-AB50-4F3A-BD93-D37FED4A8E23}" destId="{F70443B4-587D-469B-9155-823706261271}" srcOrd="0" destOrd="0" presId="urn:microsoft.com/office/officeart/2005/8/layout/hierarchy1"/>
    <dgm:cxn modelId="{E94BB1AB-C653-49FE-8B7A-60AFD8189571}" type="presParOf" srcId="{02259C8F-AB50-4F3A-BD93-D37FED4A8E23}" destId="{781383EC-7C9D-4EAC-B880-FDAC5B971484}" srcOrd="1" destOrd="0" presId="urn:microsoft.com/office/officeart/2005/8/layout/hierarchy1"/>
    <dgm:cxn modelId="{979A8A74-75B8-4A92-9AED-4DAEF25E7F2A}" type="presParOf" srcId="{3E8FB825-0FED-45C8-8730-6F728D36865C}" destId="{66C1ADA6-85A7-4361-BAC1-7241D54E1DFE}" srcOrd="1" destOrd="0" presId="urn:microsoft.com/office/officeart/2005/8/layout/hierarchy1"/>
    <dgm:cxn modelId="{CBFDCE05-7D16-43EC-86CF-2D8060ED7FBD}" type="presParOf" srcId="{3080D264-1CD1-4DDF-95F2-3407CE20C494}" destId="{8B2CA722-3123-4115-B599-BA5DCD13965E}" srcOrd="2" destOrd="0" presId="urn:microsoft.com/office/officeart/2005/8/layout/hierarchy1"/>
    <dgm:cxn modelId="{54BBD395-B0D4-4A43-92F1-F568B77E4BE8}" type="presParOf" srcId="{3080D264-1CD1-4DDF-95F2-3407CE20C494}" destId="{ACC870A2-5719-4D67-944C-FB1BA15FBB58}" srcOrd="3" destOrd="0" presId="urn:microsoft.com/office/officeart/2005/8/layout/hierarchy1"/>
    <dgm:cxn modelId="{56058505-5241-412A-8C8E-0DC457905474}" type="presParOf" srcId="{ACC870A2-5719-4D67-944C-FB1BA15FBB58}" destId="{972625BC-1DDD-49E3-94C2-17B75EE024CA}" srcOrd="0" destOrd="0" presId="urn:microsoft.com/office/officeart/2005/8/layout/hierarchy1"/>
    <dgm:cxn modelId="{B7F4371C-A37F-4825-A6ED-3B882F25A543}" type="presParOf" srcId="{972625BC-1DDD-49E3-94C2-17B75EE024CA}" destId="{9CADF914-371E-4325-954C-87C3E480E97F}" srcOrd="0" destOrd="0" presId="urn:microsoft.com/office/officeart/2005/8/layout/hierarchy1"/>
    <dgm:cxn modelId="{59E0BEE4-6D89-4CC0-A21D-C2C61F064F57}" type="presParOf" srcId="{972625BC-1DDD-49E3-94C2-17B75EE024CA}" destId="{BF1063C6-ACF9-4236-AED0-205FF0D08C81}" srcOrd="1" destOrd="0" presId="urn:microsoft.com/office/officeart/2005/8/layout/hierarchy1"/>
    <dgm:cxn modelId="{B65D34CE-E711-487D-A83A-2E35B63098F1}" type="presParOf" srcId="{ACC870A2-5719-4D67-944C-FB1BA15FBB58}" destId="{B936C52A-6750-4C69-B076-8628F15106DA}" srcOrd="1" destOrd="0" presId="urn:microsoft.com/office/officeart/2005/8/layout/hierarchy1"/>
    <dgm:cxn modelId="{E82E5EA6-C1AC-4B80-B669-CB8E7A68A6B6}" type="presParOf" srcId="{3080D264-1CD1-4DDF-95F2-3407CE20C494}" destId="{CF949B24-C91F-4C17-8E91-CE692C88E736}" srcOrd="4" destOrd="0" presId="urn:microsoft.com/office/officeart/2005/8/layout/hierarchy1"/>
    <dgm:cxn modelId="{1190157E-BAF6-4B78-BFE3-04B53FF67165}" type="presParOf" srcId="{3080D264-1CD1-4DDF-95F2-3407CE20C494}" destId="{6297BFA0-4333-4442-B352-AB4B0BB15480}" srcOrd="5" destOrd="0" presId="urn:microsoft.com/office/officeart/2005/8/layout/hierarchy1"/>
    <dgm:cxn modelId="{AEBDB62E-C6B8-4208-8CF4-65E977DE1911}" type="presParOf" srcId="{6297BFA0-4333-4442-B352-AB4B0BB15480}" destId="{99D3B32B-02E6-4C07-A63C-8F245ABF1A0F}" srcOrd="0" destOrd="0" presId="urn:microsoft.com/office/officeart/2005/8/layout/hierarchy1"/>
    <dgm:cxn modelId="{13CC2756-20A3-43FF-A2DF-57DB5B555508}" type="presParOf" srcId="{99D3B32B-02E6-4C07-A63C-8F245ABF1A0F}" destId="{5660E547-0311-499A-AC32-358C789260C8}" srcOrd="0" destOrd="0" presId="urn:microsoft.com/office/officeart/2005/8/layout/hierarchy1"/>
    <dgm:cxn modelId="{9148BA76-5552-448F-813C-AB630482F037}" type="presParOf" srcId="{99D3B32B-02E6-4C07-A63C-8F245ABF1A0F}" destId="{BB59653E-7AC9-4920-997B-AF2176B33953}" srcOrd="1" destOrd="0" presId="urn:microsoft.com/office/officeart/2005/8/layout/hierarchy1"/>
    <dgm:cxn modelId="{2E18D437-6E5B-4027-B47C-99CA5E55D3E5}" type="presParOf" srcId="{6297BFA0-4333-4442-B352-AB4B0BB15480}" destId="{EEA5580D-8B49-4DE3-B73D-691A61D5BFB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949B24-C91F-4C17-8E91-CE692C88E736}">
      <dsp:nvSpPr>
        <dsp:cNvPr id="0" name=""/>
        <dsp:cNvSpPr/>
      </dsp:nvSpPr>
      <dsp:spPr>
        <a:xfrm>
          <a:off x="29527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04"/>
              </a:lnTo>
              <a:lnTo>
                <a:pt x="2095499" y="339804"/>
              </a:lnTo>
              <a:lnTo>
                <a:pt x="2095499" y="4986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2CA722-3123-4115-B599-BA5DCD13965E}">
      <dsp:nvSpPr>
        <dsp:cNvPr id="0" name=""/>
        <dsp:cNvSpPr/>
      </dsp:nvSpPr>
      <dsp:spPr>
        <a:xfrm>
          <a:off x="2907030" y="1692195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3EDEA-12D1-4501-8102-B36B934B549D}">
      <dsp:nvSpPr>
        <dsp:cNvPr id="0" name=""/>
        <dsp:cNvSpPr/>
      </dsp:nvSpPr>
      <dsp:spPr>
        <a:xfrm>
          <a:off x="8572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2095499" y="0"/>
              </a:moveTo>
              <a:lnTo>
                <a:pt x="2095499" y="339804"/>
              </a:lnTo>
              <a:lnTo>
                <a:pt x="0" y="339804"/>
              </a:lnTo>
              <a:lnTo>
                <a:pt x="0" y="4986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13CA3-2D15-4EB8-BFD6-68C1A21D408D}">
      <dsp:nvSpPr>
        <dsp:cNvPr id="0" name=""/>
        <dsp:cNvSpPr/>
      </dsp:nvSpPr>
      <dsp:spPr>
        <a:xfrm>
          <a:off x="2095500" y="603488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3451E-4746-4F0C-9224-1C54AC070751}">
      <dsp:nvSpPr>
        <dsp:cNvPr id="0" name=""/>
        <dsp:cNvSpPr/>
      </dsp:nvSpPr>
      <dsp:spPr>
        <a:xfrm>
          <a:off x="2286000" y="784463"/>
          <a:ext cx="1714499" cy="108870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Денежный поток</a:t>
          </a:r>
          <a:endParaRPr lang="ru-RU" sz="1700" kern="1200" dirty="0"/>
        </a:p>
      </dsp:txBody>
      <dsp:txXfrm>
        <a:off x="2286000" y="784463"/>
        <a:ext cx="1714499" cy="1088707"/>
      </dsp:txXfrm>
    </dsp:sp>
    <dsp:sp modelId="{F70443B4-587D-469B-9155-823706261271}">
      <dsp:nvSpPr>
        <dsp:cNvPr id="0" name=""/>
        <dsp:cNvSpPr/>
      </dsp:nvSpPr>
      <dsp:spPr>
        <a:xfrm>
          <a:off x="0" y="2190829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383EC-7C9D-4EAC-B880-FDAC5B971484}">
      <dsp:nvSpPr>
        <dsp:cNvPr id="0" name=""/>
        <dsp:cNvSpPr/>
      </dsp:nvSpPr>
      <dsp:spPr>
        <a:xfrm>
          <a:off x="1905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Положительный</a:t>
          </a:r>
          <a:endParaRPr lang="ru-RU" sz="1700" kern="1200" dirty="0"/>
        </a:p>
      </dsp:txBody>
      <dsp:txXfrm>
        <a:off x="190500" y="2371804"/>
        <a:ext cx="1714499" cy="1088707"/>
      </dsp:txXfrm>
    </dsp:sp>
    <dsp:sp modelId="{9CADF914-371E-4325-954C-87C3E480E97F}">
      <dsp:nvSpPr>
        <dsp:cNvPr id="0" name=""/>
        <dsp:cNvSpPr/>
      </dsp:nvSpPr>
      <dsp:spPr>
        <a:xfrm>
          <a:off x="20955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063C6-ACF9-4236-AED0-205FF0D08C81}">
      <dsp:nvSpPr>
        <dsp:cNvPr id="0" name=""/>
        <dsp:cNvSpPr/>
      </dsp:nvSpPr>
      <dsp:spPr>
        <a:xfrm>
          <a:off x="22860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Отрицательный </a:t>
          </a:r>
          <a:endParaRPr lang="ru-RU" sz="1700" kern="1200" dirty="0"/>
        </a:p>
      </dsp:txBody>
      <dsp:txXfrm>
        <a:off x="2286000" y="2371804"/>
        <a:ext cx="1714499" cy="1088707"/>
      </dsp:txXfrm>
    </dsp:sp>
    <dsp:sp modelId="{5660E547-0311-499A-AC32-358C789260C8}">
      <dsp:nvSpPr>
        <dsp:cNvPr id="0" name=""/>
        <dsp:cNvSpPr/>
      </dsp:nvSpPr>
      <dsp:spPr>
        <a:xfrm>
          <a:off x="41910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9653E-7AC9-4920-997B-AF2176B33953}">
      <dsp:nvSpPr>
        <dsp:cNvPr id="0" name=""/>
        <dsp:cNvSpPr/>
      </dsp:nvSpPr>
      <dsp:spPr>
        <a:xfrm>
          <a:off x="4381499" y="2371804"/>
          <a:ext cx="1714499" cy="108870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Нулевой</a:t>
          </a:r>
          <a:endParaRPr lang="ru-RU" sz="1700" kern="1200" dirty="0"/>
        </a:p>
      </dsp:txBody>
      <dsp:txXfrm>
        <a:off x="4381499" y="2371804"/>
        <a:ext cx="1714499" cy="1088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финансовой грамотности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Боряева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Федоровна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628800"/>
            <a:ext cx="2245449" cy="220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713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Де́ньги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 всеобщий эквивалент, служащий мерой стоимости любых товаров и услуг, способный непосредственно на них обмениваться.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Вафельная картинка деньги &quot;Мешок с долларами&quot; | Заработать деньг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501008"/>
            <a:ext cx="4176464" cy="29527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8" name="Picture 12" descr="Сущность и функции денег - online present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6120680" cy="6120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1858258"/>
              </p:ext>
            </p:extLst>
          </p:nvPr>
        </p:nvGraphicFramePr>
        <p:xfrm>
          <a:off x="1403648" y="1268760"/>
          <a:ext cx="6192688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xmlns="" val="471112195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37721417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ТЕРМИН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343215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 1 : «Сущность финансовой грамотности»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571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4529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Пассивы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6704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Денежный поток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1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денег: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Деньги,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как мера стоимости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3498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Деньги, как средство обращения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9193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Деньги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как средство платежа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2726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Деньги, как средство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накопления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5654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Мировые деньги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828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098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аленькие люди 3D - деньги магнит — Стоковое фото © AnatolyM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780928"/>
            <a:ext cx="4286250" cy="38004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Тема 1. Сущность финансовой грамотности населения, ее цели и задачи.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2664296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Финансовая грамотность – это совокупность таких элементов, как осведомленность, знания, навыки, установки (жизненные ориентиры) и поведение, позволяющая принимать обоснованные финансовые решения для достижения личного финансового благополучия.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ᐈ Человечек для презентации фото, рисунки 3d человечки | скачать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844" y="2170455"/>
            <a:ext cx="3203156" cy="46875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Неграмотный: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Нет накоплений и не планирует их завести.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Не ставит финансовые цели и не составляет план.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Берёт деньги в долг, не задумываясь о процентах и стратегии погашения.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Тратит все средства, которые получает.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Не инвестирует, не пытается сохранить 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или приумножить капитал.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Хранит деньги «под подушкой», а не в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банке или инвестиционных активах.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Не реструктурирует кредиты.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• Не пользуется страхованием.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Как делать интересные и нестандартные слайды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46" y="3573016"/>
            <a:ext cx="3419454" cy="30689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Грамотный: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892480" cy="540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Имеет финансовые цели с разным горизонтом (от ремонта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автомобиля до пенсионных накоплений).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Контролирует размер задолженностей.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Корректирует финансовый план.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Использует кредиты как инструмент увеличения доходов, а не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как средство исполнения прихотей.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Расставляет приоритеты — избавляется от долгов с большими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процентами, а потом копит.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Хранит деньги в инвестиционных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инструментах (депозиты, акции, облигации).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Реструктурирует кредиты, чтобы 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избавиться от лишних расходов.</a:t>
            </a:r>
          </a:p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• Страхует имущество и здоровье.</a:t>
            </a:r>
            <a:endParaRPr lang="ru-RU" dirty="0"/>
          </a:p>
        </p:txBody>
      </p:sp>
      <p:sp>
        <p:nvSpPr>
          <p:cNvPr id="16386" name="AutoShape 2" descr="Картинки с человечками для презентации (35 фото) | Презентаци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артинки с человечками для презентации (35 фото) | Презентаци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Картинки с человечками для презентации (35 фото) | Презентаци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4572000" cy="5400600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Целью финансовой грамотности - является создание основ для формирования финансово грамотного поведения населения как необходимого условия повышения уровня и качества жизни граждан, в том числе за счет использования финансовых продуктов и услуг надлежащего качества.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8434" name="Picture 2" descr="Программа повышения финансовой грамотн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548680"/>
            <a:ext cx="4133120" cy="5472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17646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охвата и качества финансового образования и информированности населения, а также обеспечение необходимой институциональной базы и методических ресурсов образовательного сообщества с учетом развития современных финансовых технологий;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механизмов взаимодействия государства и общества, обеспечивающих повышение финансовой грамотности населения и информированности в указанной области в том числе в части защиты прав потребителей финансовых услуг, пенсионного обеспечения и социально ответственного поведения участников финансового рынка.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понятия: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ПАССИВ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ДЕНЕЖНЫЙ ПОТОК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47664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4283968" y="5949280"/>
            <a:ext cx="576064" cy="7200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2339752" y="5877272"/>
            <a:ext cx="504056" cy="72008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Семейный бюдж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382884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378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Тема 1. Сущность финансовой грамотности населения, ее цели и задачи. </vt:lpstr>
      <vt:lpstr>Слайд 3</vt:lpstr>
      <vt:lpstr>Неграмотный:</vt:lpstr>
      <vt:lpstr>Грамотный:</vt:lpstr>
      <vt:lpstr>Слайд 6</vt:lpstr>
      <vt:lpstr>Задачи:</vt:lpstr>
      <vt:lpstr>Основные понятия:</vt:lpstr>
      <vt:lpstr>Слайд 9</vt:lpstr>
      <vt:lpstr>Слайд 10</vt:lpstr>
      <vt:lpstr>Слайд 11</vt:lpstr>
      <vt:lpstr>Глоссарий: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Сущность финансовой грамотности населения, ее цели и задачи </dc:title>
  <dc:creator>Operator11</dc:creator>
  <cp:lastModifiedBy>RePack by SPecialiST</cp:lastModifiedBy>
  <cp:revision>27</cp:revision>
  <dcterms:created xsi:type="dcterms:W3CDTF">2020-07-20T08:50:24Z</dcterms:created>
  <dcterms:modified xsi:type="dcterms:W3CDTF">2026-01-12T08:22:16Z</dcterms:modified>
</cp:coreProperties>
</file>