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91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19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00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6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06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89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18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42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3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551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962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A54FC-968B-45EA-9A69-54D01ED14985}" type="datetimeFigureOut">
              <a:rPr lang="ru-RU" smtClean="0"/>
              <a:pPr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997F7-9BBD-49D8-BF9E-2EFB82260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159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4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>
            <a:spLocks noGrp="1"/>
          </p:cNvSpPr>
          <p:nvPr>
            <p:ph type="ctrTitle"/>
          </p:nvPr>
        </p:nvSpPr>
        <p:spPr>
          <a:xfrm>
            <a:off x="9152" y="0"/>
            <a:ext cx="9144000" cy="6858000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Министерство сельского хозяйства Российской Федерации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ФГБОУ ВО ПЕНЗЕНСКИЙ ГАУ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Кафедра «Механизация технологических процессов в АПК»</a:t>
            </a:r>
            <a:br>
              <a:rPr lang="ru-RU" sz="2400">
                <a:latin typeface="Times New Roman" pitchFamily="18" charset="0"/>
                <a:cs typeface="Times New Roman" pitchFamily="18" charset="0"/>
              </a:rPr>
            </a:br>
            <a:br>
              <a:rPr lang="ru-RU" sz="2400">
                <a:latin typeface="Times New Roman" pitchFamily="18" charset="0"/>
                <a:cs typeface="Times New Roman" pitchFamily="18" charset="0"/>
              </a:rPr>
            </a:br>
            <a:br>
              <a:rPr lang="ru-RU" sz="240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Курсовой проект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по «сельско хозяйственным машинам»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на тему: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«Модернизация картофелекопателя КТН-2В»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Выполнил: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студент 331 гр.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Суменкова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Д.А.  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Пенза 2024 г</a:t>
            </a:r>
          </a:p>
        </p:txBody>
      </p:sp>
    </p:spTree>
    <p:extLst>
      <p:ext uri="{BB962C8B-B14F-4D97-AF65-F5344CB8AC3E}">
        <p14:creationId xmlns:p14="http://schemas.microsoft.com/office/powerpoint/2010/main" val="2959140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2852936"/>
            <a:ext cx="83972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Цель и задачи курсового проекта </a:t>
            </a:r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357158" y="1000108"/>
            <a:ext cx="8358246" cy="5000660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исследования  -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эффективности уборки картофеля путем модернизации лемеха картофелекопателя КТН-2В.</a:t>
            </a:r>
          </a:p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Задачи:                                                 </a:t>
            </a:r>
          </a:p>
          <a:p>
            <a:pPr marL="457200" indent="-457200" algn="just"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Провести анализ современного состояния вопроса уборки картофеля. </a:t>
            </a:r>
          </a:p>
          <a:p>
            <a:pPr marL="457200" indent="-457200" algn="just"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Обосновать и предложить мероприятия по модернизации лемеха картофелекопателя КТН-2В, произвести необходимые инженерные расчеты, подтверждающие работоспособность модернизированной машины.</a:t>
            </a:r>
          </a:p>
          <a:p>
            <a:pPr marL="457200" indent="-457200" algn="just"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Разработать мероприятия по регулировке модернизированного лемеха картофелекопателя и технике безопасности при его работе.</a:t>
            </a:r>
          </a:p>
        </p:txBody>
      </p:sp>
    </p:spTree>
    <p:extLst>
      <p:ext uri="{BB962C8B-B14F-4D97-AF65-F5344CB8AC3E}">
        <p14:creationId xmlns:p14="http://schemas.microsoft.com/office/powerpoint/2010/main" val="231144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4067944" y="3471336"/>
            <a:ext cx="50405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i="1" dirty="0"/>
              <a:t>Общий вид сеялки SIGMA5</a:t>
            </a:r>
            <a:endParaRPr kumimoji="0" lang="ru-RU" sz="18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144" y="405461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Обзор свекловичных сеялок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https://images.ru.prom.st/536020481_w640_h640_universalnaya-pnevmaticheskaya-seyalk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9395" y="3813557"/>
            <a:ext cx="3378549" cy="1948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0" y="21429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Обзор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катофелекопательных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устройств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61212" y="3493707"/>
            <a:ext cx="496114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4857752" y="2928934"/>
            <a:ext cx="3929058" cy="307777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sz="1400" i="1" dirty="0">
                <a:solidFill>
                  <a:schemeClr val="tx1"/>
                </a:solidFill>
              </a:rPr>
              <a:t>Общий вид картофелекопателя КСТ-1,4А</a:t>
            </a:r>
            <a:endParaRPr kumimoji="0" lang="ru-RU" sz="18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1472" y="5929330"/>
            <a:ext cx="3898162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i="1" dirty="0"/>
              <a:t>Общий вид картофелекопателя КТН-2В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Рисунок 20" descr="http://agroflot.ru/images/photos/images/37824.jpg"/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5000628" y="857232"/>
            <a:ext cx="3636581" cy="2045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s://images.ru.prom.st/536020481_w640_h640_universalnaya-pnevmaticheskaya-seyalka.jpg"/>
          <p:cNvPicPr/>
          <p:nvPr/>
        </p:nvPicPr>
        <p:blipFill>
          <a:blip r:embed="rId4"/>
          <a:stretch>
            <a:fillRect/>
          </a:stretch>
        </p:blipFill>
        <p:spPr bwMode="auto">
          <a:xfrm>
            <a:off x="714348" y="3643314"/>
            <a:ext cx="364333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image002.jpg"/>
          <p:cNvPicPr/>
          <p:nvPr/>
        </p:nvPicPr>
        <p:blipFill>
          <a:blip r:embed="rId5"/>
          <a:stretch>
            <a:fillRect/>
          </a:stretch>
        </p:blipFill>
        <p:spPr>
          <a:xfrm>
            <a:off x="428596" y="1000108"/>
            <a:ext cx="4163909" cy="1500198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428596" y="2643182"/>
            <a:ext cx="4143388" cy="738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400" i="1" dirty="0">
                <a:solidFill>
                  <a:schemeClr val="tx1"/>
                </a:solidFill>
              </a:rPr>
              <a:t>Механизм копирования с предохранительным устройством картофелекопателя КСТ-1, 4А (схема технологическая)</a:t>
            </a:r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25" name="Рисунок 24" descr="Рис.1. Картофелекопатель КТН-2В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29190" y="3714752"/>
            <a:ext cx="361041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Прямоугольник 25"/>
          <p:cNvSpPr/>
          <p:nvPr/>
        </p:nvSpPr>
        <p:spPr>
          <a:xfrm>
            <a:off x="5357818" y="5929330"/>
            <a:ext cx="2920030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1400" i="1" dirty="0">
                <a:solidFill>
                  <a:schemeClr val="tx1"/>
                </a:solidFill>
              </a:rPr>
              <a:t>Схема картофелекопателя КТН-2В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240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Патентный обзор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500034" y="0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Патентный обзор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4786314" y="3571876"/>
            <a:ext cx="4357686" cy="2246769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i="1" dirty="0"/>
              <a:t>Схема модернизированного лемеха </a:t>
            </a:r>
            <a:r>
              <a:rPr lang="ru-RU" sz="1400" i="1" dirty="0" err="1"/>
              <a:t>Бышова</a:t>
            </a:r>
            <a:r>
              <a:rPr lang="ru-RU" sz="1400" i="1" dirty="0"/>
              <a:t> Н.В., Тришкина И.Б., </a:t>
            </a:r>
            <a:r>
              <a:rPr lang="ru-RU" sz="1400" i="1" dirty="0" err="1"/>
              <a:t>Бышова</a:t>
            </a:r>
            <a:r>
              <a:rPr lang="ru-RU" sz="1400" i="1" dirty="0"/>
              <a:t> Д.Н., Липина В.Д., </a:t>
            </a:r>
            <a:r>
              <a:rPr lang="ru-RU" sz="1400" i="1" dirty="0" err="1"/>
              <a:t>Нестеровича</a:t>
            </a:r>
            <a:r>
              <a:rPr lang="ru-RU" sz="1400" i="1" dirty="0"/>
              <a:t> Э.О., Липиной Т.В. по патенту РФ 132944: 1- плоский лемех; 2- основной лемех; 3- каскадный лемех; 4- кронштейн; 5- рама; 6- болтовое соединение; 7- болтовое соединение; 8- кронштейн; 9- кронштейн; 10- коническая пружина; 11- упорная шайба; 12- гайка; 13- шплинт; 14- гайка; 15- шплинт; 16- регулировочные отверстия</a:t>
            </a:r>
            <a:endParaRPr lang="ru-RU" sz="1400" dirty="0"/>
          </a:p>
          <a:p>
            <a:endParaRPr lang="ru-RU" sz="1400" dirty="0"/>
          </a:p>
        </p:txBody>
      </p:sp>
      <p:pic>
        <p:nvPicPr>
          <p:cNvPr id="14" name="Рисунок 13" descr="патент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206032" y="812186"/>
            <a:ext cx="3857652" cy="1643074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285720" y="2428868"/>
            <a:ext cx="3857652" cy="738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i="1" dirty="0"/>
              <a:t>Схема конструкции лемеха плоского картофелекопателя по патенту</a:t>
            </a:r>
            <a:r>
              <a:rPr lang="ru-RU" sz="1400" dirty="0"/>
              <a:t> </a:t>
            </a:r>
            <a:r>
              <a:rPr lang="ru-RU" sz="1400" i="1" dirty="0"/>
              <a:t>РФ 204636</a:t>
            </a:r>
            <a:r>
              <a:rPr lang="en-US" sz="1400" i="1" dirty="0"/>
              <a:t>U</a:t>
            </a:r>
            <a:r>
              <a:rPr lang="ru-RU" sz="1400" i="1" dirty="0"/>
              <a:t>1 Коршунова В.Я. : 1- корпус; 2- пластина </a:t>
            </a:r>
            <a:endParaRPr lang="ru-RU" sz="1400" dirty="0"/>
          </a:p>
        </p:txBody>
      </p:sp>
      <p:pic>
        <p:nvPicPr>
          <p:cNvPr id="16" name="Рисунок 15" descr="ПАТЕНТ 2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4558966" y="1815161"/>
            <a:ext cx="4585034" cy="1651776"/>
          </a:xfrm>
          <a:prstGeom prst="rect">
            <a:avLst/>
          </a:prstGeom>
        </p:spPr>
      </p:pic>
      <p:pic>
        <p:nvPicPr>
          <p:cNvPr id="17" name="Рисунок 16" descr="патент 3.PNG"/>
          <p:cNvPicPr/>
          <p:nvPr/>
        </p:nvPicPr>
        <p:blipFill>
          <a:blip r:embed="rId4"/>
          <a:stretch>
            <a:fillRect/>
          </a:stretch>
        </p:blipFill>
        <p:spPr>
          <a:xfrm>
            <a:off x="1071538" y="3286124"/>
            <a:ext cx="2829059" cy="2268682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357158" y="5643579"/>
            <a:ext cx="4500594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i="1" dirty="0"/>
              <a:t>Схема конструкции подкапывающего рабочего органа </a:t>
            </a:r>
            <a:r>
              <a:rPr lang="ru-RU" sz="1400" i="1" dirty="0" err="1"/>
              <a:t>Хамхоева</a:t>
            </a:r>
            <a:r>
              <a:rPr lang="ru-RU" sz="1400" i="1" dirty="0"/>
              <a:t> Б.И. по патенту РФ 165720</a:t>
            </a:r>
            <a:r>
              <a:rPr lang="en-US" sz="1400" i="1" dirty="0"/>
              <a:t>U</a:t>
            </a:r>
            <a:r>
              <a:rPr lang="ru-RU" sz="1400" i="1" dirty="0"/>
              <a:t>1: 1- прутки; 2- поперечная конструкция; 3- отверстия</a:t>
            </a:r>
            <a:endParaRPr lang="ru-RU" sz="1400" dirty="0"/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760579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468560" y="23038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8288" y="228600"/>
            <a:ext cx="9104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Описание модернизированного рабочего органа сеялки ССТ-12В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-468560" y="23038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" name="Рисунок 10" descr="image010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64" y="785794"/>
            <a:ext cx="3397917" cy="2000264"/>
          </a:xfrm>
          <a:prstGeom prst="rect">
            <a:avLst/>
          </a:prstGeom>
        </p:spPr>
      </p:pic>
      <p:pic>
        <p:nvPicPr>
          <p:cNvPr id="12" name="Рисунок 11" descr="image012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1714512" y="3728658"/>
            <a:ext cx="5857884" cy="1983679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 rot="10800000" flipV="1">
            <a:off x="1571604" y="2714620"/>
            <a:ext cx="6101300" cy="107721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i="1" dirty="0"/>
              <a:t>Схема конструкции предохранительного механизма лемеха: 1-зажимные гайки; 2-упорная шайба; 3-пружины тарельчатые; 4-втулка шлицевая; 5-шайбы зубчато-фрикционные; 6-кронштейн; 7-вал; 8-балка.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214414" y="5715016"/>
            <a:ext cx="678661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i="1" dirty="0"/>
              <a:t>Схема технологическая работы предохранительной конструкции лемеха:. 1-лемех; 2-колесо ходовое; 3-пружины тарельчатые; 4-элеватор основной; 5-элеватор второй.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0953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8582" y="232829"/>
            <a:ext cx="76590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Расчёт на </a:t>
            </a:r>
            <a:r>
              <a:rPr lang="ru-RU" sz="2400" b="1"/>
              <a:t>прочность лемеха картофелекопателя КТН-2В</a:t>
            </a:r>
            <a:endParaRPr lang="ru-RU" sz="2400" b="1" i="1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42910" y="0"/>
            <a:ext cx="80977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Расчёт на прочность лемеха картофелекопателя КТН-2В</a:t>
            </a:r>
            <a:endParaRPr lang="ru-RU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схема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2620968" y="571908"/>
            <a:ext cx="3740500" cy="1714512"/>
          </a:xfrm>
          <a:prstGeom prst="rect">
            <a:avLst/>
          </a:prstGeom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357290" y="2143116"/>
            <a:ext cx="6643734" cy="116955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Схема сил, действующих на участок пласта: N – нормальная реакция, Т – сила трения, G – сила тяжести, D – сила динамического давления пласта, Q – реакция подпора, Q 1 – составляющая реакции подпора действующая вдоль оси </a:t>
            </a:r>
            <a:r>
              <a:rPr kumimoji="0" lang="ru-RU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 , Q 2 – составляющая реакции подпора, действующая вдоль оси </a:t>
            </a:r>
            <a:r>
              <a:rPr kumimoji="0" lang="ru-RU" sz="1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 ;</a:t>
            </a:r>
            <a:r>
              <a:rPr lang="ru-RU" sz="1400" i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</a:t>
            </a: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угол наклона лемеха.</a:t>
            </a:r>
            <a:endParaRPr kumimoji="0" lang="ru-RU" sz="1400" b="0" i="1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85720" y="3286124"/>
            <a:ext cx="8643998" cy="329320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плоской произвольной системы сил можно составить лишь одно векторное уравнение равновесия и два соответствующих ему скалярных в проекциях на оси х1 и у1: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90488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5357826"/>
            <a:ext cx="34290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равнение равновесия лемеха: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457200" y="1876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6143644"/>
            <a:ext cx="6858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где: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коэффициент трения, 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угол трения почвы о металл, рад.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357158" y="4572008"/>
            <a:ext cx="878684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где: Q – реакция подпора, Н; N – нормальная реакция, Н; Т – сила трения, Н; G – сила тяжести, Н; Q 1 – составляющая реакции подпора, действующая вдоль оси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 , Н; Q 2 – составляющая реакции подпора, действующая вдоль оси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 , Н; 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угол наклона лемеха, рад. 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3929066"/>
            <a:ext cx="1666875" cy="247650"/>
          </a:xfrm>
          <a:prstGeom prst="rect">
            <a:avLst/>
          </a:prstGeom>
          <a:noFill/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4143380"/>
            <a:ext cx="1800225" cy="238125"/>
          </a:xfrm>
          <a:prstGeom prst="rect">
            <a:avLst/>
          </a:prstGeom>
          <a:noFill/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4357694"/>
            <a:ext cx="2009775" cy="238125"/>
          </a:xfrm>
          <a:prstGeom prst="rect">
            <a:avLst/>
          </a:prstGeom>
          <a:noFill/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5643578"/>
            <a:ext cx="2314575" cy="238125"/>
          </a:xfrm>
          <a:prstGeom prst="rect">
            <a:avLst/>
          </a:prstGeom>
          <a:noFill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5857892"/>
            <a:ext cx="3686175" cy="238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2677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547890"/>
            <a:ext cx="914400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pPr algn="ctr"/>
            <a:r>
              <a:rPr lang="ru-RU" sz="2800" b="1" dirty="0"/>
              <a:t>Заключение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785786" y="0"/>
            <a:ext cx="80977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Расчёт на прочность лемеха картофелекопателя КТН-2В</a:t>
            </a:r>
            <a:endParaRPr lang="ru-RU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4"/>
          <p:cNvSpPr>
            <a:spLocks noChangeArrowheads="1"/>
          </p:cNvSpPr>
          <p:nvPr/>
        </p:nvSpPr>
        <p:spPr bwMode="auto">
          <a:xfrm>
            <a:off x="428596" y="428604"/>
            <a:ext cx="8572560" cy="624786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 возможно в случае, если число неизвестных сделать равным числу уравнений. Для этого составим дополнительное уравнение на основе принципа возможных перемещений: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3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44"/>
          <p:cNvSpPr>
            <a:spLocks noChangeArrowheads="1"/>
          </p:cNvSpPr>
          <p:nvPr/>
        </p:nvSpPr>
        <p:spPr bwMode="auto">
          <a:xfrm>
            <a:off x="180975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825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45"/>
          <p:cNvSpPr>
            <a:spLocks noChangeArrowheads="1"/>
          </p:cNvSpPr>
          <p:nvPr/>
        </p:nvSpPr>
        <p:spPr bwMode="auto">
          <a:xfrm>
            <a:off x="90488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46"/>
          <p:cNvSpPr>
            <a:spLocks noChangeArrowheads="1"/>
          </p:cNvSpPr>
          <p:nvPr/>
        </p:nvSpPr>
        <p:spPr bwMode="auto">
          <a:xfrm>
            <a:off x="45720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7"/>
          <p:cNvSpPr>
            <a:spLocks noChangeArrowheads="1"/>
          </p:cNvSpPr>
          <p:nvPr/>
        </p:nvSpPr>
        <p:spPr bwMode="auto">
          <a:xfrm>
            <a:off x="45085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48"/>
          <p:cNvSpPr>
            <a:spLocks noChangeArrowheads="1"/>
          </p:cNvSpPr>
          <p:nvPr/>
        </p:nvSpPr>
        <p:spPr bwMode="auto">
          <a:xfrm>
            <a:off x="0" y="2643182"/>
            <a:ext cx="49816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уравнений системы следует, что  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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,тогда:</a:t>
            </a:r>
          </a:p>
        </p:txBody>
      </p:sp>
      <p:sp>
        <p:nvSpPr>
          <p:cNvPr id="16" name="Rectangle 5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5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54"/>
          <p:cNvSpPr>
            <a:spLocks noChangeArrowheads="1"/>
          </p:cNvSpPr>
          <p:nvPr/>
        </p:nvSpPr>
        <p:spPr bwMode="auto">
          <a:xfrm>
            <a:off x="180975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55"/>
          <p:cNvSpPr>
            <a:spLocks noChangeArrowheads="1"/>
          </p:cNvSpPr>
          <p:nvPr/>
        </p:nvSpPr>
        <p:spPr bwMode="auto">
          <a:xfrm>
            <a:off x="45085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56"/>
          <p:cNvSpPr>
            <a:spLocks noChangeArrowheads="1"/>
          </p:cNvSpPr>
          <p:nvPr/>
        </p:nvSpPr>
        <p:spPr bwMode="auto">
          <a:xfrm>
            <a:off x="0" y="3571876"/>
            <a:ext cx="13853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Вычтем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5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5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60"/>
          <p:cNvSpPr>
            <a:spLocks noChangeArrowheads="1"/>
          </p:cNvSpPr>
          <p:nvPr/>
        </p:nvSpPr>
        <p:spPr bwMode="auto">
          <a:xfrm>
            <a:off x="0" y="3929066"/>
            <a:ext cx="21570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откуда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найдем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N: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6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64"/>
          <p:cNvSpPr>
            <a:spLocks noChangeArrowheads="1"/>
          </p:cNvSpPr>
          <p:nvPr/>
        </p:nvSpPr>
        <p:spPr bwMode="auto">
          <a:xfrm>
            <a:off x="0" y="4714884"/>
            <a:ext cx="34760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Теперь можем найти 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 и 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 :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6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68"/>
          <p:cNvSpPr>
            <a:spLocks noChangeArrowheads="1"/>
          </p:cNvSpPr>
          <p:nvPr/>
        </p:nvSpPr>
        <p:spPr bwMode="auto">
          <a:xfrm>
            <a:off x="45720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69"/>
          <p:cNvSpPr>
            <a:spLocks noChangeArrowheads="1"/>
          </p:cNvSpPr>
          <p:nvPr/>
        </p:nvSpPr>
        <p:spPr bwMode="auto">
          <a:xfrm>
            <a:off x="457200" y="194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3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1000108"/>
            <a:ext cx="1666875" cy="238125"/>
          </a:xfrm>
          <a:prstGeom prst="rect">
            <a:avLst/>
          </a:prstGeom>
          <a:noFill/>
        </p:spPr>
      </p:pic>
      <p:pic>
        <p:nvPicPr>
          <p:cNvPr id="31" name="Picture 4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1785926"/>
            <a:ext cx="1924050" cy="238125"/>
          </a:xfrm>
          <a:prstGeom prst="rect">
            <a:avLst/>
          </a:prstGeom>
          <a:noFill/>
        </p:spPr>
      </p:pic>
      <p:pic>
        <p:nvPicPr>
          <p:cNvPr id="32" name="Picture 4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2000240"/>
            <a:ext cx="2009775" cy="238125"/>
          </a:xfrm>
          <a:prstGeom prst="rect">
            <a:avLst/>
          </a:prstGeom>
          <a:noFill/>
        </p:spPr>
      </p:pic>
      <p:pic>
        <p:nvPicPr>
          <p:cNvPr id="33" name="Picture 4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2214554"/>
            <a:ext cx="1847850" cy="238125"/>
          </a:xfrm>
          <a:prstGeom prst="rect">
            <a:avLst/>
          </a:prstGeom>
          <a:noFill/>
        </p:spPr>
      </p:pic>
      <p:pic>
        <p:nvPicPr>
          <p:cNvPr id="34" name="Picture 3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2428868"/>
            <a:ext cx="2343150" cy="238125"/>
          </a:xfrm>
          <a:prstGeom prst="rect">
            <a:avLst/>
          </a:prstGeom>
          <a:noFill/>
        </p:spPr>
      </p:pic>
      <p:pic>
        <p:nvPicPr>
          <p:cNvPr id="35" name="Picture 5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2928934"/>
            <a:ext cx="1933575" cy="238125"/>
          </a:xfrm>
          <a:prstGeom prst="rect">
            <a:avLst/>
          </a:prstGeom>
          <a:noFill/>
        </p:spPr>
      </p:pic>
      <p:pic>
        <p:nvPicPr>
          <p:cNvPr id="36" name="Picture 5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3143248"/>
            <a:ext cx="2009775" cy="238125"/>
          </a:xfrm>
          <a:prstGeom prst="rect">
            <a:avLst/>
          </a:prstGeom>
          <a:noFill/>
        </p:spPr>
      </p:pic>
      <p:pic>
        <p:nvPicPr>
          <p:cNvPr id="37" name="Picture 4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3357562"/>
            <a:ext cx="2428875" cy="238125"/>
          </a:xfrm>
          <a:prstGeom prst="rect">
            <a:avLst/>
          </a:prstGeom>
          <a:noFill/>
        </p:spPr>
      </p:pic>
      <p:pic>
        <p:nvPicPr>
          <p:cNvPr id="38" name="Picture 5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3643314"/>
            <a:ext cx="3467100" cy="238125"/>
          </a:xfrm>
          <a:prstGeom prst="rect">
            <a:avLst/>
          </a:prstGeom>
          <a:noFill/>
        </p:spPr>
      </p:pic>
      <p:pic>
        <p:nvPicPr>
          <p:cNvPr id="39" name="Picture 6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4000504"/>
            <a:ext cx="1533525" cy="742950"/>
          </a:xfrm>
          <a:prstGeom prst="rect">
            <a:avLst/>
          </a:prstGeom>
          <a:noFill/>
        </p:spPr>
      </p:pic>
      <p:pic>
        <p:nvPicPr>
          <p:cNvPr id="40" name="Picture 66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4857760"/>
            <a:ext cx="3438525" cy="742950"/>
          </a:xfrm>
          <a:prstGeom prst="rect">
            <a:avLst/>
          </a:prstGeom>
          <a:noFill/>
        </p:spPr>
      </p:pic>
      <p:pic>
        <p:nvPicPr>
          <p:cNvPr id="41" name="Picture 65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5715016"/>
            <a:ext cx="3324225" cy="742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2942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85786" y="0"/>
            <a:ext cx="80977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Расчёт на прочность лемеха картофелекопателя КТН-2В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282" y="500042"/>
            <a:ext cx="8715436" cy="59093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Окончательные выражения для расчета силовых характеристик будут: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Составляющие силы подпора пласта: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78592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2000240"/>
            <a:ext cx="34437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Динамическое давление пласта: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2500306"/>
            <a:ext cx="59817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удельный коэффициент сопротивления почвы, Н/м2 . 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Тяговое сопротивление: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3714752"/>
            <a:ext cx="87154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     С увеличением угла наклона лемеха возрастает тяговое сопротивление. Следует отметить, что наибольший прирост тягового сопротивления наблюдается при углах наклона лемеха от 25° до 30°, что соответствует углу в радианах от 0,44 до 0,52. 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28596" y="4643446"/>
            <a:ext cx="87154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Поэтому было предложено с целью уменьшения тягового сопротивления угол наклона лемеха сделать переменным, в зависимости от состояния почвы. Чем тяжелее почва, тем меньше угол наклона.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1071546"/>
            <a:ext cx="2371725" cy="419100"/>
          </a:xfrm>
          <a:prstGeom prst="rect">
            <a:avLst/>
          </a:prstGeom>
          <a:noFill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1571612"/>
            <a:ext cx="2343150" cy="419100"/>
          </a:xfrm>
          <a:prstGeom prst="rect">
            <a:avLst/>
          </a:prstGeom>
          <a:noFill/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2071678"/>
            <a:ext cx="1733550" cy="419100"/>
          </a:xfrm>
          <a:prstGeom prst="rect">
            <a:avLst/>
          </a:prstGeom>
          <a:noFill/>
        </p:spPr>
      </p:pic>
      <p:pic>
        <p:nvPicPr>
          <p:cNvPr id="19" name="Picture 1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3000372"/>
            <a:ext cx="1609725" cy="647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8596" y="642918"/>
            <a:ext cx="8501122" cy="59093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существующих конструкций картофелекопателей показал, что основным их недостатком является недостаточная прочность и износостойкость лемехов, вследствие чего наблюдается их забивание, подкапывающая способность,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затупление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лезвий, что ведёт к  ухудшению проходимости агрегата, неполной обработки почвы, повреждению клубней, в связи с чем увеличиваются нагрузки на рабочий орган, что ведет к большим потерям и затратам . </a:t>
            </a:r>
          </a:p>
          <a:p>
            <a:pPr marL="0" marR="0" lvl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устранения вышеуказанного недостатка был проведена модернизация картофелекопателя КТН-2В.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Модернизация машины заключается в установке на картофелекопатель КТН-2В предохранительного механизма лемеха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Технической задачей изобретения является повышение надежности подкапывающей части копателя при работе на засоренных камнями почвах путем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выглубления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подкапывающих лемехов без участия тракториста в момент встречи их со скрытыми почвой крупными камнями или другими препятствиями и заглубления после прохода препятствия.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Таким образом,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Данная модернизация машины не требует привлечения больших финансовых и материальных ресурсов, может быть выполнена силами специалистов хозяйства и, несомненно, принесет прибыль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WipoUniExt"/>
                <a:cs typeface="Times New Roman" pitchFamily="18" charset="0"/>
              </a:rPr>
              <a:t>Разработанные рекомендации по выполнению основных настроек и регулировок, а также требования безопасности при эксплуатации картофелекопателя КТН-2В, позволят обеспечить бесперебойную работу и повысить качество уборки картофеля.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254789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pPr algn="ctr"/>
            <a:endParaRPr lang="ru-RU" sz="2800" b="1" dirty="0"/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912</Words>
  <Application>Microsoft Office PowerPoint</Application>
  <PresentationFormat>Экран (4:3)</PresentationFormat>
  <Paragraphs>124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Министерство сельского хозяйства Российской Федерации ФГБОУ ВО ПЕНЗЕНСКИЙ ГАУ Кафедра «Механизация технологических процессов в АПК»     Курсовой проект по «сельско хозяйственным машинам» на тему: «Модернизация картофелекопателя КТН-2В»                                                                                       Выполнил: студент 331 гр.                                                                                                     Суменкова Д.А.        Пенза 2024 г</vt:lpstr>
      <vt:lpstr>Цель и задачи курсового проекта </vt:lpstr>
      <vt:lpstr>Презентация PowerPoint</vt:lpstr>
      <vt:lpstr>Патентный обзор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Виктория</dc:creator>
  <cp:lastModifiedBy>PGAU</cp:lastModifiedBy>
  <cp:revision>25</cp:revision>
  <dcterms:created xsi:type="dcterms:W3CDTF">2021-12-14T07:38:10Z</dcterms:created>
  <dcterms:modified xsi:type="dcterms:W3CDTF">2025-12-23T05:07:13Z</dcterms:modified>
</cp:coreProperties>
</file>