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>
        <p:scale>
          <a:sx n="90" d="100"/>
          <a:sy n="90" d="100"/>
        </p:scale>
        <p:origin x="-1320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B84BF7-8FD3-46FB-9A1F-B4D157D8A0F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FEE642-EDC4-4546-8830-624B8109AD56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4000" dirty="0" smtClean="0"/>
            <a:t>Процессы</a:t>
          </a:r>
          <a:endParaRPr lang="ru-RU" sz="4000" dirty="0"/>
        </a:p>
      </dgm:t>
    </dgm:pt>
    <dgm:pt modelId="{5A4DA727-4414-456D-86EF-FDA833E6ECF2}" type="parTrans" cxnId="{1FC232BC-9B27-4CBF-88BC-E65A2614048F}">
      <dgm:prSet/>
      <dgm:spPr/>
      <dgm:t>
        <a:bodyPr/>
        <a:lstStyle/>
        <a:p>
          <a:endParaRPr lang="ru-RU"/>
        </a:p>
      </dgm:t>
    </dgm:pt>
    <dgm:pt modelId="{1FE5A8CB-FB57-444A-8875-045CC9DDD78F}" type="sibTrans" cxnId="{1FC232BC-9B27-4CBF-88BC-E65A2614048F}">
      <dgm:prSet/>
      <dgm:spPr/>
      <dgm:t>
        <a:bodyPr/>
        <a:lstStyle/>
        <a:p>
          <a:endParaRPr lang="ru-RU"/>
        </a:p>
      </dgm:t>
    </dgm:pt>
    <dgm:pt modelId="{D325DA25-4713-461A-A069-977A05DA3A13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ru-RU" sz="1600" dirty="0" smtClean="0">
              <a:solidFill>
                <a:srgbClr val="FF6600"/>
              </a:solidFill>
            </a:rPr>
            <a:t>ОСНОВНЫЕ</a:t>
          </a:r>
        </a:p>
        <a:p>
          <a:pPr algn="ctr"/>
          <a:endParaRPr lang="ru-RU" sz="1600" dirty="0" smtClean="0">
            <a:solidFill>
              <a:srgbClr val="FF6600"/>
            </a:solidFill>
          </a:endParaRPr>
        </a:p>
        <a:p>
          <a:pPr algn="ctr"/>
          <a:r>
            <a:rPr lang="ru-RU" sz="1500" dirty="0" smtClean="0"/>
            <a:t> </a:t>
          </a:r>
        </a:p>
        <a:p>
          <a:pPr algn="l"/>
          <a:r>
            <a:rPr lang="ru-RU" sz="1600" dirty="0" smtClean="0"/>
            <a:t>- приобретение</a:t>
          </a:r>
        </a:p>
        <a:p>
          <a:pPr algn="l"/>
          <a:r>
            <a:rPr lang="ru-RU" sz="1600" dirty="0" smtClean="0"/>
            <a:t>- поставка</a:t>
          </a:r>
        </a:p>
        <a:p>
          <a:pPr algn="l"/>
          <a:r>
            <a:rPr lang="ru-RU" sz="1600" dirty="0" smtClean="0"/>
            <a:t>- разработка</a:t>
          </a:r>
        </a:p>
        <a:p>
          <a:pPr algn="l"/>
          <a:r>
            <a:rPr lang="ru-RU" sz="1600" dirty="0" smtClean="0"/>
            <a:t>- эксплуатация</a:t>
          </a:r>
        </a:p>
        <a:p>
          <a:pPr algn="l"/>
          <a:r>
            <a:rPr lang="ru-RU" sz="1600" dirty="0" smtClean="0"/>
            <a:t>- сопровождение</a:t>
          </a:r>
        </a:p>
        <a:p>
          <a:pPr algn="l"/>
          <a:endParaRPr lang="ru-RU" sz="1500" dirty="0" smtClean="0"/>
        </a:p>
        <a:p>
          <a:pPr algn="l"/>
          <a:endParaRPr lang="ru-RU" sz="1500" dirty="0"/>
        </a:p>
      </dgm:t>
    </dgm:pt>
    <dgm:pt modelId="{53921814-171C-4202-9F4C-8DD4653C0ACE}" type="parTrans" cxnId="{7E6B8DE5-05C3-4548-865A-FDAD56C03BD8}">
      <dgm:prSet/>
      <dgm:spPr/>
      <dgm:t>
        <a:bodyPr/>
        <a:lstStyle/>
        <a:p>
          <a:endParaRPr lang="ru-RU"/>
        </a:p>
      </dgm:t>
    </dgm:pt>
    <dgm:pt modelId="{288C8DEA-6CBC-42E5-BA0C-79970083D8DB}" type="sibTrans" cxnId="{7E6B8DE5-05C3-4548-865A-FDAD56C03BD8}">
      <dgm:prSet/>
      <dgm:spPr/>
      <dgm:t>
        <a:bodyPr/>
        <a:lstStyle/>
        <a:p>
          <a:endParaRPr lang="ru-RU"/>
        </a:p>
      </dgm:t>
    </dgm:pt>
    <dgm:pt modelId="{E679058E-CC91-4E7D-B8A9-E3E8A85E440B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ru-RU" sz="1600" dirty="0" smtClean="0">
              <a:solidFill>
                <a:srgbClr val="FF6600"/>
              </a:solidFill>
            </a:rPr>
            <a:t>ВСПОМОГАТЕЛЬНЫЕ</a:t>
          </a:r>
        </a:p>
        <a:p>
          <a:pPr algn="ctr"/>
          <a:endParaRPr lang="ru-RU" sz="1600" dirty="0" smtClean="0">
            <a:solidFill>
              <a:srgbClr val="FF6600"/>
            </a:solidFill>
          </a:endParaRPr>
        </a:p>
        <a:p>
          <a:pPr algn="l"/>
          <a:r>
            <a:rPr lang="ru-RU" sz="1600" dirty="0" smtClean="0"/>
            <a:t>- документирование</a:t>
          </a:r>
        </a:p>
        <a:p>
          <a:pPr algn="l"/>
          <a:r>
            <a:rPr lang="ru-RU" sz="1600" dirty="0" smtClean="0"/>
            <a:t>- управление конфигурацией</a:t>
          </a:r>
        </a:p>
        <a:p>
          <a:pPr algn="l"/>
          <a:r>
            <a:rPr lang="ru-RU" sz="1600" dirty="0" smtClean="0"/>
            <a:t>- обеспечение качества</a:t>
          </a:r>
        </a:p>
        <a:p>
          <a:pPr algn="l"/>
          <a:r>
            <a:rPr lang="ru-RU" sz="1600" dirty="0" smtClean="0"/>
            <a:t>- верификация</a:t>
          </a:r>
        </a:p>
        <a:p>
          <a:pPr algn="l"/>
          <a:r>
            <a:rPr lang="ru-RU" sz="1600" dirty="0" smtClean="0"/>
            <a:t>- аттестация</a:t>
          </a:r>
        </a:p>
        <a:p>
          <a:pPr algn="l"/>
          <a:r>
            <a:rPr lang="ru-RU" sz="1600" dirty="0" smtClean="0"/>
            <a:t>- совместная оценка</a:t>
          </a:r>
        </a:p>
        <a:p>
          <a:pPr algn="l"/>
          <a:r>
            <a:rPr lang="ru-RU" sz="1600" dirty="0" smtClean="0"/>
            <a:t>- аудит </a:t>
          </a:r>
        </a:p>
        <a:p>
          <a:pPr algn="l"/>
          <a:r>
            <a:rPr lang="ru-RU" sz="1600" dirty="0" smtClean="0"/>
            <a:t>- решение проблем</a:t>
          </a:r>
        </a:p>
      </dgm:t>
    </dgm:pt>
    <dgm:pt modelId="{6010B150-2006-4561-8FA3-A331B585ACC9}" type="parTrans" cxnId="{56466889-AED1-4FA7-AF78-BAFF976A1BF9}">
      <dgm:prSet/>
      <dgm:spPr/>
      <dgm:t>
        <a:bodyPr/>
        <a:lstStyle/>
        <a:p>
          <a:endParaRPr lang="ru-RU"/>
        </a:p>
      </dgm:t>
    </dgm:pt>
    <dgm:pt modelId="{D9A9CF31-83BF-415B-9278-7B902DE85A6C}" type="sibTrans" cxnId="{56466889-AED1-4FA7-AF78-BAFF976A1BF9}">
      <dgm:prSet/>
      <dgm:spPr/>
      <dgm:t>
        <a:bodyPr/>
        <a:lstStyle/>
        <a:p>
          <a:endParaRPr lang="ru-RU"/>
        </a:p>
      </dgm:t>
    </dgm:pt>
    <dgm:pt modelId="{6CA3FBCC-0965-4FB6-9E86-4ED4DAFECF14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ru-RU" sz="1600" dirty="0" smtClean="0">
              <a:solidFill>
                <a:srgbClr val="FF6600"/>
              </a:solidFill>
            </a:rPr>
            <a:t>ОРГАНИЗАЦИОННЫЕ</a:t>
          </a:r>
        </a:p>
        <a:p>
          <a:pPr algn="ctr"/>
          <a:endParaRPr lang="ru-RU" sz="1800" dirty="0" smtClean="0">
            <a:solidFill>
              <a:srgbClr val="FF6600"/>
            </a:solidFill>
          </a:endParaRPr>
        </a:p>
        <a:p>
          <a:pPr algn="l"/>
          <a:r>
            <a:rPr lang="ru-RU" sz="1800" dirty="0" smtClean="0">
              <a:solidFill>
                <a:schemeClr val="bg1"/>
              </a:solidFill>
            </a:rPr>
            <a:t> </a:t>
          </a:r>
          <a:r>
            <a:rPr lang="ru-RU" sz="1600" dirty="0" smtClean="0">
              <a:solidFill>
                <a:schemeClr val="bg1"/>
              </a:solidFill>
            </a:rPr>
            <a:t>- </a:t>
          </a:r>
          <a:r>
            <a:rPr lang="ru-RU" sz="1600" dirty="0" smtClean="0"/>
            <a:t>управление проектами</a:t>
          </a:r>
        </a:p>
        <a:p>
          <a:pPr algn="l"/>
          <a:r>
            <a:rPr lang="ru-RU" sz="1600" dirty="0" smtClean="0"/>
            <a:t>- создание инфраструктуры проекта</a:t>
          </a:r>
        </a:p>
        <a:p>
          <a:pPr algn="l"/>
          <a:r>
            <a:rPr lang="ru-RU" sz="1600" dirty="0" smtClean="0"/>
            <a:t>- определение</a:t>
          </a:r>
        </a:p>
        <a:p>
          <a:pPr algn="l"/>
          <a:r>
            <a:rPr lang="ru-RU" sz="1600" dirty="0" smtClean="0"/>
            <a:t>- оценка и улучшение самого жизненного цикла</a:t>
          </a:r>
        </a:p>
        <a:p>
          <a:pPr algn="l"/>
          <a:r>
            <a:rPr lang="ru-RU" sz="1600" dirty="0" smtClean="0"/>
            <a:t>- обучение </a:t>
          </a:r>
        </a:p>
        <a:p>
          <a:pPr algn="l"/>
          <a:endParaRPr lang="ru-RU" sz="1800" dirty="0"/>
        </a:p>
      </dgm:t>
    </dgm:pt>
    <dgm:pt modelId="{59C6F6F4-B76D-41B5-ACF0-DCC4CB1ECF61}" type="parTrans" cxnId="{941143F3-4D06-46AE-A232-35D09A708ABA}">
      <dgm:prSet/>
      <dgm:spPr/>
      <dgm:t>
        <a:bodyPr/>
        <a:lstStyle/>
        <a:p>
          <a:endParaRPr lang="ru-RU"/>
        </a:p>
      </dgm:t>
    </dgm:pt>
    <dgm:pt modelId="{D03BAE09-0015-48CB-BBD9-5F6452489047}" type="sibTrans" cxnId="{941143F3-4D06-46AE-A232-35D09A708ABA}">
      <dgm:prSet/>
      <dgm:spPr/>
      <dgm:t>
        <a:bodyPr/>
        <a:lstStyle/>
        <a:p>
          <a:endParaRPr lang="ru-RU"/>
        </a:p>
      </dgm:t>
    </dgm:pt>
    <dgm:pt modelId="{6AC0D71A-9872-41A4-B848-50266B16C700}" type="pres">
      <dgm:prSet presAssocID="{07B84BF7-8FD3-46FB-9A1F-B4D157D8A0F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E114C9-A386-4DFA-BA41-A6BD07B9BF00}" type="pres">
      <dgm:prSet presAssocID="{5FFEE642-EDC4-4546-8830-624B8109AD56}" presName="roof" presStyleLbl="dkBgShp" presStyleIdx="0" presStyleCnt="2" custScaleX="96639" custScaleY="50000" custLinFactNeighborX="0" custLinFactNeighborY="-11889"/>
      <dgm:spPr/>
      <dgm:t>
        <a:bodyPr/>
        <a:lstStyle/>
        <a:p>
          <a:endParaRPr lang="ru-RU"/>
        </a:p>
      </dgm:t>
    </dgm:pt>
    <dgm:pt modelId="{8BF4EE06-0B50-4CBA-85D7-E4EC2CB65076}" type="pres">
      <dgm:prSet presAssocID="{5FFEE642-EDC4-4546-8830-624B8109AD56}" presName="pillars" presStyleCnt="0"/>
      <dgm:spPr/>
    </dgm:pt>
    <dgm:pt modelId="{BD29E898-E91D-49EB-B17C-BBB3FB24B546}" type="pres">
      <dgm:prSet presAssocID="{5FFEE642-EDC4-4546-8830-624B8109AD56}" presName="pillar1" presStyleLbl="node1" presStyleIdx="0" presStyleCnt="3" custScaleX="81349" custScaleY="128969" custLinFactNeighborX="2333" custLinFactNeighborY="19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4FB9B-A1A8-41E6-9952-CFF374F0EEE8}" type="pres">
      <dgm:prSet presAssocID="{E679058E-CC91-4E7D-B8A9-E3E8A85E440B}" presName="pillarX" presStyleLbl="node1" presStyleIdx="1" presStyleCnt="3" custScaleY="130364" custLinFactNeighborX="-911" custLinFactNeighborY="26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2013C9-2D33-41AA-A814-B5A2E5B84776}" type="pres">
      <dgm:prSet presAssocID="{6CA3FBCC-0965-4FB6-9E86-4ED4DAFECF14}" presName="pillarX" presStyleLbl="node1" presStyleIdx="2" presStyleCnt="3" custScaleX="105331" custScaleY="131148" custLinFactNeighborX="742" custLinFactNeighborY="30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AE03F9-094F-4B80-811B-DBF2CC0CE402}" type="pres">
      <dgm:prSet presAssocID="{5FFEE642-EDC4-4546-8830-624B8109AD56}" presName="base" presStyleLbl="dkBgShp" presStyleIdx="1" presStyleCnt="2" custFlipVert="1" custScaleY="19780" custLinFactNeighborY="10715"/>
      <dgm:spPr>
        <a:solidFill>
          <a:srgbClr val="FFC000"/>
        </a:solidFill>
      </dgm:spPr>
    </dgm:pt>
  </dgm:ptLst>
  <dgm:cxnLst>
    <dgm:cxn modelId="{838C0D80-0D98-4E66-AF4D-0BEEEC03E87A}" type="presOf" srcId="{07B84BF7-8FD3-46FB-9A1F-B4D157D8A0F4}" destId="{6AC0D71A-9872-41A4-B848-50266B16C700}" srcOrd="0" destOrd="0" presId="urn:microsoft.com/office/officeart/2005/8/layout/hList3"/>
    <dgm:cxn modelId="{56466889-AED1-4FA7-AF78-BAFF976A1BF9}" srcId="{5FFEE642-EDC4-4546-8830-624B8109AD56}" destId="{E679058E-CC91-4E7D-B8A9-E3E8A85E440B}" srcOrd="1" destOrd="0" parTransId="{6010B150-2006-4561-8FA3-A331B585ACC9}" sibTransId="{D9A9CF31-83BF-415B-9278-7B902DE85A6C}"/>
    <dgm:cxn modelId="{1FC232BC-9B27-4CBF-88BC-E65A2614048F}" srcId="{07B84BF7-8FD3-46FB-9A1F-B4D157D8A0F4}" destId="{5FFEE642-EDC4-4546-8830-624B8109AD56}" srcOrd="0" destOrd="0" parTransId="{5A4DA727-4414-456D-86EF-FDA833E6ECF2}" sibTransId="{1FE5A8CB-FB57-444A-8875-045CC9DDD78F}"/>
    <dgm:cxn modelId="{941143F3-4D06-46AE-A232-35D09A708ABA}" srcId="{5FFEE642-EDC4-4546-8830-624B8109AD56}" destId="{6CA3FBCC-0965-4FB6-9E86-4ED4DAFECF14}" srcOrd="2" destOrd="0" parTransId="{59C6F6F4-B76D-41B5-ACF0-DCC4CB1ECF61}" sibTransId="{D03BAE09-0015-48CB-BBD9-5F6452489047}"/>
    <dgm:cxn modelId="{7E6B8DE5-05C3-4548-865A-FDAD56C03BD8}" srcId="{5FFEE642-EDC4-4546-8830-624B8109AD56}" destId="{D325DA25-4713-461A-A069-977A05DA3A13}" srcOrd="0" destOrd="0" parTransId="{53921814-171C-4202-9F4C-8DD4653C0ACE}" sibTransId="{288C8DEA-6CBC-42E5-BA0C-79970083D8DB}"/>
    <dgm:cxn modelId="{445A1C3E-222B-46FF-81D5-14D8B98363F6}" type="presOf" srcId="{E679058E-CC91-4E7D-B8A9-E3E8A85E440B}" destId="{4124FB9B-A1A8-41E6-9952-CFF374F0EEE8}" srcOrd="0" destOrd="0" presId="urn:microsoft.com/office/officeart/2005/8/layout/hList3"/>
    <dgm:cxn modelId="{C602C8AF-71A8-412F-BEE3-9CF4BC7BDA2F}" type="presOf" srcId="{6CA3FBCC-0965-4FB6-9E86-4ED4DAFECF14}" destId="{872013C9-2D33-41AA-A814-B5A2E5B84776}" srcOrd="0" destOrd="0" presId="urn:microsoft.com/office/officeart/2005/8/layout/hList3"/>
    <dgm:cxn modelId="{8334BF87-D104-4C1A-B08D-BE22E55EB6F0}" type="presOf" srcId="{5FFEE642-EDC4-4546-8830-624B8109AD56}" destId="{5DE114C9-A386-4DFA-BA41-A6BD07B9BF00}" srcOrd="0" destOrd="0" presId="urn:microsoft.com/office/officeart/2005/8/layout/hList3"/>
    <dgm:cxn modelId="{35568027-53B7-4730-A856-F78A6C1ED13E}" type="presOf" srcId="{D325DA25-4713-461A-A069-977A05DA3A13}" destId="{BD29E898-E91D-49EB-B17C-BBB3FB24B546}" srcOrd="0" destOrd="0" presId="urn:microsoft.com/office/officeart/2005/8/layout/hList3"/>
    <dgm:cxn modelId="{97E03B4C-DF4A-4DDC-9D0A-7A635B09C0C0}" type="presParOf" srcId="{6AC0D71A-9872-41A4-B848-50266B16C700}" destId="{5DE114C9-A386-4DFA-BA41-A6BD07B9BF00}" srcOrd="0" destOrd="0" presId="urn:microsoft.com/office/officeart/2005/8/layout/hList3"/>
    <dgm:cxn modelId="{7CBEE745-4F58-4F97-B694-7D83ABF476C6}" type="presParOf" srcId="{6AC0D71A-9872-41A4-B848-50266B16C700}" destId="{8BF4EE06-0B50-4CBA-85D7-E4EC2CB65076}" srcOrd="1" destOrd="0" presId="urn:microsoft.com/office/officeart/2005/8/layout/hList3"/>
    <dgm:cxn modelId="{B07C11E6-A156-462E-BCBD-9B5AA71E7C86}" type="presParOf" srcId="{8BF4EE06-0B50-4CBA-85D7-E4EC2CB65076}" destId="{BD29E898-E91D-49EB-B17C-BBB3FB24B546}" srcOrd="0" destOrd="0" presId="urn:microsoft.com/office/officeart/2005/8/layout/hList3"/>
    <dgm:cxn modelId="{232596D8-9CCE-4C76-84FA-013BA917F9FA}" type="presParOf" srcId="{8BF4EE06-0B50-4CBA-85D7-E4EC2CB65076}" destId="{4124FB9B-A1A8-41E6-9952-CFF374F0EEE8}" srcOrd="1" destOrd="0" presId="urn:microsoft.com/office/officeart/2005/8/layout/hList3"/>
    <dgm:cxn modelId="{935EE0F5-2DE0-4516-8578-A58B9627561E}" type="presParOf" srcId="{8BF4EE06-0B50-4CBA-85D7-E4EC2CB65076}" destId="{872013C9-2D33-41AA-A814-B5A2E5B84776}" srcOrd="2" destOrd="0" presId="urn:microsoft.com/office/officeart/2005/8/layout/hList3"/>
    <dgm:cxn modelId="{F439D4C2-1753-44FF-88BB-CF34170C81E4}" type="presParOf" srcId="{6AC0D71A-9872-41A4-B848-50266B16C700}" destId="{FAAE03F9-094F-4B80-811B-DBF2CC0CE40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E114C9-A386-4DFA-BA41-A6BD07B9BF00}">
      <dsp:nvSpPr>
        <dsp:cNvPr id="0" name=""/>
        <dsp:cNvSpPr/>
      </dsp:nvSpPr>
      <dsp:spPr>
        <a:xfrm>
          <a:off x="142861" y="0"/>
          <a:ext cx="8215399" cy="632226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Процессы</a:t>
          </a:r>
          <a:endParaRPr lang="ru-RU" sz="4000" kern="1200" dirty="0"/>
        </a:p>
      </dsp:txBody>
      <dsp:txXfrm>
        <a:off x="142861" y="0"/>
        <a:ext cx="8215399" cy="632226"/>
      </dsp:txXfrm>
    </dsp:sp>
    <dsp:sp modelId="{BD29E898-E91D-49EB-B17C-BBB3FB24B546}">
      <dsp:nvSpPr>
        <dsp:cNvPr id="0" name=""/>
        <dsp:cNvSpPr/>
      </dsp:nvSpPr>
      <dsp:spPr>
        <a:xfrm>
          <a:off x="71437" y="714388"/>
          <a:ext cx="2410997" cy="3424578"/>
        </a:xfrm>
        <a:prstGeom prst="rect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6600"/>
              </a:solidFill>
            </a:rPr>
            <a:t>ОСНОВНЫЕ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rgbClr val="FF6600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приобретение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поставка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разработка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эксплуатация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сопровождение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71437" y="714388"/>
        <a:ext cx="2410997" cy="3424578"/>
      </dsp:txXfrm>
    </dsp:sp>
    <dsp:sp modelId="{4124FB9B-A1A8-41E6-9952-CFF374F0EEE8}">
      <dsp:nvSpPr>
        <dsp:cNvPr id="0" name=""/>
        <dsp:cNvSpPr/>
      </dsp:nvSpPr>
      <dsp:spPr>
        <a:xfrm>
          <a:off x="2386290" y="714374"/>
          <a:ext cx="2963770" cy="3461621"/>
        </a:xfrm>
        <a:prstGeom prst="rect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6600"/>
              </a:solidFill>
            </a:rPr>
            <a:t>ВСПОМОГАТЕЛЬНЫЕ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rgbClr val="FF6600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документирование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управление конфигурацией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обеспечение качества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верификация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аттестация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совместная оценка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аудит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решение проблем</a:t>
          </a:r>
        </a:p>
      </dsp:txBody>
      <dsp:txXfrm>
        <a:off x="2386290" y="714374"/>
        <a:ext cx="2963770" cy="3461621"/>
      </dsp:txXfrm>
    </dsp:sp>
    <dsp:sp modelId="{872013C9-2D33-41AA-A814-B5A2E5B84776}">
      <dsp:nvSpPr>
        <dsp:cNvPr id="0" name=""/>
        <dsp:cNvSpPr/>
      </dsp:nvSpPr>
      <dsp:spPr>
        <a:xfrm>
          <a:off x="5379353" y="714374"/>
          <a:ext cx="3121768" cy="3482439"/>
        </a:xfrm>
        <a:prstGeom prst="rect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6600"/>
              </a:solidFill>
            </a:rPr>
            <a:t>ОРГАНИЗАЦИОННЫЕ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>
            <a:solidFill>
              <a:srgbClr val="FF6600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smtClean="0">
              <a:solidFill>
                <a:schemeClr val="bg1"/>
              </a:solidFill>
            </a:rPr>
            <a:t>- </a:t>
          </a:r>
          <a:r>
            <a:rPr lang="ru-RU" sz="1600" kern="1200" dirty="0" smtClean="0"/>
            <a:t>управление проектами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создание инфраструктуры проекта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определение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оценка и улучшение самого жизненного цикла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обучение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5379353" y="714374"/>
        <a:ext cx="3121768" cy="3482439"/>
      </dsp:txXfrm>
    </dsp:sp>
    <dsp:sp modelId="{FAAE03F9-094F-4B80-811B-DBF2CC0CE402}">
      <dsp:nvSpPr>
        <dsp:cNvPr id="0" name=""/>
        <dsp:cNvSpPr/>
      </dsp:nvSpPr>
      <dsp:spPr>
        <a:xfrm flipV="1">
          <a:off x="0" y="3852447"/>
          <a:ext cx="8501122" cy="58358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60B70-3FC8-4CFC-B720-4A880D75BD97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CDAB2-6EA1-4920-BED6-A0CF8231EC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421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CDAB2-6EA1-4920-BED6-A0CF8231EC3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214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96752"/>
            <a:ext cx="8458200" cy="1470025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Жизненный цикл информационной системы</a:t>
            </a:r>
            <a:endParaRPr lang="ru-RU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365104"/>
            <a:ext cx="8147248" cy="1752600"/>
          </a:xfrm>
        </p:spPr>
        <p:txBody>
          <a:bodyPr>
            <a:normAutofit fontScale="92500"/>
          </a:bodyPr>
          <a:lstStyle/>
          <a:p>
            <a:pPr marL="457200" indent="-457200" algn="just">
              <a:buAutoNum type="arabicPeriod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стадии жизненного цикла информационной системы</a:t>
            </a:r>
          </a:p>
          <a:p>
            <a:pPr marL="457200" indent="-457200" algn="just">
              <a:buAutoNum type="arabicPeriod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жизненного цикла информационной системы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жизненного цикла информационной системы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066800"/>
          </a:xfrm>
        </p:spPr>
        <p:txBody>
          <a:bodyPr>
            <a:normAutofit fontScale="90000"/>
          </a:bodyPr>
          <a:lstStyle/>
          <a:p>
            <a:pPr marL="0" indent="446088" algn="ctr"/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</a:t>
            </a: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стадии жизненного цикла информационной системы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072098"/>
          </a:xfrm>
        </p:spPr>
        <p:txBody>
          <a:bodyPr>
            <a:noAutofit/>
          </a:bodyPr>
          <a:lstStyle/>
          <a:p>
            <a:pPr algn="just"/>
            <a:r>
              <a:rPr lang="ru-RU" sz="3600" u="sng" dirty="0" smtClean="0">
                <a:solidFill>
                  <a:schemeClr val="accent2">
                    <a:lumMod val="75000"/>
                  </a:schemeClr>
                </a:solidFill>
              </a:rPr>
              <a:t>Жизненный цикл ИС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— период создания и использования информационных систем, начиная с момента возникновения необходимости в данной информационной системы и заканчивая моментом ее полного выхода из эксплуатации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857256"/>
          </a:xfrm>
        </p:spPr>
        <p:txBody>
          <a:bodyPr/>
          <a:lstStyle/>
          <a:p>
            <a:pPr algn="ctr"/>
            <a:r>
              <a:rPr lang="ru-RU" dirty="0" smtClean="0"/>
              <a:t>Стадии жизненного цикла ИС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142984"/>
          <a:ext cx="8715404" cy="5394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85752"/>
                <a:gridCol w="8429652"/>
              </a:tblGrid>
              <a:tr h="917484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Предпроектный</a:t>
                      </a:r>
                      <a:r>
                        <a:rPr lang="ru-RU" sz="28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требований; изучение объекта автоматизации; выбор и разработка концепции системы; создание и утверждение технико-экономического обоснования; разработка и утверждение технического задания на проектирование ИС</a:t>
                      </a:r>
                    </a:p>
                  </a:txBody>
                  <a:tcPr/>
                </a:tc>
              </a:tr>
              <a:tr h="168698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Проектирование ИС</a:t>
                      </a:r>
                      <a:r>
                        <a:rPr lang="ru-RU" sz="2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выбор проектных решений по всем аспектам разработки ИС; описание всех компонентов ИС; оформление и утверждение технического проекта; выбор и раз -работка математических методов и алгоритмов программ; создание документации на поставку и установку программных продуктов</a:t>
                      </a:r>
                      <a:r>
                        <a:rPr kumimoji="0"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технических средств; выбор комплекса технических средств ИС; разработка техно-рабочего проекта ИС; разработка методики реализации функций управления с помощью ИС, описание автоматизированного документооборота и регламента действий аппарата управления. </a:t>
                      </a:r>
                    </a:p>
                  </a:txBody>
                  <a:tcPr/>
                </a:tc>
              </a:tr>
              <a:tr h="85829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Разработка</a:t>
                      </a:r>
                      <a:r>
                        <a:rPr lang="ru-RU" sz="2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ИС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получение и установка технических  и программных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редств; раз -работка, тестирование и доводка программ; разработка инструкций по эксплуатации программного обеспечения, технических средств и должностных инструкций для персонала.</a:t>
                      </a:r>
                      <a:endParaRPr lang="ru-RU" sz="1400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5829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Ввод </a:t>
                      </a:r>
                      <a:r>
                        <a:rPr lang="ru-RU" sz="2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ИС в эксплуатацию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ввод в опытную эксплуатацию технических  и программных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средств; обучение и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сертифицирование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персонала; проведение опытной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эксплуата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ции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всех компонентов и системы в целом;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31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Эксплуатация и сопровождение ИС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сбор рекламаций и статистики о функционировании ИС, исправление недоработок и ошибок, оформление требований к модернизации ИС и ее выполнение.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93904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Международный стандарт </a:t>
            </a:r>
            <a:r>
              <a:rPr lang="ru-RU" sz="2000" b="1" u="sng" dirty="0" smtClean="0">
                <a:solidFill>
                  <a:srgbClr val="FF6600"/>
                </a:solidFill>
              </a:rPr>
              <a:t>ISO/IEC 12207</a:t>
            </a:r>
            <a:r>
              <a:rPr lang="ru-RU" sz="2000" dirty="0" smtClean="0">
                <a:solidFill>
                  <a:srgbClr val="FF6600"/>
                </a:solidFill>
              </a:rPr>
              <a:t>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определяет структуру жизненного цикла, содержащую процессы, которые должны быть выполнены во время создания программного обеспечения ИС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777628782"/>
              </p:ext>
            </p:extLst>
          </p:nvPr>
        </p:nvGraphicFramePr>
        <p:xfrm>
          <a:off x="321439" y="2492896"/>
          <a:ext cx="8501122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7504" y="439797"/>
            <a:ext cx="89289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Процессы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жизненного цикла информационной системы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/>
          <a:lstStyle/>
          <a:p>
            <a:r>
              <a:rPr lang="ru-RU" dirty="0" smtClean="0"/>
              <a:t>Другие стандарты: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214842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3000" b="1" u="sng" dirty="0" smtClean="0">
                <a:solidFill>
                  <a:schemeClr val="bg2">
                    <a:lumMod val="50000"/>
                  </a:schemeClr>
                </a:solidFill>
              </a:rPr>
              <a:t>ГОСТ 34.601-90 </a:t>
            </a:r>
            <a:r>
              <a:rPr lang="ru-RU" sz="3000" dirty="0" smtClean="0"/>
              <a:t>Стадии и этапы работы, закрепленные в стандарте, в большей степени соответствуют </a:t>
            </a:r>
            <a:r>
              <a:rPr lang="ru-RU" sz="3000" i="1" dirty="0" smtClean="0"/>
              <a:t>каскадной модели</a:t>
            </a:r>
            <a:r>
              <a:rPr lang="ru-RU" sz="3000" dirty="0" smtClean="0"/>
              <a:t> жизненного цикла </a:t>
            </a:r>
          </a:p>
          <a:p>
            <a:pPr lvl="0"/>
            <a:r>
              <a:rPr lang="ru-RU" sz="3000" b="1" u="sng" dirty="0" smtClean="0">
                <a:solidFill>
                  <a:schemeClr val="bg2">
                    <a:lumMod val="50000"/>
                  </a:schemeClr>
                </a:solidFill>
              </a:rPr>
              <a:t>Custom Development Method </a:t>
            </a:r>
            <a:r>
              <a:rPr lang="ru-RU" sz="3000" dirty="0" smtClean="0"/>
              <a:t>(методика Oracle) Применяется CDM для классической модели ЖЦ , а также для технологий "быстрой разработки" (Fast Track) или "облегченного подхода", рекомендуемых в случае малых проектов. </a:t>
            </a:r>
          </a:p>
          <a:p>
            <a:pPr lvl="0"/>
            <a:r>
              <a:rPr lang="ru-RU" sz="3000" b="1" u="sng" dirty="0" smtClean="0">
                <a:solidFill>
                  <a:schemeClr val="bg2">
                    <a:lumMod val="50000"/>
                  </a:schemeClr>
                </a:solidFill>
              </a:rPr>
              <a:t>Rational Unified Process </a:t>
            </a:r>
            <a:r>
              <a:rPr lang="ru-RU" sz="3000" dirty="0" smtClean="0">
                <a:solidFill>
                  <a:schemeClr val="bg2">
                    <a:lumMod val="50000"/>
                  </a:schemeClr>
                </a:solidFill>
              </a:rPr>
              <a:t>(RUP) </a:t>
            </a:r>
            <a:r>
              <a:rPr lang="ru-RU" sz="3000" dirty="0" smtClean="0"/>
              <a:t>предлагает итеративную модель разработки, включающую четыре фазы: начало, исследование, построение и внедрение. Прохождение через четыре основные фазы называется циклом разработки, каждый цикл завершается генерацией версии системы. </a:t>
            </a:r>
          </a:p>
          <a:p>
            <a:pPr lvl="0"/>
            <a:r>
              <a:rPr lang="ru-RU" sz="3000" b="1" u="sng" dirty="0" smtClean="0">
                <a:solidFill>
                  <a:schemeClr val="bg2">
                    <a:lumMod val="50000"/>
                  </a:schemeClr>
                </a:solidFill>
              </a:rPr>
              <a:t>Microsoft Solution Framework </a:t>
            </a:r>
            <a:r>
              <a:rPr lang="ru-RU" sz="3000" u="sng" dirty="0" smtClean="0">
                <a:solidFill>
                  <a:schemeClr val="bg2">
                    <a:lumMod val="50000"/>
                  </a:schemeClr>
                </a:solidFill>
              </a:rPr>
              <a:t>(MSF) </a:t>
            </a:r>
            <a:r>
              <a:rPr lang="ru-RU" sz="3000" dirty="0" smtClean="0"/>
              <a:t>сходна с RUP, так же включает четыре фазы. MSF в сравнении с RUP в большей степени ориентирована на разработку бизнес-приложений. </a:t>
            </a:r>
          </a:p>
          <a:p>
            <a:pPr lvl="0"/>
            <a:r>
              <a:rPr lang="ru-RU" sz="3000" b="1" u="sng" dirty="0" smtClean="0">
                <a:solidFill>
                  <a:schemeClr val="bg2">
                    <a:lumMod val="50000"/>
                  </a:schemeClr>
                </a:solidFill>
              </a:rPr>
              <a:t>Extreme Programming </a:t>
            </a:r>
            <a:r>
              <a:rPr lang="ru-RU" sz="3000" dirty="0" smtClean="0">
                <a:solidFill>
                  <a:schemeClr val="bg2">
                    <a:lumMod val="50000"/>
                  </a:schemeClr>
                </a:solidFill>
              </a:rPr>
              <a:t>(XP) </a:t>
            </a:r>
            <a:r>
              <a:rPr lang="ru-RU" sz="3000" dirty="0" smtClean="0"/>
              <a:t>В основе методологии командная работа, эффективная коммуникация между заказчиком и исполнителем в течение всего проекта по разработке ИС, а разработка ведется с использованием последовательно дорабатываемых прототипов.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2" y="1055546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МОДЕЛИ ИС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14282" y="2214554"/>
            <a:ext cx="3214710" cy="2643206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smtClean="0">
                <a:solidFill>
                  <a:srgbClr val="FF6600"/>
                </a:solidFill>
              </a:rPr>
              <a:t>Каскадная Модель</a:t>
            </a:r>
            <a:r>
              <a:rPr lang="ru-RU" b="1" i="1" u="sng" dirty="0" smtClean="0">
                <a:solidFill>
                  <a:srgbClr val="FF66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</a:rPr>
              <a:t>─ последовательный переход на следующий этап после завершения предыдущего</a:t>
            </a:r>
          </a:p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428860" y="4071942"/>
            <a:ext cx="4143404" cy="264320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rgbClr val="FF6600"/>
                </a:solidFill>
              </a:rPr>
              <a:t>Поэтапная  Модель С Промежуточным Контролем</a:t>
            </a:r>
            <a:r>
              <a:rPr lang="ru-RU" dirty="0" smtClean="0">
                <a:latin typeface="Times New Roman"/>
                <a:ea typeface="Times New Roman"/>
              </a:rPr>
              <a:t>─ с итерационными возвратами на предыдущие этапы после выполнения очередного этапа;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572132" y="2143116"/>
            <a:ext cx="3286148" cy="271464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smtClean="0">
                <a:solidFill>
                  <a:srgbClr val="FF6600"/>
                </a:solidFill>
              </a:rPr>
              <a:t>Спиральная Модель</a:t>
            </a:r>
            <a:r>
              <a:rPr lang="ru-RU" b="1" i="1" u="sng" dirty="0" smtClean="0">
                <a:latin typeface="Times New Roman"/>
                <a:ea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</a:rPr>
              <a:t>─ </a:t>
            </a:r>
            <a:r>
              <a:rPr lang="ru-RU" dirty="0" err="1" smtClean="0">
                <a:latin typeface="Times New Roman"/>
                <a:ea typeface="Times New Roman"/>
              </a:rPr>
              <a:t>прототипная</a:t>
            </a:r>
            <a:r>
              <a:rPr lang="ru-RU" dirty="0" smtClean="0">
                <a:latin typeface="Times New Roman"/>
                <a:ea typeface="Times New Roman"/>
              </a:rPr>
              <a:t> модель, предполагающая постепенное расширение прототипа ИС.</a:t>
            </a:r>
          </a:p>
          <a:p>
            <a:pPr algn="ctr"/>
            <a:endParaRPr lang="ru-RU" dirty="0"/>
          </a:p>
        </p:txBody>
      </p:sp>
      <p:cxnSp>
        <p:nvCxnSpPr>
          <p:cNvPr id="10" name="Прямая со стрелкой 9"/>
          <p:cNvCxnSpPr>
            <a:endCxn id="6" idx="7"/>
          </p:cNvCxnSpPr>
          <p:nvPr/>
        </p:nvCxnSpPr>
        <p:spPr>
          <a:xfrm flipH="1">
            <a:off x="2958209" y="1844824"/>
            <a:ext cx="893711" cy="7568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4429124" y="1844824"/>
            <a:ext cx="1588" cy="2227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932040" y="1844824"/>
            <a:ext cx="925844" cy="8697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5324" y="404664"/>
            <a:ext cx="8750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Модели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жизненного цикла информационной системы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Каскадная модель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В </a:t>
            </a:r>
            <a:r>
              <a:rPr lang="ru-RU" sz="1800" i="1" dirty="0" smtClean="0"/>
              <a:t>каскадной модели </a:t>
            </a:r>
            <a:r>
              <a:rPr lang="ru-RU" sz="1800" dirty="0" smtClean="0"/>
              <a:t>переход на следующий, иерархически нижний этап происходит только после полного завершения работ на текущем этапе.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132856"/>
            <a:ext cx="1928826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Разработка требований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2996952"/>
            <a:ext cx="2000264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Проектирование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3933056"/>
            <a:ext cx="2000264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Реализация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07904" y="4941168"/>
            <a:ext cx="2000264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Тестирование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67944" y="5877272"/>
            <a:ext cx="2000264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Ввод в действие</a:t>
            </a:r>
            <a:endParaRPr lang="ru-RU" dirty="0"/>
          </a:p>
        </p:txBody>
      </p:sp>
      <p:cxnSp>
        <p:nvCxnSpPr>
          <p:cNvPr id="10" name="Shape 9"/>
          <p:cNvCxnSpPr>
            <a:stCxn id="4" idx="3"/>
          </p:cNvCxnSpPr>
          <p:nvPr/>
        </p:nvCxnSpPr>
        <p:spPr>
          <a:xfrm>
            <a:off x="4484602" y="2418608"/>
            <a:ext cx="231414" cy="57834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hape 11"/>
          <p:cNvCxnSpPr>
            <a:stCxn id="5" idx="3"/>
          </p:cNvCxnSpPr>
          <p:nvPr/>
        </p:nvCxnSpPr>
        <p:spPr>
          <a:xfrm>
            <a:off x="4916080" y="3282704"/>
            <a:ext cx="231984" cy="65035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stCxn id="7" idx="3"/>
          </p:cNvCxnSpPr>
          <p:nvPr/>
        </p:nvCxnSpPr>
        <p:spPr>
          <a:xfrm>
            <a:off x="5708168" y="5226920"/>
            <a:ext cx="231984" cy="65035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107504" y="1988840"/>
            <a:ext cx="2376264" cy="468052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6600"/>
                </a:solidFill>
              </a:rPr>
              <a:t>ПЛЮСЫ</a:t>
            </a:r>
          </a:p>
          <a:p>
            <a:pPr algn="ctr"/>
            <a:endParaRPr lang="ru-RU" dirty="0" smtClean="0">
              <a:solidFill>
                <a:srgbClr val="FF6600"/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Возможность планирования времени осуществления </a:t>
            </a:r>
            <a:r>
              <a:rPr lang="ru-RU" dirty="0" smtClean="0"/>
              <a:t>всех этапов проекта;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 Упорядочение хода конструирования.</a:t>
            </a:r>
          </a:p>
          <a:p>
            <a:pPr>
              <a:buFontTx/>
              <a:buChar char="-"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372200" y="2060848"/>
            <a:ext cx="2628956" cy="458286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6600"/>
                </a:solidFill>
              </a:rPr>
              <a:t>МИНУСЫ</a:t>
            </a:r>
          </a:p>
          <a:p>
            <a:pPr algn="ctr"/>
            <a:endParaRPr lang="ru-RU" dirty="0" smtClean="0">
              <a:solidFill>
                <a:srgbClr val="FF6600"/>
              </a:solidFill>
            </a:endParaRPr>
          </a:p>
          <a:p>
            <a:r>
              <a:rPr lang="ru-RU" dirty="0" smtClean="0"/>
              <a:t>-Недостаточно гибкая модель;</a:t>
            </a:r>
          </a:p>
          <a:p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Все требования не всегда формируются в начале проекта;</a:t>
            </a:r>
          </a:p>
          <a:p>
            <a:pPr>
              <a:buFontTx/>
              <a:buChar char="-"/>
            </a:pPr>
            <a:endParaRPr lang="ru-RU" dirty="0" smtClean="0"/>
          </a:p>
          <a:p>
            <a:r>
              <a:rPr lang="ru-RU" dirty="0" smtClean="0"/>
              <a:t>- Результаты проекта доступны заказчику только в конце работы.</a:t>
            </a:r>
          </a:p>
          <a:p>
            <a:pPr algn="ctr"/>
            <a:endParaRPr lang="ru-RU" dirty="0">
              <a:solidFill>
                <a:srgbClr val="FF6600"/>
              </a:solidFill>
            </a:endParaRPr>
          </a:p>
        </p:txBody>
      </p:sp>
      <p:cxnSp>
        <p:nvCxnSpPr>
          <p:cNvPr id="28" name="Shape 27"/>
          <p:cNvCxnSpPr>
            <a:stCxn id="6" idx="3"/>
          </p:cNvCxnSpPr>
          <p:nvPr/>
        </p:nvCxnSpPr>
        <p:spPr>
          <a:xfrm>
            <a:off x="5276120" y="4218808"/>
            <a:ext cx="303992" cy="72236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Поэтапная модель с промежуточным контролем (итерационная модель)</a:t>
            </a:r>
            <a:endParaRPr lang="ru-RU" sz="3600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79512" y="1844675"/>
            <a:ext cx="8784976" cy="4729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                                                       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916832"/>
            <a:ext cx="1928826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Разработка требований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2564904"/>
            <a:ext cx="2000264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Проектирование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3212976"/>
            <a:ext cx="2000264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Реализация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92080" y="3861048"/>
            <a:ext cx="2000264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Тестирование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948264" y="4509120"/>
            <a:ext cx="2000264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Ввод в действие</a:t>
            </a:r>
            <a:endParaRPr lang="ru-RU" dirty="0"/>
          </a:p>
        </p:txBody>
      </p:sp>
      <p:cxnSp>
        <p:nvCxnSpPr>
          <p:cNvPr id="10" name="Shape 9"/>
          <p:cNvCxnSpPr>
            <a:stCxn id="5" idx="3"/>
            <a:endCxn id="6" idx="0"/>
          </p:cNvCxnSpPr>
          <p:nvPr/>
        </p:nvCxnSpPr>
        <p:spPr>
          <a:xfrm>
            <a:off x="2180346" y="2202584"/>
            <a:ext cx="727490" cy="36232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hape 10"/>
          <p:cNvCxnSpPr>
            <a:stCxn id="6" idx="3"/>
            <a:endCxn id="7" idx="0"/>
          </p:cNvCxnSpPr>
          <p:nvPr/>
        </p:nvCxnSpPr>
        <p:spPr>
          <a:xfrm>
            <a:off x="3907968" y="2850656"/>
            <a:ext cx="728060" cy="36232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hape 11"/>
          <p:cNvCxnSpPr>
            <a:stCxn id="8" idx="3"/>
            <a:endCxn id="9" idx="0"/>
          </p:cNvCxnSpPr>
          <p:nvPr/>
        </p:nvCxnSpPr>
        <p:spPr>
          <a:xfrm>
            <a:off x="7292344" y="4146800"/>
            <a:ext cx="656052" cy="36232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 12"/>
          <p:cNvCxnSpPr>
            <a:stCxn id="7" idx="3"/>
            <a:endCxn id="8" idx="0"/>
          </p:cNvCxnSpPr>
          <p:nvPr/>
        </p:nvCxnSpPr>
        <p:spPr>
          <a:xfrm>
            <a:off x="5636160" y="3498728"/>
            <a:ext cx="656052" cy="36232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6" idx="1"/>
            <a:endCxn id="5" idx="2"/>
          </p:cNvCxnSpPr>
          <p:nvPr/>
        </p:nvCxnSpPr>
        <p:spPr>
          <a:xfrm rot="10800000">
            <a:off x="1215934" y="2488336"/>
            <a:ext cx="691771" cy="36232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7" idx="1"/>
            <a:endCxn id="6" idx="2"/>
          </p:cNvCxnSpPr>
          <p:nvPr/>
        </p:nvCxnSpPr>
        <p:spPr>
          <a:xfrm rot="10800000">
            <a:off x="2907836" y="3136408"/>
            <a:ext cx="728060" cy="36232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8" idx="1"/>
            <a:endCxn id="7" idx="2"/>
          </p:cNvCxnSpPr>
          <p:nvPr/>
        </p:nvCxnSpPr>
        <p:spPr>
          <a:xfrm rot="10800000">
            <a:off x="4636028" y="3784480"/>
            <a:ext cx="656052" cy="36232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9" idx="1"/>
            <a:endCxn id="8" idx="2"/>
          </p:cNvCxnSpPr>
          <p:nvPr/>
        </p:nvCxnSpPr>
        <p:spPr>
          <a:xfrm rot="10800000">
            <a:off x="6292212" y="4432552"/>
            <a:ext cx="656052" cy="36232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hape 26"/>
          <p:cNvCxnSpPr>
            <a:stCxn id="7" idx="1"/>
            <a:endCxn id="5" idx="2"/>
          </p:cNvCxnSpPr>
          <p:nvPr/>
        </p:nvCxnSpPr>
        <p:spPr>
          <a:xfrm rot="10800000">
            <a:off x="1215934" y="2488336"/>
            <a:ext cx="2419963" cy="101039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hape 28"/>
          <p:cNvCxnSpPr>
            <a:stCxn id="8" idx="1"/>
            <a:endCxn id="5" idx="2"/>
          </p:cNvCxnSpPr>
          <p:nvPr/>
        </p:nvCxnSpPr>
        <p:spPr>
          <a:xfrm rot="10800000">
            <a:off x="1215934" y="2488336"/>
            <a:ext cx="4076147" cy="165846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8" idx="1"/>
            <a:endCxn id="6" idx="2"/>
          </p:cNvCxnSpPr>
          <p:nvPr/>
        </p:nvCxnSpPr>
        <p:spPr>
          <a:xfrm rot="10800000">
            <a:off x="2907836" y="3136408"/>
            <a:ext cx="2384244" cy="101039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9" idx="1"/>
            <a:endCxn id="7" idx="2"/>
          </p:cNvCxnSpPr>
          <p:nvPr/>
        </p:nvCxnSpPr>
        <p:spPr>
          <a:xfrm rot="10800000">
            <a:off x="4636028" y="3784480"/>
            <a:ext cx="2312236" cy="101039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>
            <a:stCxn id="9" idx="1"/>
            <a:endCxn id="6" idx="2"/>
          </p:cNvCxnSpPr>
          <p:nvPr/>
        </p:nvCxnSpPr>
        <p:spPr>
          <a:xfrm rot="10800000">
            <a:off x="2907836" y="3136408"/>
            <a:ext cx="4040428" cy="165846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9" idx="1"/>
            <a:endCxn id="5" idx="2"/>
          </p:cNvCxnSpPr>
          <p:nvPr/>
        </p:nvCxnSpPr>
        <p:spPr>
          <a:xfrm rot="10800000">
            <a:off x="1215934" y="2488336"/>
            <a:ext cx="5732331" cy="230653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3563888" y="1916832"/>
            <a:ext cx="5256584" cy="2448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3995936" y="191683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Разработка ИС ведется итерациями с   циклами обратной связи между этапами. </a:t>
            </a:r>
            <a:endParaRPr lang="ru-RU" dirty="0"/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467544" y="3861048"/>
            <a:ext cx="1944216" cy="2736304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6600"/>
                </a:solidFill>
              </a:rPr>
              <a:t>ПЛЮСЫ</a:t>
            </a:r>
          </a:p>
          <a:p>
            <a:pPr algn="ctr"/>
            <a:endParaRPr lang="ru-RU" sz="1600" dirty="0" smtClean="0">
              <a:solidFill>
                <a:srgbClr val="FF6600"/>
              </a:solidFill>
            </a:endParaRPr>
          </a:p>
          <a:p>
            <a:pPr algn="ctr"/>
            <a:r>
              <a:rPr lang="ru-RU" sz="1600" dirty="0" smtClean="0"/>
              <a:t>-Поэтапные корректировки, уменьшающие трудоемкость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pPr algn="ctr"/>
            <a:endParaRPr lang="ru-RU" sz="1600" dirty="0" smtClean="0"/>
          </a:p>
          <a:p>
            <a:pPr algn="ctr">
              <a:buFontTx/>
              <a:buChar char="-"/>
            </a:pPr>
            <a:r>
              <a:rPr lang="ru-RU" sz="1600" dirty="0" smtClean="0"/>
              <a:t>Эффективная обратная связь с потребителем</a:t>
            </a:r>
            <a:r>
              <a:rPr lang="en-US" sz="1600" dirty="0" smtClean="0"/>
              <a:t>.</a:t>
            </a:r>
            <a:endParaRPr lang="ru-RU" sz="1600" dirty="0"/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2699792" y="4941168"/>
            <a:ext cx="3024336" cy="165618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6600"/>
                </a:solidFill>
              </a:rPr>
              <a:t>МИНУС</a:t>
            </a:r>
          </a:p>
          <a:p>
            <a:pPr algn="ctr"/>
            <a:endParaRPr lang="ru-RU" sz="1600" dirty="0" smtClean="0">
              <a:solidFill>
                <a:srgbClr val="FF6600"/>
              </a:solidFill>
            </a:endParaRPr>
          </a:p>
          <a:p>
            <a:pPr algn="ctr">
              <a:buFontTx/>
              <a:buChar char="-"/>
            </a:pPr>
            <a:r>
              <a:rPr lang="ru-RU" sz="1600" dirty="0" smtClean="0"/>
              <a:t>Время жизни каждого из этапов растягивается на весь период разработки</a:t>
            </a:r>
            <a:r>
              <a:rPr lang="en-US" sz="1600" dirty="0" smtClean="0"/>
              <a:t>.</a:t>
            </a:r>
            <a:endParaRPr lang="ru-RU" sz="1600" dirty="0" smtClean="0"/>
          </a:p>
          <a:p>
            <a:pPr algn="ctr">
              <a:buFontTx/>
              <a:buChar char="-"/>
            </a:pPr>
            <a:endParaRPr lang="ru-RU" sz="1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СПИРАЛЬНАЯ МОДЕЛЬ</a:t>
            </a:r>
            <a:endParaRPr lang="ru-RU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00174"/>
            <a:ext cx="2571768" cy="2656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642910" y="2143116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 flipH="1">
            <a:off x="857224" y="142873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2071670" y="1285860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2857488" y="157161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7" name="Равнобедренный треугольник 26"/>
          <p:cNvSpPr/>
          <p:nvPr/>
        </p:nvSpPr>
        <p:spPr>
          <a:xfrm rot="17415016" flipH="1" flipV="1">
            <a:off x="3192691" y="3201980"/>
            <a:ext cx="90205" cy="168288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3286116" y="321468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428860" y="4143380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857488" y="407194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214678" y="3857628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714348" y="3429000"/>
            <a:ext cx="71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0" y="1214422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Планирование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71736" y="135729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Анализ рынка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4282" y="3929066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Оценивание заказчиком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00364" y="350043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Конструирование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785786" y="2786058"/>
            <a:ext cx="39290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428992" y="2285992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Линия принятия решения</a:t>
            </a:r>
            <a:endParaRPr lang="ru-RU" sz="1400" dirty="0"/>
          </a:p>
        </p:txBody>
      </p:sp>
      <p:sp>
        <p:nvSpPr>
          <p:cNvPr id="53" name="TextBox 52"/>
          <p:cNvSpPr txBox="1"/>
          <p:nvPr/>
        </p:nvSpPr>
        <p:spPr>
          <a:xfrm>
            <a:off x="3500430" y="2857496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(продолжать или нет)</a:t>
            </a:r>
            <a:endParaRPr lang="ru-RU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4929190" y="1071546"/>
            <a:ext cx="400052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На каждом витке спирали выполняется создание очередной версии ИС следующим образом:</a:t>
            </a:r>
          </a:p>
          <a:p>
            <a:r>
              <a:rPr lang="ru-RU" sz="1600" dirty="0" smtClean="0">
                <a:solidFill>
                  <a:srgbClr val="FF6600"/>
                </a:solidFill>
              </a:rPr>
              <a:t>1</a:t>
            </a:r>
            <a:r>
              <a:rPr lang="ru-RU" sz="1600" dirty="0" smtClean="0"/>
              <a:t>.начальный сбор требований и планирование проекта;</a:t>
            </a:r>
          </a:p>
          <a:p>
            <a:r>
              <a:rPr lang="ru-RU" sz="1600" dirty="0" smtClean="0">
                <a:solidFill>
                  <a:srgbClr val="FF6600"/>
                </a:solidFill>
              </a:rPr>
              <a:t>2</a:t>
            </a:r>
            <a:r>
              <a:rPr lang="ru-RU" sz="1600" dirty="0" smtClean="0"/>
              <a:t>.та же работа, но на основе рекомендаций заказчика; </a:t>
            </a:r>
          </a:p>
          <a:p>
            <a:r>
              <a:rPr lang="ru-RU" sz="1600" dirty="0" smtClean="0">
                <a:solidFill>
                  <a:srgbClr val="FF6600"/>
                </a:solidFill>
              </a:rPr>
              <a:t>3</a:t>
            </a:r>
            <a:r>
              <a:rPr lang="ru-RU" sz="1600" dirty="0" smtClean="0"/>
              <a:t>.анализ риска на основе начальных требований; </a:t>
            </a:r>
          </a:p>
          <a:p>
            <a:r>
              <a:rPr lang="ru-RU" sz="1600" dirty="0" smtClean="0">
                <a:solidFill>
                  <a:srgbClr val="FF6600"/>
                </a:solidFill>
              </a:rPr>
              <a:t>4</a:t>
            </a:r>
            <a:r>
              <a:rPr lang="ru-RU" sz="1600" dirty="0" smtClean="0"/>
              <a:t>.анализ риска на основе реакции заказчика; </a:t>
            </a:r>
          </a:p>
          <a:p>
            <a:r>
              <a:rPr lang="ru-RU" sz="1600" dirty="0" smtClean="0">
                <a:solidFill>
                  <a:srgbClr val="FF6600"/>
                </a:solidFill>
              </a:rPr>
              <a:t>5</a:t>
            </a:r>
            <a:r>
              <a:rPr lang="ru-RU" sz="1600" dirty="0" smtClean="0"/>
              <a:t>.переход к комплексной системе; </a:t>
            </a:r>
            <a:r>
              <a:rPr lang="ru-RU" sz="1600" dirty="0" smtClean="0">
                <a:solidFill>
                  <a:srgbClr val="FF6600"/>
                </a:solidFill>
              </a:rPr>
              <a:t>6</a:t>
            </a:r>
            <a:r>
              <a:rPr lang="ru-RU" sz="1600" dirty="0" smtClean="0"/>
              <a:t>.начальный макет системы;</a:t>
            </a:r>
          </a:p>
          <a:p>
            <a:r>
              <a:rPr lang="ru-RU" sz="1600" dirty="0" smtClean="0">
                <a:solidFill>
                  <a:srgbClr val="FF6600"/>
                </a:solidFill>
              </a:rPr>
              <a:t>7</a:t>
            </a:r>
            <a:r>
              <a:rPr lang="ru-RU" sz="1600" dirty="0" smtClean="0"/>
              <a:t>.следующий уровень макета; </a:t>
            </a:r>
          </a:p>
          <a:p>
            <a:r>
              <a:rPr lang="ru-RU" sz="1600" dirty="0" smtClean="0">
                <a:solidFill>
                  <a:srgbClr val="FF6600"/>
                </a:solidFill>
              </a:rPr>
              <a:t>8</a:t>
            </a:r>
            <a:r>
              <a:rPr lang="ru-RU" sz="1600" dirty="0" smtClean="0"/>
              <a:t>.сконструированная система; </a:t>
            </a:r>
          </a:p>
          <a:p>
            <a:r>
              <a:rPr lang="ru-RU" sz="1600" dirty="0" smtClean="0">
                <a:solidFill>
                  <a:srgbClr val="FF6600"/>
                </a:solidFill>
              </a:rPr>
              <a:t>9</a:t>
            </a:r>
            <a:r>
              <a:rPr lang="ru-RU" sz="1600" dirty="0" smtClean="0"/>
              <a:t>.оценивание заказчиком.</a:t>
            </a:r>
          </a:p>
          <a:p>
            <a:endParaRPr lang="ru-RU" dirty="0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282" y="4572008"/>
            <a:ext cx="4643470" cy="214314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ru-RU" sz="1600" b="1" dirty="0" smtClean="0">
                <a:solidFill>
                  <a:srgbClr val="FF6600"/>
                </a:solidFill>
              </a:rPr>
              <a:t>ПЛЮСЫ</a:t>
            </a:r>
            <a:r>
              <a:rPr lang="ru-RU" sz="1600" b="1" dirty="0" smtClean="0"/>
              <a:t> </a:t>
            </a:r>
          </a:p>
          <a:p>
            <a:pPr algn="ctr"/>
            <a:r>
              <a:rPr lang="ru-RU" sz="1400" dirty="0" smtClean="0"/>
              <a:t>-отображает  объективно существующую разработку  ИС; </a:t>
            </a:r>
          </a:p>
          <a:p>
            <a:pPr algn="ctr">
              <a:buFontTx/>
              <a:buChar char="-"/>
            </a:pPr>
            <a:r>
              <a:rPr lang="ru-RU" sz="1400" dirty="0" smtClean="0"/>
              <a:t>последовательно конкретизирует детали проекта; </a:t>
            </a:r>
          </a:p>
          <a:p>
            <a:pPr algn="ctr">
              <a:buFontTx/>
              <a:buChar char="-"/>
            </a:pPr>
            <a:r>
              <a:rPr lang="ru-RU" sz="1400" dirty="0" smtClean="0"/>
              <a:t>возможность перехода на следующий этап, не дожидаясь полного завершения работы на текущем;</a:t>
            </a:r>
          </a:p>
          <a:p>
            <a:pPr algn="ctr">
              <a:buFontTx/>
              <a:buChar char="-"/>
            </a:pPr>
            <a:r>
              <a:rPr lang="ru-RU" sz="1400" dirty="0" smtClean="0"/>
              <a:t>б</a:t>
            </a:r>
            <a:r>
              <a:rPr lang="ru-RU" sz="1400" smtClean="0"/>
              <a:t>ыстрота </a:t>
            </a:r>
            <a:r>
              <a:rPr lang="ru-RU" sz="1400" dirty="0" smtClean="0"/>
              <a:t>получения  работоспособного продукта пользователем.</a:t>
            </a:r>
          </a:p>
          <a:p>
            <a:pPr algn="ctr"/>
            <a:endParaRPr lang="ru-RU" sz="1400" dirty="0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000628" y="5143512"/>
            <a:ext cx="3786214" cy="150019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00"/>
                </a:solidFill>
              </a:rPr>
              <a:t>МИНУСЫ</a:t>
            </a:r>
          </a:p>
          <a:p>
            <a:r>
              <a:rPr lang="ru-RU" sz="1600" dirty="0" smtClean="0"/>
              <a:t>-повышенные требования к заказчику;</a:t>
            </a:r>
          </a:p>
          <a:p>
            <a:r>
              <a:rPr lang="ru-RU" sz="1600" dirty="0" smtClean="0"/>
              <a:t>-трудности контроля и управления временем разработки.</a:t>
            </a:r>
          </a:p>
          <a:p>
            <a:pPr algn="ctr"/>
            <a:endParaRPr lang="ru-RU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615</TotalTime>
  <Words>812</Words>
  <Application>Microsoft Office PowerPoint</Application>
  <PresentationFormat>Экран (4:3)</PresentationFormat>
  <Paragraphs>126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Жизненный цикл информационной системы</vt:lpstr>
      <vt:lpstr>1. Понятие и стадии жизненного цикла информационной системы</vt:lpstr>
      <vt:lpstr>Стадии жизненного цикла ИС</vt:lpstr>
      <vt:lpstr>Международный стандарт ISO/IEC 12207  определяет структуру жизненного цикла, содержащую процессы, которые должны быть выполнены во время создания программного обеспечения ИС</vt:lpstr>
      <vt:lpstr>Другие стандарты:</vt:lpstr>
      <vt:lpstr>МОДЕЛИ ИС</vt:lpstr>
      <vt:lpstr>Каскадная модель</vt:lpstr>
      <vt:lpstr>Поэтапная модель с промежуточным контролем (итерационная модель)</vt:lpstr>
      <vt:lpstr>СПИРАЛЬНАЯ МОДЕЛЬ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Жизненный цикл информационной системы</dc:title>
  <dc:creator>user</dc:creator>
  <cp:lastModifiedBy>user</cp:lastModifiedBy>
  <cp:revision>58</cp:revision>
  <dcterms:modified xsi:type="dcterms:W3CDTF">2025-11-17T20:24:02Z</dcterms:modified>
</cp:coreProperties>
</file>