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2" r:id="rId19"/>
    <p:sldId id="277" r:id="rId20"/>
    <p:sldId id="278" r:id="rId21"/>
    <p:sldId id="279" r:id="rId22"/>
    <p:sldId id="273" r:id="rId23"/>
    <p:sldId id="274" r:id="rId24"/>
    <p:sldId id="275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Камеральная налоговая проверка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157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109199" cy="626533"/>
          </a:xfrm>
        </p:spPr>
        <p:txBody>
          <a:bodyPr>
            <a:normAutofit/>
          </a:bodyPr>
          <a:lstStyle/>
          <a:p>
            <a:r>
              <a:rPr lang="ru-RU" sz="2800" dirty="0"/>
              <a:t>Срок проведения камеральной проверки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05467"/>
            <a:ext cx="9821333" cy="5063066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 общему правилу срок проведения камеральной налоговой проверки — </a:t>
            </a:r>
            <a:r>
              <a:rPr lang="ru-RU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3 месяца со дня подачи декларации или расчета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(п. 2 ст. 88 НК РФ). Исключение предусмотрено для деклараций по НДС.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Если в течение этого времени в инспекцию поступил корректировочный вариант декларации, то данная проверка прекращается и инициируется новая, т.е. срок начинает течь заново.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Кроме декларации по НДС, ни продление, ни приостановление сроков проверки не допускается.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Момент начала исчисления срока определяется датой поступления налоговой декларации/ расчета в инспекцию (п. 2.2 Письма ФНС России от 16.07.2013 №АС-4-2/12705, письмо Минфина России от 22.12.2017 N 03-02-07/1/85955).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3232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109199" cy="626533"/>
          </a:xfrm>
        </p:spPr>
        <p:txBody>
          <a:bodyPr>
            <a:normAutofit/>
          </a:bodyPr>
          <a:lstStyle/>
          <a:p>
            <a:r>
              <a:rPr lang="ru-RU" sz="2800" dirty="0"/>
              <a:t>Срок проведения камеральной проверки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659467"/>
            <a:ext cx="9821333" cy="4381895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 определении </a:t>
            </a:r>
            <a:r>
              <a:rPr lang="ru-RU" sz="2800" u="sng" dirty="0">
                <a:latin typeface="Arial" panose="020B0604020202020204" pitchFamily="34" charset="0"/>
                <a:cs typeface="Arial" panose="020B0604020202020204" pitchFamily="34" charset="0"/>
              </a:rPr>
              <a:t>соблюдения налогоплательщиком срока подачи декларации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установленного НК РФ, во внимание принимается не срок ее поступления в инспекцию, а дата отправки налогоплательщиком. Иными словами, если налогоплательщик отправил декларацию по почте в последний день срока, она будет считаться поданной в срок. При этом срок камеральной проверки начнет течь с даты ее представления в инспекцию.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Если дата окончания придется на выходной (нерабочий) день, то днем окончания проверки будет ближайший рабочий день (п. 7 ст. 6.1 НК РФ).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68773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04800"/>
            <a:ext cx="10109199" cy="931333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Особенности исчисления сроков камеральной проверки декларации по НДС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710267"/>
            <a:ext cx="9821333" cy="45550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Камеральная проверка декларации по НДС имеет свои особенности.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Во-первых, для нее установлен </a:t>
            </a:r>
            <a:r>
              <a:rPr lang="ru-RU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сокращенный срок — два месяца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(п. 2 ст. 88 НК РФ). У инспекции есть право его продлить до 3-х месяцев в случае выявления признаков налоговых нарушений (п. 2 ст. 88 НК РФ).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Во-вторых, если в декларации заявлена сумма НДС к возмещению, то у «благонадежных» налогоплательщиков </a:t>
            </a:r>
            <a:r>
              <a:rPr lang="ru-RU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проверка может быть проведена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 сжатые сроки — </a:t>
            </a:r>
            <a:r>
              <a:rPr lang="ru-RU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за один месяц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Для этого должен быть соблюден ряд условий. Условия и порядок проведения такой сокращенной проверки закреплены Письмом ФНС России от 06.10.2020 №ЕД-20-15/129.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1848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829733"/>
            <a:ext cx="10109199" cy="711200"/>
          </a:xfrm>
        </p:spPr>
        <p:txBody>
          <a:bodyPr>
            <a:normAutofit/>
          </a:bodyPr>
          <a:lstStyle/>
          <a:p>
            <a:r>
              <a:rPr lang="ru-RU" sz="2800" dirty="0"/>
              <a:t>Глубина проверки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40933"/>
            <a:ext cx="9821333" cy="4724400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Глубина камеральной проверки строго ограничиваются данными представленной декларации / расчета как в отношении проверяемого налога, так и в отношении периода проверки. Инспекция ни при каких обстоятельствах не сможет попутно проверить иной налог (не тот, по которому представлена декларация) или охватить период за пределами того, по которому отчитался налогоплательщик.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Полномочия инспекции в ходе проведения камеральной проверки также существенно ограничены законодательством.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/>
              <a:t>Налоговый кодекс РФ предусмотрел также, что камеральная налоговая проверка не проводится по декларациям (расчетам) за налоговые (отчетные) периоды, в которых был проведен налоговый мониторинг (новая форма удаленной проверки отчетности налогоплательщика). </a:t>
            </a:r>
          </a:p>
        </p:txBody>
      </p:sp>
    </p:spTree>
    <p:extLst>
      <p:ext uri="{BB962C8B-B14F-4D97-AF65-F5344CB8AC3E}">
        <p14:creationId xmlns:p14="http://schemas.microsoft.com/office/powerpoint/2010/main" val="3810230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592667"/>
            <a:ext cx="10109199" cy="808294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камеральной налоговой проверки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40933"/>
            <a:ext cx="9821333" cy="47244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1. Прием налоговых деклараций и ввод их данных в автоматизированную информационную систему налоговых органов (АИС «Налог»).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2. Автоматизированный камеральный контроль в отношении всех представленных налоговых деклараций.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3. Углубленная камеральная проверка с проведением мероприятий налогового контроля.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4. Оформление результатов проверки.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06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828800"/>
            <a:ext cx="9516533" cy="1996580"/>
          </a:xfrm>
        </p:spPr>
        <p:txBody>
          <a:bodyPr>
            <a:normAutofit fontScale="90000"/>
          </a:bodyPr>
          <a:lstStyle/>
          <a:p>
            <a:r>
              <a:rPr lang="ru-RU" dirty="0"/>
              <a:t>Вопрос 2</a:t>
            </a:r>
            <a:br>
              <a:rPr lang="ru-RU" dirty="0"/>
            </a:br>
            <a:r>
              <a:rPr lang="ru-RU" dirty="0"/>
              <a:t>Налоговая декларация как объект камеральной налоговой проверки. Прием и обработка налоговых деклараций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006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843" y="474133"/>
            <a:ext cx="10163024" cy="5926667"/>
          </a:xfrm>
        </p:spPr>
        <p:txBody>
          <a:bodyPr>
            <a:noAutofit/>
          </a:bodyPr>
          <a:lstStyle/>
          <a:p>
            <a:pPr marL="0" indent="457200">
              <a:spcBef>
                <a:spcPts val="600"/>
              </a:spcBef>
              <a:buNone/>
            </a:pPr>
            <a:r>
              <a:rPr lang="ru-RU" sz="2800" b="1" dirty="0"/>
              <a:t>Объектом камеральной проверки </a:t>
            </a:r>
            <a:r>
              <a:rPr lang="ru-RU" sz="2800" dirty="0"/>
              <a:t>является налоговая декларация (расчет), представляемая в налоговую инспекцию по месту нахождения налогоплательщика.</a:t>
            </a:r>
          </a:p>
          <a:p>
            <a:pPr marL="0" indent="457200">
              <a:spcBef>
                <a:spcPts val="600"/>
              </a:spcBef>
              <a:buNone/>
            </a:pPr>
            <a:endParaRPr lang="ru-RU" sz="2000" u="sng" dirty="0"/>
          </a:p>
          <a:p>
            <a:pPr marL="0" indent="457200">
              <a:spcBef>
                <a:spcPts val="600"/>
              </a:spcBef>
              <a:buNone/>
            </a:pPr>
            <a:r>
              <a:rPr lang="ru-RU" sz="2000" u="sng" dirty="0"/>
              <a:t>Налоговая декларация </a:t>
            </a:r>
            <a:r>
              <a:rPr lang="ru-RU" sz="2000" dirty="0"/>
              <a:t>представляет собой письменное заявление или заявление налогоплательщика, составленное в электронной форме и переданное по телекоммуникационным каналам связи с применением усиленной квалифицированной электронной подписи или через личный кабинет налогоплательщика, об объектах налогообложения, о полученных доходах и произведенных расходах, об источниках доходов, о налоговой базе, налоговых льготах, об исчисленной сумме налога и (или) о других данных, служащих основанием для исчисления и уплаты налога.(ст. 80 НК РФ)</a:t>
            </a:r>
          </a:p>
          <a:p>
            <a:pPr marL="0" indent="457200">
              <a:spcBef>
                <a:spcPts val="600"/>
              </a:spcBef>
              <a:buNone/>
            </a:pPr>
            <a:endParaRPr lang="ru-RU" sz="2000" dirty="0"/>
          </a:p>
          <a:p>
            <a:pPr marL="0" indent="457200">
              <a:spcBef>
                <a:spcPts val="600"/>
              </a:spcBef>
              <a:buNone/>
            </a:pPr>
            <a:r>
              <a:rPr lang="ru-RU" sz="2000" dirty="0"/>
              <a:t>Налоговые декларации представляются каждым налогоплательщиком по каждому налогу в соответствии с НК РФ. Формы и порядок заполнения декларации утверждается ФНС по согласованию с Минфином России.</a:t>
            </a:r>
          </a:p>
          <a:p>
            <a:pPr marL="0" indent="457200">
              <a:spcBef>
                <a:spcPts val="600"/>
              </a:spcBef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39261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843" y="1524000"/>
            <a:ext cx="10552490" cy="4876800"/>
          </a:xfrm>
        </p:spPr>
        <p:txBody>
          <a:bodyPr>
            <a:noAutofit/>
          </a:bodyPr>
          <a:lstStyle/>
          <a:p>
            <a:pPr marL="0" indent="457200">
              <a:spcBef>
                <a:spcPts val="600"/>
              </a:spcBef>
              <a:buNone/>
            </a:pPr>
            <a:r>
              <a:rPr lang="ru-RU" sz="2800" b="1" dirty="0"/>
              <a:t>Кроме того, в ходе камеральной проверки используются </a:t>
            </a:r>
            <a:r>
              <a:rPr lang="ru-RU" sz="2800" b="1" u="sng" dirty="0"/>
              <a:t>формы бухгалтерской (финансовой) отчетности</a:t>
            </a:r>
            <a:r>
              <a:rPr lang="ru-RU" sz="2800" b="1" dirty="0"/>
              <a:t>, которые представляются в налоговые органы в соответствии с законодательством о бухгалтерском учете и с подп. 6 п.1 ст. 23 НК РФ, а также </a:t>
            </a:r>
            <a:r>
              <a:rPr lang="ru-RU" sz="2800" b="1" u="sng" dirty="0"/>
              <a:t>иные документы,</a:t>
            </a:r>
            <a:r>
              <a:rPr lang="ru-RU" sz="2800" b="1" dirty="0"/>
              <a:t> представленные налогоплательщиком самостоятельно, затребованные у него налоговым органом в соответствии с НК РФ или имеющиеся у налогового органа.</a:t>
            </a:r>
            <a:endParaRPr lang="ru-RU" sz="2800" dirty="0"/>
          </a:p>
          <a:p>
            <a:pPr marL="0" indent="457200">
              <a:spcBef>
                <a:spcPts val="600"/>
              </a:spcBef>
              <a:buNone/>
            </a:pPr>
            <a:endParaRPr lang="ru-RU" sz="2000" u="sng" dirty="0"/>
          </a:p>
          <a:p>
            <a:pPr marL="0" indent="457200">
              <a:spcBef>
                <a:spcPts val="600"/>
              </a:spcBef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22878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843" y="541866"/>
            <a:ext cx="10552490" cy="6316133"/>
          </a:xfrm>
        </p:spPr>
        <p:txBody>
          <a:bodyPr>
            <a:noAutofit/>
          </a:bodyPr>
          <a:lstStyle/>
          <a:p>
            <a:pPr marL="0" indent="457200">
              <a:spcBef>
                <a:spcPts val="600"/>
              </a:spcBef>
              <a:buNone/>
            </a:pP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таким документам относятся: 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налоговые декларации (расчеты), представленные ранее; 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документы, которые были получены с первоначальной налоговой декларацией при проведении камеральной налоговой проверки уточненной налоговой декларации; 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документы, составленные и полученные раньше в ходе выездных и камеральных налоговых проверок, иных мероприятий налогового контроля; 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документы, налоговый орган получил при осуществлении других функций (например, при валютном контроле, проверках контрольно-кассовой техники, полноты учета выручки и др.); 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решения (постановления) налоговых органов; 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заявления, сообщения, дополнения, полученные от компании-налогоплательщика и третьих лиц; 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материалы, полученные от правоохранительных и иных органов, от внебюджетных фондов; 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иные документы и сведения, которые ИФНС получила на законных основаниях.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документы не являются объектом проверки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представляют собой источники информации для проверки данных, указанных в декларации.</a:t>
            </a:r>
          </a:p>
        </p:txBody>
      </p:sp>
    </p:spTree>
    <p:extLst>
      <p:ext uri="{BB962C8B-B14F-4D97-AF65-F5344CB8AC3E}">
        <p14:creationId xmlns:p14="http://schemas.microsoft.com/office/powerpoint/2010/main" val="1076064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05" y="276837"/>
            <a:ext cx="10484528" cy="1107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за своевременным представлением налоговых деклараций (расчетов)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40933"/>
            <a:ext cx="9821333" cy="47244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 истечении 20 дней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после установленного законодательством о налогах и сборах срока представления налоговых деклараций отдел работы с налогоплательщиками осуществляет сверку списка состоящих на учете налогоплательщиков, обязанных представлять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налоговые декларации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соответствующий срок, с данными об их фактическом представлении, 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формирует список лиц, не представивших (по состоянию на момент составления списка) налоговые декларации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указанных целях в автоматизированной информационной системе налоговых органов формируется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перечень налоговых обязательств налогоплательщиков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(перечень налоговой и иной отчетности, подлежащей представлению в соответствии с законодательством о налогах и сборах, в разрезе видов налогов и сборов и вида отчетности).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5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51264"/>
            <a:ext cx="8596668" cy="65314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План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881993"/>
            <a:ext cx="10499573" cy="3159370"/>
          </a:xfrm>
        </p:spPr>
        <p:txBody>
          <a:bodyPr>
            <a:normAutofit/>
          </a:bodyPr>
          <a:lstStyle/>
          <a:p>
            <a:r>
              <a:rPr lang="ru-RU" sz="2400" b="1" dirty="0"/>
              <a:t>1. Понятие камеральной налоговой проверки, ее задачи и особенности</a:t>
            </a:r>
          </a:p>
          <a:p>
            <a:r>
              <a:rPr lang="ru-RU" sz="2400" b="1" dirty="0"/>
              <a:t>2. Налоговая декларация как объект камеральной налоговой проверки. Прием и обработка налоговых деклараций</a:t>
            </a:r>
          </a:p>
          <a:p>
            <a:r>
              <a:rPr lang="ru-RU" sz="2400" b="1" dirty="0"/>
              <a:t>3. Порядок и методика проведения камеральной налоговой проверки</a:t>
            </a:r>
          </a:p>
          <a:p>
            <a:r>
              <a:rPr lang="ru-RU" sz="2400" b="1" dirty="0"/>
              <a:t>4. Оформление результатов камеральной налоговой проверки</a:t>
            </a:r>
          </a:p>
        </p:txBody>
      </p:sp>
    </p:spTree>
    <p:extLst>
      <p:ext uri="{BB962C8B-B14F-4D97-AF65-F5344CB8AC3E}">
        <p14:creationId xmlns:p14="http://schemas.microsoft.com/office/powerpoint/2010/main" val="3829370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05" y="276837"/>
            <a:ext cx="10484528" cy="8221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Принятие обеспечительных мер (п. 3 ст. 76 НК РФ)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40933"/>
            <a:ext cx="9821333" cy="472440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основании списков лиц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не представивших налоговые декларации, отдел камеральных проверок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течение 5 рабочих дней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 получения списков из отдела работы с налогоплательщиками, подготавливает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решения о приостановлении операций по счетам налогоплательщиков (плательщиков сборов, налоговых агентов) в банках, а также переводов электронных денежных средств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которые подписываются руководителем налогового органа либо заместителем руководителя налогового органа, курирующим отдел камеральных проверок. Принятие указанных решений до истечения 20-дневного срока со дня, установленного Кодексом для представления конкретных налоговых деклараций, не допускается.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Решение о приостановлении операций налогоплательщика по его счетам в банке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направляется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налоговым органом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в банк в электронной форме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Одновременно копия указанного решения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на бумажном носителе передается налогоплательщику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 расписку или иным способом, свидетельствующим о дате ее получения.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3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05" y="276837"/>
            <a:ext cx="10484528" cy="8221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приостановления операций по счетам </a:t>
            </a:r>
            <a:b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(п. 3 ст. 76 НК РФ)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40933"/>
            <a:ext cx="9821333" cy="472440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После поступления в налоговый орган налоговой декларации налоговый орган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не позднее одного рабочего дня, следующего за днем ее получения, принимает решение об отмене приостановления операций по счетам налогоплательщика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(плательщика сбора, налогового агента)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банке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а также переводов электронных денежных средств.</a:t>
            </a:r>
          </a:p>
          <a:p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об отмене приостановления операций по счетам налогоплательщика-организации и переводов его электронных денежных средств </a:t>
            </a: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</a:rPr>
              <a:t>направляется в банк в электронной форме не позднее дня, следующего за днем принятия такого решения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Копия указанного решения одновременно передается налогоплательщику под расписку или иным способом, свидетельствующим о дате ее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получени.я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51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459185"/>
            <a:ext cx="8596668" cy="827315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Рисунок 1- Схема движения налоговой отчетности при проведении камеральной налоговой проверки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30" t="16576" r="27157" b="5756"/>
          <a:stretch/>
        </p:blipFill>
        <p:spPr>
          <a:xfrm>
            <a:off x="2612571" y="326571"/>
            <a:ext cx="4906735" cy="513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30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843" y="1151467"/>
            <a:ext cx="10552490" cy="3572934"/>
          </a:xfrm>
        </p:spPr>
        <p:txBody>
          <a:bodyPr>
            <a:noAutofit/>
          </a:bodyPr>
          <a:lstStyle/>
          <a:p>
            <a:pPr marL="0" indent="457200">
              <a:spcBef>
                <a:spcPts val="600"/>
              </a:spcBef>
              <a:buNone/>
            </a:pP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(налоговые декларации, бухгалтерская отчетность и др.) могут быть представлены налогоплательщиком в налоговый орган: 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На бумажных носителях - лично или через представителя по доверенности, выданной налогоплательщиком, либо по почте заказным письмом с описью вложения; 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В электронном виде – по телекоммуникационным каналам связи (если среднесписочная численность работников за предшествующий календарный год превышает 100 человек, декларация по НДС).</a:t>
            </a:r>
          </a:p>
          <a:p>
            <a:pPr>
              <a:spcBef>
                <a:spcPts val="600"/>
              </a:spcBef>
            </a:pPr>
            <a:endParaRPr lang="ru-RU" sz="200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способа представления декларации зависит ее прием и обработка.</a:t>
            </a:r>
          </a:p>
        </p:txBody>
      </p:sp>
    </p:spTree>
    <p:extLst>
      <p:ext uri="{BB962C8B-B14F-4D97-AF65-F5344CB8AC3E}">
        <p14:creationId xmlns:p14="http://schemas.microsoft.com/office/powerpoint/2010/main" val="1371764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459185"/>
            <a:ext cx="8596668" cy="827315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Рисунок 2- Камеральная налоговая проверка на этапе приема и обработки декларации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44" t="1343" r="9582" b="4034"/>
          <a:stretch/>
        </p:blipFill>
        <p:spPr>
          <a:xfrm rot="5400000">
            <a:off x="2700339" y="-1766889"/>
            <a:ext cx="4876800" cy="938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60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BF470-BD9C-44D1-8853-8F5FBFDC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3582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Визуальный контроль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6BDE42-3CFE-4806-B699-53B27916D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0353"/>
            <a:ext cx="8596668" cy="4481010"/>
          </a:xfrm>
        </p:spPr>
        <p:txBody>
          <a:bodyPr>
            <a:normAutofit/>
          </a:bodyPr>
          <a:lstStyle/>
          <a:p>
            <a:r>
              <a:rPr lang="ru-RU" sz="2000" dirty="0"/>
              <a:t>На стадии принятия в бумажной форме документы подвергаются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визуальному контролю </a:t>
            </a:r>
            <a:r>
              <a:rPr lang="ru-RU" sz="2000" dirty="0"/>
              <a:t>на наличие следующих реквизитов: полного наименования плательщика (ФИО физического лица, даты его рождения); ИНН, КПП (для юридических лиц); периода, за который представляется документация; подписей лиц, уполномоченных подтверждать достоверность и полноту сведений (руководителя организации или его представителя).</a:t>
            </a:r>
          </a:p>
          <a:p>
            <a:r>
              <a:rPr lang="ru-RU" sz="2000" dirty="0"/>
              <a:t>В случае отсутствия какого-либо из вышеуказанных реквизитов сотрудник отдела работы с налогоплательщиками должен в устной форме предупредить плательщика об этом и предложить внести необходимые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1293181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BF470-BD9C-44D1-8853-8F5FBFDC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3582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Визуальный контроль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6BDE42-3CFE-4806-B699-53B27916D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8683"/>
            <a:ext cx="8596668" cy="473268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Не позднее следующего рабочего дня с даты принятия документация подлежит регистрации в отделе работы с налогоплательщиками с использованием программного обеспечения. Каждому поступившему документу присваивается регистрационный номер, который проставляется на принятом документе.</a:t>
            </a:r>
          </a:p>
          <a:p>
            <a:r>
              <a:rPr lang="ru-RU" dirty="0"/>
              <a:t>Работники отдела ввода и обработки данных осуществляют ввод данных в АИС «Налог»:</a:t>
            </a:r>
          </a:p>
          <a:p>
            <a:pPr marL="0" indent="0">
              <a:buNone/>
            </a:pPr>
            <a:r>
              <a:rPr lang="ru-RU" dirty="0"/>
              <a:t>-	не позднее пяти рабочих дней - сведения о суммах налогов, подлежащих уплате, по данным плательщика в карточки расчетов с бюджетом (карточки РСБ); сведения крупнейших и основных плательщиков в полном объеме;</a:t>
            </a:r>
          </a:p>
          <a:p>
            <a:pPr marL="0" indent="0">
              <a:buNone/>
            </a:pPr>
            <a:r>
              <a:rPr lang="ru-RU" dirty="0"/>
              <a:t>-	не позднее десяти рабочих дней - остальные показатели, обязательные для ввода в АИС «Налог».</a:t>
            </a:r>
          </a:p>
          <a:p>
            <a:r>
              <a:rPr lang="ru-RU" dirty="0"/>
              <a:t>По окончании ввода на документах проставляется дата ввода и подпись сотрудника, осуществившего ввод данных.</a:t>
            </a:r>
          </a:p>
          <a:p>
            <a:r>
              <a:rPr lang="ru-RU" dirty="0"/>
              <a:t>Сотрудники отдела ввода и обработки данных ежедневно формируют в автоматизированном режиме протоколы ошибок </a:t>
            </a:r>
            <a:r>
              <a:rPr lang="ru-RU" dirty="0" err="1"/>
              <a:t>взаимоувязки</a:t>
            </a:r>
            <a:r>
              <a:rPr lang="ru-RU" dirty="0"/>
              <a:t> показателей деклараций и бухгалтерской отчетности для дальнейшего использования отделом камеральных проверок.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236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BF470-BD9C-44D1-8853-8F5FBFDC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3582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Программный контроль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6BDE42-3CFE-4806-B699-53B27916D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8683"/>
            <a:ext cx="8596668" cy="473268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Принятие документации по телекоммуникационным каналам связи производится сотрудниками отдела работы с налогоплательщиками.</a:t>
            </a:r>
          </a:p>
          <a:p>
            <a:r>
              <a:rPr lang="ru-RU" dirty="0"/>
              <a:t>Налоговый орган подтверждает этот факт, высылая по каналам связи квитанцию о приеме после проверки требований к оформлению документов. Квитанция - электронный документ, подписанный электронной цифровой подписью (ЭЦП) плательщика и заверенный ЭЦП налогового органа. Второй экземпляр квитанции и уведомление о дате представления сохраняются налоговым органом. По просьбе плательщика представленная документация распечатывается и заверяется.</a:t>
            </a:r>
          </a:p>
          <a:p>
            <a:r>
              <a:rPr lang="ru-RU" dirty="0"/>
              <a:t>Отчетность проходит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программный контроль</a:t>
            </a:r>
            <a:r>
              <a:rPr lang="ru-RU" dirty="0"/>
              <a:t>, предусматривающий подтверждение подлинности ЭЦП отправителя и проверку соответствия формату представления, после чего формируется протокол входного контроля, который подписывается ЭЦП налогового органа и направляется по каналам связи отправителю. Протокол входного контроля, возвращенный отправителем, после подтверждения подлинности ЭЦП плательщика сохраняется налоговым органом.</a:t>
            </a:r>
          </a:p>
        </p:txBody>
      </p:sp>
    </p:spTree>
    <p:extLst>
      <p:ext uri="{BB962C8B-B14F-4D97-AF65-F5344CB8AC3E}">
        <p14:creationId xmlns:p14="http://schemas.microsoft.com/office/powerpoint/2010/main" val="3823832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BF470-BD9C-44D1-8853-8F5FBFDC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3582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Программный контроль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6BDE42-3CFE-4806-B699-53B27916D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8682"/>
            <a:ext cx="8596668" cy="515922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случае если протокол входного контроля содержит сообщение об ошибках (несоответствие формату представления), то такой протокол считается уведомлением о необходимости представления исправленной документации в срок, определенный налоговым органом.</a:t>
            </a:r>
          </a:p>
          <a:p>
            <a:r>
              <a:rPr lang="ru-RU" dirty="0"/>
              <a:t>Для каждого поступившего сообщения, имеющего уведомление о дате представления, программным комплексом налоговых органов регистрируется запись в реестре отчетности плательщиков.</a:t>
            </a:r>
          </a:p>
          <a:p>
            <a:r>
              <a:rPr lang="ru-RU" dirty="0"/>
              <a:t>Не позднее следующего рабочего дня с даты принятия файлы документов, подлежащие вводу в АИС «Налог», передаются в отдел ввода и обработки данных. При этой передаче формируется реестр документов.</a:t>
            </a:r>
          </a:p>
          <a:p>
            <a:r>
              <a:rPr lang="ru-RU" dirty="0"/>
              <a:t>Работники отдела ввода и обработки данных не позднее двух рабочих дней с даты регистрации в налоговом органе осуществляют ввод данных в АИС «Налог», в том числе сумм налогов, подлежащих уплате в бюджет по данным плательщика.</a:t>
            </a:r>
          </a:p>
          <a:p>
            <a:r>
              <a:rPr lang="ru-RU" dirty="0"/>
              <a:t>По окончании ввода на основании протокола ввода данных в записях реестра документов формируется отметка, содержащая дату ввода данных и реквизиты сотрудника, осуществившего ввод данных. Оператор связи фиксирует факт доставки уведомления плательщику и направляет в налоговый орган квитанцию об этом. Уведомление вместе с квитанцией сохраняется налоговым органом.</a:t>
            </a:r>
          </a:p>
        </p:txBody>
      </p:sp>
    </p:spTree>
    <p:extLst>
      <p:ext uri="{BB962C8B-B14F-4D97-AF65-F5344CB8AC3E}">
        <p14:creationId xmlns:p14="http://schemas.microsoft.com/office/powerpoint/2010/main" val="3784335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BF470-BD9C-44D1-8853-8F5FBFDC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3582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Арифметический контроль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6BDE42-3CFE-4806-B699-53B27916D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08682"/>
            <a:ext cx="9507675" cy="515922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Автоматизированный арифметический контроль на стадии ввода показателей в АИС «Налог» осуществляется в отношении всех представленных налоговых деклараций (расчетов).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Автоматизированный арифметический контроль проводится с использованием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внутридокументных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контрольных соотношений.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Ежедневно формируются протоколы ошибок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взаимоувязки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показателей налоговых деклараций и при необходимости распечатываются. Указанные протоколы формируются в автоматизированном режиме при вводе отчетности в АИС «Налог», хранятся в базе данных и используются в работе отделом камеральных проверок.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189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28800"/>
            <a:ext cx="8596668" cy="1820636"/>
          </a:xfrm>
        </p:spPr>
        <p:txBody>
          <a:bodyPr>
            <a:normAutofit fontScale="90000"/>
          </a:bodyPr>
          <a:lstStyle/>
          <a:p>
            <a:r>
              <a:rPr lang="ru-RU" dirty="0"/>
              <a:t>Вопрос 1</a:t>
            </a:r>
            <a:br>
              <a:rPr lang="ru-RU" dirty="0"/>
            </a:br>
            <a:r>
              <a:rPr lang="ru-RU" dirty="0"/>
              <a:t>Понятие камеральной налоговой проверки, ее задачи и особенности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505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828800"/>
            <a:ext cx="9516533" cy="1820636"/>
          </a:xfrm>
        </p:spPr>
        <p:txBody>
          <a:bodyPr>
            <a:normAutofit fontScale="90000"/>
          </a:bodyPr>
          <a:lstStyle/>
          <a:p>
            <a:r>
              <a:rPr lang="ru-RU" dirty="0"/>
              <a:t>Вопрос </a:t>
            </a:r>
            <a:r>
              <a:rPr lang="en-US" dirty="0"/>
              <a:t>3</a:t>
            </a:r>
            <a:br>
              <a:rPr lang="ru-RU" dirty="0"/>
            </a:br>
            <a:r>
              <a:rPr lang="ru-RU" dirty="0"/>
              <a:t>Порядок и методика проведения камеральной налоговой проверки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214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46380" cy="1080407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элементами проверки содержания налоговой отчетности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проведении камеральной проверки являются следующие: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77786"/>
            <a:ext cx="9209616" cy="4163576"/>
          </a:xfrm>
        </p:spPr>
        <p:txBody>
          <a:bodyPr/>
          <a:lstStyle/>
          <a:p>
            <a:r>
              <a:rPr lang="ru-RU" sz="2400" dirty="0"/>
              <a:t>- проверка правильности исчисления налоговой базы и суммы налогов, исчисленных и уплаченных в бюджет;</a:t>
            </a:r>
          </a:p>
          <a:p>
            <a:r>
              <a:rPr lang="ru-RU" sz="2400" dirty="0"/>
              <a:t>- проверка правильности арифметического подсчета данных, отраженных в налоговой декларации, путем сопоставления показателей строк и граф, предусмотренных ее формой;</a:t>
            </a:r>
          </a:p>
          <a:p>
            <a:r>
              <a:rPr lang="ru-RU" sz="2400" dirty="0"/>
              <a:t>- проверка обоснованности заявленных налоговых вычетов;</a:t>
            </a:r>
          </a:p>
          <a:p>
            <a:r>
              <a:rPr lang="ru-RU" sz="2400" dirty="0"/>
              <a:t>- проверка правильности примененных налогоплательщиком ставок налога и льгот, их соответствие действующему законодательству.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792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46380" cy="108040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проверке правильности исчисления налоговой базы проводится</a:t>
            </a:r>
            <a:r>
              <a:rPr lang="ru-RU" sz="240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камеральный анализ,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включающий: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3871"/>
            <a:ext cx="9209616" cy="4914900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/>
              <a:t>- </a:t>
            </a:r>
            <a:r>
              <a:rPr lang="ru-RU" sz="1900" dirty="0"/>
              <a:t>проверку логической связи между отдельными отчетными и расчетными показателями, необходимыми для исчисления налоговой базы;</a:t>
            </a:r>
          </a:p>
          <a:p>
            <a:r>
              <a:rPr lang="ru-RU" sz="1900" dirty="0"/>
              <a:t>-	проверку сопоставимости отчетных показателей с аналогичными показателями налоговой отчетности предыдущего отчетного (налогового) периода;</a:t>
            </a:r>
          </a:p>
          <a:p>
            <a:r>
              <a:rPr lang="ru-RU" sz="1900" dirty="0"/>
              <a:t>-	</a:t>
            </a:r>
            <a:r>
              <a:rPr lang="ru-RU" sz="1900" dirty="0" err="1"/>
              <a:t>взаимоувязку</a:t>
            </a:r>
            <a:r>
              <a:rPr lang="ru-RU" sz="1900" dirty="0"/>
              <a:t> показателей бухгалтерской отчетности и налоговых деклараций, а также отдельных показателей деклараций по различным видам налогов;</a:t>
            </a:r>
          </a:p>
          <a:p>
            <a:r>
              <a:rPr lang="ru-RU" sz="1900" dirty="0"/>
              <a:t>-	оценку данных бухгалтерской отчетности и налоговых деклараций с точки зрения их соответствия имеющимся в налоговом органе данным о финансово-хозяйственной деятельности налогоплательщика, полученным из других источников;</a:t>
            </a:r>
          </a:p>
          <a:p>
            <a:r>
              <a:rPr lang="ru-RU" sz="1900" dirty="0"/>
              <a:t>-	анализ соответствия уровня и динамики показателей налоговой отчетности, отражающих объемы производства и реализации товаров (работ, услуг), с уровнем и динамикой показателей объемов потребления налогоплательщиком энергетических (</a:t>
            </a:r>
            <a:r>
              <a:rPr lang="ru-RU" sz="1900" dirty="0" err="1"/>
              <a:t>электро</a:t>
            </a:r>
            <a:r>
              <a:rPr lang="ru-RU" sz="1900" dirty="0"/>
              <a:t>/</a:t>
            </a:r>
            <a:r>
              <a:rPr lang="ru-RU" sz="1900" dirty="0" err="1"/>
              <a:t>теплоэнергии</a:t>
            </a:r>
            <a:r>
              <a:rPr lang="ru-RU" sz="1900" dirty="0"/>
              <a:t>), водных, сырьевых и иных материальных ресурсов;</a:t>
            </a:r>
          </a:p>
          <a:p>
            <a:r>
              <a:rPr lang="ru-RU" sz="1900" dirty="0"/>
              <a:t>-	сопоставление динамики показателей отчетности со средними данными по аналогичным организациям.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047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57349"/>
            <a:ext cx="8596668" cy="43840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	Автоматизированный камеральный контроль осуществляется </a:t>
            </a:r>
            <a:r>
              <a:rPr lang="ru-RU" sz="2800" u="sng" dirty="0"/>
              <a:t>отделом камеральных проверок</a:t>
            </a:r>
            <a:r>
              <a:rPr lang="ru-RU" sz="2800" dirty="0"/>
              <a:t> в отношении всех представленных налоговых деклараций (расчетов).</a:t>
            </a:r>
          </a:p>
          <a:p>
            <a:pPr marL="0" indent="0" algn="just">
              <a:buNone/>
            </a:pPr>
            <a:r>
              <a:rPr lang="ru-RU" sz="2800" dirty="0"/>
              <a:t>	Автоматизированный камеральный контроль </a:t>
            </a:r>
            <a:r>
              <a:rPr lang="ru-RU" sz="2800" u="sng" dirty="0"/>
              <a:t>проводится с использованием </a:t>
            </a:r>
            <a:r>
              <a:rPr lang="ru-RU" sz="2800" dirty="0" err="1"/>
              <a:t>внутридокументных</a:t>
            </a:r>
            <a:r>
              <a:rPr lang="ru-RU" sz="2800" dirty="0"/>
              <a:t> и </a:t>
            </a:r>
            <a:r>
              <a:rPr lang="ru-RU" sz="2800" dirty="0" err="1"/>
              <a:t>междокументных</a:t>
            </a:r>
            <a:r>
              <a:rPr lang="ru-RU" sz="2800" dirty="0"/>
              <a:t> 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контрольных соотношений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00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30779"/>
            <a:ext cx="8596668" cy="4710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	</a:t>
            </a: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Контрольные соотношения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это метод математической проверки, отражающий корректность введенных в декларацию данных путем сопоставления определенных показателей. </a:t>
            </a:r>
          </a:p>
          <a:p>
            <a:pPr marL="0" indent="0" algn="ctr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их помощью налоговые органы проводят проверку, насколько правильно и достоверно налогоплательщиками и налоговыми агентами заполнены налоговые декларации.</a:t>
            </a:r>
          </a:p>
          <a:p>
            <a:pPr marL="0" indent="0" algn="just"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Соответствующие математические и логические формулы по основным налоговым декларациям доступны для налогоплательщиков на официальном сайте ФНС России в разделе "Налоговая отчетность" в рубрике "Контрольные соотношения по налоговым декларациям".</a:t>
            </a:r>
          </a:p>
        </p:txBody>
      </p:sp>
    </p:spTree>
    <p:extLst>
      <p:ext uri="{BB962C8B-B14F-4D97-AF65-F5344CB8AC3E}">
        <p14:creationId xmlns:p14="http://schemas.microsoft.com/office/powerpoint/2010/main" val="3456802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27264"/>
          </a:xfrm>
        </p:spPr>
        <p:txBody>
          <a:bodyPr>
            <a:noAutofit/>
          </a:bodyPr>
          <a:lstStyle/>
          <a:p>
            <a:pPr algn="ctr"/>
            <a:r>
              <a:rPr lang="ru-RU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Контрольные соотношения показателей налоговой декларации по ЕСХН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171" y="1159330"/>
            <a:ext cx="9307286" cy="488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31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171" y="212271"/>
            <a:ext cx="8939893" cy="636815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отчета 6-НДФЛ (с 2021 года) за 1 полугодие 2021 г. 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(Корректирующий, номер корректировки 1. ИФНС: 5838)				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53141" y="979713"/>
          <a:ext cx="9470572" cy="5494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65">
                  <a:extLst>
                    <a:ext uri="{9D8B030D-6E8A-4147-A177-3AD203B41FA5}">
                      <a16:colId xmlns:a16="http://schemas.microsoft.com/office/drawing/2014/main" val="1492581601"/>
                    </a:ext>
                  </a:extLst>
                </a:gridCol>
                <a:gridCol w="3151519">
                  <a:extLst>
                    <a:ext uri="{9D8B030D-6E8A-4147-A177-3AD203B41FA5}">
                      <a16:colId xmlns:a16="http://schemas.microsoft.com/office/drawing/2014/main" val="364258518"/>
                    </a:ext>
                  </a:extLst>
                </a:gridCol>
                <a:gridCol w="1143387">
                  <a:extLst>
                    <a:ext uri="{9D8B030D-6E8A-4147-A177-3AD203B41FA5}">
                      <a16:colId xmlns:a16="http://schemas.microsoft.com/office/drawing/2014/main" val="529253502"/>
                    </a:ext>
                  </a:extLst>
                </a:gridCol>
                <a:gridCol w="948018">
                  <a:extLst>
                    <a:ext uri="{9D8B030D-6E8A-4147-A177-3AD203B41FA5}">
                      <a16:colId xmlns:a16="http://schemas.microsoft.com/office/drawing/2014/main" val="1561691850"/>
                    </a:ext>
                  </a:extLst>
                </a:gridCol>
                <a:gridCol w="1229862">
                  <a:extLst>
                    <a:ext uri="{9D8B030D-6E8A-4147-A177-3AD203B41FA5}">
                      <a16:colId xmlns:a16="http://schemas.microsoft.com/office/drawing/2014/main" val="300784070"/>
                    </a:ext>
                  </a:extLst>
                </a:gridCol>
                <a:gridCol w="1562948">
                  <a:extLst>
                    <a:ext uri="{9D8B030D-6E8A-4147-A177-3AD203B41FA5}">
                      <a16:colId xmlns:a16="http://schemas.microsoft.com/office/drawing/2014/main" val="3963047950"/>
                    </a:ext>
                  </a:extLst>
                </a:gridCol>
                <a:gridCol w="1012073">
                  <a:extLst>
                    <a:ext uri="{9D8B030D-6E8A-4147-A177-3AD203B41FA5}">
                      <a16:colId xmlns:a16="http://schemas.microsoft.com/office/drawing/2014/main" val="62836118"/>
                    </a:ext>
                  </a:extLst>
                </a:gridCol>
              </a:tblGrid>
              <a:tr h="223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№ п/п</a:t>
                      </a:r>
                      <a:endParaRPr lang="ru-RU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Проверяемое соотношение</a:t>
                      </a:r>
                      <a:endParaRPr lang="ru-RU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Расшифровка значений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Результат проверки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Норма законодательства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Описание нарушения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Комментарий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029352"/>
                  </a:ext>
                </a:extLst>
              </a:tr>
              <a:tr h="679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Титульный лист. Проверка КС 1.1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Дата представления Расчета должна быть не позднее 1 апреля года, следующего за истекшим налоговым периодом (для Расчета за год) и не позднее последнего дня месяца, следующего за отчетным периодом (для Расчетов за 1 квартал, полугодие и 9 месяцев)</a:t>
                      </a:r>
                      <a:endParaRPr lang="ru-RU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14.07.21 &lt;= 31.07.21</a:t>
                      </a:r>
                      <a:endParaRPr lang="ru-RU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Соотношение выполнено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364227"/>
                  </a:ext>
                </a:extLst>
              </a:tr>
              <a:tr h="223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Раздел 2. Проверка КС 1.2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Сумма дохода в стр.110 Раздела 2 &gt;= стр.130 Раздела 2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4 831 921,58 &gt;= 232 200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Соотношение 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407182"/>
                  </a:ext>
                </a:extLst>
              </a:tr>
              <a:tr h="223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Раздел 2. Проверка КС 1.2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Сумма дохода в стр.110 Раздела 2 &gt;= стр.130 Раздела 2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2 961,65 &gt;= 0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Соотношение 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962874"/>
                  </a:ext>
                </a:extLst>
              </a:tr>
              <a:tr h="569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Раздел 2. Проверка КС 1.3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Сумма налога в стр.140 Раздела 2 = (стр.110 - стр.130) х стр.100 Раздела 2 / 100, с допустимой погрешностью 1 руб. х стр.120 Раздела 2 х количество стр.021 Раздела 1</a:t>
                      </a:r>
                      <a:endParaRPr lang="ru-RU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597 964 = (4 831 921,58 - 232 200) х 13 / 100 Итог [597 964] ± (1 х 50 х 10 Итог [500])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Соотношение 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710854"/>
                  </a:ext>
                </a:extLst>
              </a:tr>
              <a:tr h="4475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Раздел 2. Проверка КС 1.3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Сумма налога в стр.140 Раздела 2 = (стр.110 - стр.130) х стр.100 Раздела 2 / 100, с допустимой погрешностью 1 руб. х стр.120 Раздела 2 х количество стр.021 Раздела 1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1 036 = (2 961,65 - 0) х 35 / 100 Итог [1 037] ± (1 х 1 х 10 Итог [10])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Соотношение 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635271"/>
                  </a:ext>
                </a:extLst>
              </a:tr>
              <a:tr h="223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Раздел 2. Проверка КС 1.4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Сумма налога в стр.140 Раздела 2 &gt;= стр.150 Раздела 2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597 964 &gt;= 0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Соотношение 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246630"/>
                  </a:ext>
                </a:extLst>
              </a:tr>
              <a:tr h="223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Раздел 2. Проверка КС 1.4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Сумма налога в стр.140 Раздела 2 &gt;= стр.150 Раздела 2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1 036 &gt;= 0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Соотношение 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775377"/>
                  </a:ext>
                </a:extLst>
              </a:tr>
              <a:tr h="4475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Раздел 1. Проверка КС 1.21.доп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Значение КБК в стр.010 Раздела 1 должно соответствовать списку допустимых значений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18210102010011000110 в списке допустимых значений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Соотношение 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Проверка носит справочный характер</a:t>
                      </a:r>
                      <a:endParaRPr lang="ru-RU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757514"/>
                  </a:ext>
                </a:extLst>
              </a:tr>
              <a:tr h="334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Раздел 1. Проверка КС 1.22.доп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Сумма налога в стр.020 Раздела 1 = сумме всех строк 022 Раздела 1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300 171 = 300 171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Соотношение 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Проверка носит справочный характер</a:t>
                      </a:r>
                      <a:endParaRPr lang="ru-RU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739971"/>
                  </a:ext>
                </a:extLst>
              </a:tr>
              <a:tr h="334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Раздел 1. Проверка КС 1.23.доп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Сумма налога в стр.030 Раздела 1 = сумме всех строк 032 Раздела 1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 = 0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Соотношение 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Проверка носит справочный характер</a:t>
                      </a:r>
                      <a:endParaRPr lang="ru-RU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968502"/>
                  </a:ext>
                </a:extLst>
              </a:tr>
              <a:tr h="4475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Раздел 2. Проверка КС 1.24.доп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Значение КБК в стр.105 Раздела 2 должно соответствовать списку допустимых значений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18210102010011000110 в списке допустимых значений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Соотношение 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Проверка носит справочный характер</a:t>
                      </a:r>
                      <a:endParaRPr lang="ru-RU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833599"/>
                  </a:ext>
                </a:extLst>
              </a:tr>
              <a:tr h="4475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Раздел 2. Проверка КС 1.24.доп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Значение КБК в стр.105 Раздела 2 должно соответствовать списку допустимых значений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18210102010011000110 в списке допустимых значений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Соотношение 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Проверка носит справочный характер</a:t>
                      </a:r>
                      <a:endParaRPr lang="ru-RU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427639"/>
                  </a:ext>
                </a:extLst>
              </a:tr>
              <a:tr h="334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13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Раздел 2. Проверка КС 1.25.доп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Сумма дохода в стр.110 Раздела 2 &gt;= (стр.111 + стр.112 + стр.113) Раздела 2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4 831 921,58 &gt;= 4 831 921,58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Соотношение 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Проверка носит справочный характер</a:t>
                      </a:r>
                      <a:endParaRPr lang="ru-RU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956481"/>
                  </a:ext>
                </a:extLst>
              </a:tr>
              <a:tr h="334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14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Раздел 2. Проверка КС 1.25.доп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Сумма дохода в стр.110 Раздела 2 &gt;= (стр.111 + стр.112 + стр.113) Раздела 2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2 961,65 &gt;= 0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Соотношение выполнено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Проверка носит справочный характер</a:t>
                      </a:r>
                      <a:endParaRPr lang="ru-RU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79" marR="5379" marT="5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330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68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30779"/>
            <a:ext cx="8596668" cy="471058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800" dirty="0"/>
              <a:t>	</a:t>
            </a:r>
            <a:r>
              <a:rPr lang="ru-RU" dirty="0"/>
              <a:t>В рамках камеральных проверок налоговых деклараций с целью подтверждения реальности осуществления финансово-хозяйственной деятельности необходимо использовать информацию, содержащуюся в информационных ресурсах налоговых органов.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/>
              <a:t>	</a:t>
            </a:r>
            <a:r>
              <a:rPr lang="ru-RU" sz="2200" dirty="0"/>
              <a:t>Если по результатам проведенного автоматизированного контроля, система обнаружит </a:t>
            </a:r>
            <a:r>
              <a:rPr lang="ru-RU" sz="2200" u="sng" dirty="0"/>
              <a:t>расхождения, несоответствия</a:t>
            </a:r>
            <a:r>
              <a:rPr lang="ru-RU" sz="2200" dirty="0"/>
              <a:t>, работники отдела камеральных проверок переходят </a:t>
            </a:r>
            <a:r>
              <a:rPr lang="ru-RU" sz="2200" u="sng" dirty="0"/>
              <a:t>к углубленному этапу камеральной проверки</a:t>
            </a:r>
            <a:r>
              <a:rPr lang="ru-RU" sz="2200" dirty="0"/>
              <a:t>. </a:t>
            </a:r>
            <a:r>
              <a:rPr lang="ru-RU" sz="2200" u="sng" dirty="0"/>
              <a:t>При отсутствии расхождений</a:t>
            </a:r>
            <a:r>
              <a:rPr lang="ru-RU" sz="2200" dirty="0"/>
              <a:t> камеральная налоговая  проверка </a:t>
            </a:r>
            <a:r>
              <a:rPr lang="ru-RU" sz="2200" u="sng" dirty="0"/>
              <a:t>заканчивается</a:t>
            </a:r>
            <a:r>
              <a:rPr lang="ru-RU" sz="2200" dirty="0"/>
              <a:t>, в АИС «Налог» вводится дата окончания комплекса мероприятий.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/>
              <a:t>	Работники отдела камеральных проверок ежедневно формируют протоколы ошибок </a:t>
            </a:r>
            <a:r>
              <a:rPr lang="ru-RU" dirty="0" err="1"/>
              <a:t>взаимоувязки</a:t>
            </a:r>
            <a:r>
              <a:rPr lang="ru-RU" dirty="0"/>
              <a:t> показателей налоговых деклараций, бухгалтерской отчетности, иных документов и информации, поступающей в налоговые органы, и при необходимости их распечатывают. Указанные протоколы формируются в автоматизированном режиме в АИС «Налог», хранятся в базе данных и используются при проведении проверок.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		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359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10342"/>
            <a:ext cx="8596668" cy="101237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Самые распространенные ошибки в декларации, которые выявляются при камеральной проверке: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08414"/>
            <a:ext cx="8596668" cy="4032948"/>
          </a:xfrm>
        </p:spPr>
        <p:txBody>
          <a:bodyPr>
            <a:normAutofit/>
          </a:bodyPr>
          <a:lstStyle/>
          <a:p>
            <a:r>
              <a:rPr lang="ru-RU" dirty="0"/>
              <a:t>простые арифметические ошибки; </a:t>
            </a:r>
          </a:p>
          <a:p>
            <a:r>
              <a:rPr lang="ru-RU" dirty="0"/>
              <a:t>несовпадение налоговой базы НДС и налога на прибыль; </a:t>
            </a:r>
          </a:p>
          <a:p>
            <a:r>
              <a:rPr lang="ru-RU" dirty="0"/>
              <a:t>расхождение данных 6-НДФЛ и единого расчета по страховым взносам; </a:t>
            </a:r>
          </a:p>
          <a:p>
            <a:r>
              <a:rPr lang="ru-RU" dirty="0"/>
              <a:t>непредставление документов при возмещении НДС из бюджета или по убыткам;</a:t>
            </a:r>
          </a:p>
          <a:p>
            <a:r>
              <a:rPr lang="ru-RU" dirty="0" err="1"/>
              <a:t>непредоставление</a:t>
            </a:r>
            <a:r>
              <a:rPr lang="ru-RU" dirty="0"/>
              <a:t> документов, подтверждающих налоговые льготы;</a:t>
            </a:r>
          </a:p>
          <a:p>
            <a:r>
              <a:rPr lang="ru-RU" dirty="0"/>
              <a:t> занижение выручки или завышение расходов; </a:t>
            </a:r>
          </a:p>
          <a:p>
            <a:r>
              <a:rPr lang="ru-RU" dirty="0"/>
              <a:t>несовпадение физического показателя количества работников с данными 6-НДФЛ и единого расчета по страховым взносам на ЕНВД или патенте.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77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649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Дополнительные мероприятия налогового контроля при камеральной налоговой проверке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85901"/>
            <a:ext cx="8596668" cy="4555462"/>
          </a:xfrm>
        </p:spPr>
        <p:txBody>
          <a:bodyPr>
            <a:normAutofit/>
          </a:bodyPr>
          <a:lstStyle/>
          <a:p>
            <a:r>
              <a:rPr lang="ru-RU" dirty="0"/>
              <a:t>истребование у проверяемого налогоплательщика пояснений как письменных, так и посредством вызова в инспекцию </a:t>
            </a:r>
            <a:r>
              <a:rPr lang="ru-RU" sz="1600" i="1" dirty="0"/>
              <a:t>(</a:t>
            </a:r>
            <a:r>
              <a:rPr lang="ru-RU" sz="1600" i="1" dirty="0" err="1"/>
              <a:t>пп</a:t>
            </a:r>
            <a:r>
              <a:rPr lang="ru-RU" sz="1600" i="1" dirty="0"/>
              <a:t>. 4 п. 1 ст. 31, п. п. 3, 6, 8.8 ст. 88 НК РФ)</a:t>
            </a:r>
            <a:r>
              <a:rPr lang="ru-RU" dirty="0"/>
              <a:t>;</a:t>
            </a:r>
          </a:p>
          <a:p>
            <a:r>
              <a:rPr lang="ru-RU" dirty="0"/>
              <a:t>истребование у проверяемого лица документов исключительно в прямо установленных Налоговым кодексом РФ случаях </a:t>
            </a:r>
            <a:r>
              <a:rPr lang="ru-RU" sz="1600" i="1" dirty="0"/>
              <a:t>(п. 7 ст. 88 НК РФ)</a:t>
            </a:r>
            <a:r>
              <a:rPr lang="ru-RU" dirty="0"/>
              <a:t>;</a:t>
            </a:r>
          </a:p>
          <a:p>
            <a:r>
              <a:rPr lang="ru-RU" dirty="0"/>
              <a:t>«встречные» проверки, т.е. направление запроса на информацию, документы контрагентам проверяемого лица </a:t>
            </a:r>
            <a:r>
              <a:rPr lang="ru-RU" sz="1600" i="1" dirty="0"/>
              <a:t>(ст. 93.1 НК РФ)</a:t>
            </a:r>
            <a:r>
              <a:rPr lang="ru-RU" dirty="0"/>
              <a:t>;</a:t>
            </a:r>
          </a:p>
          <a:p>
            <a:r>
              <a:rPr lang="ru-RU" dirty="0"/>
              <a:t>осмотр помещений, территорий, документов и предметов в допустимых законодательством случаях </a:t>
            </a:r>
            <a:r>
              <a:rPr lang="ru-RU" sz="1600" i="1" dirty="0"/>
              <a:t>(п. 1 ст. 92 НК РФ)</a:t>
            </a:r>
            <a:r>
              <a:rPr lang="ru-RU" dirty="0"/>
              <a:t>;</a:t>
            </a:r>
          </a:p>
          <a:p>
            <a:r>
              <a:rPr lang="ru-RU" dirty="0"/>
              <a:t>допрос свидетелей </a:t>
            </a:r>
            <a:r>
              <a:rPr lang="ru-RU" sz="1600" i="1" dirty="0"/>
              <a:t>(</a:t>
            </a:r>
            <a:r>
              <a:rPr lang="ru-RU" sz="1600" i="1" dirty="0" err="1"/>
              <a:t>пп</a:t>
            </a:r>
            <a:r>
              <a:rPr lang="ru-RU" sz="1600" i="1" dirty="0"/>
              <a:t>. 12 п. 1 ст. 31, п. 1 ст. 90 НК РФ)</a:t>
            </a:r>
            <a:r>
              <a:rPr lang="ru-RU" dirty="0"/>
              <a:t>;</a:t>
            </a:r>
          </a:p>
          <a:p>
            <a:r>
              <a:rPr lang="ru-RU" dirty="0"/>
              <a:t>назначение экспертизы </a:t>
            </a:r>
            <a:r>
              <a:rPr lang="ru-RU" sz="1600" i="1" dirty="0"/>
              <a:t>(</a:t>
            </a:r>
            <a:r>
              <a:rPr lang="ru-RU" sz="1600" i="1" dirty="0" err="1"/>
              <a:t>пп</a:t>
            </a:r>
            <a:r>
              <a:rPr lang="ru-RU" sz="1600" i="1" dirty="0"/>
              <a:t>. 11 п. 1 ст. 31, п. 1 ст. 95 НК РФ)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46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843" y="1422400"/>
            <a:ext cx="9570357" cy="3979333"/>
          </a:xfrm>
        </p:spPr>
        <p:txBody>
          <a:bodyPr>
            <a:noAutofit/>
          </a:bodyPr>
          <a:lstStyle/>
          <a:p>
            <a:pPr marL="0" indent="457200">
              <a:spcBef>
                <a:spcPts val="600"/>
              </a:spcBef>
              <a:buNone/>
            </a:pPr>
            <a:r>
              <a:rPr lang="ru-RU" sz="2400" dirty="0">
                <a:solidFill>
                  <a:srgbClr val="2B2B2B"/>
                </a:solidFill>
                <a:latin typeface="PT Sans"/>
              </a:rPr>
              <a:t>Основной формой налогового контроля в Российской Федерации являются налоговые проверки </a:t>
            </a:r>
            <a:r>
              <a:rPr lang="en-US" sz="2400" dirty="0">
                <a:solidFill>
                  <a:srgbClr val="2B2B2B"/>
                </a:solidFill>
                <a:latin typeface="PT Sans"/>
              </a:rPr>
              <a:t>– </a:t>
            </a:r>
            <a:r>
              <a:rPr lang="ru-RU" sz="2400" dirty="0">
                <a:solidFill>
                  <a:srgbClr val="2B2B2B"/>
                </a:solidFill>
                <a:latin typeface="PT Sans"/>
              </a:rPr>
              <a:t>камеральные и выездные. </a:t>
            </a:r>
          </a:p>
          <a:p>
            <a:pPr marL="0" indent="457200">
              <a:spcBef>
                <a:spcPts val="600"/>
              </a:spcBef>
              <a:buNone/>
            </a:pPr>
            <a:r>
              <a:rPr lang="ru-RU" sz="2400" dirty="0">
                <a:solidFill>
                  <a:srgbClr val="2B2B2B"/>
                </a:solidFill>
                <a:latin typeface="PT Sans"/>
              </a:rPr>
              <a:t>Камеральные налоговые проверки - это основной вид налоговых проверок. Это наименее трудоемкая форма налогового контроля: затраты на ее проведение на несколько порядков ниже, чем на проведение выездной налоговой проверки. Охват налогоплательщиков данными проверками составляет почти 100 %.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84799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427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Истребование пояснений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32807"/>
            <a:ext cx="8596668" cy="48085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	Инспекция отправляет проверяемому лицу требование о представлении пояснений в следующих случаях:</a:t>
            </a:r>
          </a:p>
          <a:p>
            <a:r>
              <a:rPr lang="ru-RU" dirty="0"/>
              <a:t>В ходе проверки обнаружила ошибки, противоречия, несоответствия иным данным, имеющимся у инспекции (п. 3 ст. 88 НК РФ). В требование о представлении пояснений проверяющие должны указать, какие ошибки, противоречия были выявлены. В запросе проверяющие могут также предложить налогоплательщику скорректировать отчетность.</a:t>
            </a:r>
          </a:p>
          <a:p>
            <a:r>
              <a:rPr lang="ru-RU" dirty="0"/>
              <a:t>При проверке декларации (расчета), в которой налогоплательщиком отражена налоговая льгота — об операциях, по которым такая льгота применена. Причем в качестве пояснений налогоплательщик может представить электронные реестры документов, подтверждающие льготы, по формату, утвержденному ФНС (п. 6 ст. 88 НК РФ в ред. с 01.07.2021). Пока утверждены электронные реестры документов для подтверждения льгот по НДС и налогу на имущество (Приказ ФНС от 24.05.2021 № ЕД-7-15/513@).</a:t>
            </a:r>
          </a:p>
          <a:p>
            <a:r>
              <a:rPr lang="ru-RU" dirty="0"/>
              <a:t>При проверке декларации по налогу на прибыль, в которой заявлен инвестиционный налоговый вычет согласно ст. 286.1 НК РФ — по вопросу применения инвестиционного налогового вычета (п. 8.8 ст. 88 НК РФ).</a:t>
            </a:r>
          </a:p>
        </p:txBody>
      </p:sp>
    </p:spTree>
    <p:extLst>
      <p:ext uri="{BB962C8B-B14F-4D97-AF65-F5344CB8AC3E}">
        <p14:creationId xmlns:p14="http://schemas.microsoft.com/office/powerpoint/2010/main" val="10164248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7779"/>
            <a:ext cx="8596668" cy="8490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Истребование документов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300" dirty="0">
                <a:solidFill>
                  <a:schemeClr val="accent2">
                    <a:lumMod val="75000"/>
                  </a:schemeClr>
                </a:solidFill>
              </a:rPr>
              <a:t>Перечень случаев, когда налоговые органы, проводя камеральную проверку, вправе запросить у налогоплательщика документы, закреплен в ст. 88 НК РФ. Список является закрытым. Выйти за его пределы, проверяющие не могут.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522514" y="1167492"/>
          <a:ext cx="9511393" cy="5127171"/>
        </p:xfrm>
        <a:graphic>
          <a:graphicData uri="http://schemas.openxmlformats.org/drawingml/2006/table">
            <a:tbl>
              <a:tblPr/>
              <a:tblGrid>
                <a:gridCol w="3636430">
                  <a:extLst>
                    <a:ext uri="{9D8B030D-6E8A-4147-A177-3AD203B41FA5}">
                      <a16:colId xmlns:a16="http://schemas.microsoft.com/office/drawing/2014/main" val="3057713015"/>
                    </a:ext>
                  </a:extLst>
                </a:gridCol>
                <a:gridCol w="4665966">
                  <a:extLst>
                    <a:ext uri="{9D8B030D-6E8A-4147-A177-3AD203B41FA5}">
                      <a16:colId xmlns:a16="http://schemas.microsoft.com/office/drawing/2014/main" val="186835079"/>
                    </a:ext>
                  </a:extLst>
                </a:gridCol>
                <a:gridCol w="1208997">
                  <a:extLst>
                    <a:ext uri="{9D8B030D-6E8A-4147-A177-3AD203B41FA5}">
                      <a16:colId xmlns:a16="http://schemas.microsoft.com/office/drawing/2014/main" val="1109438645"/>
                    </a:ext>
                  </a:extLst>
                </a:gridCol>
              </a:tblGrid>
              <a:tr h="3693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Основание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Документы, которые вправе истребовать инспекция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 НК РФ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333265"/>
                  </a:ext>
                </a:extLst>
              </a:tr>
              <a:tr h="9184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 налоговой отчетности заявлены налоговые льготы.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Документы, подтверждающие право на льготу. Определение налоговых льгот приведено в ст.56 НК РФ — это преимущества, предоставляемые отдельным категориям налогоплательщиков по сравнению с другими налогоплательщиками. Поэтому, если освобождение или льготные ставки, могут применять любые налогоплательщики, например, освобождение от НДС операций по выдаче займов, то истребование документов «по льготе» неправомерно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 6 ст. 88 НК РФ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382174"/>
                  </a:ext>
                </a:extLst>
              </a:tr>
              <a:tr h="748724">
                <a:tc>
                  <a:txBody>
                    <a:bodyPr/>
                    <a:lstStyle/>
                    <a:p>
                      <a:pPr algn="ctr" fontAlgn="t">
                        <a:buFont typeface="Arial" panose="020B0604020202020204" pitchFamily="34" charset="0"/>
                        <a:buNone/>
                      </a:pPr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Представлена уточненная налоговая декларация (расчет):по истечении двух лет со дня, установленного для подачи соответствующей налоговой декларации (расчета), если в этой декларации уменьшена сумма налога к уплате/ увеличен убыток в сравнении с ранее представленной налоговой отчетностью.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Первичные и иные документы, подтверждающие изменение сведений в соответствующих показателях налоговой декларации (расчета);</a:t>
                      </a:r>
                    </a:p>
                    <a:p>
                      <a:pPr algn="ctr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Аналитические регистры налогового учета, на основании которых прежние и текущие показатели сформированы.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 8.3 ст. 88 НК РФ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325706"/>
                  </a:ext>
                </a:extLst>
              </a:tr>
              <a:tr h="2795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Представлена налоговая отчетность по налогам, связанным с использованием природных ресурсов.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Документы, являющиеся основанием для исчисления и уплаты таких налогов.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 9 ст. 88 НК РФ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550686"/>
                  </a:ext>
                </a:extLst>
              </a:tr>
              <a:tr h="5690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Проводится камеральная налоговая проверка по консолидированной группе налогоплательщиков.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Копии документов, которые должны представляться с налоговой декларацией по налогу на прибыль организаций по консолидированной группе налогоплательщиков в соответствии с главой 25 НК РФ, в том числе относящиеся к деятельности иных участников проверяемой группы. Требование направляется ответственному участнику группы.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11 ст. 88 НК РФ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082540"/>
                  </a:ext>
                </a:extLst>
              </a:tr>
              <a:tr h="6888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Налоговая декларация представлена налогоплательщиком — участником регионального инвестиционного проекта, по налогам, при исчислении которых были использованы налоговые льготы, предусмотренные для участников региональных инвестиционных проектов НК РФ и (или) законами субъектов.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Сведения и документы, подтверждающие соответствие показателей реализации регионального инвестиционного проекта требованиям к региональным инвестиционным проектам и (или) их участникам, установленным НК РФ и (или) законами субъектов РФ.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 12 ст. 88 НК РФ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989128"/>
                  </a:ext>
                </a:extLst>
              </a:tr>
              <a:tr h="276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Инспекция выявила несоответствие сведений о прослеживаемых товарах.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Счета-фактуры, первичные и иные документы по операциям с прослеживаемыми товарами.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 8.9 ст. 88 НК РФ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580701"/>
                  </a:ext>
                </a:extLst>
              </a:tr>
              <a:tr h="3602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Участником договора инвестиционного товарищества представлена налоговая декларация (расчет) по налогу на прибыль, НДФЛ.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 о периоде его участия в договоре, и его доле прибыли.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 8.2 ст. 88 НК РФ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585104"/>
                  </a:ext>
                </a:extLst>
              </a:tr>
              <a:tr h="3883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Представлена налоговая декларация по налогу на прибыль, в которой заявлен инвестиционный налоговый вычет согласно ст. 286.1 НК РФ.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Первичные и иные документы, подтверждающие правомерность применения такого налогового вычета.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 8.8 ст. 88 НК РФ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461906"/>
                  </a:ext>
                </a:extLst>
              </a:tr>
              <a:tr h="5286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Представлен расчет по страховым взносам.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Сведения и документы, подтверждающие обоснованность отражения сумм, не подлежащих обложению страховыми взносами, и применения пониженных тарифов страховых взносов.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 8.6 ст. 88 НК РФ</a:t>
                      </a:r>
                    </a:p>
                  </a:txBody>
                  <a:tcPr marL="7617" marR="7617" marT="7617" marB="76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114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764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828800"/>
            <a:ext cx="9516533" cy="1820636"/>
          </a:xfrm>
        </p:spPr>
        <p:txBody>
          <a:bodyPr>
            <a:normAutofit/>
          </a:bodyPr>
          <a:lstStyle/>
          <a:p>
            <a:r>
              <a:rPr lang="ru-RU" dirty="0"/>
              <a:t>Вопрос 4</a:t>
            </a:r>
            <a:br>
              <a:rPr lang="ru-RU" dirty="0"/>
            </a:br>
            <a:r>
              <a:rPr lang="ru-RU" dirty="0"/>
              <a:t>Оформление результатов камеральной налоговой проверки</a:t>
            </a:r>
          </a:p>
        </p:txBody>
      </p:sp>
    </p:spTree>
    <p:extLst>
      <p:ext uri="{BB962C8B-B14F-4D97-AF65-F5344CB8AC3E}">
        <p14:creationId xmlns:p14="http://schemas.microsoft.com/office/powerpoint/2010/main" val="944876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4079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результатов камеральной проверки зависит от того, выявлены ли были ошибки, расхождения или несоответствия в налоговой декларации: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9664" y="2343149"/>
            <a:ext cx="4508719" cy="930729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Если нарушений налогового законодательства, ошибок и расхождений в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отчетности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выявлено -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745" y="3616779"/>
            <a:ext cx="4185623" cy="242458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автоматически прекращается. Никаких уведомлений об успешном завершении налогоплательщику не высылается (исключение – камеральная проверка декларации по НДС с возмещением).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8383" y="2343149"/>
            <a:ext cx="4308710" cy="93073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 случае если нарушения были выявлены -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88384" y="3673929"/>
            <a:ext cx="4185617" cy="236743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камеральной налоговой проверки​ оформляются актом. В нем указываются все расхождения, сумма </a:t>
            </a:r>
            <a:r>
              <a:rPr lang="ru-RU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доначисленного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налога, штрафы и пени.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9058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7071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 камеральной налоговой проверки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Оформление результатов камеральной налоговой проверки проводится на основании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статьи 100 НК РФ. </a:t>
            </a:r>
          </a:p>
          <a:p>
            <a:r>
              <a:rPr lang="ru-RU" dirty="0"/>
              <a:t>Инспекция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течение 10 рабочих дней </a:t>
            </a:r>
            <a:r>
              <a:rPr lang="ru-RU" dirty="0"/>
              <a:t>с момента завершения составляет акт и не позднее 5 рабочих дней вручает его налогоплательщику. </a:t>
            </a:r>
          </a:p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 </a:t>
            </a:r>
            <a:r>
              <a:rPr lang="ru-RU" dirty="0"/>
              <a:t>составляется по унифицированной форме (форма утверждена Приказом ФНС России от 07.11.2018 N ММВ-7-2/628@) и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 четкую структуру:</a:t>
            </a:r>
          </a:p>
          <a:p>
            <a:pPr marL="0" indent="0">
              <a:buNone/>
            </a:pPr>
            <a:r>
              <a:rPr lang="ru-RU" dirty="0"/>
              <a:t>	В </a:t>
            </a:r>
            <a:r>
              <a:rPr lang="ru-RU" u="sng" dirty="0"/>
              <a:t>вводной части </a:t>
            </a:r>
            <a:r>
              <a:rPr lang="ru-RU" dirty="0"/>
              <a:t>указывается информация о самом налогоплательщике и о проверке, которая проведена. </a:t>
            </a:r>
          </a:p>
          <a:p>
            <a:pPr marL="0" indent="0">
              <a:buNone/>
            </a:pPr>
            <a:r>
              <a:rPr lang="ru-RU" dirty="0"/>
              <a:t>	В </a:t>
            </a:r>
            <a:r>
              <a:rPr lang="ru-RU" u="sng" dirty="0"/>
              <a:t>основной части </a:t>
            </a:r>
            <a:r>
              <a:rPr lang="ru-RU" dirty="0"/>
              <a:t>инспектор раскрывает все факты допущенных нарушений, которые выявлены на основании Налогового кодекса. По пунктам должны быть систематизированы все ошибки и расхождения со ссылкой на норму закона. </a:t>
            </a:r>
          </a:p>
          <a:p>
            <a:pPr marL="0" indent="0">
              <a:buNone/>
            </a:pPr>
            <a:r>
              <a:rPr lang="ru-RU" dirty="0"/>
              <a:t>	В </a:t>
            </a:r>
            <a:r>
              <a:rPr lang="ru-RU" u="sng" dirty="0"/>
              <a:t>заключение</a:t>
            </a:r>
            <a:r>
              <a:rPr lang="ru-RU" dirty="0"/>
              <a:t> приводятся выводы камеральной проверки, а также указывается, какие последствия наступят для налогоплательщика, если он не устранит нарушения. </a:t>
            </a:r>
          </a:p>
          <a:p>
            <a:r>
              <a:rPr lang="ru-RU" dirty="0"/>
              <a:t>Акт составляется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двух экземплярах</a:t>
            </a:r>
            <a:r>
              <a:rPr lang="ru-RU" dirty="0"/>
              <a:t>, один из которых остается у ИФНС, а другой – у налогоплательщика. </a:t>
            </a:r>
          </a:p>
          <a:p>
            <a:r>
              <a:rPr lang="ru-RU" dirty="0"/>
              <a:t>Подписывается документ следующими лицами: представителем организации (ИП), самим руководителем налогоплательщика и инспектором ИФНС, который проводил камеральную проверку. Подпись ставится, чтобы подтвердить, что налогоплательщик ознакомлен с актом проверки, однако это не означает согласие лица с результатами проверки. У налогоплательщика есть 1 месяц на подачу возражений на акт.</a:t>
            </a:r>
          </a:p>
        </p:txBody>
      </p:sp>
    </p:spTree>
    <p:extLst>
      <p:ext uri="{BB962C8B-B14F-4D97-AF65-F5344CB8AC3E}">
        <p14:creationId xmlns:p14="http://schemas.microsoft.com/office/powerpoint/2010/main" val="21572009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91886"/>
            <a:ext cx="10548560" cy="734785"/>
          </a:xfrm>
        </p:spPr>
        <p:txBody>
          <a:bodyPr>
            <a:noAutofit/>
          </a:bodyPr>
          <a:lstStyle/>
          <a:p>
            <a:pPr algn="ctr"/>
            <a:r>
              <a:rPr lang="ru-RU" sz="2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оформления и реализации результатов камеральной налоговой проверки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677862" y="938892"/>
          <a:ext cx="10760301" cy="5761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603">
                  <a:extLst>
                    <a:ext uri="{9D8B030D-6E8A-4147-A177-3AD203B41FA5}">
                      <a16:colId xmlns:a16="http://schemas.microsoft.com/office/drawing/2014/main" val="3669597411"/>
                    </a:ext>
                  </a:extLst>
                </a:gridCol>
                <a:gridCol w="3579908">
                  <a:extLst>
                    <a:ext uri="{9D8B030D-6E8A-4147-A177-3AD203B41FA5}">
                      <a16:colId xmlns:a16="http://schemas.microsoft.com/office/drawing/2014/main" val="3933316912"/>
                    </a:ext>
                  </a:extLst>
                </a:gridCol>
                <a:gridCol w="4456790">
                  <a:extLst>
                    <a:ext uri="{9D8B030D-6E8A-4147-A177-3AD203B41FA5}">
                      <a16:colId xmlns:a16="http://schemas.microsoft.com/office/drawing/2014/main" val="2417429393"/>
                    </a:ext>
                  </a:extLst>
                </a:gridCol>
              </a:tblGrid>
              <a:tr h="39984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Примечание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114299"/>
                  </a:ext>
                </a:extLst>
              </a:tr>
              <a:tr h="628856">
                <a:tc>
                  <a:txBody>
                    <a:bodyPr/>
                    <a:lstStyle/>
                    <a:p>
                      <a:r>
                        <a:rPr lang="ru-RU" sz="1200" dirty="0"/>
                        <a:t>1. Составление акта налоговой</a:t>
                      </a:r>
                      <a:r>
                        <a:rPr lang="ru-RU" sz="1200" baseline="0" dirty="0"/>
                        <a:t> проверки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 течение 10 дней после окончания проверки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Составляется в случае выявления нарушений законодательства о налогах и сборах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198790"/>
                  </a:ext>
                </a:extLst>
              </a:tr>
              <a:tr h="775745">
                <a:tc>
                  <a:txBody>
                    <a:bodyPr/>
                    <a:lstStyle/>
                    <a:p>
                      <a:r>
                        <a:rPr lang="ru-RU" sz="1200" dirty="0"/>
                        <a:t>2. Вручение акта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 течение 5 дней со дня его подписания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 случае уклонения от получения акт направляется</a:t>
                      </a:r>
                      <a:r>
                        <a:rPr lang="ru-RU" sz="1200" baseline="0" dirty="0"/>
                        <a:t> заказным письмо и считается врученным через 6 дней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201578"/>
                  </a:ext>
                </a:extLst>
              </a:tr>
              <a:tr h="531292">
                <a:tc>
                  <a:txBody>
                    <a:bodyPr/>
                    <a:lstStyle/>
                    <a:p>
                      <a:r>
                        <a:rPr lang="ru-RU" sz="1200" dirty="0"/>
                        <a:t>3. Возражения</a:t>
                      </a:r>
                      <a:r>
                        <a:rPr lang="ru-RU" sz="1200" baseline="0" dirty="0"/>
                        <a:t> по акту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 течение одного месяца с</a:t>
                      </a:r>
                      <a:r>
                        <a:rPr lang="ru-RU" sz="1200" baseline="0" dirty="0"/>
                        <a:t> момента вручения акта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999436"/>
                  </a:ext>
                </a:extLst>
              </a:tr>
              <a:tr h="527357">
                <a:tc>
                  <a:txBody>
                    <a:bodyPr/>
                    <a:lstStyle/>
                    <a:p>
                      <a:r>
                        <a:rPr lang="ru-RU" sz="1200" dirty="0"/>
                        <a:t>4. Подготовка решения по акту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 течение 10 дней со дня истечения срока подачи письменных возражений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569493"/>
                  </a:ext>
                </a:extLst>
              </a:tr>
              <a:tr h="599320">
                <a:tc>
                  <a:txBody>
                    <a:bodyPr/>
                    <a:lstStyle/>
                    <a:p>
                      <a:r>
                        <a:rPr lang="ru-RU" sz="1200" dirty="0"/>
                        <a:t>5. Вступление в силу решения о привлечении к ответственности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Через один месяц с момента вручения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Принятие обеспечительных</a:t>
                      </a:r>
                      <a:r>
                        <a:rPr lang="ru-RU" sz="1200" baseline="0" dirty="0"/>
                        <a:t> мер по исполнению решения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722289"/>
                  </a:ext>
                </a:extLst>
              </a:tr>
              <a:tr h="599320">
                <a:tc>
                  <a:txBody>
                    <a:bodyPr/>
                    <a:lstStyle/>
                    <a:p>
                      <a:r>
                        <a:rPr lang="ru-RU" sz="1200" dirty="0"/>
                        <a:t>6. Апелляционная жалоба в вышестоящий налоговый орган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Подается в течение одного месяца со дня получения решения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Исполнение решения приостанавливается на период рассмотрения жалобы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156378"/>
                  </a:ext>
                </a:extLst>
              </a:tr>
              <a:tr h="661164">
                <a:tc>
                  <a:txBody>
                    <a:bodyPr/>
                    <a:lstStyle/>
                    <a:p>
                      <a:r>
                        <a:rPr lang="ru-RU" sz="1200" dirty="0"/>
                        <a:t>7. Решение вышестоящего налогового органа по апелляционной</a:t>
                      </a:r>
                      <a:r>
                        <a:rPr lang="ru-RU" sz="1200" baseline="0" dirty="0"/>
                        <a:t> жалобе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Принимается не позднее одного месяца со дня получения жалобы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Срок может быть продлен на 15 дней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923978"/>
                  </a:ext>
                </a:extLst>
              </a:tr>
              <a:tr h="1038972">
                <a:tc>
                  <a:txBody>
                    <a:bodyPr/>
                    <a:lstStyle/>
                    <a:p>
                      <a:r>
                        <a:rPr lang="ru-RU" sz="1200" dirty="0"/>
                        <a:t>8.Жалоба в вышестоящий налоговый орган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Может подаваться после вступления в силу</a:t>
                      </a:r>
                      <a:r>
                        <a:rPr lang="ru-RU" sz="1200" baseline="0" dirty="0"/>
                        <a:t> акта или решения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Действие решения не приостанавливается на период рассмотрения. Его действие может быть приостановлено по заявлению</a:t>
                      </a:r>
                      <a:r>
                        <a:rPr lang="ru-RU" sz="1200" baseline="0" dirty="0"/>
                        <a:t> налогоплательщика вышестоящим налоговым органом при наличии соответствующих оснований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984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75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843" y="287867"/>
            <a:ext cx="10196890" cy="6129865"/>
          </a:xfrm>
        </p:spPr>
        <p:txBody>
          <a:bodyPr>
            <a:noAutofit/>
          </a:bodyPr>
          <a:lstStyle/>
          <a:p>
            <a:pPr marL="0" indent="457200">
              <a:spcBef>
                <a:spcPts val="600"/>
              </a:spcBef>
              <a:buNone/>
            </a:pPr>
            <a:r>
              <a:rPr lang="ru-RU" sz="2000" dirty="0">
                <a:solidFill>
                  <a:srgbClr val="2B2B2B"/>
                </a:solidFill>
                <a:latin typeface="PT Sans"/>
              </a:rPr>
              <a:t>Налоговый кодекс РФ не содержит определения камеральной налоговой проверки.</a:t>
            </a:r>
          </a:p>
          <a:p>
            <a:pPr marL="0" indent="457200">
              <a:spcBef>
                <a:spcPts val="600"/>
              </a:spcBef>
              <a:buNone/>
            </a:pPr>
            <a:r>
              <a:rPr lang="ru-RU" sz="2000" dirty="0">
                <a:solidFill>
                  <a:srgbClr val="2B2B2B"/>
                </a:solidFill>
                <a:latin typeface="PT Sans"/>
              </a:rPr>
              <a:t>В статье 88 НК РФ содержится лишь перечень квалифицирующих признаков камеральной налоговой проверки, которые и позволяют определить ее содержание:</a:t>
            </a:r>
          </a:p>
          <a:p>
            <a:pPr marL="0" indent="457200">
              <a:spcBef>
                <a:spcPts val="600"/>
              </a:spcBef>
              <a:buNone/>
            </a:pPr>
            <a:r>
              <a:rPr lang="ru-RU" sz="2000" dirty="0">
                <a:solidFill>
                  <a:srgbClr val="2B2B2B"/>
                </a:solidFill>
                <a:latin typeface="PT Sans"/>
              </a:rPr>
              <a:t>1.	Проводится по месту нахождения налогового органа.</a:t>
            </a:r>
          </a:p>
          <a:p>
            <a:pPr marL="0" indent="457200">
              <a:spcBef>
                <a:spcPts val="600"/>
              </a:spcBef>
              <a:buNone/>
            </a:pPr>
            <a:r>
              <a:rPr lang="ru-RU" sz="2000" dirty="0">
                <a:solidFill>
                  <a:srgbClr val="2B2B2B"/>
                </a:solidFill>
                <a:latin typeface="PT Sans"/>
              </a:rPr>
              <a:t>2.	Проводится на основе налоговых деклараций и документов, представленных налогоплательщиком и служащих основанием для исчисления и уплаты налога в трехмесячный срок со дня представления.</a:t>
            </a:r>
          </a:p>
          <a:p>
            <a:pPr marL="0" indent="457200">
              <a:spcBef>
                <a:spcPts val="600"/>
              </a:spcBef>
              <a:buNone/>
            </a:pPr>
            <a:r>
              <a:rPr lang="ru-RU" sz="2000" dirty="0">
                <a:solidFill>
                  <a:srgbClr val="2B2B2B"/>
                </a:solidFill>
                <a:latin typeface="PT Sans"/>
              </a:rPr>
              <a:t>3.	Проводится уполномоченными должностными лицами налогового органа в соответствии с их служебными обязанностями без какого-либо специального решения налогового органа.</a:t>
            </a:r>
          </a:p>
          <a:p>
            <a:pPr marL="0" indent="457200">
              <a:spcBef>
                <a:spcPts val="600"/>
              </a:spcBef>
              <a:buNone/>
            </a:pPr>
            <a:r>
              <a:rPr lang="ru-RU" sz="2000" dirty="0">
                <a:solidFill>
                  <a:srgbClr val="2B2B2B"/>
                </a:solidFill>
                <a:latin typeface="PT Sans"/>
              </a:rPr>
              <a:t>4.	Проводится на основе анализа документов: как представленных налогоплательщиком, так и других документов о деятельности налогоплательщика, имеющихся у налогового органа.</a:t>
            </a:r>
          </a:p>
          <a:p>
            <a:pPr marL="0" indent="457200">
              <a:spcBef>
                <a:spcPts val="600"/>
              </a:spcBef>
              <a:buNone/>
            </a:pPr>
            <a:r>
              <a:rPr lang="ru-RU" sz="2000" dirty="0">
                <a:solidFill>
                  <a:srgbClr val="2B2B2B"/>
                </a:solidFill>
                <a:latin typeface="PT Sans"/>
              </a:rPr>
              <a:t>5. Правом проводить мероприятия налогового контроля, в число которых входят и камеральные налоговые проверки, наделены лишь те органы, которым данное правомочие предоставлено законодательством о налогах и сборах.</a:t>
            </a:r>
          </a:p>
        </p:txBody>
      </p:sp>
    </p:spTree>
    <p:extLst>
      <p:ext uri="{BB962C8B-B14F-4D97-AF65-F5344CB8AC3E}">
        <p14:creationId xmlns:p14="http://schemas.microsoft.com/office/powerpoint/2010/main" val="151178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843" y="2015068"/>
            <a:ext cx="10196890" cy="2929465"/>
          </a:xfrm>
        </p:spPr>
        <p:txBody>
          <a:bodyPr>
            <a:noAutofit/>
          </a:bodyPr>
          <a:lstStyle/>
          <a:p>
            <a:pPr marL="0" indent="457200" algn="ctr">
              <a:spcBef>
                <a:spcPts val="600"/>
              </a:spcBef>
              <a:buNone/>
            </a:pPr>
            <a:r>
              <a:rPr lang="ru-RU" sz="2800" dirty="0">
                <a:solidFill>
                  <a:srgbClr val="2B2B2B"/>
                </a:solidFill>
                <a:latin typeface="PT Sans"/>
              </a:rPr>
              <a:t>Камеральная налоговая проверка — это проверка соблюдения налогоплательщиком налогового законодательства на основе представленной им декларации (расчета) и имеющихся у налогового органа иных документов о его деятельности, проводимая по месту нахождения налогового органа.</a:t>
            </a:r>
          </a:p>
        </p:txBody>
      </p:sp>
    </p:spTree>
    <p:extLst>
      <p:ext uri="{BB962C8B-B14F-4D97-AF65-F5344CB8AC3E}">
        <p14:creationId xmlns:p14="http://schemas.microsoft.com/office/powerpoint/2010/main" val="211619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843" y="321733"/>
            <a:ext cx="10196890" cy="6146800"/>
          </a:xfrm>
        </p:spPr>
        <p:txBody>
          <a:bodyPr>
            <a:noAutofit/>
          </a:bodyPr>
          <a:lstStyle/>
          <a:p>
            <a:pPr marL="0" indent="457200">
              <a:spcBef>
                <a:spcPts val="600"/>
              </a:spcBef>
              <a:buNone/>
            </a:pPr>
            <a:r>
              <a:rPr lang="ru-RU" sz="2800" dirty="0"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/>
              </a:rPr>
              <a:t>Камеральная налоговая проверка решает следующие самостоятельные задачи налогового контроля:</a:t>
            </a:r>
          </a:p>
          <a:p>
            <a:pPr marL="0" indent="457200">
              <a:spcBef>
                <a:spcPts val="600"/>
              </a:spcBef>
              <a:buNone/>
            </a:pPr>
            <a:endParaRPr lang="ru-RU" sz="2800" dirty="0">
              <a:solidFill>
                <a:srgbClr val="2B2B2B"/>
              </a:solidFill>
              <a:latin typeface="PT Sans"/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800" dirty="0">
                <a:solidFill>
                  <a:srgbClr val="2B2B2B"/>
                </a:solidFill>
                <a:latin typeface="PT Sans"/>
              </a:rPr>
              <a:t>является </a:t>
            </a:r>
            <a:r>
              <a:rPr lang="ru-RU" sz="2800" u="sng" dirty="0">
                <a:solidFill>
                  <a:srgbClr val="2B2B2B"/>
                </a:solidFill>
                <a:latin typeface="PT Sans"/>
              </a:rPr>
              <a:t>формой налогового контроля </a:t>
            </a:r>
            <a:r>
              <a:rPr lang="ru-RU" sz="2800" dirty="0">
                <a:solidFill>
                  <a:srgbClr val="2B2B2B"/>
                </a:solidFill>
                <a:latin typeface="PT Sans"/>
              </a:rPr>
              <a:t>по проверке правильности и достоверности сведений, указанных в налоговой декларации;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ru-RU" sz="2800" dirty="0">
              <a:solidFill>
                <a:srgbClr val="2B2B2B"/>
              </a:solidFill>
              <a:latin typeface="PT Sans"/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800" dirty="0">
                <a:solidFill>
                  <a:srgbClr val="2B2B2B"/>
                </a:solidFill>
                <a:latin typeface="PT Sans"/>
              </a:rPr>
              <a:t>выступает как </a:t>
            </a:r>
            <a:r>
              <a:rPr lang="ru-RU" sz="2800" u="sng" dirty="0">
                <a:solidFill>
                  <a:srgbClr val="2B2B2B"/>
                </a:solidFill>
                <a:latin typeface="PT Sans"/>
              </a:rPr>
              <a:t>основное средство целенаправленного отбора налогоплательщиков для проведения выездных налоговых проверок</a:t>
            </a:r>
            <a:r>
              <a:rPr lang="ru-RU" sz="2800" dirty="0">
                <a:solidFill>
                  <a:srgbClr val="2B2B2B"/>
                </a:solidFill>
                <a:latin typeface="PT Sans"/>
              </a:rPr>
              <a:t>;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ru-RU" sz="2800" dirty="0">
              <a:solidFill>
                <a:srgbClr val="2B2B2B"/>
              </a:solidFill>
              <a:latin typeface="PT Sans"/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800" dirty="0">
                <a:solidFill>
                  <a:srgbClr val="2B2B2B"/>
                </a:solidFill>
                <a:latin typeface="PT Sans"/>
              </a:rPr>
              <a:t>представляет собой </a:t>
            </a:r>
            <a:r>
              <a:rPr lang="ru-RU" sz="2800" u="sng" dirty="0">
                <a:solidFill>
                  <a:srgbClr val="2B2B2B"/>
                </a:solidFill>
                <a:latin typeface="PT Sans"/>
              </a:rPr>
              <a:t>средство выявления и пресечения налоговых правонарушений</a:t>
            </a:r>
            <a:r>
              <a:rPr lang="ru-RU" sz="2800" dirty="0">
                <a:solidFill>
                  <a:srgbClr val="2B2B2B"/>
                </a:solidFill>
                <a:latin typeface="PT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978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109199" cy="626533"/>
          </a:xfrm>
        </p:spPr>
        <p:txBody>
          <a:bodyPr>
            <a:normAutofit/>
          </a:bodyPr>
          <a:lstStyle/>
          <a:p>
            <a:r>
              <a:rPr lang="ru-RU" sz="2800" dirty="0"/>
              <a:t>Основания для проведения камеральной проверки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36133"/>
            <a:ext cx="9821333" cy="5300134"/>
          </a:xfrm>
        </p:spPr>
        <p:txBody>
          <a:bodyPr>
            <a:normAutofit/>
          </a:bodyPr>
          <a:lstStyle/>
          <a:p>
            <a:r>
              <a:rPr lang="ru-RU" sz="2400" dirty="0"/>
              <a:t>Камеральная проверка проводится без специального распоряжения о ее проведении на основании представленной налоговой декларации и других документов (например, бухгалтерской (финансовой) отчетности).</a:t>
            </a:r>
          </a:p>
          <a:p>
            <a:r>
              <a:rPr lang="ru-RU" sz="2400" dirty="0"/>
              <a:t>Документы представляются налогоплательщиком налоговому органу для камеральной налоговой проверки без процедуры истребования, т.е. в силу закона.</a:t>
            </a:r>
          </a:p>
          <a:p>
            <a:r>
              <a:rPr lang="ru-RU" sz="2400" dirty="0"/>
              <a:t>Наличие у налогового органа информации о деятельности налогоплательщика является самостоятельным основанием для начала проверки. В связи с этим камеральная проверка может начаться и без представления налоговой декларации.</a:t>
            </a:r>
          </a:p>
          <a:p>
            <a:r>
              <a:rPr lang="ru-RU" sz="2400" dirty="0"/>
              <a:t>Уведомление о начале камеральной проверки налогоплательщику не направляется.</a:t>
            </a:r>
          </a:p>
        </p:txBody>
      </p:sp>
    </p:spTree>
    <p:extLst>
      <p:ext uri="{BB962C8B-B14F-4D97-AF65-F5344CB8AC3E}">
        <p14:creationId xmlns:p14="http://schemas.microsoft.com/office/powerpoint/2010/main" val="3197135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109199" cy="626533"/>
          </a:xfrm>
        </p:spPr>
        <p:txBody>
          <a:bodyPr>
            <a:normAutofit/>
          </a:bodyPr>
          <a:lstStyle/>
          <a:p>
            <a:r>
              <a:rPr lang="ru-RU" sz="2800" dirty="0"/>
              <a:t>Пример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36132"/>
            <a:ext cx="10397067" cy="5469467"/>
          </a:xfrm>
        </p:spPr>
        <p:txBody>
          <a:bodyPr>
            <a:normAutofit lnSpcReduction="10000"/>
          </a:bodyPr>
          <a:lstStyle/>
          <a:p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С 01 января 2021 года возможна ситуация, когда камеральная проверка будет проведена, даже если налоговая декларация не представлена. Речь идет о совершении физическим лицом операций с недвижимостью, по которым он должен отчитаться перед налоговой инспекцией — получение недвижимости в дар или ее продажа. Даже если физическое лицо вопреки своей обязанности не представит декларацию 3-НДФЛ, налоговая инспекция все равно проведет камеральную проверку по факту совершения указанных выше операций. Контроль будет осуществляться с использованием документов и иных данных о налогоплательщике и полученных им доходах, которые имеются в распоряжении у инспекции. Предварительная сумма налога к уплате будет рассчитана с помощью системы ПК АИС «Налог-3» (п. 1.2 ст. 88 НК РФ, Письмо ФНС России от 08.07.2021 №ЕА-4-15/9587@).</a:t>
            </a:r>
          </a:p>
        </p:txBody>
      </p:sp>
    </p:spTree>
    <p:extLst>
      <p:ext uri="{BB962C8B-B14F-4D97-AF65-F5344CB8AC3E}">
        <p14:creationId xmlns:p14="http://schemas.microsoft.com/office/powerpoint/2010/main" val="158328389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527</TotalTime>
  <Words>5197</Words>
  <Application>Microsoft Office PowerPoint</Application>
  <PresentationFormat>Широкоэкранный</PresentationFormat>
  <Paragraphs>336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PT Sans</vt:lpstr>
      <vt:lpstr>Times New Roman</vt:lpstr>
      <vt:lpstr>Trebuchet MS</vt:lpstr>
      <vt:lpstr>Wingdings 3</vt:lpstr>
      <vt:lpstr>Аспект</vt:lpstr>
      <vt:lpstr>Камеральная налоговая проверка</vt:lpstr>
      <vt:lpstr>План лекции</vt:lpstr>
      <vt:lpstr>Вопрос 1 Понятие камеральной налоговой проверки, ее задачи и особенности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Основания для проведения камеральной проверки</vt:lpstr>
      <vt:lpstr>Пример</vt:lpstr>
      <vt:lpstr>Срок проведения камеральной проверки</vt:lpstr>
      <vt:lpstr>Срок проведения камеральной проверки</vt:lpstr>
      <vt:lpstr>Особенности исчисления сроков камеральной проверки декларации по НДС</vt:lpstr>
      <vt:lpstr>Глубина проверки</vt:lpstr>
      <vt:lpstr>Этапы камеральной налоговой проверки</vt:lpstr>
      <vt:lpstr>Вопрос 2 Налоговая декларация как объект камеральной налоговой проверки. Прием и обработка налоговых деклараций </vt:lpstr>
      <vt:lpstr>Презентация PowerPoint</vt:lpstr>
      <vt:lpstr>Презентация PowerPoint</vt:lpstr>
      <vt:lpstr>Презентация PowerPoint</vt:lpstr>
      <vt:lpstr>Контроль за своевременным представлением налоговых деклараций (расчетов)</vt:lpstr>
      <vt:lpstr>Принятие обеспечительных мер (п. 3 ст. 76 НК РФ)</vt:lpstr>
      <vt:lpstr>Отмена приостановления операций по счетам  (п. 3 ст. 76 НК РФ)</vt:lpstr>
      <vt:lpstr>Рисунок 1- Схема движения налоговой отчетности при проведении камеральной налоговой проверки </vt:lpstr>
      <vt:lpstr>Презентация PowerPoint</vt:lpstr>
      <vt:lpstr>Рисунок 2- Камеральная налоговая проверка на этапе приема и обработки декларации</vt:lpstr>
      <vt:lpstr>Визуальный контроль</vt:lpstr>
      <vt:lpstr>Визуальный контроль</vt:lpstr>
      <vt:lpstr>Программный контроль</vt:lpstr>
      <vt:lpstr>Программный контроль</vt:lpstr>
      <vt:lpstr>Арифметический контроль</vt:lpstr>
      <vt:lpstr>Вопрос 3 Порядок и методика проведения камеральной налоговой проверки </vt:lpstr>
      <vt:lpstr>Основными элементами проверки содержания налоговой отчетности при проведении камеральной проверки являются следующие: </vt:lpstr>
      <vt:lpstr>При проверке правильности исчисления налоговой базы проводится камеральный анализ, включающий:</vt:lpstr>
      <vt:lpstr>Презентация PowerPoint</vt:lpstr>
      <vt:lpstr>Презентация PowerPoint</vt:lpstr>
      <vt:lpstr>Контрольные соотношения показателей налоговой декларации по ЕСХН</vt:lpstr>
      <vt:lpstr>Проверка отчета 6-НДФЛ (с 2021 года) за 1 полугодие 2021 г.     (Корректирующий, номер корректировки 1. ИФНС: 5838)    </vt:lpstr>
      <vt:lpstr>Презентация PowerPoint</vt:lpstr>
      <vt:lpstr>Самые распространенные ошибки в декларации, которые выявляются при камеральной проверке:</vt:lpstr>
      <vt:lpstr>Дополнительные мероприятия налогового контроля при камеральной налоговой проверке</vt:lpstr>
      <vt:lpstr>Истребование пояснений</vt:lpstr>
      <vt:lpstr>Истребование документов Перечень случаев, когда налоговые органы, проводя камеральную проверку, вправе запросить у налогоплательщика документы, закреплен в ст. 88 НК РФ. Список является закрытым. Выйти за его пределы, проверяющие не могут.</vt:lpstr>
      <vt:lpstr>Вопрос 4 Оформление результатов камеральной налоговой проверки</vt:lpstr>
      <vt:lpstr>Оформление результатов камеральной проверки зависит от того, выявлены ли были ошибки, расхождения или несоответствия в налоговой декларации:</vt:lpstr>
      <vt:lpstr>Акт камеральной налоговой проверки</vt:lpstr>
      <vt:lpstr>Правила оформления и реализации результатов камеральной налоговой проверки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Камеральная налоговая проверка</dc:title>
  <dc:creator>Admin</dc:creator>
  <cp:lastModifiedBy>PGAU</cp:lastModifiedBy>
  <cp:revision>26</cp:revision>
  <dcterms:created xsi:type="dcterms:W3CDTF">2021-10-17T18:57:32Z</dcterms:created>
  <dcterms:modified xsi:type="dcterms:W3CDTF">2022-10-27T06:28:05Z</dcterms:modified>
</cp:coreProperties>
</file>