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D325C-1CCA-4B97-9665-F4CE51D0440F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F50E5-0758-4D1E-8CE8-8D993E2A9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Побитовые операторы </a:t>
            </a:r>
            <a:r>
              <a:rPr lang="en-US" b="1" dirty="0"/>
              <a:t>Python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Примеры: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&gt;&gt;&gt; 3</a:t>
            </a:r>
            <a:r>
              <a:rPr lang="ru-RU" dirty="0" smtClean="0"/>
              <a:t> &amp; 6</a:t>
            </a:r>
          </a:p>
          <a:p>
            <a:r>
              <a:rPr lang="ru-RU" dirty="0" smtClean="0"/>
              <a:t> </a:t>
            </a:r>
            <a:r>
              <a:rPr lang="ru-RU" dirty="0"/>
              <a:t>2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Потому </a:t>
            </a:r>
            <a:r>
              <a:rPr lang="ru-RU" dirty="0"/>
              <a:t>что:</a:t>
            </a:r>
          </a:p>
          <a:p>
            <a:r>
              <a:rPr lang="ru-RU" dirty="0"/>
              <a:t>3</a:t>
            </a:r>
            <a:r>
              <a:rPr lang="ru-RU" dirty="0" smtClean="0"/>
              <a:t> = 0b011</a:t>
            </a:r>
          </a:p>
          <a:p>
            <a:r>
              <a:rPr lang="ru-RU" dirty="0" smtClean="0"/>
              <a:t> </a:t>
            </a:r>
            <a:r>
              <a:rPr lang="ru-RU" dirty="0"/>
              <a:t>6</a:t>
            </a:r>
            <a:r>
              <a:rPr lang="ru-RU" dirty="0" smtClean="0"/>
              <a:t> = 0b110</a:t>
            </a:r>
          </a:p>
          <a:p>
            <a:r>
              <a:rPr lang="ru-RU" dirty="0" smtClean="0"/>
              <a:t> </a:t>
            </a:r>
            <a:r>
              <a:rPr lang="ru-RU" dirty="0"/>
              <a:t>2</a:t>
            </a:r>
            <a:r>
              <a:rPr lang="ru-RU" dirty="0" smtClean="0"/>
              <a:t> = 0b010</a:t>
            </a:r>
          </a:p>
          <a:p>
            <a:pPr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Добавляем тройке третий разряд для удобства представления и видим, что только средние биты присутствуют у обоих значений (по 1 в каждом числе), поэтому возвращается такое число: 0b010, а это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/>
              <a:t>&gt;&gt;&gt; 24 </a:t>
            </a:r>
            <a:r>
              <a:rPr lang="ru-RU" dirty="0" smtClean="0"/>
              <a:t>&amp; 62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24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Потому что:</a:t>
            </a:r>
          </a:p>
          <a:p>
            <a:pPr>
              <a:buNone/>
            </a:pPr>
            <a:r>
              <a:rPr lang="ru-RU" dirty="0"/>
              <a:t>24</a:t>
            </a:r>
            <a:r>
              <a:rPr lang="ru-RU" dirty="0" smtClean="0"/>
              <a:t> = </a:t>
            </a:r>
            <a:r>
              <a:rPr lang="ru-RU" dirty="0"/>
              <a:t>0b011000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62 = </a:t>
            </a:r>
            <a:r>
              <a:rPr lang="ru-RU" dirty="0"/>
              <a:t>0b111110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24 = 0b011000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Интересный результат, который получился потому, что совпадающие биты оказались ровно на тех же позициях, что и в представлении первого числа.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&gt;&gt;&gt; 555 &amp; </a:t>
            </a:r>
            <a:r>
              <a:rPr lang="en-US" dirty="0" smtClean="0"/>
              <a:t>878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554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555 = 0b1000101011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878 </a:t>
            </a:r>
            <a:r>
              <a:rPr lang="en-US" dirty="0"/>
              <a:t>= 0b1101101110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554 </a:t>
            </a:r>
            <a:r>
              <a:rPr lang="en-US" dirty="0"/>
              <a:t>= 0b1000101010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dirty="0"/>
              <a:t>П</a:t>
            </a:r>
            <a:r>
              <a:rPr lang="ru-RU" sz="2400" i="1" dirty="0" smtClean="0"/>
              <a:t>римеры с числами, у которых разное количество </a:t>
            </a:r>
            <a:r>
              <a:rPr lang="ru-RU" sz="2400" i="1" dirty="0"/>
              <a:t>разрядов: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&gt;&gt;&gt; 80 &amp; </a:t>
            </a:r>
            <a:r>
              <a:rPr lang="en-US" dirty="0" smtClean="0"/>
              <a:t>755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80 </a:t>
            </a:r>
            <a:endParaRPr lang="ru-RU" dirty="0" smtClean="0"/>
          </a:p>
          <a:p>
            <a:r>
              <a:rPr lang="en-US" dirty="0" smtClean="0"/>
              <a:t>80 </a:t>
            </a:r>
            <a:r>
              <a:rPr lang="en-US" dirty="0"/>
              <a:t>  = 0b0001010000 </a:t>
            </a:r>
            <a:r>
              <a:rPr lang="ru-RU" dirty="0" smtClean="0"/>
              <a:t>             </a:t>
            </a:r>
            <a:r>
              <a:rPr lang="en-US" dirty="0" smtClean="0"/>
              <a:t> &gt;&gt;&gt; 101 &amp; 883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97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101 = 0b0001100101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883 = 0b1101110011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97   = 0b0001100001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755 </a:t>
            </a:r>
            <a:r>
              <a:rPr lang="en-US" dirty="0"/>
              <a:t>= </a:t>
            </a:r>
            <a:r>
              <a:rPr lang="en-US" dirty="0" smtClean="0"/>
              <a:t>0b1011110011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80   = </a:t>
            </a:r>
            <a:r>
              <a:rPr lang="en-US" dirty="0" smtClean="0"/>
              <a:t>0b0001010000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/>
              <a:t>&gt;&gt;&gt; 446 &amp; </a:t>
            </a:r>
            <a:r>
              <a:rPr lang="en-US" dirty="0" smtClean="0"/>
              <a:t>19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18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446 </a:t>
            </a:r>
            <a:r>
              <a:rPr lang="en-US" dirty="0"/>
              <a:t>= 0b110111110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19 </a:t>
            </a:r>
            <a:r>
              <a:rPr lang="en-US" dirty="0"/>
              <a:t>  = 0b000010011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18 </a:t>
            </a:r>
            <a:r>
              <a:rPr lang="en-US" dirty="0"/>
              <a:t>  = </a:t>
            </a:r>
            <a:r>
              <a:rPr lang="en-US" dirty="0" smtClean="0"/>
              <a:t>0b000010010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/>
              <a:t>| (OR, </a:t>
            </a:r>
            <a:r>
              <a:rPr lang="ru-RU" dirty="0"/>
              <a:t>ИЛИ)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Логика работы: при сравнении двух бит | выдает 1 (бит будет скопирован), если бит есть хотя бы в одном из сравниваемых операндах, и 0, если он отсутствует в обоих. Схематически работу </a:t>
            </a:r>
            <a:r>
              <a:rPr lang="ru-RU" b="1" dirty="0"/>
              <a:t>|</a:t>
            </a:r>
            <a:r>
              <a:rPr lang="ru-RU" dirty="0"/>
              <a:t> можно представить так:</a:t>
            </a:r>
          </a:p>
          <a:p>
            <a:r>
              <a:rPr lang="ru-RU" dirty="0"/>
              <a:t>1</a:t>
            </a:r>
            <a:r>
              <a:rPr lang="ru-RU" dirty="0" smtClean="0"/>
              <a:t>|</a:t>
            </a:r>
            <a:r>
              <a:rPr lang="ru-RU" dirty="0"/>
              <a:t>1</a:t>
            </a:r>
            <a:r>
              <a:rPr lang="ru-RU" dirty="0" smtClean="0"/>
              <a:t>=</a:t>
            </a:r>
            <a:r>
              <a:rPr lang="ru-RU" dirty="0"/>
              <a:t>1</a:t>
            </a:r>
            <a:r>
              <a:rPr lang="ru-RU" dirty="0" smtClean="0"/>
              <a:t> </a:t>
            </a:r>
          </a:p>
          <a:p>
            <a:r>
              <a:rPr lang="ru-RU" dirty="0" smtClean="0"/>
              <a:t>1|0=1</a:t>
            </a:r>
          </a:p>
          <a:p>
            <a:r>
              <a:rPr lang="ru-RU" dirty="0" smtClean="0"/>
              <a:t> 0|1=1</a:t>
            </a:r>
          </a:p>
          <a:p>
            <a:r>
              <a:rPr lang="ru-RU" dirty="0" smtClean="0"/>
              <a:t> </a:t>
            </a:r>
            <a:r>
              <a:rPr lang="ru-RU" dirty="0"/>
              <a:t>0</a:t>
            </a:r>
            <a:r>
              <a:rPr lang="ru-RU" dirty="0" smtClean="0"/>
              <a:t>|</a:t>
            </a:r>
            <a:r>
              <a:rPr lang="ru-RU" dirty="0"/>
              <a:t>0</a:t>
            </a:r>
            <a:r>
              <a:rPr lang="ru-RU" dirty="0" smtClean="0"/>
              <a:t>=</a:t>
            </a:r>
            <a:r>
              <a:rPr lang="ru-RU" dirty="0"/>
              <a:t>0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Таким </a:t>
            </a:r>
            <a:r>
              <a:rPr lang="ru-RU" dirty="0"/>
              <a:t>образом, бит будет возвращен во всех случаях, кроме одного: когда в обоих сравниваемых операндах нули.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Примеры: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&gt;&gt;&gt; 9</a:t>
            </a:r>
            <a:r>
              <a:rPr lang="ru-RU" dirty="0" smtClean="0"/>
              <a:t> | </a:t>
            </a:r>
            <a:r>
              <a:rPr lang="ru-RU" dirty="0"/>
              <a:t>5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13 </a:t>
            </a:r>
          </a:p>
          <a:p>
            <a:pPr>
              <a:buNone/>
            </a:pPr>
            <a:r>
              <a:rPr lang="ru-RU" dirty="0" smtClean="0"/>
              <a:t>9   = </a:t>
            </a:r>
            <a:r>
              <a:rPr lang="ru-RU" dirty="0"/>
              <a:t>0b1001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5   = </a:t>
            </a:r>
            <a:r>
              <a:rPr lang="ru-RU" dirty="0"/>
              <a:t>0b0101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13 = 0b1101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Бит не копируется только во втором разряде (справа), поскольку там нули у обоих операндов, в результате возвращается 13.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Примеры: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&gt;&gt;&gt; 87 | 59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127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87 </a:t>
            </a:r>
            <a:r>
              <a:rPr lang="en-US" dirty="0"/>
              <a:t>  = </a:t>
            </a:r>
            <a:r>
              <a:rPr lang="en-US" dirty="0" smtClean="0"/>
              <a:t>0b1010111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59   = 0b0111011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127 </a:t>
            </a:r>
            <a:r>
              <a:rPr lang="en-US" dirty="0"/>
              <a:t>= </a:t>
            </a:r>
            <a:r>
              <a:rPr lang="en-US" dirty="0" smtClean="0"/>
              <a:t>0b1111111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/>
              <a:t>&gt;&gt;&gt; 846 | </a:t>
            </a:r>
            <a:r>
              <a:rPr lang="en-US" dirty="0" smtClean="0"/>
              <a:t>657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991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846 = 0b1101001110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657 </a:t>
            </a:r>
            <a:r>
              <a:rPr lang="en-US" dirty="0"/>
              <a:t>= 0b1010010001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991 </a:t>
            </a:r>
            <a:r>
              <a:rPr lang="en-US" dirty="0"/>
              <a:t>= 0b1111011111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Примеры: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&gt;&gt;&gt; 80 | 755 </a:t>
            </a:r>
            <a:endParaRPr lang="ru-RU" dirty="0" smtClean="0"/>
          </a:p>
          <a:p>
            <a:r>
              <a:rPr lang="en-US" dirty="0" smtClean="0"/>
              <a:t>755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80   = 0b0001010000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755 </a:t>
            </a:r>
            <a:r>
              <a:rPr lang="en-US" dirty="0"/>
              <a:t>= 0b1011110011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755 </a:t>
            </a:r>
            <a:r>
              <a:rPr lang="en-US" dirty="0"/>
              <a:t>= </a:t>
            </a:r>
            <a:r>
              <a:rPr lang="en-US" dirty="0" smtClean="0"/>
              <a:t>0b1011110011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/>
              <a:t>&gt;&gt;&gt; 446 | 19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447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446 </a:t>
            </a:r>
            <a:r>
              <a:rPr lang="en-US" dirty="0"/>
              <a:t>= 0b110111110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19 </a:t>
            </a:r>
            <a:r>
              <a:rPr lang="en-US" dirty="0"/>
              <a:t>  = 0b000010011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447 </a:t>
            </a:r>
            <a:r>
              <a:rPr lang="en-US" dirty="0"/>
              <a:t>= </a:t>
            </a:r>
            <a:r>
              <a:rPr lang="en-US" dirty="0" smtClean="0"/>
              <a:t>0b110111111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/>
              <a:t>&gt;&gt;&gt; 101 | </a:t>
            </a:r>
            <a:r>
              <a:rPr lang="en-US" dirty="0" smtClean="0"/>
              <a:t>883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887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101 </a:t>
            </a:r>
            <a:r>
              <a:rPr lang="en-US" dirty="0"/>
              <a:t>= </a:t>
            </a:r>
            <a:r>
              <a:rPr lang="en-US" dirty="0" smtClean="0"/>
              <a:t>0b0001100101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883 = 0b1101110011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887 </a:t>
            </a:r>
            <a:r>
              <a:rPr lang="en-US" dirty="0"/>
              <a:t>= 0b1101110111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^ (XOR, </a:t>
            </a:r>
            <a:r>
              <a:rPr lang="ru-RU" dirty="0"/>
              <a:t>исключающее ИЛИ)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Логика работы: при сравнении двух бит </a:t>
            </a:r>
            <a:r>
              <a:rPr lang="ru-RU" b="1" dirty="0"/>
              <a:t>^</a:t>
            </a:r>
            <a:r>
              <a:rPr lang="ru-RU" dirty="0"/>
              <a:t> выдает 1 (бит будет скопирован), если сравниваемые операнды различаются, и 0, если они одинаковы. Схематически работу </a:t>
            </a:r>
            <a:r>
              <a:rPr lang="ru-RU" b="1" dirty="0"/>
              <a:t>^</a:t>
            </a:r>
            <a:r>
              <a:rPr lang="ru-RU" dirty="0"/>
              <a:t> можно представить так:</a:t>
            </a:r>
          </a:p>
          <a:p>
            <a:r>
              <a:rPr lang="ru-RU" dirty="0"/>
              <a:t>1</a:t>
            </a:r>
            <a:r>
              <a:rPr lang="ru-RU" dirty="0" smtClean="0"/>
              <a:t>^</a:t>
            </a:r>
            <a:r>
              <a:rPr lang="ru-RU" dirty="0"/>
              <a:t>1</a:t>
            </a:r>
            <a:r>
              <a:rPr lang="ru-RU" dirty="0" smtClean="0"/>
              <a:t>=</a:t>
            </a:r>
            <a:r>
              <a:rPr lang="ru-RU" dirty="0"/>
              <a:t>0</a:t>
            </a:r>
            <a:r>
              <a:rPr lang="ru-RU" dirty="0" smtClean="0"/>
              <a:t> </a:t>
            </a:r>
          </a:p>
          <a:p>
            <a:r>
              <a:rPr lang="ru-RU" dirty="0" smtClean="0"/>
              <a:t>1^0=1 </a:t>
            </a:r>
          </a:p>
          <a:p>
            <a:r>
              <a:rPr lang="ru-RU" dirty="0" smtClean="0"/>
              <a:t>0^1=1 </a:t>
            </a:r>
          </a:p>
          <a:p>
            <a:r>
              <a:rPr lang="ru-RU" dirty="0" smtClean="0"/>
              <a:t>0^0=0 </a:t>
            </a:r>
          </a:p>
          <a:p>
            <a:pPr>
              <a:buNone/>
            </a:pPr>
            <a:r>
              <a:rPr lang="ru-RU" dirty="0" smtClean="0"/>
              <a:t>Как </a:t>
            </a:r>
            <a:r>
              <a:rPr lang="ru-RU" dirty="0"/>
              <a:t>видим, оператору </a:t>
            </a:r>
            <a:r>
              <a:rPr lang="ru-RU" b="1" dirty="0"/>
              <a:t>XOR</a:t>
            </a:r>
            <a:r>
              <a:rPr lang="ru-RU" dirty="0"/>
              <a:t> неважно, сравниваются две единицы или два нуля: в обоих случаях бит возвращен не будет: бит возвращается только при сравнении разных значений.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Примеры: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&gt;&gt;&gt; 5 ^ 2</a:t>
            </a:r>
            <a:endParaRPr lang="ru-RU" dirty="0" smtClean="0"/>
          </a:p>
          <a:p>
            <a:r>
              <a:rPr lang="en-US" dirty="0" smtClean="0"/>
              <a:t> 7</a:t>
            </a:r>
            <a:endParaRPr lang="ru-RU" dirty="0" smtClean="0"/>
          </a:p>
          <a:p>
            <a:r>
              <a:rPr lang="en-US" dirty="0" smtClean="0"/>
              <a:t> 5 = 0b0101 </a:t>
            </a:r>
            <a:endParaRPr lang="ru-RU" dirty="0" smtClean="0"/>
          </a:p>
          <a:p>
            <a:r>
              <a:rPr lang="en-US" dirty="0" smtClean="0"/>
              <a:t>2 = 0b0010 </a:t>
            </a:r>
            <a:endParaRPr lang="ru-RU" dirty="0" smtClean="0"/>
          </a:p>
          <a:p>
            <a:r>
              <a:rPr lang="en-US" dirty="0" smtClean="0"/>
              <a:t>7 = 0b0111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Во всех разрядах, кроме крайнего левого, операнды не совпали, поэтому в этих случаях были возвращены биты, то есть интерпретатор выдал единицы.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      </a:t>
            </a:r>
            <a:r>
              <a:rPr lang="ru-RU" sz="4300" dirty="0" smtClean="0">
                <a:latin typeface="Arial" pitchFamily="34" charset="0"/>
                <a:cs typeface="Arial" pitchFamily="34" charset="0"/>
              </a:rPr>
              <a:t>Побитовые </a:t>
            </a:r>
            <a:r>
              <a:rPr lang="ru-RU" sz="4300" dirty="0">
                <a:latin typeface="Arial" pitchFamily="34" charset="0"/>
                <a:cs typeface="Arial" pitchFamily="34" charset="0"/>
              </a:rPr>
              <a:t>операторы в </a:t>
            </a:r>
            <a:r>
              <a:rPr lang="ru-RU" sz="4300" dirty="0" err="1">
                <a:latin typeface="Arial" pitchFamily="34" charset="0"/>
                <a:cs typeface="Arial" pitchFamily="34" charset="0"/>
              </a:rPr>
              <a:t>Python</a:t>
            </a:r>
            <a:r>
              <a:rPr lang="ru-RU" sz="4300" dirty="0">
                <a:latin typeface="Arial" pitchFamily="34" charset="0"/>
                <a:cs typeface="Arial" pitchFamily="34" charset="0"/>
              </a:rPr>
              <a:t> предназначены для изменения строк с двоичным кодом, что может понадобиться для работы с криптографическими алгоритмами, драйверами различных устройств или, например, с сетевой инфраструктурой. Также они могут пригодиться для изменения графики низкого уровня и для любых других задач, где требуется выполнять различные действия с двоичным кодом.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&gt;&gt;&gt; 90 ^ 92</a:t>
            </a:r>
            <a:endParaRPr lang="ru-RU" dirty="0" smtClean="0"/>
          </a:p>
          <a:p>
            <a:r>
              <a:rPr lang="en-US" dirty="0" smtClean="0"/>
              <a:t> 6 </a:t>
            </a:r>
            <a:endParaRPr lang="ru-RU" dirty="0" smtClean="0"/>
          </a:p>
          <a:p>
            <a:r>
              <a:rPr lang="en-US" dirty="0" smtClean="0"/>
              <a:t>90 = 0b1011010 </a:t>
            </a:r>
            <a:endParaRPr lang="ru-RU" dirty="0" smtClean="0"/>
          </a:p>
          <a:p>
            <a:r>
              <a:rPr lang="en-US" dirty="0" smtClean="0"/>
              <a:t>92 = 0b1011100 </a:t>
            </a:r>
            <a:endParaRPr lang="ru-RU" dirty="0" smtClean="0"/>
          </a:p>
          <a:p>
            <a:r>
              <a:rPr lang="en-US" dirty="0" smtClean="0"/>
              <a:t>6   = 0b0000110</a:t>
            </a:r>
            <a:endParaRPr lang="ru-RU" dirty="0" smtClean="0"/>
          </a:p>
          <a:p>
            <a:r>
              <a:rPr lang="en-US" dirty="0" smtClean="0"/>
              <a:t> &gt;&gt;&gt; 352 ^ 686 </a:t>
            </a:r>
            <a:endParaRPr lang="ru-RU" dirty="0" smtClean="0"/>
          </a:p>
          <a:p>
            <a:r>
              <a:rPr lang="en-US" dirty="0" smtClean="0"/>
              <a:t>974 </a:t>
            </a:r>
            <a:endParaRPr lang="ru-RU" dirty="0" smtClean="0"/>
          </a:p>
          <a:p>
            <a:r>
              <a:rPr lang="en-US" dirty="0" smtClean="0"/>
              <a:t>352 = 0b0101100000 </a:t>
            </a:r>
            <a:endParaRPr lang="ru-RU" dirty="0" smtClean="0"/>
          </a:p>
          <a:p>
            <a:r>
              <a:rPr lang="en-US" dirty="0" smtClean="0"/>
              <a:t>686 = 0b1010101110</a:t>
            </a:r>
            <a:endParaRPr lang="ru-RU" dirty="0" smtClean="0"/>
          </a:p>
          <a:p>
            <a:r>
              <a:rPr lang="en-US" dirty="0" smtClean="0"/>
              <a:t> 974 = 0b1111001110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7256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/>
              <a:t>Примеры с операндами в которых разное количество разрядов:</a:t>
            </a:r>
            <a:endParaRPr lang="ru-RU" sz="2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&gt;&gt;&gt; 80 | 755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675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80   = 0b0001010000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755 = 0b1011110011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675 = 0b1010100011</a:t>
            </a:r>
            <a:endParaRPr lang="ru-RU" dirty="0" smtClean="0"/>
          </a:p>
          <a:p>
            <a:r>
              <a:rPr lang="en-US" dirty="0" smtClean="0"/>
              <a:t> &gt;&gt;&gt; 446 | 19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429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446 = 0b110111110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19   = 0b000010011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429 = 0b110101101</a:t>
            </a:r>
            <a:endParaRPr lang="ru-RU" dirty="0" smtClean="0"/>
          </a:p>
          <a:p>
            <a:r>
              <a:rPr lang="en-US" dirty="0" smtClean="0"/>
              <a:t> &gt;&gt;&gt; 101 | 883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790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101 = 0b0001100101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883 = 0b1101110011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790 = 0b1100010110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~ (NOT, </a:t>
            </a:r>
            <a:r>
              <a:rPr lang="ru-RU" dirty="0" smtClean="0"/>
              <a:t>НЕ)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~ </a:t>
            </a:r>
            <a:r>
              <a:rPr lang="ru-RU" dirty="0" smtClean="0"/>
              <a:t>не сравнивает значения, а переворачивает биты в целочисленных значениях. При этом учтите, что положительные числа будут преобразованы в отрицательные со сдвигом на единицу, и наоборот. Работает это так:</a:t>
            </a:r>
          </a:p>
          <a:p>
            <a:pPr>
              <a:buNone/>
            </a:pPr>
            <a:r>
              <a:rPr lang="ru-RU" dirty="0" smtClean="0"/>
              <a:t>&gt;&gt;&gt; ~0</a:t>
            </a:r>
          </a:p>
          <a:p>
            <a:pPr>
              <a:buNone/>
            </a:pPr>
            <a:r>
              <a:rPr lang="ru-RU" dirty="0" smtClean="0"/>
              <a:t> -1 </a:t>
            </a:r>
          </a:p>
          <a:p>
            <a:pPr>
              <a:buNone/>
            </a:pPr>
            <a:r>
              <a:rPr lang="ru-RU" dirty="0" smtClean="0"/>
              <a:t>&gt;&gt;&gt; ~30 </a:t>
            </a:r>
          </a:p>
          <a:p>
            <a:pPr>
              <a:buNone/>
            </a:pPr>
            <a:r>
              <a:rPr lang="ru-RU" dirty="0" smtClean="0"/>
              <a:t>-31 </a:t>
            </a:r>
          </a:p>
          <a:p>
            <a:pPr>
              <a:buNone/>
            </a:pPr>
            <a:r>
              <a:rPr lang="ru-RU" dirty="0" smtClean="0"/>
              <a:t>&gt;&gt;&gt; ~-30 </a:t>
            </a:r>
          </a:p>
          <a:p>
            <a:pPr>
              <a:buNone/>
            </a:pPr>
            <a:r>
              <a:rPr lang="ru-RU" dirty="0" smtClean="0"/>
              <a:t>29 </a:t>
            </a:r>
          </a:p>
          <a:p>
            <a:pPr>
              <a:buNone/>
            </a:pPr>
            <a:r>
              <a:rPr lang="ru-RU" dirty="0" smtClean="0"/>
              <a:t>&gt;&gt;&gt; ~80</a:t>
            </a:r>
          </a:p>
          <a:p>
            <a:pPr>
              <a:buNone/>
            </a:pPr>
            <a:r>
              <a:rPr lang="ru-RU" dirty="0" smtClean="0"/>
              <a:t> -81 </a:t>
            </a:r>
          </a:p>
          <a:p>
            <a:pPr>
              <a:buNone/>
            </a:pPr>
            <a:r>
              <a:rPr lang="ru-RU" dirty="0" smtClean="0"/>
              <a:t>&gt;&gt;&gt; ~-80 </a:t>
            </a:r>
          </a:p>
          <a:p>
            <a:pPr>
              <a:buNone/>
            </a:pPr>
            <a:r>
              <a:rPr lang="ru-RU" dirty="0" smtClean="0"/>
              <a:t>79 </a:t>
            </a:r>
          </a:p>
          <a:p>
            <a:pPr>
              <a:buNone/>
            </a:pPr>
            <a:r>
              <a:rPr lang="ru-RU" dirty="0" smtClean="0"/>
              <a:t>&gt;&gt;&gt; ~255</a:t>
            </a:r>
          </a:p>
          <a:p>
            <a:pPr>
              <a:buNone/>
            </a:pPr>
            <a:r>
              <a:rPr lang="ru-RU" dirty="0" smtClean="0"/>
              <a:t> -256 </a:t>
            </a:r>
          </a:p>
          <a:p>
            <a:pPr>
              <a:buNone/>
            </a:pPr>
            <a:r>
              <a:rPr lang="ru-RU" dirty="0" smtClean="0"/>
              <a:t>&gt;&gt;&gt; ~-255 </a:t>
            </a:r>
          </a:p>
          <a:p>
            <a:pPr>
              <a:buNone/>
            </a:pPr>
            <a:r>
              <a:rPr lang="ru-RU" dirty="0" smtClean="0"/>
              <a:t>254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Побитовые сдвиги влево и вправо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Левый сдвиг обозначается символами </a:t>
            </a:r>
            <a:r>
              <a:rPr lang="ru-RU" b="1" dirty="0" smtClean="0"/>
              <a:t>&lt;&lt;</a:t>
            </a:r>
            <a:r>
              <a:rPr lang="ru-RU" dirty="0" smtClean="0"/>
              <a:t> , при этом слева пишется изменяемое число, а справа от оператора указывается количество бит, на которое выполняется сдвиг.</a:t>
            </a:r>
          </a:p>
          <a:p>
            <a:r>
              <a:rPr lang="ru-RU" dirty="0" smtClean="0"/>
              <a:t>&gt;&gt;&gt; 1 &lt;&lt; 1 </a:t>
            </a:r>
          </a:p>
          <a:p>
            <a:r>
              <a:rPr lang="ru-RU" dirty="0" smtClean="0"/>
              <a:t>2 </a:t>
            </a:r>
          </a:p>
          <a:p>
            <a:r>
              <a:rPr lang="ru-RU" dirty="0" smtClean="0"/>
              <a:t>Сдвинули 1 на 1 бит и получили 2, потому что:</a:t>
            </a:r>
          </a:p>
          <a:p>
            <a:r>
              <a:rPr lang="ru-RU" dirty="0" smtClean="0"/>
              <a:t>1 = 0b01 </a:t>
            </a:r>
          </a:p>
          <a:p>
            <a:r>
              <a:rPr lang="ru-RU" dirty="0" smtClean="0"/>
              <a:t>2 = 0b10 </a:t>
            </a:r>
          </a:p>
          <a:p>
            <a:pPr>
              <a:buNone/>
            </a:pPr>
            <a:r>
              <a:rPr lang="ru-RU" dirty="0" smtClean="0"/>
              <a:t>то есть, единица переместилась на одну позицию влево.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если переместить на две?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&gt;&gt;&gt; 1 &lt;&lt; 2 </a:t>
            </a:r>
          </a:p>
          <a:p>
            <a:pPr>
              <a:buNone/>
            </a:pPr>
            <a:r>
              <a:rPr lang="ru-RU" dirty="0" smtClean="0"/>
              <a:t>4 </a:t>
            </a:r>
          </a:p>
          <a:p>
            <a:pPr>
              <a:buNone/>
            </a:pPr>
            <a:r>
              <a:rPr lang="ru-RU" dirty="0" smtClean="0"/>
              <a:t>Да, получается 4, так как:</a:t>
            </a:r>
          </a:p>
          <a:p>
            <a:pPr>
              <a:buNone/>
            </a:pPr>
            <a:r>
              <a:rPr lang="ru-RU" dirty="0" smtClean="0"/>
              <a:t>1 = 0b001 </a:t>
            </a:r>
          </a:p>
          <a:p>
            <a:pPr>
              <a:buNone/>
            </a:pPr>
            <a:r>
              <a:rPr lang="ru-RU" dirty="0" smtClean="0"/>
              <a:t>4 = 0b100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Нетрудно догадаться, что даст сдвиг единицы на 3 позиции: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&gt;&gt;&gt; 1 &lt;&lt; 3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8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 = 0b0001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8 = 0b1000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Примеры с раскладкой по битам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&gt;&gt;&gt; 10 &lt;&lt; 1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20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10 = 0b01010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20 = 0b10100 </a:t>
            </a:r>
            <a:endParaRPr lang="ru-RU" dirty="0" smtClean="0"/>
          </a:p>
          <a:p>
            <a:r>
              <a:rPr lang="en-US" dirty="0" smtClean="0"/>
              <a:t>&gt;&gt;&gt; 10 &lt;&lt; 2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40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10 = 0b001010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40 = 0b101000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Правый сдвиг обозначается символами </a:t>
            </a:r>
            <a:r>
              <a:rPr lang="ru-RU" sz="2400" b="1" dirty="0" smtClean="0"/>
              <a:t>&gt;&gt;</a:t>
            </a:r>
            <a:r>
              <a:rPr lang="ru-RU" sz="2400" dirty="0" smtClean="0"/>
              <a:t>, и точно так же слева пишется изменяемое число, а справа от оператора указывается количество бит, на которое выполняется сдвиг. Это обратная операция, поэтому: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9740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&gt;&gt;&gt; 2 &gt;&gt; 1</a:t>
            </a:r>
          </a:p>
          <a:p>
            <a:pPr>
              <a:buNone/>
            </a:pPr>
            <a:r>
              <a:rPr lang="ru-RU" dirty="0" smtClean="0"/>
              <a:t> 1 </a:t>
            </a:r>
          </a:p>
          <a:p>
            <a:r>
              <a:rPr lang="ru-RU" dirty="0" smtClean="0"/>
              <a:t>&gt;&gt;&gt; 4 &gt;&gt; 2 </a:t>
            </a:r>
          </a:p>
          <a:p>
            <a:pPr>
              <a:buNone/>
            </a:pPr>
            <a:r>
              <a:rPr lang="ru-RU" dirty="0" smtClean="0"/>
              <a:t>1 </a:t>
            </a:r>
          </a:p>
          <a:p>
            <a:r>
              <a:rPr lang="ru-RU" dirty="0" smtClean="0"/>
              <a:t>&gt;&gt;&gt; 8 &gt;&gt; 3 </a:t>
            </a:r>
          </a:p>
          <a:p>
            <a:pPr>
              <a:buNone/>
            </a:pPr>
            <a:r>
              <a:rPr lang="ru-RU" dirty="0" smtClean="0"/>
              <a:t>1 </a:t>
            </a:r>
          </a:p>
          <a:p>
            <a:r>
              <a:rPr lang="ru-RU" dirty="0" smtClean="0"/>
              <a:t>&gt;&gt;&gt; 40 &gt;&gt; 1</a:t>
            </a:r>
          </a:p>
          <a:p>
            <a:pPr>
              <a:buNone/>
            </a:pPr>
            <a:r>
              <a:rPr lang="ru-RU" dirty="0" smtClean="0"/>
              <a:t> 20 </a:t>
            </a:r>
          </a:p>
          <a:p>
            <a:r>
              <a:rPr lang="ru-RU" dirty="0" smtClean="0"/>
              <a:t>&gt;&gt;&gt; 40 &gt;&gt; 2 </a:t>
            </a:r>
          </a:p>
          <a:p>
            <a:pPr>
              <a:buNone/>
            </a:pPr>
            <a:r>
              <a:rPr lang="ru-RU" dirty="0" smtClean="0"/>
              <a:t>10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Практическое применение в программировании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Одна из областей IT, где активно используются битовые операции (в особенности сдвиги) — криптография. Сдвиговые операции позволяют изменять значения данных так, что без наличия ключей, хранящих первоначальные значения, дешифрование становится невозможным.</a:t>
            </a:r>
          </a:p>
          <a:p>
            <a:r>
              <a:rPr lang="ru-RU" dirty="0" smtClean="0"/>
              <a:t>Следующая область применения битовых операций: сетевые технологии, где действия над битами необходимы для проверки соответствия адресов и подсетей.</a:t>
            </a:r>
          </a:p>
          <a:p>
            <a:r>
              <a:rPr lang="ru-RU" dirty="0" smtClean="0"/>
              <a:t>А практика побитовых операций &amp; и | поможет вам лучше понять принцип работы операторов </a:t>
            </a:r>
            <a:r>
              <a:rPr lang="ru-RU" dirty="0" err="1" smtClean="0"/>
              <a:t>and</a:t>
            </a:r>
            <a:r>
              <a:rPr lang="ru-RU" dirty="0" smtClean="0"/>
              <a:t> и </a:t>
            </a:r>
            <a:r>
              <a:rPr lang="ru-RU" dirty="0" err="1" smtClean="0"/>
              <a:t>or</a:t>
            </a:r>
            <a:r>
              <a:rPr lang="ru-RU" dirty="0" smtClean="0"/>
              <a:t> в </a:t>
            </a:r>
            <a:r>
              <a:rPr lang="ru-RU" dirty="0" err="1" smtClean="0"/>
              <a:t>Python</a:t>
            </a:r>
            <a:r>
              <a:rPr lang="ru-RU" dirty="0" smtClean="0"/>
              <a:t> и то, как работают любые другие программы, где используется Булева логика, основанная на значениях </a:t>
            </a:r>
            <a:r>
              <a:rPr lang="ru-RU" dirty="0" err="1" smtClean="0"/>
              <a:t>True</a:t>
            </a:r>
            <a:r>
              <a:rPr lang="ru-RU" dirty="0" smtClean="0"/>
              <a:t> (1) и </a:t>
            </a:r>
            <a:r>
              <a:rPr lang="ru-RU" dirty="0" err="1" smtClean="0"/>
              <a:t>False</a:t>
            </a:r>
            <a:r>
              <a:rPr lang="ru-RU" dirty="0" smtClean="0"/>
              <a:t> (0).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latin typeface="Arial" pitchFamily="34" charset="0"/>
                <a:cs typeface="Arial" pitchFamily="34" charset="0"/>
              </a:rPr>
              <a:t>Побитовый вывод натуральных чисел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   Вывод целых чисел </a:t>
            </a:r>
            <a:r>
              <a:rPr lang="ru-RU" dirty="0"/>
              <a:t>в </a:t>
            </a:r>
            <a:r>
              <a:rPr lang="ru-RU" dirty="0" smtClean="0"/>
              <a:t>двоичном коде  делается </a:t>
            </a:r>
            <a:r>
              <a:rPr lang="ru-RU" dirty="0"/>
              <a:t>очень просто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&gt;&gt;&gt; </a:t>
            </a:r>
            <a:r>
              <a:rPr lang="ru-RU" dirty="0" err="1"/>
              <a:t>bin</a:t>
            </a:r>
            <a:r>
              <a:rPr lang="ru-RU" dirty="0" smtClean="0"/>
              <a:t>(</a:t>
            </a:r>
            <a:r>
              <a:rPr lang="ru-RU" dirty="0"/>
              <a:t>5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'0b101'</a:t>
            </a:r>
            <a:r>
              <a:rPr lang="ru-RU" dirty="0" smtClean="0"/>
              <a:t> </a:t>
            </a:r>
          </a:p>
          <a:p>
            <a:pPr marL="0">
              <a:buNone/>
            </a:pPr>
            <a:r>
              <a:rPr lang="ru-RU" dirty="0" smtClean="0"/>
              <a:t>        Вот получено </a:t>
            </a:r>
            <a:r>
              <a:rPr lang="ru-RU" dirty="0"/>
              <a:t>бинарное представление числа </a:t>
            </a:r>
            <a:r>
              <a:rPr lang="ru-RU" dirty="0" smtClean="0"/>
              <a:t>5. </a:t>
            </a:r>
            <a:r>
              <a:rPr lang="ru-RU" i="1" dirty="0" smtClean="0"/>
              <a:t>Впрочем</a:t>
            </a:r>
            <a:r>
              <a:rPr lang="ru-RU" i="1" dirty="0"/>
              <a:t>, совсем ли бинарное</a:t>
            </a:r>
            <a:r>
              <a:rPr lang="ru-RU" i="1" dirty="0" smtClean="0"/>
              <a:t>?</a:t>
            </a:r>
          </a:p>
          <a:p>
            <a:pPr>
              <a:buNone/>
            </a:pPr>
            <a:r>
              <a:rPr lang="ru-RU" i="1" dirty="0" smtClean="0"/>
              <a:t>        </a:t>
            </a:r>
            <a:r>
              <a:rPr lang="ru-RU" dirty="0" smtClean="0"/>
              <a:t>На </a:t>
            </a:r>
            <a:r>
              <a:rPr lang="ru-RU" dirty="0"/>
              <a:t>самом деле 5 здесь — это последние три цифры (</a:t>
            </a:r>
            <a:r>
              <a:rPr lang="ru-RU" i="1" dirty="0"/>
              <a:t>101</a:t>
            </a:r>
            <a:r>
              <a:rPr lang="ru-RU" dirty="0"/>
              <a:t>), а код</a:t>
            </a:r>
            <a:r>
              <a:rPr lang="ru-RU" b="1" i="1" dirty="0"/>
              <a:t> 0b</a:t>
            </a:r>
            <a:r>
              <a:rPr lang="ru-RU" dirty="0"/>
              <a:t> используется в </a:t>
            </a:r>
            <a:r>
              <a:rPr lang="ru-RU" dirty="0" err="1"/>
              <a:t>Python</a:t>
            </a:r>
            <a:r>
              <a:rPr lang="ru-RU" dirty="0"/>
              <a:t> для вывода чисел в бинарном виде (есть и -</a:t>
            </a:r>
            <a:r>
              <a:rPr lang="ru-RU" i="1" dirty="0"/>
              <a:t>0b</a:t>
            </a:r>
            <a:r>
              <a:rPr lang="ru-RU" dirty="0"/>
              <a:t> для отрицательных значений).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Arial" pitchFamily="34" charset="0"/>
                <a:cs typeface="Arial" pitchFamily="34" charset="0"/>
              </a:rPr>
              <a:t>Можем вывести любое число в двоичном коде, а вот так будет выглядеть ноль и первая десятка: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dirty="0"/>
              <a:t>&gt;&gt;&gt; bin(0) 0b0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bin(1) </a:t>
            </a:r>
            <a:r>
              <a:rPr lang="de-DE" dirty="0" smtClean="0"/>
              <a:t>0b1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bin(2) </a:t>
            </a:r>
            <a:r>
              <a:rPr lang="de-DE" dirty="0" smtClean="0"/>
              <a:t>0b10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bin(3) 0b11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bin(4) </a:t>
            </a:r>
            <a:r>
              <a:rPr lang="de-DE" dirty="0" smtClean="0"/>
              <a:t>0b100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bin(5) </a:t>
            </a:r>
            <a:r>
              <a:rPr lang="de-DE" dirty="0" smtClean="0"/>
              <a:t>0b101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bin(6) </a:t>
            </a:r>
            <a:r>
              <a:rPr lang="de-DE" dirty="0" smtClean="0"/>
              <a:t>0b110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bin(7) 0b111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bin(8) </a:t>
            </a:r>
            <a:r>
              <a:rPr lang="de-DE" dirty="0" smtClean="0"/>
              <a:t>0b1000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bin(9) 0b1001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bin(10) 0b1010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latin typeface="Arial" pitchFamily="34" charset="0"/>
                <a:cs typeface="Arial" pitchFamily="34" charset="0"/>
              </a:rPr>
              <a:t>Из этого ряда понятен принцип битового представления чисел: единицы последовательно заменяют нули, а когда все значения достигают 1, добавляется новый разряд. Досчитаем до 15: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de-DE" dirty="0"/>
              <a:t>&gt;&gt;&gt; bin(11) </a:t>
            </a:r>
            <a:r>
              <a:rPr lang="de-DE" dirty="0" smtClean="0"/>
              <a:t>0b1011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 </a:t>
            </a:r>
            <a:r>
              <a:rPr lang="de-DE" dirty="0"/>
              <a:t>&gt;&gt;&gt; bin(12) 0b1100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bin(13) 0b1101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bin(14) 0b1110 </a:t>
            </a:r>
            <a:endParaRPr lang="ru-RU" dirty="0" smtClean="0"/>
          </a:p>
          <a:p>
            <a:pPr>
              <a:buNone/>
            </a:pPr>
            <a:r>
              <a:rPr lang="de-DE" dirty="0" smtClean="0"/>
              <a:t>&gt;&gt;&gt; </a:t>
            </a:r>
            <a:r>
              <a:rPr lang="de-DE" dirty="0"/>
              <a:t>bin(15) 0b1111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latin typeface="Arial" pitchFamily="34" charset="0"/>
                <a:cs typeface="Arial" pitchFamily="34" charset="0"/>
              </a:rPr>
              <a:t>Четвертый разряд исчерпан (заполнен единицами), поэтому далее в дело вступает пятый, и числа 16 и 17 будут записаны уже так: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&gt;&gt;&gt; bin(16) </a:t>
            </a:r>
            <a:r>
              <a:rPr lang="en-US" dirty="0" smtClean="0"/>
              <a:t>0b10000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&gt;&gt;&gt; bin(17) 0b10001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Таким образом, двоичный код организован строго по законам математики: три разряда битов будет у чисел от 4 до 7, четвертый добавляется для чисел от 8 до 15, пять разрядов будет у чисел с 16 до 31, шесть — с 32 до 63, семь — с 64 до 127 и т. д. То есть новый разряд добавляется при очередном умножении на два. Это полезно знать при сравнении операндов с разной разрядностью: в этом случае у операнда с меньшим числом разрядов можно добавить соответствующее число нулей сразу после </a:t>
            </a:r>
            <a:r>
              <a:rPr lang="ru-RU" i="1" dirty="0"/>
              <a:t>0b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Типы основных битовых операторов </a:t>
            </a:r>
            <a:r>
              <a:rPr lang="ru-RU" dirty="0" err="1"/>
              <a:t>Python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Оперировать битами следует использовать </a:t>
            </a:r>
            <a:r>
              <a:rPr lang="ru-RU" dirty="0"/>
              <a:t>логику следующих инструментов</a:t>
            </a:r>
            <a:r>
              <a:rPr lang="ru-RU" dirty="0" smtClean="0"/>
              <a:t>:</a:t>
            </a:r>
          </a:p>
          <a:p>
            <a:r>
              <a:rPr lang="en-US" dirty="0"/>
              <a:t>&amp; (AND)</a:t>
            </a:r>
          </a:p>
          <a:p>
            <a:r>
              <a:rPr lang="en-US" dirty="0"/>
              <a:t>| (OR)</a:t>
            </a:r>
          </a:p>
          <a:p>
            <a:r>
              <a:rPr lang="en-US" dirty="0"/>
              <a:t>^ (XOR)</a:t>
            </a:r>
          </a:p>
          <a:p>
            <a:r>
              <a:rPr lang="en-US" dirty="0"/>
              <a:t>~ (NOT)</a:t>
            </a:r>
          </a:p>
          <a:p>
            <a:r>
              <a:rPr lang="en-US" dirty="0" err="1"/>
              <a:t>Сдвиги</a:t>
            </a:r>
            <a:endParaRPr lang="en-US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&amp; (AND, </a:t>
            </a:r>
            <a:r>
              <a:rPr lang="ru-RU" dirty="0"/>
              <a:t>И)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Логика работы: при сравнении двух бит (в одном и том же разряде) &amp; выдает 1 (то есть бит будет скопирован), если бит есть в обоих сравниваемых операндах, и 0, если это условие не выполняется (то есть бит отсутствует хотя бы в одном из операндов). Схематически работу </a:t>
            </a:r>
            <a:r>
              <a:rPr lang="ru-RU" b="1" dirty="0"/>
              <a:t>&amp;</a:t>
            </a:r>
            <a:r>
              <a:rPr lang="ru-RU" dirty="0"/>
              <a:t> можно представить так:</a:t>
            </a:r>
          </a:p>
          <a:p>
            <a:r>
              <a:rPr lang="ru-RU" dirty="0"/>
              <a:t>1</a:t>
            </a:r>
            <a:r>
              <a:rPr lang="ru-RU" dirty="0" smtClean="0"/>
              <a:t>&amp;</a:t>
            </a:r>
            <a:r>
              <a:rPr lang="ru-RU" dirty="0"/>
              <a:t>1</a:t>
            </a:r>
            <a:r>
              <a:rPr lang="ru-RU" dirty="0" smtClean="0"/>
              <a:t>=</a:t>
            </a:r>
            <a:r>
              <a:rPr lang="ru-RU" dirty="0"/>
              <a:t>1</a:t>
            </a:r>
            <a:r>
              <a:rPr lang="ru-RU" dirty="0" smtClean="0"/>
              <a:t> </a:t>
            </a:r>
          </a:p>
          <a:p>
            <a:r>
              <a:rPr lang="ru-RU" dirty="0" smtClean="0"/>
              <a:t>1&amp;0=0 </a:t>
            </a:r>
          </a:p>
          <a:p>
            <a:r>
              <a:rPr lang="ru-RU" dirty="0" smtClean="0"/>
              <a:t>0&amp;1=0</a:t>
            </a:r>
          </a:p>
          <a:p>
            <a:r>
              <a:rPr lang="ru-RU" dirty="0" smtClean="0"/>
              <a:t> 0&amp;0=0</a:t>
            </a:r>
          </a:p>
          <a:p>
            <a:pPr>
              <a:buNone/>
            </a:pPr>
            <a:r>
              <a:rPr lang="ru-RU" dirty="0"/>
              <a:t>Это самое жесткое условие, когда бит возвращается (выдается 1) только в случае, если он был в обоих операндах.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805</Words>
  <Application>Microsoft Office PowerPoint</Application>
  <PresentationFormat>Экран (4:3)</PresentationFormat>
  <Paragraphs>220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Побитовые операторы Python </vt:lpstr>
      <vt:lpstr>Слайд 2</vt:lpstr>
      <vt:lpstr>Побитовый вывод натуральных чисел </vt:lpstr>
      <vt:lpstr>Можем вывести любое число в двоичном коде, а вот так будет выглядеть ноль и первая десятка: </vt:lpstr>
      <vt:lpstr>Из этого ряда понятен принцип битового представления чисел: единицы последовательно заменяют нули, а когда все значения достигают 1, добавляется новый разряд. Досчитаем до 15:</vt:lpstr>
      <vt:lpstr>Четвертый разряд исчерпан (заполнен единицами), поэтому далее в дело вступает пятый, и числа 16 и 17 будут записаны уже так:</vt:lpstr>
      <vt:lpstr>Слайд 7</vt:lpstr>
      <vt:lpstr>Типы основных битовых операторов Python </vt:lpstr>
      <vt:lpstr>&amp; (AND, И) </vt:lpstr>
      <vt:lpstr>Примеры:</vt:lpstr>
      <vt:lpstr>&gt;&gt;&gt; 24 &amp; 62  24</vt:lpstr>
      <vt:lpstr>Слайд 12</vt:lpstr>
      <vt:lpstr>Примеры с числами, у которых разное количество разрядов:</vt:lpstr>
      <vt:lpstr>| (OR, ИЛИ) </vt:lpstr>
      <vt:lpstr>Примеры:</vt:lpstr>
      <vt:lpstr>Примеры:</vt:lpstr>
      <vt:lpstr>Примеры:</vt:lpstr>
      <vt:lpstr>^ (XOR, исключающее ИЛИ) </vt:lpstr>
      <vt:lpstr>Примеры:</vt:lpstr>
      <vt:lpstr>Слайд 20</vt:lpstr>
      <vt:lpstr>Примеры с операндами в которых разное количество разрядов:</vt:lpstr>
      <vt:lpstr>~ (NOT, НЕ) </vt:lpstr>
      <vt:lpstr>Побитовые сдвиги влево и вправо </vt:lpstr>
      <vt:lpstr>А если переместить на две?</vt:lpstr>
      <vt:lpstr>Нетрудно догадаться, что даст сдвиг единицы на 3 позиции:</vt:lpstr>
      <vt:lpstr>Примеры с раскладкой по битам:</vt:lpstr>
      <vt:lpstr>Правый сдвиг обозначается символами &gt;&gt;, и точно так же слева пишется изменяемое число, а справа от оператора указывается количество бит, на которое выполняется сдвиг. Это обратная операция, поэтому:</vt:lpstr>
      <vt:lpstr>Практическое применение в программировании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Побитовые операторы Python</dc:title>
  <dc:creator>Home</dc:creator>
  <cp:lastModifiedBy>Home</cp:lastModifiedBy>
  <cp:revision>14</cp:revision>
  <dcterms:created xsi:type="dcterms:W3CDTF">2024-11-26T12:22:51Z</dcterms:created>
  <dcterms:modified xsi:type="dcterms:W3CDTF">2024-11-28T16:00:55Z</dcterms:modified>
</cp:coreProperties>
</file>