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8" r:id="rId5"/>
    <p:sldId id="259" r:id="rId6"/>
    <p:sldId id="279" r:id="rId7"/>
    <p:sldId id="280" r:id="rId8"/>
    <p:sldId id="268" r:id="rId9"/>
    <p:sldId id="281" r:id="rId10"/>
    <p:sldId id="282" r:id="rId11"/>
    <p:sldId id="283" r:id="rId12"/>
    <p:sldId id="276" r:id="rId13"/>
    <p:sldId id="284" r:id="rId14"/>
    <p:sldId id="285" r:id="rId15"/>
    <p:sldId id="286" r:id="rId16"/>
    <p:sldId id="298" r:id="rId17"/>
    <p:sldId id="311" r:id="rId18"/>
    <p:sldId id="312" r:id="rId19"/>
    <p:sldId id="313" r:id="rId20"/>
    <p:sldId id="314" r:id="rId21"/>
    <p:sldId id="315" r:id="rId22"/>
    <p:sldId id="317" r:id="rId23"/>
    <p:sldId id="318" r:id="rId24"/>
    <p:sldId id="319" r:id="rId25"/>
    <p:sldId id="320" r:id="rId26"/>
    <p:sldId id="321" r:id="rId27"/>
    <p:sldId id="322" r:id="rId28"/>
    <p:sldId id="323" r:id="rId29"/>
    <p:sldId id="324" r:id="rId30"/>
    <p:sldId id="325" r:id="rId31"/>
    <p:sldId id="326"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p:cViewPr varScale="1">
        <p:scale>
          <a:sx n="81" d="100"/>
          <a:sy n="81" d="100"/>
        </p:scale>
        <p:origin x="1512"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F59BAE-5EF7-4219-A91F-9E067122C32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ru-RU"/>
        </a:p>
      </dgm:t>
    </dgm:pt>
    <dgm:pt modelId="{7B3469AF-B720-40BB-9DC6-247D8EE5571B}">
      <dgm:prSet phldrT="[Текст]" custT="1"/>
      <dgm:spPr/>
      <dgm:t>
        <a:bodyPr/>
        <a:lstStyle/>
        <a:p>
          <a:r>
            <a:rPr lang="ru-RU" sz="1600" dirty="0"/>
            <a:t>горизонтальный (временной) анализ;</a:t>
          </a:r>
        </a:p>
      </dgm:t>
    </dgm:pt>
    <dgm:pt modelId="{4DBD75A9-B2EB-4030-AF6F-2E492304E7D6}" type="parTrans" cxnId="{E47FEC6E-8CA6-4E0D-835B-D7358EE623F4}">
      <dgm:prSet/>
      <dgm:spPr/>
      <dgm:t>
        <a:bodyPr/>
        <a:lstStyle/>
        <a:p>
          <a:endParaRPr lang="ru-RU"/>
        </a:p>
      </dgm:t>
    </dgm:pt>
    <dgm:pt modelId="{06C83F8A-0653-41B5-BB85-A83BB97611FA}" type="sibTrans" cxnId="{E47FEC6E-8CA6-4E0D-835B-D7358EE623F4}">
      <dgm:prSet/>
      <dgm:spPr/>
      <dgm:t>
        <a:bodyPr/>
        <a:lstStyle/>
        <a:p>
          <a:endParaRPr lang="ru-RU"/>
        </a:p>
      </dgm:t>
    </dgm:pt>
    <dgm:pt modelId="{C3CAB525-A97A-4B57-8D52-289F9A89CF96}">
      <dgm:prSet phldrT="[Текст]" custT="1"/>
      <dgm:spPr/>
      <dgm:t>
        <a:bodyPr/>
        <a:lstStyle/>
        <a:p>
          <a:r>
            <a:rPr lang="ru-RU" sz="2400" b="1" dirty="0"/>
            <a:t>2. Показатели сравнительного аналитического баланса</a:t>
          </a:r>
        </a:p>
      </dgm:t>
    </dgm:pt>
    <dgm:pt modelId="{5C9F0CE4-4BAE-4106-B1B6-5C40EE62CE3D}" type="parTrans" cxnId="{0F67F563-0D3A-4111-AC8C-615721CA4FFE}">
      <dgm:prSet/>
      <dgm:spPr/>
      <dgm:t>
        <a:bodyPr/>
        <a:lstStyle/>
        <a:p>
          <a:endParaRPr lang="ru-RU"/>
        </a:p>
      </dgm:t>
    </dgm:pt>
    <dgm:pt modelId="{F024F030-ACFB-4FF4-BBEF-FD655DB9B4AB}" type="sibTrans" cxnId="{0F67F563-0D3A-4111-AC8C-615721CA4FFE}">
      <dgm:prSet/>
      <dgm:spPr/>
      <dgm:t>
        <a:bodyPr/>
        <a:lstStyle/>
        <a:p>
          <a:endParaRPr lang="ru-RU"/>
        </a:p>
      </dgm:t>
    </dgm:pt>
    <dgm:pt modelId="{EED20745-387E-4B98-A205-0169DD50F69C}">
      <dgm:prSet phldrT="[Текст]"/>
      <dgm:spPr/>
      <dgm:t>
        <a:bodyPr/>
        <a:lstStyle/>
        <a:p>
          <a:endParaRPr lang="ru-RU" sz="2600" dirty="0"/>
        </a:p>
      </dgm:t>
    </dgm:pt>
    <dgm:pt modelId="{0DC47A8F-65F2-4B73-8F9F-30A247F56266}" type="parTrans" cxnId="{43E83B2F-C2FB-4172-8025-877D70ACCCF6}">
      <dgm:prSet/>
      <dgm:spPr/>
      <dgm:t>
        <a:bodyPr/>
        <a:lstStyle/>
        <a:p>
          <a:endParaRPr lang="ru-RU"/>
        </a:p>
      </dgm:t>
    </dgm:pt>
    <dgm:pt modelId="{ABE46A6A-CFE5-445D-A0BC-2B01B39E708B}" type="sibTrans" cxnId="{43E83B2F-C2FB-4172-8025-877D70ACCCF6}">
      <dgm:prSet/>
      <dgm:spPr/>
      <dgm:t>
        <a:bodyPr/>
        <a:lstStyle/>
        <a:p>
          <a:endParaRPr lang="ru-RU"/>
        </a:p>
      </dgm:t>
    </dgm:pt>
    <dgm:pt modelId="{F9EDF4D8-B6C8-4466-B03A-BB7DFC1B58E2}">
      <dgm:prSet phldrT="[Текст]" custT="1"/>
      <dgm:spPr/>
      <dgm:t>
        <a:bodyPr/>
        <a:lstStyle/>
        <a:p>
          <a:pPr algn="ctr"/>
          <a:r>
            <a:rPr lang="ru-RU" sz="2800" b="1" dirty="0"/>
            <a:t>1.Методы анализа</a:t>
          </a:r>
        </a:p>
      </dgm:t>
    </dgm:pt>
    <dgm:pt modelId="{7AAC015B-0D36-40DF-A10D-A4478C0FA24C}" type="sibTrans" cxnId="{336BB86D-1C7F-46A7-A1C4-B498E80AA88D}">
      <dgm:prSet/>
      <dgm:spPr/>
      <dgm:t>
        <a:bodyPr/>
        <a:lstStyle/>
        <a:p>
          <a:endParaRPr lang="ru-RU"/>
        </a:p>
      </dgm:t>
    </dgm:pt>
    <dgm:pt modelId="{17F62B7A-3B29-4DE9-B995-421E29C46873}" type="parTrans" cxnId="{336BB86D-1C7F-46A7-A1C4-B498E80AA88D}">
      <dgm:prSet/>
      <dgm:spPr/>
      <dgm:t>
        <a:bodyPr/>
        <a:lstStyle/>
        <a:p>
          <a:endParaRPr lang="ru-RU"/>
        </a:p>
      </dgm:t>
    </dgm:pt>
    <dgm:pt modelId="{8A27ED3F-A3A4-4894-BE6B-31E3D2701BE7}">
      <dgm:prSet phldrT="[Текст]" custT="1"/>
      <dgm:spPr/>
      <dgm:t>
        <a:bodyPr/>
        <a:lstStyle/>
        <a:p>
          <a:r>
            <a:rPr lang="ru-RU" sz="1600" dirty="0"/>
            <a:t>вертикальный (структурный) анализ ;</a:t>
          </a:r>
        </a:p>
      </dgm:t>
    </dgm:pt>
    <dgm:pt modelId="{DC80DA65-64AD-4207-9A61-D64DAFC4145F}" type="parTrans" cxnId="{0CA9012B-A070-458D-901A-1A46B438565E}">
      <dgm:prSet/>
      <dgm:spPr/>
      <dgm:t>
        <a:bodyPr/>
        <a:lstStyle/>
        <a:p>
          <a:endParaRPr lang="ru-RU"/>
        </a:p>
      </dgm:t>
    </dgm:pt>
    <dgm:pt modelId="{016FD9A8-155F-4510-9724-BA2EF1557931}" type="sibTrans" cxnId="{0CA9012B-A070-458D-901A-1A46B438565E}">
      <dgm:prSet/>
      <dgm:spPr/>
      <dgm:t>
        <a:bodyPr/>
        <a:lstStyle/>
        <a:p>
          <a:endParaRPr lang="ru-RU"/>
        </a:p>
      </dgm:t>
    </dgm:pt>
    <dgm:pt modelId="{927F2690-83E1-46DD-AC5E-EB3328D020A9}">
      <dgm:prSet phldrT="[Текст]" custT="1"/>
      <dgm:spPr/>
      <dgm:t>
        <a:bodyPr/>
        <a:lstStyle/>
        <a:p>
          <a:r>
            <a:rPr lang="ru-RU" sz="1600" dirty="0"/>
            <a:t>трендовый анализ ;</a:t>
          </a:r>
        </a:p>
      </dgm:t>
    </dgm:pt>
    <dgm:pt modelId="{DBE05013-B92A-4ECB-9FEF-FDAE0E919B0E}" type="parTrans" cxnId="{96C188A4-6DBC-4AF9-AB63-9874015DC170}">
      <dgm:prSet/>
      <dgm:spPr/>
      <dgm:t>
        <a:bodyPr/>
        <a:lstStyle/>
        <a:p>
          <a:endParaRPr lang="ru-RU"/>
        </a:p>
      </dgm:t>
    </dgm:pt>
    <dgm:pt modelId="{9366A559-1B7C-4C71-A81D-8720D80AB4C5}" type="sibTrans" cxnId="{96C188A4-6DBC-4AF9-AB63-9874015DC170}">
      <dgm:prSet/>
      <dgm:spPr/>
      <dgm:t>
        <a:bodyPr/>
        <a:lstStyle/>
        <a:p>
          <a:endParaRPr lang="ru-RU"/>
        </a:p>
      </dgm:t>
    </dgm:pt>
    <dgm:pt modelId="{75BF742D-988C-45ED-88C5-AAD7937446B9}">
      <dgm:prSet phldrT="[Текст]" custT="1"/>
      <dgm:spPr/>
      <dgm:t>
        <a:bodyPr/>
        <a:lstStyle/>
        <a:p>
          <a:r>
            <a:rPr lang="ru-RU" sz="1600" dirty="0"/>
            <a:t>Анализ относительных показателей;</a:t>
          </a:r>
        </a:p>
      </dgm:t>
    </dgm:pt>
    <dgm:pt modelId="{66AC99C3-8AF0-4CBE-B331-361DF19191FE}" type="parTrans" cxnId="{CEBB7EBC-B086-4277-B655-D4E4973D9F6B}">
      <dgm:prSet/>
      <dgm:spPr/>
      <dgm:t>
        <a:bodyPr/>
        <a:lstStyle/>
        <a:p>
          <a:endParaRPr lang="ru-RU"/>
        </a:p>
      </dgm:t>
    </dgm:pt>
    <dgm:pt modelId="{1080E43E-263B-4C52-92E2-EFCBD2D76291}" type="sibTrans" cxnId="{CEBB7EBC-B086-4277-B655-D4E4973D9F6B}">
      <dgm:prSet/>
      <dgm:spPr/>
      <dgm:t>
        <a:bodyPr/>
        <a:lstStyle/>
        <a:p>
          <a:endParaRPr lang="ru-RU"/>
        </a:p>
      </dgm:t>
    </dgm:pt>
    <dgm:pt modelId="{C212DEB3-8B11-46E5-90D9-6FA001FE4DBE}">
      <dgm:prSet phldrT="[Текст]" custT="1"/>
      <dgm:spPr/>
      <dgm:t>
        <a:bodyPr/>
        <a:lstStyle/>
        <a:p>
          <a:r>
            <a:rPr lang="ru-RU" sz="1600" dirty="0"/>
            <a:t>факторный анализ;</a:t>
          </a:r>
        </a:p>
      </dgm:t>
    </dgm:pt>
    <dgm:pt modelId="{D6BA1DDE-E3CD-4AFE-8A11-22FECE5246D9}" type="parTrans" cxnId="{CCD80B98-EF8B-4947-9DF3-C62B77AFB090}">
      <dgm:prSet/>
      <dgm:spPr/>
      <dgm:t>
        <a:bodyPr/>
        <a:lstStyle/>
        <a:p>
          <a:endParaRPr lang="ru-RU"/>
        </a:p>
      </dgm:t>
    </dgm:pt>
    <dgm:pt modelId="{3360CF0E-5348-4F69-A503-3C1CBFE1E303}" type="sibTrans" cxnId="{CCD80B98-EF8B-4947-9DF3-C62B77AFB090}">
      <dgm:prSet/>
      <dgm:spPr/>
      <dgm:t>
        <a:bodyPr/>
        <a:lstStyle/>
        <a:p>
          <a:endParaRPr lang="ru-RU"/>
        </a:p>
      </dgm:t>
    </dgm:pt>
    <dgm:pt modelId="{C8DE909C-D04B-433C-9A13-1E3CBC904DA2}">
      <dgm:prSet phldrT="[Текст]" custT="1"/>
      <dgm:spPr/>
      <dgm:t>
        <a:bodyPr/>
        <a:lstStyle/>
        <a:p>
          <a:r>
            <a:rPr lang="ru-RU" sz="1600" dirty="0"/>
            <a:t>метод двойной записи;</a:t>
          </a:r>
        </a:p>
      </dgm:t>
    </dgm:pt>
    <dgm:pt modelId="{DFBE65CE-0E72-48F8-BB1C-1878C1119B18}" type="parTrans" cxnId="{BE2DA646-F867-42A9-8445-95571B09E995}">
      <dgm:prSet/>
      <dgm:spPr/>
      <dgm:t>
        <a:bodyPr/>
        <a:lstStyle/>
        <a:p>
          <a:endParaRPr lang="ru-RU"/>
        </a:p>
      </dgm:t>
    </dgm:pt>
    <dgm:pt modelId="{8D1D401C-4AB8-45E1-8FD5-E5BE49C7C9F0}" type="sibTrans" cxnId="{BE2DA646-F867-42A9-8445-95571B09E995}">
      <dgm:prSet/>
      <dgm:spPr/>
      <dgm:t>
        <a:bodyPr/>
        <a:lstStyle/>
        <a:p>
          <a:endParaRPr lang="ru-RU"/>
        </a:p>
      </dgm:t>
    </dgm:pt>
    <dgm:pt modelId="{D95E5E58-00DC-4C89-A855-0946423EF3B6}">
      <dgm:prSet phldrT="[Текст]" custT="1"/>
      <dgm:spPr/>
      <dgm:t>
        <a:bodyPr/>
        <a:lstStyle/>
        <a:p>
          <a:r>
            <a:rPr lang="ru-RU" sz="1600" dirty="0"/>
            <a:t>балансовый метод. </a:t>
          </a:r>
        </a:p>
      </dgm:t>
    </dgm:pt>
    <dgm:pt modelId="{DEDD01C2-43FE-476E-913A-C92775D2682C}" type="parTrans" cxnId="{D3AE00B8-566F-4D69-B95D-62B0CC589F02}">
      <dgm:prSet/>
      <dgm:spPr/>
      <dgm:t>
        <a:bodyPr/>
        <a:lstStyle/>
        <a:p>
          <a:endParaRPr lang="ru-RU"/>
        </a:p>
      </dgm:t>
    </dgm:pt>
    <dgm:pt modelId="{8481B5CF-752D-4E63-A102-856F6F10560C}" type="sibTrans" cxnId="{D3AE00B8-566F-4D69-B95D-62B0CC589F02}">
      <dgm:prSet/>
      <dgm:spPr/>
      <dgm:t>
        <a:bodyPr/>
        <a:lstStyle/>
        <a:p>
          <a:endParaRPr lang="ru-RU"/>
        </a:p>
      </dgm:t>
    </dgm:pt>
    <dgm:pt modelId="{0F59226E-0372-4079-93E1-CCCBB491F5A4}">
      <dgm:prSet custT="1"/>
      <dgm:spPr/>
      <dgm:t>
        <a:bodyPr/>
        <a:lstStyle/>
        <a:p>
          <a:r>
            <a:rPr lang="ru-RU" sz="2000" dirty="0"/>
            <a:t>Показатели структуры баланса.</a:t>
          </a:r>
        </a:p>
      </dgm:t>
    </dgm:pt>
    <dgm:pt modelId="{BC054C2F-3A33-4933-90A4-7E2A812CC115}" type="parTrans" cxnId="{F3C41477-6017-4B46-9DBB-2BF175C8B16B}">
      <dgm:prSet/>
      <dgm:spPr/>
      <dgm:t>
        <a:bodyPr/>
        <a:lstStyle/>
        <a:p>
          <a:endParaRPr lang="ru-RU"/>
        </a:p>
      </dgm:t>
    </dgm:pt>
    <dgm:pt modelId="{33B20BBA-7DE0-4605-8E31-6D23E95CF0B5}" type="sibTrans" cxnId="{F3C41477-6017-4B46-9DBB-2BF175C8B16B}">
      <dgm:prSet/>
      <dgm:spPr/>
      <dgm:t>
        <a:bodyPr/>
        <a:lstStyle/>
        <a:p>
          <a:endParaRPr lang="ru-RU"/>
        </a:p>
      </dgm:t>
    </dgm:pt>
    <dgm:pt modelId="{2C7BC610-42D0-45E7-8E11-92690C104257}">
      <dgm:prSet custT="1"/>
      <dgm:spPr/>
      <dgm:t>
        <a:bodyPr/>
        <a:lstStyle/>
        <a:p>
          <a:r>
            <a:rPr lang="ru-RU" sz="2000" dirty="0"/>
            <a:t>Показатели динамики баланса.</a:t>
          </a:r>
        </a:p>
      </dgm:t>
    </dgm:pt>
    <dgm:pt modelId="{D25499B8-D829-496D-922D-73C70938B0FF}" type="parTrans" cxnId="{BDDE3A36-78AB-4741-9AAF-63BFA36AEA87}">
      <dgm:prSet/>
      <dgm:spPr/>
      <dgm:t>
        <a:bodyPr/>
        <a:lstStyle/>
        <a:p>
          <a:endParaRPr lang="ru-RU"/>
        </a:p>
      </dgm:t>
    </dgm:pt>
    <dgm:pt modelId="{6EF4237D-4988-4E71-9228-B3748CF831F2}" type="sibTrans" cxnId="{BDDE3A36-78AB-4741-9AAF-63BFA36AEA87}">
      <dgm:prSet/>
      <dgm:spPr/>
      <dgm:t>
        <a:bodyPr/>
        <a:lstStyle/>
        <a:p>
          <a:endParaRPr lang="ru-RU"/>
        </a:p>
      </dgm:t>
    </dgm:pt>
    <dgm:pt modelId="{28834B15-ED5F-449D-9B4E-E61897ABE527}">
      <dgm:prSet custT="1"/>
      <dgm:spPr/>
      <dgm:t>
        <a:bodyPr/>
        <a:lstStyle/>
        <a:p>
          <a:r>
            <a:rPr lang="ru-RU" sz="2000" dirty="0"/>
            <a:t>Показатели структурной динамики баланса</a:t>
          </a:r>
        </a:p>
      </dgm:t>
    </dgm:pt>
    <dgm:pt modelId="{8C1B908A-2DBC-4681-99CD-A27CDEFE4000}" type="parTrans" cxnId="{6B819E9D-27FF-4038-937C-B061625AA364}">
      <dgm:prSet/>
      <dgm:spPr/>
      <dgm:t>
        <a:bodyPr/>
        <a:lstStyle/>
        <a:p>
          <a:endParaRPr lang="ru-RU"/>
        </a:p>
      </dgm:t>
    </dgm:pt>
    <dgm:pt modelId="{4BCDDC56-9258-4FB9-B174-7501A27B37A4}" type="sibTrans" cxnId="{6B819E9D-27FF-4038-937C-B061625AA364}">
      <dgm:prSet/>
      <dgm:spPr/>
      <dgm:t>
        <a:bodyPr/>
        <a:lstStyle/>
        <a:p>
          <a:endParaRPr lang="ru-RU"/>
        </a:p>
      </dgm:t>
    </dgm:pt>
    <dgm:pt modelId="{F6285CE2-A724-4A10-A2DB-891222DF8D46}" type="pres">
      <dgm:prSet presAssocID="{BAF59BAE-5EF7-4219-A91F-9E067122C329}" presName="Name0" presStyleCnt="0">
        <dgm:presLayoutVars>
          <dgm:dir/>
          <dgm:animLvl val="lvl"/>
          <dgm:resizeHandles/>
        </dgm:presLayoutVars>
      </dgm:prSet>
      <dgm:spPr/>
    </dgm:pt>
    <dgm:pt modelId="{B4D851FD-5303-49BF-AF05-D336EA7279EA}" type="pres">
      <dgm:prSet presAssocID="{F9EDF4D8-B6C8-4466-B03A-BB7DFC1B58E2}" presName="linNode" presStyleCnt="0"/>
      <dgm:spPr/>
    </dgm:pt>
    <dgm:pt modelId="{68197CF4-3348-4755-8973-446A2DF619C1}" type="pres">
      <dgm:prSet presAssocID="{F9EDF4D8-B6C8-4466-B03A-BB7DFC1B58E2}" presName="parentShp" presStyleLbl="node1" presStyleIdx="0" presStyleCnt="2" custScaleX="90989" custScaleY="81968" custLinFactNeighborX="-16197" custLinFactNeighborY="-21727">
        <dgm:presLayoutVars>
          <dgm:bulletEnabled val="1"/>
        </dgm:presLayoutVars>
      </dgm:prSet>
      <dgm:spPr/>
    </dgm:pt>
    <dgm:pt modelId="{C238094C-D42D-439D-9DE5-B390A11EB29C}" type="pres">
      <dgm:prSet presAssocID="{F9EDF4D8-B6C8-4466-B03A-BB7DFC1B58E2}" presName="childShp" presStyleLbl="bgAccFollowNode1" presStyleIdx="0" presStyleCnt="2" custScaleX="134541" custScaleY="82602">
        <dgm:presLayoutVars>
          <dgm:bulletEnabled val="1"/>
        </dgm:presLayoutVars>
      </dgm:prSet>
      <dgm:spPr/>
    </dgm:pt>
    <dgm:pt modelId="{D2D47856-675C-4938-BFED-94C3AAB42D4B}" type="pres">
      <dgm:prSet presAssocID="{7AAC015B-0D36-40DF-A10D-A4478C0FA24C}" presName="spacing" presStyleCnt="0"/>
      <dgm:spPr/>
    </dgm:pt>
    <dgm:pt modelId="{87D6FB6A-2473-495D-97DE-B8BFB49DEF4D}" type="pres">
      <dgm:prSet presAssocID="{C3CAB525-A97A-4B57-8D52-289F9A89CF96}" presName="linNode" presStyleCnt="0"/>
      <dgm:spPr/>
    </dgm:pt>
    <dgm:pt modelId="{8491D245-85A7-4271-97AF-C280F63B3F48}" type="pres">
      <dgm:prSet presAssocID="{C3CAB525-A97A-4B57-8D52-289F9A89CF96}" presName="parentShp" presStyleLbl="node1" presStyleIdx="1" presStyleCnt="2" custScaleX="89090" custScaleY="85320" custLinFactNeighborX="-14627" custLinFactNeighborY="685">
        <dgm:presLayoutVars>
          <dgm:bulletEnabled val="1"/>
        </dgm:presLayoutVars>
      </dgm:prSet>
      <dgm:spPr/>
    </dgm:pt>
    <dgm:pt modelId="{AA0F415F-7815-4679-8845-7D6FFD8D89D4}" type="pres">
      <dgm:prSet presAssocID="{C3CAB525-A97A-4B57-8D52-289F9A89CF96}" presName="childShp" presStyleLbl="bgAccFollowNode1" presStyleIdx="1" presStyleCnt="2" custScaleX="108591">
        <dgm:presLayoutVars>
          <dgm:bulletEnabled val="1"/>
        </dgm:presLayoutVars>
      </dgm:prSet>
      <dgm:spPr/>
    </dgm:pt>
  </dgm:ptLst>
  <dgm:cxnLst>
    <dgm:cxn modelId="{0CA9012B-A070-458D-901A-1A46B438565E}" srcId="{F9EDF4D8-B6C8-4466-B03A-BB7DFC1B58E2}" destId="{8A27ED3F-A3A4-4894-BE6B-31E3D2701BE7}" srcOrd="1" destOrd="0" parTransId="{DC80DA65-64AD-4207-9A61-D64DAFC4145F}" sibTransId="{016FD9A8-155F-4510-9724-BA2EF1557931}"/>
    <dgm:cxn modelId="{97398F2D-F0AE-4000-81C2-52B534F082D6}" type="presOf" srcId="{0F59226E-0372-4079-93E1-CCCBB491F5A4}" destId="{AA0F415F-7815-4679-8845-7D6FFD8D89D4}" srcOrd="0" destOrd="1" presId="urn:microsoft.com/office/officeart/2005/8/layout/vList6"/>
    <dgm:cxn modelId="{43E83B2F-C2FB-4172-8025-877D70ACCCF6}" srcId="{C3CAB525-A97A-4B57-8D52-289F9A89CF96}" destId="{EED20745-387E-4B98-A205-0169DD50F69C}" srcOrd="0" destOrd="0" parTransId="{0DC47A8F-65F2-4B73-8F9F-30A247F56266}" sibTransId="{ABE46A6A-CFE5-445D-A0BC-2B01B39E708B}"/>
    <dgm:cxn modelId="{BDDE3A36-78AB-4741-9AAF-63BFA36AEA87}" srcId="{C3CAB525-A97A-4B57-8D52-289F9A89CF96}" destId="{2C7BC610-42D0-45E7-8E11-92690C104257}" srcOrd="2" destOrd="0" parTransId="{D25499B8-D829-496D-922D-73C70938B0FF}" sibTransId="{6EF4237D-4988-4E71-9228-B3748CF831F2}"/>
    <dgm:cxn modelId="{0F67F563-0D3A-4111-AC8C-615721CA4FFE}" srcId="{BAF59BAE-5EF7-4219-A91F-9E067122C329}" destId="{C3CAB525-A97A-4B57-8D52-289F9A89CF96}" srcOrd="1" destOrd="0" parTransId="{5C9F0CE4-4BAE-4106-B1B6-5C40EE62CE3D}" sibTransId="{F024F030-ACFB-4FF4-BBEF-FD655DB9B4AB}"/>
    <dgm:cxn modelId="{BE2DA646-F867-42A9-8445-95571B09E995}" srcId="{F9EDF4D8-B6C8-4466-B03A-BB7DFC1B58E2}" destId="{C8DE909C-D04B-433C-9A13-1E3CBC904DA2}" srcOrd="4" destOrd="0" parTransId="{DFBE65CE-0E72-48F8-BB1C-1878C1119B18}" sibTransId="{8D1D401C-4AB8-45E1-8FD5-E5BE49C7C9F0}"/>
    <dgm:cxn modelId="{A8248447-2FC7-4A99-AEA5-8A1AF2153CAF}" type="presOf" srcId="{BAF59BAE-5EF7-4219-A91F-9E067122C329}" destId="{F6285CE2-A724-4A10-A2DB-891222DF8D46}" srcOrd="0" destOrd="0" presId="urn:microsoft.com/office/officeart/2005/8/layout/vList6"/>
    <dgm:cxn modelId="{776C0449-E154-4CFE-9CEB-E563757E3F92}" type="presOf" srcId="{7B3469AF-B720-40BB-9DC6-247D8EE5571B}" destId="{C238094C-D42D-439D-9DE5-B390A11EB29C}" srcOrd="0" destOrd="0" presId="urn:microsoft.com/office/officeart/2005/8/layout/vList6"/>
    <dgm:cxn modelId="{336BB86D-1C7F-46A7-A1C4-B498E80AA88D}" srcId="{BAF59BAE-5EF7-4219-A91F-9E067122C329}" destId="{F9EDF4D8-B6C8-4466-B03A-BB7DFC1B58E2}" srcOrd="0" destOrd="0" parTransId="{17F62B7A-3B29-4DE9-B995-421E29C46873}" sibTransId="{7AAC015B-0D36-40DF-A10D-A4478C0FA24C}"/>
    <dgm:cxn modelId="{E47FEC6E-8CA6-4E0D-835B-D7358EE623F4}" srcId="{F9EDF4D8-B6C8-4466-B03A-BB7DFC1B58E2}" destId="{7B3469AF-B720-40BB-9DC6-247D8EE5571B}" srcOrd="0" destOrd="0" parTransId="{4DBD75A9-B2EB-4030-AF6F-2E492304E7D6}" sibTransId="{06C83F8A-0653-41B5-BB85-A83BB97611FA}"/>
    <dgm:cxn modelId="{F3C41477-6017-4B46-9DBB-2BF175C8B16B}" srcId="{C3CAB525-A97A-4B57-8D52-289F9A89CF96}" destId="{0F59226E-0372-4079-93E1-CCCBB491F5A4}" srcOrd="1" destOrd="0" parTransId="{BC054C2F-3A33-4933-90A4-7E2A812CC115}" sibTransId="{33B20BBA-7DE0-4605-8E31-6D23E95CF0B5}"/>
    <dgm:cxn modelId="{C1F50159-14F3-4039-BD2A-A50816810145}" type="presOf" srcId="{C212DEB3-8B11-46E5-90D9-6FA001FE4DBE}" destId="{C238094C-D42D-439D-9DE5-B390A11EB29C}" srcOrd="0" destOrd="4" presId="urn:microsoft.com/office/officeart/2005/8/layout/vList6"/>
    <dgm:cxn modelId="{9D7A5759-782F-481C-B8E9-96783986E336}" type="presOf" srcId="{C8DE909C-D04B-433C-9A13-1E3CBC904DA2}" destId="{C238094C-D42D-439D-9DE5-B390A11EB29C}" srcOrd="0" destOrd="5" presId="urn:microsoft.com/office/officeart/2005/8/layout/vList6"/>
    <dgm:cxn modelId="{CCD80B98-EF8B-4947-9DF3-C62B77AFB090}" srcId="{F9EDF4D8-B6C8-4466-B03A-BB7DFC1B58E2}" destId="{C212DEB3-8B11-46E5-90D9-6FA001FE4DBE}" srcOrd="3" destOrd="0" parTransId="{D6BA1DDE-E3CD-4AFE-8A11-22FECE5246D9}" sibTransId="{3360CF0E-5348-4F69-A503-3C1CBFE1E303}"/>
    <dgm:cxn modelId="{6B819E9D-27FF-4038-937C-B061625AA364}" srcId="{C3CAB525-A97A-4B57-8D52-289F9A89CF96}" destId="{28834B15-ED5F-449D-9B4E-E61897ABE527}" srcOrd="3" destOrd="0" parTransId="{8C1B908A-2DBC-4681-99CD-A27CDEFE4000}" sibTransId="{4BCDDC56-9258-4FB9-B174-7501A27B37A4}"/>
    <dgm:cxn modelId="{9171D0A2-CD27-415A-BCEA-2C7AF59A2BA1}" type="presOf" srcId="{8A27ED3F-A3A4-4894-BE6B-31E3D2701BE7}" destId="{C238094C-D42D-439D-9DE5-B390A11EB29C}" srcOrd="0" destOrd="1" presId="urn:microsoft.com/office/officeart/2005/8/layout/vList6"/>
    <dgm:cxn modelId="{FBD447A3-2516-4C51-B0DC-872FB263D2FD}" type="presOf" srcId="{D95E5E58-00DC-4C89-A855-0946423EF3B6}" destId="{C238094C-D42D-439D-9DE5-B390A11EB29C}" srcOrd="0" destOrd="6" presId="urn:microsoft.com/office/officeart/2005/8/layout/vList6"/>
    <dgm:cxn modelId="{96C188A4-6DBC-4AF9-AB63-9874015DC170}" srcId="{8A27ED3F-A3A4-4894-BE6B-31E3D2701BE7}" destId="{927F2690-83E1-46DD-AC5E-EB3328D020A9}" srcOrd="0" destOrd="0" parTransId="{DBE05013-B92A-4ECB-9FEF-FDAE0E919B0E}" sibTransId="{9366A559-1B7C-4C71-A81D-8720D80AB4C5}"/>
    <dgm:cxn modelId="{35471FAD-68F0-4752-B7A5-926B97F24353}" type="presOf" srcId="{75BF742D-988C-45ED-88C5-AAD7937446B9}" destId="{C238094C-D42D-439D-9DE5-B390A11EB29C}" srcOrd="0" destOrd="3" presId="urn:microsoft.com/office/officeart/2005/8/layout/vList6"/>
    <dgm:cxn modelId="{ADF673B5-2DF8-4ABC-96D9-07C21EB756E1}" type="presOf" srcId="{28834B15-ED5F-449D-9B4E-E61897ABE527}" destId="{AA0F415F-7815-4679-8845-7D6FFD8D89D4}" srcOrd="0" destOrd="3" presId="urn:microsoft.com/office/officeart/2005/8/layout/vList6"/>
    <dgm:cxn modelId="{D3AE00B8-566F-4D69-B95D-62B0CC589F02}" srcId="{F9EDF4D8-B6C8-4466-B03A-BB7DFC1B58E2}" destId="{D95E5E58-00DC-4C89-A855-0946423EF3B6}" srcOrd="5" destOrd="0" parTransId="{DEDD01C2-43FE-476E-913A-C92775D2682C}" sibTransId="{8481B5CF-752D-4E63-A102-856F6F10560C}"/>
    <dgm:cxn modelId="{4FD7D9BB-0823-4F7F-A4B0-810FE84CEF04}" type="presOf" srcId="{EED20745-387E-4B98-A205-0169DD50F69C}" destId="{AA0F415F-7815-4679-8845-7D6FFD8D89D4}" srcOrd="0" destOrd="0" presId="urn:microsoft.com/office/officeart/2005/8/layout/vList6"/>
    <dgm:cxn modelId="{CEBB7EBC-B086-4277-B655-D4E4973D9F6B}" srcId="{F9EDF4D8-B6C8-4466-B03A-BB7DFC1B58E2}" destId="{75BF742D-988C-45ED-88C5-AAD7937446B9}" srcOrd="2" destOrd="0" parTransId="{66AC99C3-8AF0-4CBE-B331-361DF19191FE}" sibTransId="{1080E43E-263B-4C52-92E2-EFCBD2D76291}"/>
    <dgm:cxn modelId="{07EE10D6-AC3C-4518-AB3F-AEDACACCD285}" type="presOf" srcId="{C3CAB525-A97A-4B57-8D52-289F9A89CF96}" destId="{8491D245-85A7-4271-97AF-C280F63B3F48}" srcOrd="0" destOrd="0" presId="urn:microsoft.com/office/officeart/2005/8/layout/vList6"/>
    <dgm:cxn modelId="{42A1A0D6-5CF1-4125-9E5C-1054B647C3FC}" type="presOf" srcId="{2C7BC610-42D0-45E7-8E11-92690C104257}" destId="{AA0F415F-7815-4679-8845-7D6FFD8D89D4}" srcOrd="0" destOrd="2" presId="urn:microsoft.com/office/officeart/2005/8/layout/vList6"/>
    <dgm:cxn modelId="{B99BC7D9-097E-4F04-AAF1-F90BAA445BA5}" type="presOf" srcId="{927F2690-83E1-46DD-AC5E-EB3328D020A9}" destId="{C238094C-D42D-439D-9DE5-B390A11EB29C}" srcOrd="0" destOrd="2" presId="urn:microsoft.com/office/officeart/2005/8/layout/vList6"/>
    <dgm:cxn modelId="{C4B24EF5-DB16-4E36-BBC7-9F24A2654E07}" type="presOf" srcId="{F9EDF4D8-B6C8-4466-B03A-BB7DFC1B58E2}" destId="{68197CF4-3348-4755-8973-446A2DF619C1}" srcOrd="0" destOrd="0" presId="urn:microsoft.com/office/officeart/2005/8/layout/vList6"/>
    <dgm:cxn modelId="{4ACCCF42-AAA9-46E6-855A-CD4B3D44299A}" type="presParOf" srcId="{F6285CE2-A724-4A10-A2DB-891222DF8D46}" destId="{B4D851FD-5303-49BF-AF05-D336EA7279EA}" srcOrd="0" destOrd="0" presId="urn:microsoft.com/office/officeart/2005/8/layout/vList6"/>
    <dgm:cxn modelId="{EF1F693E-D113-4A3D-AFF5-A3E07C5B4A83}" type="presParOf" srcId="{B4D851FD-5303-49BF-AF05-D336EA7279EA}" destId="{68197CF4-3348-4755-8973-446A2DF619C1}" srcOrd="0" destOrd="0" presId="urn:microsoft.com/office/officeart/2005/8/layout/vList6"/>
    <dgm:cxn modelId="{CCF10C7F-7CF5-473B-8899-4B864E1DA3BE}" type="presParOf" srcId="{B4D851FD-5303-49BF-AF05-D336EA7279EA}" destId="{C238094C-D42D-439D-9DE5-B390A11EB29C}" srcOrd="1" destOrd="0" presId="urn:microsoft.com/office/officeart/2005/8/layout/vList6"/>
    <dgm:cxn modelId="{465F90C6-5E8B-44FB-99ED-00187AADB582}" type="presParOf" srcId="{F6285CE2-A724-4A10-A2DB-891222DF8D46}" destId="{D2D47856-675C-4938-BFED-94C3AAB42D4B}" srcOrd="1" destOrd="0" presId="urn:microsoft.com/office/officeart/2005/8/layout/vList6"/>
    <dgm:cxn modelId="{E9F7C224-1376-4F5A-929C-EAF8ABA00EFF}" type="presParOf" srcId="{F6285CE2-A724-4A10-A2DB-891222DF8D46}" destId="{87D6FB6A-2473-495D-97DE-B8BFB49DEF4D}" srcOrd="2" destOrd="0" presId="urn:microsoft.com/office/officeart/2005/8/layout/vList6"/>
    <dgm:cxn modelId="{6BDA6525-7EB8-4E2B-9C05-3CD330ACDC4A}" type="presParOf" srcId="{87D6FB6A-2473-495D-97DE-B8BFB49DEF4D}" destId="{8491D245-85A7-4271-97AF-C280F63B3F48}" srcOrd="0" destOrd="0" presId="urn:microsoft.com/office/officeart/2005/8/layout/vList6"/>
    <dgm:cxn modelId="{02BE2C49-9CBF-45E2-8B07-3A0C1B50A337}" type="presParOf" srcId="{87D6FB6A-2473-495D-97DE-B8BFB49DEF4D}" destId="{AA0F415F-7815-4679-8845-7D6FFD8D89D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8094C-D42D-439D-9DE5-B390A11EB29C}">
      <dsp:nvSpPr>
        <dsp:cNvPr id="0" name=""/>
        <dsp:cNvSpPr/>
      </dsp:nvSpPr>
      <dsp:spPr>
        <a:xfrm>
          <a:off x="2375885" y="3088"/>
          <a:ext cx="5266601" cy="21113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ru-RU" sz="1600" kern="1200" dirty="0"/>
            <a:t>горизонтальный (временной) анализ;</a:t>
          </a:r>
        </a:p>
        <a:p>
          <a:pPr marL="171450" lvl="1" indent="-171450" algn="l" defTabSz="711200">
            <a:lnSpc>
              <a:spcPct val="90000"/>
            </a:lnSpc>
            <a:spcBef>
              <a:spcPct val="0"/>
            </a:spcBef>
            <a:spcAft>
              <a:spcPct val="15000"/>
            </a:spcAft>
            <a:buChar char="•"/>
          </a:pPr>
          <a:r>
            <a:rPr lang="ru-RU" sz="1600" kern="1200" dirty="0"/>
            <a:t>вертикальный (структурный) анализ ;</a:t>
          </a:r>
        </a:p>
        <a:p>
          <a:pPr marL="342900" lvl="2" indent="-171450" algn="l" defTabSz="711200">
            <a:lnSpc>
              <a:spcPct val="90000"/>
            </a:lnSpc>
            <a:spcBef>
              <a:spcPct val="0"/>
            </a:spcBef>
            <a:spcAft>
              <a:spcPct val="15000"/>
            </a:spcAft>
            <a:buChar char="•"/>
          </a:pPr>
          <a:r>
            <a:rPr lang="ru-RU" sz="1600" kern="1200" dirty="0"/>
            <a:t>трендовый анализ ;</a:t>
          </a:r>
        </a:p>
        <a:p>
          <a:pPr marL="171450" lvl="1" indent="-171450" algn="l" defTabSz="711200">
            <a:lnSpc>
              <a:spcPct val="90000"/>
            </a:lnSpc>
            <a:spcBef>
              <a:spcPct val="0"/>
            </a:spcBef>
            <a:spcAft>
              <a:spcPct val="15000"/>
            </a:spcAft>
            <a:buChar char="•"/>
          </a:pPr>
          <a:r>
            <a:rPr lang="ru-RU" sz="1600" kern="1200" dirty="0"/>
            <a:t>Анализ относительных показателей;</a:t>
          </a:r>
        </a:p>
        <a:p>
          <a:pPr marL="171450" lvl="1" indent="-171450" algn="l" defTabSz="711200">
            <a:lnSpc>
              <a:spcPct val="90000"/>
            </a:lnSpc>
            <a:spcBef>
              <a:spcPct val="0"/>
            </a:spcBef>
            <a:spcAft>
              <a:spcPct val="15000"/>
            </a:spcAft>
            <a:buChar char="•"/>
          </a:pPr>
          <a:r>
            <a:rPr lang="ru-RU" sz="1600" kern="1200" dirty="0"/>
            <a:t>факторный анализ;</a:t>
          </a:r>
        </a:p>
        <a:p>
          <a:pPr marL="171450" lvl="1" indent="-171450" algn="l" defTabSz="711200">
            <a:lnSpc>
              <a:spcPct val="90000"/>
            </a:lnSpc>
            <a:spcBef>
              <a:spcPct val="0"/>
            </a:spcBef>
            <a:spcAft>
              <a:spcPct val="15000"/>
            </a:spcAft>
            <a:buChar char="•"/>
          </a:pPr>
          <a:r>
            <a:rPr lang="ru-RU" sz="1600" kern="1200" dirty="0"/>
            <a:t>метод двойной записи;</a:t>
          </a:r>
        </a:p>
        <a:p>
          <a:pPr marL="171450" lvl="1" indent="-171450" algn="l" defTabSz="711200">
            <a:lnSpc>
              <a:spcPct val="90000"/>
            </a:lnSpc>
            <a:spcBef>
              <a:spcPct val="0"/>
            </a:spcBef>
            <a:spcAft>
              <a:spcPct val="15000"/>
            </a:spcAft>
            <a:buChar char="•"/>
          </a:pPr>
          <a:r>
            <a:rPr lang="ru-RU" sz="1600" kern="1200" dirty="0"/>
            <a:t>балансовый метод. </a:t>
          </a:r>
        </a:p>
      </dsp:txBody>
      <dsp:txXfrm>
        <a:off x="2375885" y="267009"/>
        <a:ext cx="4474839" cy="1583523"/>
      </dsp:txXfrm>
    </dsp:sp>
    <dsp:sp modelId="{68197CF4-3348-4755-8973-446A2DF619C1}">
      <dsp:nvSpPr>
        <dsp:cNvPr id="0" name=""/>
        <dsp:cNvSpPr/>
      </dsp:nvSpPr>
      <dsp:spPr>
        <a:xfrm>
          <a:off x="0" y="0"/>
          <a:ext cx="2374506" cy="2095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ru-RU" sz="2800" b="1" kern="1200" dirty="0"/>
            <a:t>1.Методы анализа</a:t>
          </a:r>
        </a:p>
      </dsp:txBody>
      <dsp:txXfrm>
        <a:off x="102277" y="102277"/>
        <a:ext cx="2169952" cy="1890606"/>
      </dsp:txXfrm>
    </dsp:sp>
    <dsp:sp modelId="{AA0F415F-7815-4679-8845-7D6FFD8D89D4}">
      <dsp:nvSpPr>
        <dsp:cNvPr id="0" name=""/>
        <dsp:cNvSpPr/>
      </dsp:nvSpPr>
      <dsp:spPr>
        <a:xfrm>
          <a:off x="2703667" y="2370061"/>
          <a:ext cx="4936557" cy="255607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1155700">
            <a:lnSpc>
              <a:spcPct val="90000"/>
            </a:lnSpc>
            <a:spcBef>
              <a:spcPct val="0"/>
            </a:spcBef>
            <a:spcAft>
              <a:spcPct val="15000"/>
            </a:spcAft>
            <a:buChar char="•"/>
          </a:pPr>
          <a:endParaRPr lang="ru-RU" sz="2600" kern="1200" dirty="0"/>
        </a:p>
        <a:p>
          <a:pPr marL="228600" lvl="1" indent="-228600" algn="l" defTabSz="889000">
            <a:lnSpc>
              <a:spcPct val="90000"/>
            </a:lnSpc>
            <a:spcBef>
              <a:spcPct val="0"/>
            </a:spcBef>
            <a:spcAft>
              <a:spcPct val="15000"/>
            </a:spcAft>
            <a:buChar char="•"/>
          </a:pPr>
          <a:r>
            <a:rPr lang="ru-RU" sz="2000" kern="1200" dirty="0"/>
            <a:t>Показатели структуры баланса.</a:t>
          </a:r>
        </a:p>
        <a:p>
          <a:pPr marL="228600" lvl="1" indent="-228600" algn="l" defTabSz="889000">
            <a:lnSpc>
              <a:spcPct val="90000"/>
            </a:lnSpc>
            <a:spcBef>
              <a:spcPct val="0"/>
            </a:spcBef>
            <a:spcAft>
              <a:spcPct val="15000"/>
            </a:spcAft>
            <a:buChar char="•"/>
          </a:pPr>
          <a:r>
            <a:rPr lang="ru-RU" sz="2000" kern="1200" dirty="0"/>
            <a:t>Показатели динамики баланса.</a:t>
          </a:r>
        </a:p>
        <a:p>
          <a:pPr marL="228600" lvl="1" indent="-228600" algn="l" defTabSz="889000">
            <a:lnSpc>
              <a:spcPct val="90000"/>
            </a:lnSpc>
            <a:spcBef>
              <a:spcPct val="0"/>
            </a:spcBef>
            <a:spcAft>
              <a:spcPct val="15000"/>
            </a:spcAft>
            <a:buChar char="•"/>
          </a:pPr>
          <a:r>
            <a:rPr lang="ru-RU" sz="2000" kern="1200" dirty="0"/>
            <a:t>Показатели структурной динамики баланса</a:t>
          </a:r>
        </a:p>
      </dsp:txBody>
      <dsp:txXfrm>
        <a:off x="2703667" y="2689570"/>
        <a:ext cx="3978030" cy="1917053"/>
      </dsp:txXfrm>
    </dsp:sp>
    <dsp:sp modelId="{8491D245-85A7-4271-97AF-C280F63B3F48}">
      <dsp:nvSpPr>
        <dsp:cNvPr id="0" name=""/>
        <dsp:cNvSpPr/>
      </dsp:nvSpPr>
      <dsp:spPr>
        <a:xfrm>
          <a:off x="0" y="2575186"/>
          <a:ext cx="2700026" cy="21808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ru-RU" sz="2400" b="1" kern="1200" dirty="0"/>
            <a:t>2. Показатели сравнительного аналитического баланса</a:t>
          </a:r>
        </a:p>
      </dsp:txBody>
      <dsp:txXfrm>
        <a:off x="106460" y="2681646"/>
        <a:ext cx="2487106" cy="196791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28.11.2022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28.11.2022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28.11.2022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28.11.2022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28.11.2022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28.11.2022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28.11.2022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28.11.2022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28.11.2022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28.11.2022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t="14249"/>
          <a:stretch>
            <a:fillRect/>
          </a:stretch>
        </p:blipFill>
        <p:spPr bwMode="auto">
          <a:xfrm>
            <a:off x="0" y="1643050"/>
            <a:ext cx="9144000" cy="5214950"/>
          </a:xfrm>
          <a:prstGeom prst="rect">
            <a:avLst/>
          </a:prstGeom>
          <a:ln>
            <a:noFill/>
          </a:ln>
          <a:effectLst>
            <a:softEdge rad="112500"/>
          </a:effectLst>
        </p:spPr>
      </p:pic>
      <p:sp>
        <p:nvSpPr>
          <p:cNvPr id="2" name="Заголовок 1"/>
          <p:cNvSpPr>
            <a:spLocks noGrp="1"/>
          </p:cNvSpPr>
          <p:nvPr>
            <p:ph type="ctrTitle"/>
          </p:nvPr>
        </p:nvSpPr>
        <p:spPr>
          <a:xfrm>
            <a:off x="0" y="0"/>
            <a:ext cx="9144000" cy="1470025"/>
          </a:xfrm>
        </p:spPr>
        <p:txBody>
          <a:bodyPr>
            <a:normAutofit/>
          </a:bodyPr>
          <a:lstStyle/>
          <a:p>
            <a:r>
              <a:rPr lang="ru-RU" sz="4000" b="1" dirty="0">
                <a:effectLst>
                  <a:glow rad="101600">
                    <a:schemeClr val="accent2">
                      <a:lumMod val="20000"/>
                      <a:lumOff val="80000"/>
                      <a:alpha val="60000"/>
                    </a:schemeClr>
                  </a:glow>
                </a:effectLst>
                <a:latin typeface="Arial" pitchFamily="34" charset="0"/>
                <a:cs typeface="Arial" pitchFamily="34" charset="0"/>
              </a:rPr>
              <a:t>АНАЛИЗ ФИНАНСОВОГО СОСТОЯНИЯ ПРЕДПРИЯТИЯ</a:t>
            </a:r>
          </a:p>
        </p:txBody>
      </p:sp>
      <p:sp>
        <p:nvSpPr>
          <p:cNvPr id="4" name="Прямоугольник 3"/>
          <p:cNvSpPr/>
          <p:nvPr/>
        </p:nvSpPr>
        <p:spPr>
          <a:xfrm>
            <a:off x="395536" y="5917753"/>
            <a:ext cx="2808312" cy="830997"/>
          </a:xfrm>
          <a:prstGeom prst="rect">
            <a:avLst/>
          </a:prstGeom>
        </p:spPr>
        <p:txBody>
          <a:bodyPr wrap="square">
            <a:spAutoFit/>
          </a:bodyPr>
          <a:lstStyle/>
          <a:p>
            <a:r>
              <a:rPr lang="ru-RU" sz="2400" b="1" dirty="0">
                <a:latin typeface="Times New Roman" panose="02020603050405020304" pitchFamily="18" charset="0"/>
                <a:cs typeface="Times New Roman" panose="02020603050405020304" pitchFamily="18" charset="0"/>
              </a:rPr>
              <a:t>д.э.н., профессор </a:t>
            </a:r>
          </a:p>
          <a:p>
            <a:r>
              <a:rPr lang="ru-RU" sz="2400" b="1" dirty="0">
                <a:latin typeface="Times New Roman" panose="02020603050405020304" pitchFamily="18" charset="0"/>
                <a:cs typeface="Times New Roman" panose="02020603050405020304" pitchFamily="18" charset="0"/>
              </a:rPr>
              <a:t>Меркулова Е.Ю</a:t>
            </a:r>
            <a:r>
              <a:rPr lang="ru-RU" sz="2400" dirty="0">
                <a:latin typeface="Times New Roman" panose="02020603050405020304" pitchFamily="18" charset="0"/>
                <a:cs typeface="Times New Roman" panose="02020603050405020304" pitchFamily="18" charset="0"/>
              </a:rPr>
              <a:t>.</a:t>
            </a: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143000"/>
          </a:xfrm>
        </p:spPr>
        <p:txBody>
          <a:bodyPr>
            <a:normAutofit/>
          </a:bodyPr>
          <a:lstStyle/>
          <a:p>
            <a:r>
              <a:rPr lang="ru-RU" sz="2800" b="1" dirty="0"/>
              <a:t>Типы финансовой устойчивости предприятия</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927100"/>
            <a:ext cx="8856984" cy="5876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1179115"/>
      </p:ext>
    </p:extLst>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075037"/>
            <a:ext cx="8388423" cy="5636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23528" y="116632"/>
            <a:ext cx="8640960" cy="954107"/>
          </a:xfrm>
          <a:prstGeom prst="rect">
            <a:avLst/>
          </a:prstGeom>
        </p:spPr>
        <p:txBody>
          <a:bodyPr wrap="square">
            <a:spAutoFit/>
          </a:bodyPr>
          <a:lstStyle/>
          <a:p>
            <a:pPr algn="ctr"/>
            <a:r>
              <a:rPr lang="ru-RU" sz="2800" b="1" i="1" dirty="0">
                <a:latin typeface="Times New Roman" panose="02020603050405020304" pitchFamily="18" charset="0"/>
                <a:cs typeface="Times New Roman" panose="02020603050405020304" pitchFamily="18" charset="0"/>
              </a:rPr>
              <a:t>Основные показатели финансовой устойчивости предприятия</a:t>
            </a:r>
            <a:endParaRPr lang="ru-RU"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7663330"/>
      </p:ext>
    </p:extLst>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a:bodyPr>
          <a:lstStyle/>
          <a:p>
            <a:r>
              <a:rPr lang="ru-RU" sz="3200" b="1" dirty="0">
                <a:cs typeface="Arial" pitchFamily="34" charset="0"/>
              </a:rPr>
              <a:t>Анализ ликвидности и платежеспособности</a:t>
            </a:r>
          </a:p>
        </p:txBody>
      </p:sp>
      <p:pic>
        <p:nvPicPr>
          <p:cNvPr id="1026" name="Picture 2"/>
          <p:cNvPicPr>
            <a:picLocks noChangeAspect="1" noChangeArrowheads="1"/>
          </p:cNvPicPr>
          <p:nvPr/>
        </p:nvPicPr>
        <p:blipFill>
          <a:blip r:embed="rId2" cstate="print"/>
          <a:srcRect/>
          <a:stretch>
            <a:fillRect/>
          </a:stretch>
        </p:blipFill>
        <p:spPr bwMode="auto">
          <a:xfrm>
            <a:off x="4716016" y="1043235"/>
            <a:ext cx="4283968" cy="3312368"/>
          </a:xfrm>
          <a:prstGeom prst="rect">
            <a:avLst/>
          </a:prstGeom>
          <a:ln>
            <a:noFill/>
          </a:ln>
          <a:effectLst>
            <a:softEdge rad="112500"/>
          </a:effectLst>
        </p:spPr>
      </p:pic>
      <p:sp>
        <p:nvSpPr>
          <p:cNvPr id="4" name="Прямоугольник 3"/>
          <p:cNvSpPr/>
          <p:nvPr/>
        </p:nvSpPr>
        <p:spPr>
          <a:xfrm>
            <a:off x="288032" y="1045185"/>
            <a:ext cx="4427984" cy="2554545"/>
          </a:xfrm>
          <a:prstGeom prst="rect">
            <a:avLst/>
          </a:prstGeom>
        </p:spPr>
        <p:txBody>
          <a:bodyPr wrap="square">
            <a:spAutoFit/>
          </a:bodyPr>
          <a:lstStyle/>
          <a:p>
            <a:pPr algn="just"/>
            <a:r>
              <a:rPr lang="ru-RU" sz="2000" b="1" dirty="0"/>
              <a:t>Под ликвидностью какого либо актива понимают способность его трансформироваться в денежные средства, а степень ликвидности определяется продолжительностью временного периода, в течении которого эта трансформация может быть осуществлена.</a:t>
            </a:r>
          </a:p>
        </p:txBody>
      </p:sp>
      <p:sp>
        <p:nvSpPr>
          <p:cNvPr id="6" name="Прямоугольник 5"/>
          <p:cNvSpPr/>
          <p:nvPr/>
        </p:nvSpPr>
        <p:spPr>
          <a:xfrm>
            <a:off x="4860032" y="4509120"/>
            <a:ext cx="3923928" cy="2246769"/>
          </a:xfrm>
          <a:prstGeom prst="rect">
            <a:avLst/>
          </a:prstGeom>
        </p:spPr>
        <p:txBody>
          <a:bodyPr wrap="square">
            <a:spAutoFit/>
          </a:bodyPr>
          <a:lstStyle/>
          <a:p>
            <a:pPr algn="just"/>
            <a:r>
              <a:rPr lang="ru-RU" sz="2000" b="1" dirty="0"/>
              <a:t>Платежеспособность означает наличие у предприятия денежных средств и их эквивалентов, достаточных для расчетов по задолженности, требующей немедленного погашения. </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32" y="3600168"/>
            <a:ext cx="4427984" cy="3260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80868"/>
            <a:ext cx="9038964" cy="6777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355976" y="4077072"/>
            <a:ext cx="4248472" cy="1930226"/>
          </a:xfrm>
        </p:spPr>
        <p:txBody>
          <a:bodyPr>
            <a:normAutofit fontScale="90000"/>
          </a:bodyPr>
          <a:lstStyle/>
          <a:p>
            <a:pPr algn="just"/>
            <a:r>
              <a:rPr lang="ru-RU" sz="2700" b="1" dirty="0"/>
              <a:t>Анализ ликвидности баланса, заключается в сравнении средств по активу, сгруппированных по степени убывающей ликвидности, с краткосрочными обязательствами по пассиву, которые группируются по степени срочности их погашения.</a:t>
            </a:r>
            <a:br>
              <a:rPr lang="ru-RU" dirty="0"/>
            </a:br>
            <a:endParaRPr lang="ru-RU" dirty="0"/>
          </a:p>
        </p:txBody>
      </p:sp>
    </p:spTree>
    <p:extLst>
      <p:ext uri="{BB962C8B-B14F-4D97-AF65-F5344CB8AC3E}">
        <p14:creationId xmlns:p14="http://schemas.microsoft.com/office/powerpoint/2010/main" val="3676199646"/>
      </p:ext>
    </p:extLst>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ru-RU" sz="2400" b="1" dirty="0"/>
              <a:t>Группировка активов </a:t>
            </a:r>
            <a:br>
              <a:rPr lang="ru-RU" sz="2400" b="1" dirty="0"/>
            </a:br>
            <a:r>
              <a:rPr lang="ru-RU" sz="2400" b="1" dirty="0"/>
              <a:t>по степени ликвидности</a:t>
            </a:r>
          </a:p>
        </p:txBody>
      </p:sp>
      <p:sp>
        <p:nvSpPr>
          <p:cNvPr id="4" name="Прямоугольник 3"/>
          <p:cNvSpPr/>
          <p:nvPr/>
        </p:nvSpPr>
        <p:spPr>
          <a:xfrm>
            <a:off x="323528" y="1131272"/>
            <a:ext cx="8496944" cy="1938992"/>
          </a:xfrm>
          <a:prstGeom prst="rect">
            <a:avLst/>
          </a:prstGeom>
        </p:spPr>
        <p:txBody>
          <a:bodyPr wrap="square">
            <a:spAutoFit/>
          </a:bodyPr>
          <a:lstStyle/>
          <a:p>
            <a:pPr algn="just"/>
            <a:r>
              <a:rPr lang="ru-RU" sz="2000" b="1" dirty="0"/>
              <a:t>А1)</a:t>
            </a:r>
            <a:r>
              <a:rPr lang="ru-RU" sz="2000" b="1" i="1" dirty="0"/>
              <a:t> наиболее ликвидные активы</a:t>
            </a:r>
            <a:r>
              <a:rPr lang="ru-RU" sz="2000" b="1" dirty="0"/>
              <a:t> - денежные средства и денежные эквиваленты, финансовые вложения (1250+1240)</a:t>
            </a:r>
          </a:p>
          <a:p>
            <a:pPr algn="just"/>
            <a:r>
              <a:rPr lang="ru-RU" sz="2000" b="1" dirty="0"/>
              <a:t>А2) </a:t>
            </a:r>
            <a:r>
              <a:rPr lang="ru-RU" sz="2000" b="1" i="1" dirty="0"/>
              <a:t>быстрореализуемые активы</a:t>
            </a:r>
            <a:r>
              <a:rPr lang="ru-RU" sz="2000" b="1" dirty="0"/>
              <a:t> - дебиторская задолженность и прочие оборотные активы (1230+1260)</a:t>
            </a:r>
          </a:p>
          <a:p>
            <a:pPr algn="just"/>
            <a:r>
              <a:rPr lang="ru-RU" sz="2000" b="1" dirty="0"/>
              <a:t>А3) </a:t>
            </a:r>
            <a:r>
              <a:rPr lang="ru-RU" sz="2000" b="1" i="1" dirty="0" err="1"/>
              <a:t>медленнореализуемые</a:t>
            </a:r>
            <a:r>
              <a:rPr lang="ru-RU" sz="2000" b="1" i="1" dirty="0"/>
              <a:t> активы</a:t>
            </a:r>
            <a:r>
              <a:rPr lang="ru-RU" sz="2000" b="1" dirty="0"/>
              <a:t> - запасы и затраты и НДС (1210+1220).</a:t>
            </a:r>
          </a:p>
          <a:p>
            <a:pPr algn="just"/>
            <a:r>
              <a:rPr lang="ru-RU" sz="2000" b="1" dirty="0"/>
              <a:t>А4) </a:t>
            </a:r>
            <a:r>
              <a:rPr lang="ru-RU" sz="2000" b="1" i="1" dirty="0"/>
              <a:t>труднореализуемые активы</a:t>
            </a:r>
            <a:r>
              <a:rPr lang="ru-RU" sz="2000" b="1" dirty="0"/>
              <a:t> - </a:t>
            </a:r>
            <a:r>
              <a:rPr lang="ru-RU" sz="2000" b="1" dirty="0" err="1"/>
              <a:t>внеоборотные</a:t>
            </a:r>
            <a:r>
              <a:rPr lang="ru-RU" sz="2000" b="1" dirty="0"/>
              <a:t> активы (1100)</a:t>
            </a:r>
          </a:p>
        </p:txBody>
      </p:sp>
      <p:sp>
        <p:nvSpPr>
          <p:cNvPr id="5" name="Прямоугольник 4"/>
          <p:cNvSpPr/>
          <p:nvPr/>
        </p:nvSpPr>
        <p:spPr>
          <a:xfrm>
            <a:off x="431540" y="3070264"/>
            <a:ext cx="8280920" cy="830997"/>
          </a:xfrm>
          <a:prstGeom prst="rect">
            <a:avLst/>
          </a:prstGeom>
        </p:spPr>
        <p:txBody>
          <a:bodyPr wrap="square">
            <a:spAutoFit/>
          </a:bodyPr>
          <a:lstStyle/>
          <a:p>
            <a:pPr algn="ctr"/>
            <a:r>
              <a:rPr lang="ru-RU" sz="2400" b="1" dirty="0"/>
              <a:t>Группировка пассивов  </a:t>
            </a:r>
          </a:p>
          <a:p>
            <a:pPr algn="ctr"/>
            <a:r>
              <a:rPr lang="ru-RU" sz="2400" b="1" dirty="0"/>
              <a:t>по степени срочности их погашения</a:t>
            </a:r>
            <a:endParaRPr lang="ru-RU" sz="2400" dirty="0"/>
          </a:p>
        </p:txBody>
      </p:sp>
      <p:sp>
        <p:nvSpPr>
          <p:cNvPr id="6" name="Прямоугольник 5"/>
          <p:cNvSpPr/>
          <p:nvPr/>
        </p:nvSpPr>
        <p:spPr>
          <a:xfrm>
            <a:off x="377534" y="3929462"/>
            <a:ext cx="8388932" cy="1938992"/>
          </a:xfrm>
          <a:prstGeom prst="rect">
            <a:avLst/>
          </a:prstGeom>
        </p:spPr>
        <p:txBody>
          <a:bodyPr wrap="square">
            <a:spAutoFit/>
          </a:bodyPr>
          <a:lstStyle/>
          <a:p>
            <a:r>
              <a:rPr lang="ru-RU" sz="2000" b="1" dirty="0"/>
              <a:t>П1) </a:t>
            </a:r>
            <a:r>
              <a:rPr lang="ru-RU" sz="2000" b="1" i="1" dirty="0"/>
              <a:t>наиболее срочные обязательства</a:t>
            </a:r>
            <a:r>
              <a:rPr lang="ru-RU" sz="2000" b="1" dirty="0"/>
              <a:t> - кредиторская задолженность (1520).</a:t>
            </a:r>
          </a:p>
          <a:p>
            <a:r>
              <a:rPr lang="ru-RU" sz="2000" b="1" dirty="0"/>
              <a:t>П2)</a:t>
            </a:r>
            <a:r>
              <a:rPr lang="ru-RU" sz="2000" b="1" i="1" dirty="0"/>
              <a:t> краткосрочные пассивы</a:t>
            </a:r>
            <a:r>
              <a:rPr lang="ru-RU" sz="2000" b="1" dirty="0"/>
              <a:t> - краткосрочные кредиты и займы (1510+1530+1540+1550).</a:t>
            </a:r>
          </a:p>
          <a:p>
            <a:r>
              <a:rPr lang="ru-RU" sz="2000" b="1" dirty="0"/>
              <a:t>П3) </a:t>
            </a:r>
            <a:r>
              <a:rPr lang="ru-RU" sz="2000" b="1" i="1" dirty="0"/>
              <a:t>долгосрочные пассивы</a:t>
            </a:r>
            <a:r>
              <a:rPr lang="ru-RU" sz="2000" b="1" dirty="0"/>
              <a:t> - долгосрочные обязательства (1400).</a:t>
            </a:r>
          </a:p>
          <a:p>
            <a:r>
              <a:rPr lang="ru-RU" sz="2000" b="1" dirty="0"/>
              <a:t>П4) </a:t>
            </a:r>
            <a:r>
              <a:rPr lang="ru-RU" sz="2000" b="1" i="1" dirty="0"/>
              <a:t>постоянные пассивы</a:t>
            </a:r>
            <a:r>
              <a:rPr lang="ru-RU" sz="2000" b="1" dirty="0"/>
              <a:t> - источники собственных средств (1300).</a:t>
            </a:r>
          </a:p>
        </p:txBody>
      </p:sp>
    </p:spTree>
    <p:extLst>
      <p:ext uri="{BB962C8B-B14F-4D97-AF65-F5344CB8AC3E}">
        <p14:creationId xmlns:p14="http://schemas.microsoft.com/office/powerpoint/2010/main" val="1604704267"/>
      </p:ext>
    </p:extLst>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3" y="906194"/>
            <a:ext cx="8280921" cy="5755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791470" y="231031"/>
            <a:ext cx="5804865" cy="461665"/>
          </a:xfrm>
          <a:prstGeom prst="rect">
            <a:avLst/>
          </a:prstGeom>
        </p:spPr>
        <p:txBody>
          <a:bodyPr wrap="square">
            <a:spAutoFit/>
          </a:bodyPr>
          <a:lstStyle/>
          <a:p>
            <a:r>
              <a:rPr lang="ru-RU" sz="2400" b="1" dirty="0"/>
              <a:t>Относительные показатели ликвидности</a:t>
            </a:r>
          </a:p>
        </p:txBody>
      </p:sp>
    </p:spTree>
    <p:extLst>
      <p:ext uri="{BB962C8B-B14F-4D97-AF65-F5344CB8AC3E}">
        <p14:creationId xmlns:p14="http://schemas.microsoft.com/office/powerpoint/2010/main" val="459812252"/>
      </p:ext>
    </p:extLst>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 Box 8"/>
          <p:cNvSpPr txBox="1">
            <a:spLocks noChangeArrowheads="1"/>
          </p:cNvSpPr>
          <p:nvPr/>
        </p:nvSpPr>
        <p:spPr bwMode="auto">
          <a:xfrm>
            <a:off x="571472" y="3286124"/>
            <a:ext cx="7704137" cy="3176580"/>
          </a:xfrm>
          <a:prstGeom prst="rect">
            <a:avLst/>
          </a:prstGeom>
          <a:noFill/>
          <a:ln w="9525">
            <a:noFill/>
            <a:miter lim="800000"/>
            <a:headEnd/>
            <a:tailEnd/>
          </a:ln>
          <a:effectLst/>
        </p:spPr>
        <p:txBody>
          <a:bodyPr lIns="180000" tIns="180000" rIns="180000" bIns="180000"/>
          <a:lstStyle/>
          <a:p>
            <a:pPr algn="just"/>
            <a:endParaRPr lang="fr-FR" sz="2000" b="1" dirty="0">
              <a:solidFill>
                <a:schemeClr val="bg1"/>
              </a:solidFill>
              <a:latin typeface="Verdana" pitchFamily="34" charset="0"/>
            </a:endParaRPr>
          </a:p>
        </p:txBody>
      </p:sp>
      <p:sp>
        <p:nvSpPr>
          <p:cNvPr id="4" name="Блок-схема: альтернативный процесс 3"/>
          <p:cNvSpPr/>
          <p:nvPr/>
        </p:nvSpPr>
        <p:spPr>
          <a:xfrm>
            <a:off x="571472" y="214290"/>
            <a:ext cx="8104984" cy="1270494"/>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4000" b="1" i="1" kern="0" dirty="0">
                <a:solidFill>
                  <a:schemeClr val="tx1"/>
                </a:solidFill>
                <a:latin typeface="Times New Roman" panose="02020603050405020304" pitchFamily="18" charset="0"/>
                <a:cs typeface="Times New Roman" panose="02020603050405020304" pitchFamily="18" charset="0"/>
              </a:rPr>
              <a:t>Кредитоспособность предприятия </a:t>
            </a:r>
            <a:endParaRPr lang="ru-RU" sz="4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700808"/>
            <a:ext cx="4793764" cy="4608512"/>
          </a:xfrm>
          <a:prstGeom prst="rect">
            <a:avLst/>
          </a:prstGeom>
          <a:ln/>
        </p:spPr>
        <p:style>
          <a:lnRef idx="1">
            <a:schemeClr val="accent5"/>
          </a:lnRef>
          <a:fillRef idx="2">
            <a:schemeClr val="accent5"/>
          </a:fillRef>
          <a:effectRef idx="1">
            <a:schemeClr val="accent5"/>
          </a:effectRef>
          <a:fontRef idx="minor">
            <a:schemeClr val="dk1"/>
          </a:fontRef>
        </p:style>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109648"/>
            <a:ext cx="3279775"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9159769"/>
      </p:ext>
    </p:extLst>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7158" y="285728"/>
            <a:ext cx="8602996" cy="861774"/>
          </a:xfrm>
          <a:prstGeom prst="rect">
            <a:avLst/>
          </a:prstGeom>
          <a:noFill/>
        </p:spPr>
        <p:txBody>
          <a:bodyPr wrap="none" rtlCol="0">
            <a:spAutoFit/>
          </a:bodyPr>
          <a:lstStyle/>
          <a:p>
            <a:r>
              <a:rPr lang="ru-RU" sz="3200" b="1" dirty="0"/>
              <a:t>Причины неплатежеспособности организации:</a:t>
            </a:r>
            <a:endParaRPr lang="ru-RU" sz="3200" dirty="0"/>
          </a:p>
          <a:p>
            <a:endParaRPr lang="ru-RU" dirty="0"/>
          </a:p>
        </p:txBody>
      </p:sp>
      <p:sp>
        <p:nvSpPr>
          <p:cNvPr id="6" name="TextBox 5"/>
          <p:cNvSpPr txBox="1"/>
          <p:nvPr/>
        </p:nvSpPr>
        <p:spPr>
          <a:xfrm>
            <a:off x="179512" y="785794"/>
            <a:ext cx="8780642" cy="5755422"/>
          </a:xfrm>
          <a:prstGeom prst="rect">
            <a:avLst/>
          </a:prstGeom>
          <a:noFill/>
        </p:spPr>
        <p:txBody>
          <a:bodyPr wrap="square" rtlCol="0">
            <a:spAutoFit/>
          </a:bodyPr>
          <a:lstStyle/>
          <a:p>
            <a:pPr algn="just"/>
            <a:r>
              <a:rPr lang="ru-RU" sz="1600" b="1" i="1" dirty="0">
                <a:ea typeface="Cambria Math" pitchFamily="18" charset="0"/>
                <a:cs typeface="Times New Roman" panose="02020603050405020304" pitchFamily="18" charset="0"/>
              </a:rPr>
              <a:t>Внешние причины</a:t>
            </a:r>
            <a:r>
              <a:rPr lang="ru-RU" sz="1600" b="1" dirty="0">
                <a:ea typeface="Cambria Math" pitchFamily="18" charset="0"/>
                <a:cs typeface="Times New Roman" panose="02020603050405020304" pitchFamily="18" charset="0"/>
              </a:rPr>
              <a:t>.</a:t>
            </a:r>
            <a:endParaRPr lang="ru-RU" sz="1600" dirty="0">
              <a:ea typeface="Cambria Math" pitchFamily="18" charset="0"/>
              <a:cs typeface="Times New Roman" panose="02020603050405020304" pitchFamily="18" charset="0"/>
            </a:endParaRPr>
          </a:p>
          <a:p>
            <a:pPr algn="just"/>
            <a:r>
              <a:rPr lang="ru-RU" sz="1600" dirty="0">
                <a:ea typeface="Cambria Math" pitchFamily="18" charset="0"/>
                <a:cs typeface="Times New Roman" panose="02020603050405020304" pitchFamily="18" charset="0"/>
              </a:rPr>
              <a:t>1.	</a:t>
            </a:r>
            <a:r>
              <a:rPr lang="ru-RU" sz="1600" i="1" dirty="0">
                <a:ea typeface="Cambria Math" pitchFamily="18" charset="0"/>
                <a:cs typeface="Times New Roman" panose="02020603050405020304" pitchFamily="18" charset="0"/>
              </a:rPr>
              <a:t>Общеэкономические:</a:t>
            </a:r>
            <a:r>
              <a:rPr lang="ru-RU" sz="1600" dirty="0">
                <a:ea typeface="Cambria Math" pitchFamily="18" charset="0"/>
                <a:cs typeface="Times New Roman" panose="02020603050405020304" pitchFamily="18" charset="0"/>
              </a:rPr>
              <a:t> рост инфляции (выше 3—4%); 	ухудшение платежеспособности населения, снижение уровня реальных доходов населения; нестабильность валютного рынка; рост безработицы; увеличение числа организаций с кризисными финансовыми явлениями (в том числе клиентов — потребителей продукции).</a:t>
            </a:r>
          </a:p>
          <a:p>
            <a:pPr algn="just"/>
            <a:r>
              <a:rPr lang="ru-RU" sz="1600" dirty="0">
                <a:ea typeface="Cambria Math" pitchFamily="18" charset="0"/>
                <a:cs typeface="Times New Roman" panose="02020603050405020304" pitchFamily="18" charset="0"/>
              </a:rPr>
              <a:t>2.	</a:t>
            </a:r>
            <a:r>
              <a:rPr lang="ru-RU" sz="1600" i="1" dirty="0">
                <a:ea typeface="Cambria Math" pitchFamily="18" charset="0"/>
                <a:cs typeface="Times New Roman" panose="02020603050405020304" pitchFamily="18" charset="0"/>
              </a:rPr>
              <a:t>Государственные: </a:t>
            </a:r>
            <a:r>
              <a:rPr lang="ru-RU" sz="1600" dirty="0">
                <a:ea typeface="Cambria Math" pitchFamily="18" charset="0"/>
                <a:cs typeface="Times New Roman" panose="02020603050405020304" pitchFamily="18" charset="0"/>
              </a:rPr>
              <a:t>	неплатежеспособность федеральных, муниципальных органов по своим заказам и обязательствам; нестабильность налоговой системы (ставки акцизов, налогов), таможенных правил (ставки пошлин); повышение цен на энергоресурсы, транспорт и т. д.; политическая нестабильность и нерешительность действий правительства; бюрократический рэкет; отсутствие эффективного механизма исполнения решений арбитражных судов, особенно в части обращения взыскания на имущество должника (тем более если должник находится в другой республике или крае); неудовлетворительная работа судебных приставов, их коррумпированность.</a:t>
            </a:r>
          </a:p>
          <a:p>
            <a:pPr algn="just"/>
            <a:r>
              <a:rPr lang="ru-RU" sz="1600" dirty="0">
                <a:ea typeface="Cambria Math" pitchFamily="18" charset="0"/>
                <a:cs typeface="Times New Roman" panose="02020603050405020304" pitchFamily="18" charset="0"/>
              </a:rPr>
              <a:t>3.	</a:t>
            </a:r>
            <a:r>
              <a:rPr lang="ru-RU" sz="1600" i="1" dirty="0">
                <a:ea typeface="Cambria Math" pitchFamily="18" charset="0"/>
                <a:cs typeface="Times New Roman" panose="02020603050405020304" pitchFamily="18" charset="0"/>
              </a:rPr>
              <a:t>Рыночные: </a:t>
            </a:r>
            <a:r>
              <a:rPr lang="ru-RU" sz="1600" dirty="0">
                <a:ea typeface="Cambria Math" pitchFamily="18" charset="0"/>
                <a:cs typeface="Times New Roman" panose="02020603050405020304" pitchFamily="18" charset="0"/>
              </a:rPr>
              <a:t>усиление конкурентной борьбы за рынок продукции и услуг; отсутствие государственной поддержки отечественных производителей товаров и услуг; снижение спроса на продукцию из-за увеличения на рынке товаров-субститутов (заменителей), дешевых товаров из ближнего и дальнего зарубежья или из-за более качественных товаров конкурентов; наличие очень большого количества посредников, в том числе мошенников; -	финансовые кризисы и банкротство кредитных организаций; высокая стоимость кредитных ресурсов;</a:t>
            </a:r>
          </a:p>
          <a:p>
            <a:pPr algn="just"/>
            <a:r>
              <a:rPr lang="ru-RU" sz="1600" dirty="0">
                <a:ea typeface="Cambria Math" pitchFamily="18" charset="0"/>
                <a:cs typeface="Times New Roman" panose="02020603050405020304" pitchFamily="18" charset="0"/>
              </a:rPr>
              <a:t> 4. </a:t>
            </a:r>
            <a:r>
              <a:rPr lang="ru-RU" sz="1600" i="1" dirty="0">
                <a:ea typeface="Cambria Math" pitchFamily="18" charset="0"/>
                <a:cs typeface="Times New Roman" panose="02020603050405020304" pitchFamily="18" charset="0"/>
              </a:rPr>
              <a:t>Прочие: </a:t>
            </a:r>
            <a:r>
              <a:rPr lang="ru-RU" sz="1600" dirty="0">
                <a:ea typeface="Cambria Math" pitchFamily="18" charset="0"/>
                <a:cs typeface="Times New Roman" panose="02020603050405020304" pitchFamily="18" charset="0"/>
              </a:rPr>
              <a:t>негативные демографические тенденции;  стихийные бедствия, техногенные катастрофы; криминогенные ситуации; ограбление (денежное, информационное) организаций, убийство, похищение руководителей.</a:t>
            </a:r>
          </a:p>
          <a:p>
            <a:endParaRPr lang="ru-RU" sz="1600" dirty="0">
              <a:latin typeface="Cambria Math" pitchFamily="18" charset="0"/>
              <a:ea typeface="Cambria Math" pitchFamily="18" charset="0"/>
            </a:endParaRPr>
          </a:p>
        </p:txBody>
      </p:sp>
    </p:spTree>
    <p:extLst>
      <p:ext uri="{BB962C8B-B14F-4D97-AF65-F5344CB8AC3E}">
        <p14:creationId xmlns:p14="http://schemas.microsoft.com/office/powerpoint/2010/main" val="17988053"/>
      </p:ext>
    </p:extLst>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renat\3471074-four-businesspeople-at-boardroom-table-watching-presentation.jpg"/>
          <p:cNvPicPr>
            <a:picLocks noChangeAspect="1" noChangeArrowheads="1"/>
          </p:cNvPicPr>
          <p:nvPr/>
        </p:nvPicPr>
        <p:blipFill>
          <a:blip r:embed="rId2" cstate="print"/>
          <a:srcRect/>
          <a:stretch>
            <a:fillRect/>
          </a:stretch>
        </p:blipFill>
        <p:spPr bwMode="auto">
          <a:xfrm>
            <a:off x="6156176" y="980728"/>
            <a:ext cx="2699792" cy="4319669"/>
          </a:xfrm>
          <a:prstGeom prst="rect">
            <a:avLst/>
          </a:prstGeom>
          <a:noFill/>
        </p:spPr>
      </p:pic>
      <p:sp>
        <p:nvSpPr>
          <p:cNvPr id="5" name="TextBox 4"/>
          <p:cNvSpPr txBox="1"/>
          <p:nvPr/>
        </p:nvSpPr>
        <p:spPr>
          <a:xfrm>
            <a:off x="0" y="142852"/>
            <a:ext cx="6012160" cy="6417141"/>
          </a:xfrm>
          <a:prstGeom prst="rect">
            <a:avLst/>
          </a:prstGeom>
          <a:noFill/>
        </p:spPr>
        <p:txBody>
          <a:bodyPr wrap="square" rtlCol="0">
            <a:spAutoFit/>
          </a:bodyPr>
          <a:lstStyle/>
          <a:p>
            <a:pPr algn="just"/>
            <a:r>
              <a:rPr lang="ru-RU" b="1" i="1" dirty="0">
                <a:cs typeface="Arial" pitchFamily="34" charset="0"/>
              </a:rPr>
              <a:t>Внутрифирменные причины</a:t>
            </a:r>
            <a:r>
              <a:rPr lang="ru-RU" dirty="0">
                <a:cs typeface="Arial" pitchFamily="34" charset="0"/>
              </a:rPr>
              <a:t>.</a:t>
            </a:r>
          </a:p>
          <a:p>
            <a:pPr algn="just"/>
            <a:r>
              <a:rPr lang="ru-RU" sz="1600" dirty="0">
                <a:cs typeface="Arial" pitchFamily="34" charset="0"/>
              </a:rPr>
              <a:t>1. </a:t>
            </a:r>
            <a:r>
              <a:rPr lang="ru-RU" sz="1600" i="1" dirty="0">
                <a:cs typeface="Arial" pitchFamily="34" charset="0"/>
              </a:rPr>
              <a:t>Операционные (производственные): </a:t>
            </a:r>
            <a:r>
              <a:rPr lang="ru-RU" sz="1600" dirty="0">
                <a:cs typeface="Arial" pitchFamily="34" charset="0"/>
              </a:rPr>
              <a:t>низкий уровень использования основных фондов, простои оборудования; высокий уровень физического и морального износа основных фондов (оборудования); устаревшая технология производства продукции, оказания услуг; несоответствие продукции, услуг потребительским запросам; недостаточно диверсифицированный ассортимент продукции; низкая активность по разработке новой продукции и услуг; низкое качество продукции и услуг;</a:t>
            </a:r>
          </a:p>
          <a:p>
            <a:pPr algn="just"/>
            <a:r>
              <a:rPr lang="ru-RU" sz="1600" dirty="0">
                <a:cs typeface="Arial" pitchFamily="34" charset="0"/>
              </a:rPr>
              <a:t>2. </a:t>
            </a:r>
            <a:r>
              <a:rPr lang="ru-RU" sz="1600" i="1" dirty="0">
                <a:cs typeface="Arial" pitchFamily="34" charset="0"/>
              </a:rPr>
              <a:t>Финансовые</a:t>
            </a:r>
            <a:r>
              <a:rPr lang="ru-RU" sz="1600" dirty="0">
                <a:cs typeface="Arial" pitchFamily="34" charset="0"/>
              </a:rPr>
              <a:t>: неэффективная структура активов (низкая их ликвидность); высокая доля заемного капитала; низкая рентабельность производства (наличие убытков); малоэффективное использование кредитных ресурсов; высокая плата за использование кредитных ресурсов; высокая доля и рост общей дебиторской задолженности; 	высокая доля и рост кредиторской задолженности: поставщикам; бюджету и внебюджетным фондам; перед персоналом организации; недостаток собственного капитала.</a:t>
            </a:r>
          </a:p>
          <a:p>
            <a:pPr algn="just"/>
            <a:r>
              <a:rPr lang="ru-RU" sz="1600" dirty="0">
                <a:cs typeface="Arial" pitchFamily="34" charset="0"/>
              </a:rPr>
              <a:t>3. </a:t>
            </a:r>
            <a:r>
              <a:rPr lang="ru-RU" sz="1600" i="1" dirty="0">
                <a:cs typeface="Arial" pitchFamily="34" charset="0"/>
              </a:rPr>
              <a:t>Прочие: </a:t>
            </a:r>
            <a:r>
              <a:rPr lang="ru-RU" sz="1600" dirty="0">
                <a:cs typeface="Arial" pitchFamily="34" charset="0"/>
              </a:rPr>
              <a:t>отсутствие или недостаток необходимой квалификации у персонала (рабочих и ИТР); пользование недостоверной экономической информацией; утечка конфиденциальной информации из организации; отсутствие статистической информации для проведения маркетинга; подчинение бухгалтерского учета целям налогообложения, что ухудшает качество информации, используемой для анализа.</a:t>
            </a:r>
          </a:p>
          <a:p>
            <a:endParaRPr lang="ru-RU" sz="1100" dirty="0">
              <a:latin typeface="Arial" pitchFamily="34" charset="0"/>
              <a:cs typeface="Arial" pitchFamily="34" charset="0"/>
            </a:endParaRPr>
          </a:p>
        </p:txBody>
      </p:sp>
    </p:spTree>
    <p:extLst>
      <p:ext uri="{BB962C8B-B14F-4D97-AF65-F5344CB8AC3E}">
        <p14:creationId xmlns:p14="http://schemas.microsoft.com/office/powerpoint/2010/main" val="2640602851"/>
      </p:ext>
    </p:extLst>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E:\renat\119582.jpeg"/>
          <p:cNvPicPr>
            <a:picLocks noGrp="1" noChangeAspect="1" noChangeArrowheads="1"/>
          </p:cNvPicPr>
          <p:nvPr>
            <p:ph idx="1"/>
          </p:nvPr>
        </p:nvPicPr>
        <p:blipFill>
          <a:blip r:embed="rId2" cstate="print"/>
          <a:srcRect/>
          <a:stretch>
            <a:fillRect/>
          </a:stretch>
        </p:blipFill>
        <p:spPr bwMode="auto">
          <a:xfrm>
            <a:off x="-8496" y="0"/>
            <a:ext cx="9152495" cy="6858000"/>
          </a:xfrm>
          <a:prstGeom prst="rect">
            <a:avLst/>
          </a:prstGeom>
          <a:noFill/>
        </p:spPr>
      </p:pic>
      <p:sp>
        <p:nvSpPr>
          <p:cNvPr id="5" name="TextBox 4"/>
          <p:cNvSpPr txBox="1"/>
          <p:nvPr/>
        </p:nvSpPr>
        <p:spPr>
          <a:xfrm>
            <a:off x="500034" y="214290"/>
            <a:ext cx="8195898" cy="861774"/>
          </a:xfrm>
          <a:prstGeom prst="rect">
            <a:avLst/>
          </a:prstGeom>
          <a:noFill/>
        </p:spPr>
        <p:txBody>
          <a:bodyPr wrap="none" rtlCol="0">
            <a:spAutoFit/>
          </a:bodyPr>
          <a:lstStyle/>
          <a:p>
            <a:pPr marL="0" lvl="1"/>
            <a:r>
              <a:rPr lang="ru-RU" sz="3200" b="1" dirty="0"/>
              <a:t>Этапы стабилизации финансового состояния</a:t>
            </a:r>
            <a:endParaRPr lang="ru-RU" sz="2000" dirty="0"/>
          </a:p>
          <a:p>
            <a:endParaRPr lang="ru-RU" dirty="0"/>
          </a:p>
        </p:txBody>
      </p:sp>
      <p:sp>
        <p:nvSpPr>
          <p:cNvPr id="11" name="TextBox 10"/>
          <p:cNvSpPr txBox="1"/>
          <p:nvPr/>
        </p:nvSpPr>
        <p:spPr>
          <a:xfrm>
            <a:off x="128514" y="2564904"/>
            <a:ext cx="8572560" cy="4154984"/>
          </a:xfrm>
          <a:prstGeom prst="rect">
            <a:avLst/>
          </a:prstGeom>
          <a:noFill/>
        </p:spPr>
        <p:txBody>
          <a:bodyPr wrap="square" rtlCol="0">
            <a:spAutoFit/>
          </a:bodyPr>
          <a:lstStyle/>
          <a:p>
            <a:r>
              <a:rPr lang="ru-RU" sz="2400" b="1" dirty="0">
                <a:solidFill>
                  <a:srgbClr val="002060"/>
                </a:solidFill>
              </a:rPr>
              <a:t>ЭТАП I.</a:t>
            </a:r>
            <a:r>
              <a:rPr lang="ru-RU" sz="2400" dirty="0">
                <a:solidFill>
                  <a:srgbClr val="002060"/>
                </a:solidFill>
              </a:rPr>
              <a:t> </a:t>
            </a:r>
            <a:r>
              <a:rPr lang="ru-RU" sz="2400" b="1" i="1" dirty="0">
                <a:solidFill>
                  <a:srgbClr val="002060"/>
                </a:solidFill>
              </a:rPr>
              <a:t>Устранение неплатежеспособности</a:t>
            </a:r>
            <a:r>
              <a:rPr lang="ru-RU" sz="2400" dirty="0">
                <a:solidFill>
                  <a:srgbClr val="002060"/>
                </a:solidFill>
              </a:rPr>
              <a:t>. </a:t>
            </a:r>
          </a:p>
          <a:p>
            <a:r>
              <a:rPr lang="ru-RU" sz="2400" dirty="0"/>
              <a:t>В какой бы степени ни оценивался по результатам диагностики банкротства масштаб кризисного состояния предприятия, самой неотложной задачей в системе мер финансовой его стабилизации является восстановление способности к осуществлению платежей по своим неотложным финансовым обязательствам с тем, чтобы предупредить возникновение процедуры банкротства, наладить поставку материально-технических ресурсов для нормализации процесса производства.</a:t>
            </a:r>
          </a:p>
          <a:p>
            <a:endParaRPr lang="ru-RU" sz="2400" dirty="0"/>
          </a:p>
        </p:txBody>
      </p:sp>
    </p:spTree>
    <p:extLst>
      <p:ext uri="{BB962C8B-B14F-4D97-AF65-F5344CB8AC3E}">
        <p14:creationId xmlns:p14="http://schemas.microsoft.com/office/powerpoint/2010/main" val="336561427"/>
      </p:ext>
    </p:extLst>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4495561" y="2955401"/>
            <a:ext cx="3672408" cy="3747355"/>
          </a:xfrm>
          <a:prstGeom prst="rect">
            <a:avLst/>
          </a:prstGeom>
          <a:ln>
            <a:noFill/>
          </a:ln>
          <a:effectLst>
            <a:softEdge rad="112500"/>
          </a:effectLst>
        </p:spPr>
      </p:pic>
      <p:sp>
        <p:nvSpPr>
          <p:cNvPr id="5" name="Прямоугольник 4"/>
          <p:cNvSpPr/>
          <p:nvPr/>
        </p:nvSpPr>
        <p:spPr>
          <a:xfrm>
            <a:off x="571125" y="682165"/>
            <a:ext cx="7848872" cy="2246769"/>
          </a:xfrm>
          <a:prstGeom prst="rect">
            <a:avLst/>
          </a:prstGeom>
        </p:spPr>
        <p:txBody>
          <a:bodyPr wrap="square">
            <a:spAutoFit/>
          </a:bodyPr>
          <a:lstStyle/>
          <a:p>
            <a:pPr algn="just"/>
            <a:r>
              <a:rPr lang="ru-RU" sz="2000" b="1" dirty="0"/>
              <a:t>Под финансовым состоянием понимается способность предприятия финансировать свою деятельность. Оно характеризуется обеспеченностью финансовыми ресурсами, необходимыми для нормального функционирования предприятия, целесообразностью их размещения и эффективностью использования, финансовыми взаимоотношениями с другими юридическими и физическими лицами, платежеспособностью и финансовой устойчивостью.</a:t>
            </a:r>
          </a:p>
        </p:txBody>
      </p:sp>
      <p:sp>
        <p:nvSpPr>
          <p:cNvPr id="7" name="Прямоугольник 6"/>
          <p:cNvSpPr/>
          <p:nvPr/>
        </p:nvSpPr>
        <p:spPr>
          <a:xfrm>
            <a:off x="593666" y="3090140"/>
            <a:ext cx="3384376" cy="3477875"/>
          </a:xfrm>
          <a:prstGeom prst="rect">
            <a:avLst/>
          </a:prstGeom>
        </p:spPr>
        <p:txBody>
          <a:bodyPr wrap="square">
            <a:spAutoFit/>
          </a:bodyPr>
          <a:lstStyle/>
          <a:p>
            <a:pPr algn="just"/>
            <a:r>
              <a:rPr lang="ru-RU" sz="2000" dirty="0">
                <a:latin typeface="Times New Roman" panose="02020603050405020304" pitchFamily="18" charset="0"/>
                <a:cs typeface="Times New Roman" panose="02020603050405020304" pitchFamily="18" charset="0"/>
              </a:rPr>
              <a:t>Финансовое состояние может быть устойчивым, неустойчивым и кризисным. Способность предприятия своевременно производить платежи, финансировать свою деятельность на расширенной основе свидетельствует о его хорошем финансовом состоянии.</a:t>
            </a: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121" name="Picture 1" descr="E:\renat\1308196994_21.png"/>
          <p:cNvPicPr>
            <a:picLocks noGrp="1" noChangeAspect="1" noChangeArrowheads="1"/>
          </p:cNvPicPr>
          <p:nvPr>
            <p:ph idx="1"/>
          </p:nvPr>
        </p:nvPicPr>
        <p:blipFill>
          <a:blip r:embed="rId2" cstate="print"/>
          <a:srcRect/>
          <a:stretch>
            <a:fillRect/>
          </a:stretch>
        </p:blipFill>
        <p:spPr bwMode="auto">
          <a:xfrm>
            <a:off x="0" y="0"/>
            <a:ext cx="9143999" cy="3214686"/>
          </a:xfrm>
          <a:prstGeom prst="rect">
            <a:avLst/>
          </a:prstGeom>
          <a:noFill/>
        </p:spPr>
      </p:pic>
      <p:sp>
        <p:nvSpPr>
          <p:cNvPr id="5" name="TextBox 4"/>
          <p:cNvSpPr txBox="1"/>
          <p:nvPr/>
        </p:nvSpPr>
        <p:spPr>
          <a:xfrm>
            <a:off x="0" y="3214686"/>
            <a:ext cx="9144000" cy="3170099"/>
          </a:xfrm>
          <a:prstGeom prst="rect">
            <a:avLst/>
          </a:prstGeom>
          <a:noFill/>
        </p:spPr>
        <p:txBody>
          <a:bodyPr wrap="square" rtlCol="0">
            <a:spAutoFit/>
          </a:bodyPr>
          <a:lstStyle/>
          <a:p>
            <a:r>
              <a:rPr lang="ru-RU" sz="2000" b="1" i="1" dirty="0"/>
              <a:t>ЭТАП II. Восстановление финансовой устойчивости</a:t>
            </a:r>
            <a:r>
              <a:rPr lang="ru-RU" sz="2000" dirty="0"/>
              <a:t>. </a:t>
            </a:r>
          </a:p>
          <a:p>
            <a:r>
              <a:rPr lang="ru-RU" sz="2000" dirty="0"/>
              <a:t>Неплатежеспособность организации может быть устранена в течение короткого периода за счет осуществления ряда аварийных финансовых операций, но если сами причины, генерирующие неплатежеспособность, будут оставаться неизменными, то вскоре организация снова может оказаться неплатежеспособной. Поэтому важно одновременно устранить негативные</a:t>
            </a:r>
          </a:p>
          <a:p>
            <a:r>
              <a:rPr lang="ru-RU" sz="2000" dirty="0"/>
              <a:t>причины или резко ограничить их влияние на финансовую устойчивость организации. Это позволит устранить угрозу банкротства не только в коротком, но и в относительно более продолжительном промежутке времени.</a:t>
            </a:r>
          </a:p>
          <a:p>
            <a:endParaRPr lang="ru-RU" sz="2000" dirty="0"/>
          </a:p>
        </p:txBody>
      </p:sp>
    </p:spTree>
    <p:extLst>
      <p:ext uri="{BB962C8B-B14F-4D97-AF65-F5344CB8AC3E}">
        <p14:creationId xmlns:p14="http://schemas.microsoft.com/office/powerpoint/2010/main" val="1998572947"/>
      </p:ext>
    </p:extLst>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38895.jpg"/>
          <p:cNvPicPr>
            <a:picLocks noGrp="1" noChangeAspect="1"/>
          </p:cNvPicPr>
          <p:nvPr>
            <p:ph idx="1"/>
          </p:nvPr>
        </p:nvPicPr>
        <p:blipFill>
          <a:blip r:embed="rId2" cstate="print"/>
          <a:stretch>
            <a:fillRect/>
          </a:stretch>
        </p:blipFill>
        <p:spPr>
          <a:xfrm>
            <a:off x="4643438" y="0"/>
            <a:ext cx="4500562" cy="6863578"/>
          </a:xfrm>
        </p:spPr>
      </p:pic>
      <p:sp>
        <p:nvSpPr>
          <p:cNvPr id="5" name="TextBox 4"/>
          <p:cNvSpPr txBox="1"/>
          <p:nvPr/>
        </p:nvSpPr>
        <p:spPr>
          <a:xfrm>
            <a:off x="285720" y="0"/>
            <a:ext cx="4714876" cy="7063472"/>
          </a:xfrm>
          <a:prstGeom prst="rect">
            <a:avLst/>
          </a:prstGeom>
          <a:noFill/>
        </p:spPr>
        <p:txBody>
          <a:bodyPr wrap="square" rtlCol="0">
            <a:spAutoFit/>
          </a:bodyPr>
          <a:lstStyle/>
          <a:p>
            <a:r>
              <a:rPr lang="ru-RU" sz="1500" b="1" i="1" dirty="0"/>
              <a:t>Этап III. Обеспечение финансового равновесия в длительном периоде.</a:t>
            </a:r>
            <a:endParaRPr lang="ru-RU" sz="1500" dirty="0"/>
          </a:p>
          <a:p>
            <a:r>
              <a:rPr lang="ru-RU" sz="1500" dirty="0"/>
              <a:t>Полная финансовая стабилизация достигается только тогда, когда организация обеспечила длительное финансовое равновесие в процессе своего функционирования, создала условия для своего самофинансирования, развития производства и устранения старых и возникающих новых угроз улучшению финансовых результатов деятельности организации.</a:t>
            </a:r>
          </a:p>
          <a:p>
            <a:r>
              <a:rPr lang="ru-RU" sz="1500" dirty="0"/>
              <a:t>Обеспечение финансовой стабильности (равновесия) в длительном периоде обеспечивается целым рядом мер:</a:t>
            </a:r>
          </a:p>
          <a:p>
            <a:r>
              <a:rPr lang="ru-RU" sz="1500" dirty="0"/>
              <a:t>- внедрением новых видов рентабельной продукции, обладающей конкурентными преимуществами на рынке;</a:t>
            </a:r>
          </a:p>
          <a:p>
            <a:r>
              <a:rPr lang="ru-RU" sz="1500" dirty="0"/>
              <a:t>- использованием эффективных видов материальных ресурсов для снижения себестоимости выпускаемой продукции;</a:t>
            </a:r>
          </a:p>
          <a:p>
            <a:r>
              <a:rPr lang="ru-RU" sz="1500" dirty="0"/>
              <a:t>- повышением качества продукции и улучшением потребительских свойств выпускаемой продукции;</a:t>
            </a:r>
          </a:p>
          <a:p>
            <a:r>
              <a:rPr lang="ru-RU" sz="1500" dirty="0"/>
              <a:t>- ускорением оборачиваемости оборотных активов;</a:t>
            </a:r>
          </a:p>
          <a:p>
            <a:r>
              <a:rPr lang="ru-RU" sz="1500" dirty="0"/>
              <a:t>- увеличением объема выпуска за счет обновления оборудования и использования новых технологий;</a:t>
            </a:r>
          </a:p>
          <a:p>
            <a:r>
              <a:rPr lang="ru-RU" sz="1500" dirty="0"/>
              <a:t>- сокращением сроков расчетов за поставляемую продукцию;</a:t>
            </a:r>
          </a:p>
          <a:p>
            <a:r>
              <a:rPr lang="ru-RU" sz="1500" dirty="0"/>
              <a:t>- использованием фондовых инструментов для повышения дохода от </a:t>
            </a:r>
            <a:r>
              <a:rPr lang="ru-RU" sz="1500" dirty="0" err="1"/>
              <a:t>внереализационной</a:t>
            </a:r>
            <a:r>
              <a:rPr lang="ru-RU" sz="1500" dirty="0"/>
              <a:t> деятельности и др.</a:t>
            </a:r>
          </a:p>
          <a:p>
            <a:endParaRPr lang="ru-RU" dirty="0"/>
          </a:p>
        </p:txBody>
      </p:sp>
    </p:spTree>
    <p:extLst>
      <p:ext uri="{BB962C8B-B14F-4D97-AF65-F5344CB8AC3E}">
        <p14:creationId xmlns:p14="http://schemas.microsoft.com/office/powerpoint/2010/main" val="20300862"/>
      </p:ext>
    </p:extLst>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90609_torba.jpg"/>
          <p:cNvPicPr>
            <a:picLocks noGrp="1" noChangeAspect="1"/>
          </p:cNvPicPr>
          <p:nvPr>
            <p:ph idx="1"/>
          </p:nvPr>
        </p:nvPicPr>
        <p:blipFill>
          <a:blip r:embed="rId2" cstate="print"/>
          <a:stretch>
            <a:fillRect/>
          </a:stretch>
        </p:blipFill>
        <p:spPr>
          <a:xfrm>
            <a:off x="6948264" y="5314428"/>
            <a:ext cx="2195736" cy="1549148"/>
          </a:xfrm>
        </p:spPr>
      </p:pic>
      <p:sp>
        <p:nvSpPr>
          <p:cNvPr id="5" name="TextBox 4"/>
          <p:cNvSpPr txBox="1"/>
          <p:nvPr/>
        </p:nvSpPr>
        <p:spPr>
          <a:xfrm>
            <a:off x="-8610" y="0"/>
            <a:ext cx="8036994" cy="6494085"/>
          </a:xfrm>
          <a:prstGeom prst="rect">
            <a:avLst/>
          </a:prstGeom>
          <a:noFill/>
        </p:spPr>
        <p:txBody>
          <a:bodyPr wrap="square" rtlCol="0">
            <a:spAutoFit/>
          </a:bodyPr>
          <a:lstStyle/>
          <a:p>
            <a:r>
              <a:rPr lang="ru-RU" sz="1600" b="1" dirty="0"/>
              <a:t>Схема 1. Повышение эффективности использования основных средств организации и снижение затрат на их создание:</a:t>
            </a:r>
            <a:endParaRPr lang="ru-RU" sz="1600" dirty="0"/>
          </a:p>
          <a:p>
            <a:r>
              <a:rPr lang="ru-RU" sz="1600" dirty="0"/>
              <a:t>а)</a:t>
            </a:r>
            <a:r>
              <a:rPr lang="ru-RU" sz="1600" i="1" dirty="0"/>
              <a:t> мероприятия по повышению эффективности оборудования: </a:t>
            </a:r>
            <a:r>
              <a:rPr lang="ru-RU" sz="1600" dirty="0"/>
              <a:t> определение перечня оборудования (инвентаря, приспособлений), не используемого или мало (редко) используемого в производственной деятельности; определение круга потенциальных покупателей и пользователей излишнего оборудования, в первую очередь среди кредиторов, поставщиков материалов, комплектующих и т.д., а также среди организаций, эксплуатирующих аналогичное оборудование; продажа излишнего или мало используемого оборудования; сдача в аренду желающим предпринимателям излишнего или мало используемого оборудования; обмен оборудованием между организациями; консервация оборудования для исключения его из налогооблагаемой базы, списание старого, изношенного оборудования в металлолом; если организация арендует оборудование, следует изучить возможности перезаключения арендного договора с арендодателем на новых, более экономичных условиях или отказаться от него; рассмотрение возможности альтернативного использования излишнего или мало используемого оборудования для производства других видов продукции или оказания услуг с целью получения новых источников дохода, возможно, в кооперации с другими организациями и предпринимателями и др.;</a:t>
            </a:r>
          </a:p>
          <a:p>
            <a:r>
              <a:rPr lang="ru-RU" sz="1600" i="1" dirty="0"/>
              <a:t>б) этапы повышения эффективности использования административных, производственных и складских помещений: </a:t>
            </a:r>
            <a:r>
              <a:rPr lang="ru-RU" sz="1600" dirty="0"/>
              <a:t>определение перечня площадей административного, производственного и складского назначения, мало используемого в текущей хозяйственной деятельности организации; сокращение указанных площадей в соответствии с ожидаемым уровнем производства; определение круга потенциальных покупателей и пользователей административной, производственной и складской площадей организации, в первую очередь среди кредиторов, поставщиков материальных ресурсов, клиентов-покупателей.</a:t>
            </a:r>
          </a:p>
        </p:txBody>
      </p:sp>
    </p:spTree>
    <p:extLst>
      <p:ext uri="{BB962C8B-B14F-4D97-AF65-F5344CB8AC3E}">
        <p14:creationId xmlns:p14="http://schemas.microsoft.com/office/powerpoint/2010/main" val="4250531200"/>
      </p:ext>
    </p:extLst>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sxc_budzet.jpg"/>
          <p:cNvPicPr>
            <a:picLocks noGrp="1" noChangeAspect="1"/>
          </p:cNvPicPr>
          <p:nvPr>
            <p:ph idx="1"/>
          </p:nvPr>
        </p:nvPicPr>
        <p:blipFill>
          <a:blip r:embed="rId2" cstate="print"/>
          <a:stretch>
            <a:fillRect/>
          </a:stretch>
        </p:blipFill>
        <p:spPr>
          <a:xfrm>
            <a:off x="0" y="0"/>
            <a:ext cx="9143999" cy="6858000"/>
          </a:xfrm>
        </p:spPr>
      </p:pic>
      <p:sp>
        <p:nvSpPr>
          <p:cNvPr id="5" name="TextBox 4"/>
          <p:cNvSpPr txBox="1"/>
          <p:nvPr/>
        </p:nvSpPr>
        <p:spPr>
          <a:xfrm>
            <a:off x="0" y="714356"/>
            <a:ext cx="9144000" cy="4247317"/>
          </a:xfrm>
          <a:prstGeom prst="rect">
            <a:avLst/>
          </a:prstGeom>
          <a:noFill/>
        </p:spPr>
        <p:txBody>
          <a:bodyPr wrap="square" rtlCol="0">
            <a:spAutoFit/>
          </a:bodyPr>
          <a:lstStyle/>
          <a:p>
            <a:r>
              <a:rPr lang="ru-RU" b="1" i="1" dirty="0"/>
              <a:t>Схема 2. Сокращение капитальных вложений:</a:t>
            </a:r>
            <a:endParaRPr lang="ru-RU" dirty="0"/>
          </a:p>
          <a:p>
            <a:r>
              <a:rPr lang="ru-RU" dirty="0"/>
              <a:t>- остановка инвестиционных проектов, которые </a:t>
            </a:r>
            <a:r>
              <a:rPr lang="ru-RU" dirty="0">
                <a:solidFill>
                  <a:srgbClr val="00B0F0"/>
                </a:solidFill>
              </a:rPr>
              <a:t>стали менее эффективными (убыточными) </a:t>
            </a:r>
            <a:r>
              <a:rPr lang="ru-RU" dirty="0"/>
              <a:t>в результате изменения внешних рыночных </a:t>
            </a:r>
            <a:r>
              <a:rPr lang="ru-RU" dirty="0">
                <a:solidFill>
                  <a:srgbClr val="00B0F0"/>
                </a:solidFill>
              </a:rPr>
              <a:t>факторов (ситуации), рассмотрение </a:t>
            </a:r>
            <a:r>
              <a:rPr lang="ru-RU" dirty="0"/>
              <a:t>возможности воз­врата большей части </a:t>
            </a:r>
            <a:r>
              <a:rPr lang="ru-RU" dirty="0">
                <a:solidFill>
                  <a:srgbClr val="00B0F0"/>
                </a:solidFill>
              </a:rPr>
              <a:t>вложенных средств;</a:t>
            </a:r>
          </a:p>
          <a:p>
            <a:r>
              <a:rPr lang="ru-RU" dirty="0"/>
              <a:t>- изменение графиков инвестиц</a:t>
            </a:r>
            <a:r>
              <a:rPr lang="ru-RU" dirty="0">
                <a:solidFill>
                  <a:srgbClr val="00B0F0"/>
                </a:solidFill>
              </a:rPr>
              <a:t>ий с целью уменьшения рисковой денежной нагрузки </a:t>
            </a:r>
            <a:r>
              <a:rPr lang="ru-RU" dirty="0"/>
              <a:t> путем пересмотра этапов ка</a:t>
            </a:r>
            <a:r>
              <a:rPr lang="ru-RU" dirty="0">
                <a:solidFill>
                  <a:srgbClr val="00B0F0"/>
                </a:solidFill>
              </a:rPr>
              <a:t>питальных вложений в связи с изменением внешних </a:t>
            </a:r>
            <a:r>
              <a:rPr lang="ru-RU" dirty="0"/>
              <a:t>обстоятельств;</a:t>
            </a:r>
          </a:p>
          <a:p>
            <a:r>
              <a:rPr lang="ru-RU" dirty="0"/>
              <a:t>- определение возмож</a:t>
            </a:r>
            <a:r>
              <a:rPr lang="ru-RU" dirty="0">
                <a:solidFill>
                  <a:srgbClr val="00B0F0"/>
                </a:solidFill>
              </a:rPr>
              <a:t>ности передачи объектов незавершенного строительства или </a:t>
            </a:r>
            <a:r>
              <a:rPr lang="ru-RU" dirty="0"/>
              <a:t>привлечения сторон</a:t>
            </a:r>
            <a:r>
              <a:rPr lang="ru-RU" dirty="0">
                <a:solidFill>
                  <a:srgbClr val="00B0F0"/>
                </a:solidFill>
              </a:rPr>
              <a:t>них инвесторов для быстрейшего окончания строительства и ввода </a:t>
            </a:r>
            <a:r>
              <a:rPr lang="ru-RU" dirty="0"/>
              <a:t>объектов в экспл</a:t>
            </a:r>
            <a:r>
              <a:rPr lang="ru-RU" dirty="0">
                <a:solidFill>
                  <a:srgbClr val="00B0F0"/>
                </a:solidFill>
              </a:rPr>
              <a:t>уатацию;</a:t>
            </a:r>
          </a:p>
          <a:p>
            <a:r>
              <a:rPr lang="ru-RU" dirty="0"/>
              <a:t>- консерваци</a:t>
            </a:r>
            <a:r>
              <a:rPr lang="ru-RU" dirty="0">
                <a:solidFill>
                  <a:srgbClr val="00B0F0"/>
                </a:solidFill>
              </a:rPr>
              <a:t>я объектов капитального строительства с целью снижения </a:t>
            </a:r>
            <a:r>
              <a:rPr lang="ru-RU" dirty="0"/>
              <a:t>текущих затрат по их содер</a:t>
            </a:r>
            <a:r>
              <a:rPr lang="ru-RU" dirty="0">
                <a:solidFill>
                  <a:srgbClr val="00B0F0"/>
                </a:solidFill>
              </a:rPr>
              <a:t>жанию;</a:t>
            </a:r>
          </a:p>
          <a:p>
            <a:r>
              <a:rPr lang="ru-RU" dirty="0"/>
              <a:t>- пе</a:t>
            </a:r>
            <a:r>
              <a:rPr lang="ru-RU" dirty="0">
                <a:solidFill>
                  <a:srgbClr val="00B0F0"/>
                </a:solidFill>
              </a:rPr>
              <a:t>реориентирование инвестиционного проекта на новую деятель</a:t>
            </a:r>
            <a:r>
              <a:rPr lang="ru-RU" dirty="0"/>
              <a:t>ность, возможно, в коо</a:t>
            </a:r>
            <a:r>
              <a:rPr lang="ru-RU" dirty="0">
                <a:solidFill>
                  <a:srgbClr val="00B0F0"/>
                </a:solidFill>
              </a:rPr>
              <a:t>перации с новыми инвесторами и др.</a:t>
            </a:r>
          </a:p>
          <a:p>
            <a:endParaRPr lang="ru-RU" dirty="0"/>
          </a:p>
        </p:txBody>
      </p:sp>
    </p:spTree>
    <p:extLst>
      <p:ext uri="{BB962C8B-B14F-4D97-AF65-F5344CB8AC3E}">
        <p14:creationId xmlns:p14="http://schemas.microsoft.com/office/powerpoint/2010/main" val="2425986354"/>
      </p:ext>
    </p:extLst>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scales-hi.png"/>
          <p:cNvPicPr>
            <a:picLocks noGrp="1" noChangeAspect="1"/>
          </p:cNvPicPr>
          <p:nvPr>
            <p:ph idx="1"/>
          </p:nvPr>
        </p:nvPicPr>
        <p:blipFill>
          <a:blip r:embed="rId2" cstate="print"/>
          <a:stretch>
            <a:fillRect/>
          </a:stretch>
        </p:blipFill>
        <p:spPr>
          <a:xfrm>
            <a:off x="0" y="37678"/>
            <a:ext cx="9144000" cy="6800895"/>
          </a:xfrm>
        </p:spPr>
      </p:pic>
      <p:sp>
        <p:nvSpPr>
          <p:cNvPr id="5" name="TextBox 4"/>
          <p:cNvSpPr txBox="1"/>
          <p:nvPr/>
        </p:nvSpPr>
        <p:spPr>
          <a:xfrm>
            <a:off x="0" y="0"/>
            <a:ext cx="9144000" cy="5909310"/>
          </a:xfrm>
          <a:prstGeom prst="rect">
            <a:avLst/>
          </a:prstGeom>
          <a:noFill/>
        </p:spPr>
        <p:txBody>
          <a:bodyPr wrap="square" rtlCol="0">
            <a:spAutoFit/>
          </a:bodyPr>
          <a:lstStyle/>
          <a:p>
            <a:r>
              <a:rPr lang="ru-RU" b="1" i="1" dirty="0"/>
              <a:t>Схема 3. Рационализация производственных запасов</a:t>
            </a:r>
            <a:r>
              <a:rPr lang="ru-RU" dirty="0"/>
              <a:t>:</a:t>
            </a:r>
          </a:p>
          <a:p>
            <a:r>
              <a:rPr lang="ru-RU" dirty="0"/>
              <a:t>- уменьшение размеров неприкосновенных запасов за счет договоренности о более коротком сроке выполнения заказов на поставку и более равномерном поступлении материалов;</a:t>
            </a:r>
          </a:p>
          <a:p>
            <a:r>
              <a:rPr lang="ru-RU" dirty="0"/>
              <a:t>- распределение запасов по степени их важности для стабильной деятельности организации, уменьшение объема тех видов запа­сов, которые не являются критическими для функционирования организации;</a:t>
            </a:r>
          </a:p>
          <a:p>
            <a:r>
              <a:rPr lang="ru-RU" dirty="0"/>
              <a:t>- определение видов и количества излишков материалов (деталей, товаров), не используемых в производстве, или запасов, образовавшихся от закрытия нерентабельного производства, или залежавшихся товаров (материалов), готовой продукции и т.д.;</a:t>
            </a:r>
          </a:p>
          <a:p>
            <a:r>
              <a:rPr lang="ru-RU" dirty="0"/>
              <a:t>- уменьшение затрат, связанных с хранением материальных ресурсов;</a:t>
            </a:r>
          </a:p>
          <a:p>
            <a:r>
              <a:rPr lang="ru-RU" dirty="0"/>
              <a:t>- определение круга потенциальных потребителей материальных ресурсов, в первую очередь кредиторов-поставщиков, клиентов- покупателей;</a:t>
            </a:r>
          </a:p>
          <a:p>
            <a:r>
              <a:rPr lang="ru-RU" dirty="0"/>
              <a:t>- продажа излишних материальных ресурсов, готовой продукции или их передача в зачет своих обязательств кредиторам;</a:t>
            </a:r>
          </a:p>
          <a:p>
            <a:r>
              <a:rPr lang="ru-RU" dirty="0"/>
              <a:t>- рассмотрение возможности распродажи залежавшихся запасов, некондиционных товаров и изделий со скидками с тем, чтобы получить дополнительные средства и снизить издержки хранения;</a:t>
            </a:r>
          </a:p>
          <a:p>
            <a:r>
              <a:rPr lang="ru-RU" dirty="0"/>
              <a:t>- определение возможности переработки, восстановления ка­чества залежавшихся запасов с целью их продажи по повышенной цене.</a:t>
            </a:r>
          </a:p>
          <a:p>
            <a:endParaRPr lang="ru-RU" dirty="0"/>
          </a:p>
        </p:txBody>
      </p:sp>
    </p:spTree>
    <p:extLst>
      <p:ext uri="{BB962C8B-B14F-4D97-AF65-F5344CB8AC3E}">
        <p14:creationId xmlns:p14="http://schemas.microsoft.com/office/powerpoint/2010/main" val="2867299692"/>
      </p:ext>
    </p:extLst>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3-b.jpg"/>
          <p:cNvPicPr>
            <a:picLocks noGrp="1" noChangeAspect="1"/>
          </p:cNvPicPr>
          <p:nvPr>
            <p:ph idx="1"/>
          </p:nvPr>
        </p:nvPicPr>
        <p:blipFill>
          <a:blip r:embed="rId2" cstate="print"/>
          <a:stretch>
            <a:fillRect/>
          </a:stretch>
        </p:blipFill>
        <p:spPr>
          <a:xfrm>
            <a:off x="1" y="0"/>
            <a:ext cx="4572000" cy="6858000"/>
          </a:xfrm>
        </p:spPr>
      </p:pic>
      <p:sp>
        <p:nvSpPr>
          <p:cNvPr id="5" name="TextBox 4"/>
          <p:cNvSpPr txBox="1"/>
          <p:nvPr/>
        </p:nvSpPr>
        <p:spPr>
          <a:xfrm>
            <a:off x="4572000" y="0"/>
            <a:ext cx="4572000" cy="7263527"/>
          </a:xfrm>
          <a:prstGeom prst="rect">
            <a:avLst/>
          </a:prstGeom>
          <a:noFill/>
        </p:spPr>
        <p:txBody>
          <a:bodyPr wrap="square" rtlCol="0">
            <a:spAutoFit/>
          </a:bodyPr>
          <a:lstStyle/>
          <a:p>
            <a:r>
              <a:rPr lang="ru-RU" sz="1400" b="1" i="1" dirty="0"/>
              <a:t>Схема 4. Рационализация производства:</a:t>
            </a:r>
            <a:endParaRPr lang="ru-RU" sz="1400" dirty="0"/>
          </a:p>
          <a:p>
            <a:r>
              <a:rPr lang="ru-RU" sz="1400" dirty="0"/>
              <a:t>- закрытие нерентабельных производств с высвобождением материальных ресурсов, персонала, оборудования и производственных площадей;</a:t>
            </a:r>
          </a:p>
          <a:p>
            <a:r>
              <a:rPr lang="ru-RU" sz="1400" dirty="0"/>
              <a:t>- сокращение длительности (цикла) незавершенного производства за счет применения более современной технологии;</a:t>
            </a:r>
          </a:p>
          <a:p>
            <a:r>
              <a:rPr lang="ru-RU" sz="1400" dirty="0"/>
              <a:t>- повышение качества выпускаемой продукции за счет внедрения пооперационного контроля качества по технологическим переделам;</a:t>
            </a:r>
          </a:p>
          <a:p>
            <a:r>
              <a:rPr lang="ru-RU" sz="1400" dirty="0"/>
              <a:t>- увеличение выпуска продукции на рентабельных участках производства за счет концентрации на них материальных и трудовых ресурсов;</a:t>
            </a:r>
          </a:p>
          <a:p>
            <a:r>
              <a:rPr lang="ru-RU" sz="1400" dirty="0"/>
              <a:t>- переориентация нерентабельного производства на выпуск более доходной новой продукции, пользующейся спросом на рынке, путем кооперирования с другими организациями и привлечения средств инвесторов;</a:t>
            </a:r>
          </a:p>
          <a:p>
            <a:r>
              <a:rPr lang="ru-RU" sz="1400" dirty="0"/>
              <a:t>- прекращение производства продукции «на склад»;</a:t>
            </a:r>
          </a:p>
          <a:p>
            <a:r>
              <a:rPr lang="ru-RU" sz="1400" dirty="0"/>
              <a:t>- сокращение рабочих мест соответственно сокращению объемов продаж;</a:t>
            </a:r>
          </a:p>
          <a:p>
            <a:r>
              <a:rPr lang="ru-RU" sz="1400" dirty="0"/>
              <a:t>- прекращение видов деятельности, обслуживающих основное про­изводство (ремонт, транспорт, изготовление непрофильных изделий и т.д.), с передачей их специализированным организациям и др.</a:t>
            </a:r>
          </a:p>
          <a:p>
            <a:r>
              <a:rPr lang="ru-RU" sz="1400" dirty="0"/>
              <a:t>- всевозможные соглашения в части уступки кредиторов (сокращение общей суммы задолженности, освобождение от уплаты полностью или частично процентов, сокращения процентной ставки, отсрочка и рассрочка платежа);</a:t>
            </a:r>
          </a:p>
          <a:p>
            <a:r>
              <a:rPr lang="ru-RU" sz="1400" dirty="0"/>
              <a:t>- переоформление задолженности в обеспеченные обязательства в обмен на сокращение суммы долга, процентов, увеличение срока погашения долга.</a:t>
            </a:r>
          </a:p>
          <a:p>
            <a:endParaRPr lang="ru-RU" dirty="0"/>
          </a:p>
        </p:txBody>
      </p:sp>
    </p:spTree>
    <p:extLst>
      <p:ext uri="{BB962C8B-B14F-4D97-AF65-F5344CB8AC3E}">
        <p14:creationId xmlns:p14="http://schemas.microsoft.com/office/powerpoint/2010/main" val="2935816479"/>
      </p:ext>
    </p:extLst>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314996818_demotivator_pak_nomer98_20_bender777post.jpg"/>
          <p:cNvPicPr>
            <a:picLocks noGrp="1" noChangeAspect="1"/>
          </p:cNvPicPr>
          <p:nvPr>
            <p:ph idx="1"/>
          </p:nvPr>
        </p:nvPicPr>
        <p:blipFill>
          <a:blip r:embed="rId2" cstate="print"/>
          <a:stretch>
            <a:fillRect/>
          </a:stretch>
        </p:blipFill>
        <p:spPr>
          <a:xfrm>
            <a:off x="0" y="3214686"/>
            <a:ext cx="9144000" cy="3683256"/>
          </a:xfrm>
        </p:spPr>
      </p:pic>
      <p:sp>
        <p:nvSpPr>
          <p:cNvPr id="5" name="TextBox 4"/>
          <p:cNvSpPr txBox="1"/>
          <p:nvPr/>
        </p:nvSpPr>
        <p:spPr>
          <a:xfrm>
            <a:off x="0" y="0"/>
            <a:ext cx="9144000" cy="3570208"/>
          </a:xfrm>
          <a:prstGeom prst="rect">
            <a:avLst/>
          </a:prstGeom>
          <a:noFill/>
        </p:spPr>
        <p:txBody>
          <a:bodyPr wrap="square" rtlCol="0">
            <a:spAutoFit/>
          </a:bodyPr>
          <a:lstStyle/>
          <a:p>
            <a:r>
              <a:rPr lang="ru-RU" sz="1600" b="1" i="1" dirty="0"/>
              <a:t>Схема 5. Ускорение оборота денежных средств:</a:t>
            </a:r>
            <a:endParaRPr lang="ru-RU" sz="1600" dirty="0"/>
          </a:p>
          <a:p>
            <a:r>
              <a:rPr lang="ru-RU" sz="1600" dirty="0"/>
              <a:t>- создание системы стимулов (скидок) для клиентов, приобретающих продукцию организации, с целью ускорения оплаты за продукцию (применение предоплаты, досрочная оплата по сравнению с договором, оплата в срок);</a:t>
            </a:r>
          </a:p>
          <a:p>
            <a:r>
              <a:rPr lang="ru-RU" sz="1600" dirty="0"/>
              <a:t>- создание системы стимулов (скидок) клиентам, увеличивающим объем закупок продукции и своевременно ее оплачивающим;</a:t>
            </a:r>
          </a:p>
          <a:p>
            <a:r>
              <a:rPr lang="ru-RU" sz="1600" dirty="0"/>
              <a:t>- применение системы оплаты менеджеров, отвечающих за сбыт продукции, в зависимости от объема поступления денежных средств от клиентов, с которыми они работают;</a:t>
            </a:r>
          </a:p>
          <a:p>
            <a:r>
              <a:rPr lang="ru-RU" sz="1600" dirty="0"/>
              <a:t>- рассмотрение возможностей продажи дебиторской задолженно­сти своему банку (</a:t>
            </a:r>
            <a:r>
              <a:rPr lang="ru-RU" sz="1600" dirty="0" err="1"/>
              <a:t>факторинговые</a:t>
            </a:r>
            <a:r>
              <a:rPr lang="ru-RU" sz="1600" dirty="0"/>
              <a:t> операции) или кредиторам;</a:t>
            </a:r>
          </a:p>
          <a:p>
            <a:r>
              <a:rPr lang="ru-RU" sz="1600" dirty="0"/>
              <a:t>- рассмотрение отношений с клиентами, потребляющими продукцию организации, их финансового состояния с точки зрения возникновения возможных рисков и установление в зависимости от них возможных лимитов товарного кредита, предоставляемого каждому клиенту, и др.</a:t>
            </a:r>
          </a:p>
          <a:p>
            <a:endParaRPr lang="ru-RU" dirty="0"/>
          </a:p>
        </p:txBody>
      </p:sp>
    </p:spTree>
    <p:extLst>
      <p:ext uri="{BB962C8B-B14F-4D97-AF65-F5344CB8AC3E}">
        <p14:creationId xmlns:p14="http://schemas.microsoft.com/office/powerpoint/2010/main" val="2378737587"/>
      </p:ext>
    </p:extLst>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pravila-snizheniya-zatrat.jpg"/>
          <p:cNvPicPr>
            <a:picLocks noGrp="1" noChangeAspect="1"/>
          </p:cNvPicPr>
          <p:nvPr>
            <p:ph idx="1"/>
          </p:nvPr>
        </p:nvPicPr>
        <p:blipFill>
          <a:blip r:embed="rId2" cstate="print"/>
          <a:stretch>
            <a:fillRect/>
          </a:stretch>
        </p:blipFill>
        <p:spPr>
          <a:xfrm>
            <a:off x="0" y="0"/>
            <a:ext cx="9144000" cy="6863577"/>
          </a:xfrm>
        </p:spPr>
      </p:pic>
      <p:sp>
        <p:nvSpPr>
          <p:cNvPr id="5" name="TextBox 4"/>
          <p:cNvSpPr txBox="1"/>
          <p:nvPr/>
        </p:nvSpPr>
        <p:spPr>
          <a:xfrm>
            <a:off x="0" y="0"/>
            <a:ext cx="9144000" cy="7017306"/>
          </a:xfrm>
          <a:prstGeom prst="rect">
            <a:avLst/>
          </a:prstGeom>
          <a:noFill/>
        </p:spPr>
        <p:txBody>
          <a:bodyPr wrap="square" rtlCol="0">
            <a:spAutoFit/>
          </a:bodyPr>
          <a:lstStyle/>
          <a:p>
            <a:r>
              <a:rPr lang="ru-RU" b="1" i="1" dirty="0"/>
              <a:t>Схема 6. Снижение затрат в производственной и коммерческой деятельности:</a:t>
            </a:r>
            <a:endParaRPr lang="ru-RU" dirty="0"/>
          </a:p>
          <a:p>
            <a:r>
              <a:rPr lang="ru-RU" dirty="0"/>
              <a:t>- уменьшение общехозяйственных расходов в части затрат на автотранспорт, представительские расходы, командировки, охрану и др.;</a:t>
            </a:r>
          </a:p>
          <a:p>
            <a:r>
              <a:rPr lang="ru-RU" dirty="0"/>
              <a:t>- внедрение ресурсосберегающих технологий;</a:t>
            </a:r>
          </a:p>
          <a:p>
            <a:r>
              <a:rPr lang="ru-RU" dirty="0"/>
              <a:t>- упрощение организационной структуры в целях устранения излишних уровней управления и сокращения затрат на оплату тру­да управленческого персонала;</a:t>
            </a:r>
          </a:p>
          <a:p>
            <a:r>
              <a:rPr lang="ru-RU" dirty="0"/>
              <a:t>- введение более жесткого контроля за потреблением энергоресурсов;</a:t>
            </a:r>
          </a:p>
          <a:p>
            <a:r>
              <a:rPr lang="ru-RU" dirty="0"/>
              <a:t>- осуществление закупок материалов совместно с другими покупателями у одного поставщика с целью уменьшения транспортных и других расходов;</a:t>
            </a:r>
          </a:p>
          <a:p>
            <a:r>
              <a:rPr lang="ru-RU" dirty="0"/>
              <a:t>- снижение затрат за счет интеграции с поставщиками, или клиентами, или другими производителями;</a:t>
            </a:r>
          </a:p>
          <a:p>
            <a:r>
              <a:rPr lang="ru-RU" dirty="0"/>
              <a:t>- сужение своей производственной сферы за счет уступки части производственного цикла или вспомогательной работы другому производителю;</a:t>
            </a:r>
          </a:p>
          <a:p>
            <a:r>
              <a:rPr lang="ru-RU" dirty="0"/>
              <a:t>     - сокращение затрат на рекламу продукции за счет пересмотра рекламного бюджета, определение сочетания расходов на рекламу с повышением объема продаж, нахождение наиболее эффектив­ных видов рекламы, определение возможности оплаты рекламных услуг с помощью бартерных операций и т.д.;</a:t>
            </a:r>
          </a:p>
          <a:p>
            <a:r>
              <a:rPr lang="ru-RU" dirty="0"/>
              <a:t>- повышение механизации производственного процесса и сокращение ручного труда;</a:t>
            </a:r>
          </a:p>
          <a:p>
            <a:r>
              <a:rPr lang="ru-RU" dirty="0"/>
              <a:t>- тщательный отбор сырья и компонентов с определенными техническими характеристиками;</a:t>
            </a:r>
          </a:p>
          <a:p>
            <a:r>
              <a:rPr lang="ru-RU" dirty="0"/>
              <a:t>- сокращение затрат на покупку сырья и материалов;</a:t>
            </a:r>
          </a:p>
          <a:p>
            <a:r>
              <a:rPr lang="ru-RU" dirty="0"/>
              <a:t>- замена импортных материалов на аналогичную продукцию отечественного производства;</a:t>
            </a:r>
          </a:p>
          <a:p>
            <a:r>
              <a:rPr lang="ru-RU" dirty="0"/>
              <a:t>- использование менее дорогих компонентов, где это возможно и др.</a:t>
            </a:r>
          </a:p>
          <a:p>
            <a:endParaRPr lang="ru-RU" dirty="0"/>
          </a:p>
        </p:txBody>
      </p:sp>
    </p:spTree>
    <p:extLst>
      <p:ext uri="{BB962C8B-B14F-4D97-AF65-F5344CB8AC3E}">
        <p14:creationId xmlns:p14="http://schemas.microsoft.com/office/powerpoint/2010/main" val="2835686195"/>
      </p:ext>
    </p:extLst>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245658559_84453.jpg"/>
          <p:cNvPicPr>
            <a:picLocks noGrp="1" noChangeAspect="1"/>
          </p:cNvPicPr>
          <p:nvPr>
            <p:ph idx="1"/>
          </p:nvPr>
        </p:nvPicPr>
        <p:blipFill>
          <a:blip r:embed="rId2" cstate="print"/>
          <a:stretch>
            <a:fillRect/>
          </a:stretch>
        </p:blipFill>
        <p:spPr>
          <a:xfrm>
            <a:off x="0" y="1758"/>
            <a:ext cx="9144000" cy="4856001"/>
          </a:xfrm>
        </p:spPr>
      </p:pic>
      <p:sp>
        <p:nvSpPr>
          <p:cNvPr id="5" name="TextBox 4"/>
          <p:cNvSpPr txBox="1"/>
          <p:nvPr/>
        </p:nvSpPr>
        <p:spPr>
          <a:xfrm>
            <a:off x="-1" y="4826675"/>
            <a:ext cx="9144001" cy="2031325"/>
          </a:xfrm>
          <a:prstGeom prst="rect">
            <a:avLst/>
          </a:prstGeom>
          <a:noFill/>
        </p:spPr>
        <p:txBody>
          <a:bodyPr wrap="square" rtlCol="0">
            <a:spAutoFit/>
          </a:bodyPr>
          <a:lstStyle/>
          <a:p>
            <a:r>
              <a:rPr lang="ru-RU" b="1" i="1" dirty="0"/>
              <a:t>Схема 7. Уменьшение оттока денежных средств:</a:t>
            </a:r>
            <a:endParaRPr lang="ru-RU" dirty="0"/>
          </a:p>
          <a:p>
            <a:r>
              <a:rPr lang="ru-RU" dirty="0"/>
              <a:t>- разделение поставщиков на категории по степени их важности для деятельности организации с целью определения приоритет­ности оплаты кредиторской задолженности;</a:t>
            </a:r>
          </a:p>
          <a:p>
            <a:r>
              <a:rPr lang="ru-RU" dirty="0"/>
              <a:t>- удлинение сроков платежей менее важным поставщикам;</a:t>
            </a:r>
          </a:p>
          <a:p>
            <a:r>
              <a:rPr lang="ru-RU" dirty="0"/>
              <a:t>- нахождение альтернативных поставщиков, предлагающих более выгодные условия оплаты или более качественную продукцию, что уменьшает затраты в производстве;</a:t>
            </a:r>
          </a:p>
          <a:p>
            <a:endParaRPr lang="ru-RU" dirty="0">
              <a:solidFill>
                <a:schemeClr val="bg1"/>
              </a:solidFill>
            </a:endParaRPr>
          </a:p>
        </p:txBody>
      </p:sp>
    </p:spTree>
    <p:extLst>
      <p:ext uri="{BB962C8B-B14F-4D97-AF65-F5344CB8AC3E}">
        <p14:creationId xmlns:p14="http://schemas.microsoft.com/office/powerpoint/2010/main" val="3847321002"/>
      </p:ext>
    </p:extLst>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SSS_1.jpg"/>
          <p:cNvPicPr>
            <a:picLocks noGrp="1" noChangeAspect="1"/>
          </p:cNvPicPr>
          <p:nvPr>
            <p:ph idx="1"/>
          </p:nvPr>
        </p:nvPicPr>
        <p:blipFill>
          <a:blip r:embed="rId2" cstate="print"/>
          <a:stretch>
            <a:fillRect/>
          </a:stretch>
        </p:blipFill>
        <p:spPr>
          <a:xfrm>
            <a:off x="-7437" y="0"/>
            <a:ext cx="9151437" cy="6858000"/>
          </a:xfrm>
        </p:spPr>
      </p:pic>
      <p:sp>
        <p:nvSpPr>
          <p:cNvPr id="5" name="TextBox 4"/>
          <p:cNvSpPr txBox="1"/>
          <p:nvPr/>
        </p:nvSpPr>
        <p:spPr>
          <a:xfrm>
            <a:off x="0" y="0"/>
            <a:ext cx="9144001" cy="5355312"/>
          </a:xfrm>
          <a:prstGeom prst="rect">
            <a:avLst/>
          </a:prstGeom>
          <a:noFill/>
        </p:spPr>
        <p:txBody>
          <a:bodyPr wrap="square" rtlCol="0">
            <a:spAutoFit/>
          </a:bodyPr>
          <a:lstStyle/>
          <a:p>
            <a:r>
              <a:rPr lang="ru-RU" b="1" i="1" dirty="0">
                <a:solidFill>
                  <a:schemeClr val="bg1"/>
                </a:solidFill>
              </a:rPr>
              <a:t>Схема 8. Реструктуризация кредиторской задолженности:</a:t>
            </a:r>
            <a:endParaRPr lang="ru-RU" sz="1200" dirty="0">
              <a:solidFill>
                <a:schemeClr val="bg1"/>
              </a:solidFill>
            </a:endParaRPr>
          </a:p>
          <a:p>
            <a:r>
              <a:rPr lang="ru-RU" dirty="0">
                <a:solidFill>
                  <a:schemeClr val="bg1"/>
                </a:solidFill>
              </a:rPr>
              <a:t>- определение перечня кредиторов, долги которым следует погасить полностью или частично в первую очередь (просроченная задолженность составляет более трех месяцев, объем более 100 тыс. руб.);</a:t>
            </a:r>
            <a:endParaRPr lang="ru-RU" sz="1200" dirty="0">
              <a:solidFill>
                <a:schemeClr val="bg1"/>
              </a:solidFill>
            </a:endParaRPr>
          </a:p>
          <a:p>
            <a:r>
              <a:rPr lang="ru-RU" dirty="0">
                <a:solidFill>
                  <a:schemeClr val="bg1"/>
                </a:solidFill>
              </a:rPr>
              <a:t>- определение возможности переноса срока оплаты задолженности с учетом дополнительного вознаграждения с целью своевременной оплаты в будущем и т.д.;</a:t>
            </a:r>
            <a:endParaRPr lang="ru-RU" sz="1200" dirty="0">
              <a:solidFill>
                <a:schemeClr val="bg1"/>
              </a:solidFill>
            </a:endParaRPr>
          </a:p>
          <a:p>
            <a:r>
              <a:rPr lang="ru-RU" dirty="0">
                <a:solidFill>
                  <a:schemeClr val="bg1"/>
                </a:solidFill>
              </a:rPr>
              <a:t>- погашение задолженности кредитором активами должника (материальными ресурсами, продукцией организации, услугами и </a:t>
            </a:r>
            <a:r>
              <a:rPr lang="ru-RU" b="1" dirty="0">
                <a:solidFill>
                  <a:schemeClr val="bg1"/>
                </a:solidFill>
              </a:rPr>
              <a:t>т.д.);</a:t>
            </a:r>
            <a:endParaRPr lang="ru-RU" sz="1200" dirty="0">
              <a:solidFill>
                <a:schemeClr val="bg1"/>
              </a:solidFill>
            </a:endParaRPr>
          </a:p>
          <a:p>
            <a:r>
              <a:rPr lang="ru-RU" dirty="0">
                <a:solidFill>
                  <a:schemeClr val="bg1"/>
                </a:solidFill>
              </a:rPr>
              <a:t>- рассрочка платежа кредиторам;</a:t>
            </a:r>
            <a:endParaRPr lang="ru-RU" sz="1200" dirty="0">
              <a:solidFill>
                <a:schemeClr val="bg1"/>
              </a:solidFill>
            </a:endParaRPr>
          </a:p>
          <a:p>
            <a:r>
              <a:rPr lang="ru-RU" dirty="0">
                <a:solidFill>
                  <a:schemeClr val="bg1"/>
                </a:solidFill>
              </a:rPr>
              <a:t>- изыскание дополнительных источников финансовых ресурсов за счет эмиссии акций, облигаций;</a:t>
            </a:r>
            <a:endParaRPr lang="ru-RU" sz="1200" dirty="0">
              <a:solidFill>
                <a:schemeClr val="bg1"/>
              </a:solidFill>
            </a:endParaRPr>
          </a:p>
          <a:p>
            <a:r>
              <a:rPr lang="ru-RU" dirty="0">
                <a:solidFill>
                  <a:schemeClr val="bg1"/>
                </a:solidFill>
              </a:rPr>
              <a:t> - индивидуальный подход к различным кредиторам (задержка платежей одним, своевременная оплата другим);</a:t>
            </a:r>
            <a:endParaRPr lang="ru-RU" sz="1200" dirty="0">
              <a:solidFill>
                <a:schemeClr val="bg1"/>
              </a:solidFill>
            </a:endParaRPr>
          </a:p>
          <a:p>
            <a:pPr lvl="0"/>
            <a:r>
              <a:rPr lang="ru-RU" dirty="0">
                <a:solidFill>
                  <a:schemeClr val="bg1"/>
                </a:solidFill>
              </a:rPr>
              <a:t>- всевозможные соглашения в части уступки кредиторов (сокращение общей суммы задолженности, освобождение от уплаты полностью или части процентов, сокращение процентной ставки, отсрочка платежа, рассрочка платежа);</a:t>
            </a:r>
            <a:endParaRPr lang="ru-RU" sz="1200" dirty="0">
              <a:solidFill>
                <a:schemeClr val="bg1"/>
              </a:solidFill>
            </a:endParaRPr>
          </a:p>
          <a:p>
            <a:pPr lvl="1"/>
            <a:r>
              <a:rPr lang="ru-RU" dirty="0">
                <a:solidFill>
                  <a:schemeClr val="bg1"/>
                </a:solidFill>
              </a:rPr>
              <a:t>- переоформление задолженности в обеспеченные обязательства в обмен на сокращение суммы долга, процентов, увеличение срока погашения долга.</a:t>
            </a:r>
            <a:endParaRPr lang="ru-RU" sz="1200" dirty="0">
              <a:solidFill>
                <a:schemeClr val="bg1"/>
              </a:solidFill>
            </a:endParaRPr>
          </a:p>
          <a:p>
            <a:endParaRPr lang="ru-RU" dirty="0"/>
          </a:p>
        </p:txBody>
      </p:sp>
    </p:spTree>
    <p:extLst>
      <p:ext uri="{BB962C8B-B14F-4D97-AF65-F5344CB8AC3E}">
        <p14:creationId xmlns:p14="http://schemas.microsoft.com/office/powerpoint/2010/main" val="678960932"/>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97059"/>
            <a:ext cx="5051360" cy="3744416"/>
          </a:xfrm>
        </p:spPr>
        <p:txBody>
          <a:bodyPr>
            <a:noAutofit/>
          </a:bodyPr>
          <a:lstStyle/>
          <a:p>
            <a:pPr indent="0" algn="just">
              <a:spcBef>
                <a:spcPts val="0"/>
              </a:spcBef>
              <a:buNone/>
            </a:pPr>
            <a:r>
              <a:rPr lang="ru-RU" sz="1800" dirty="0">
                <a:latin typeface="+mj-lt"/>
                <a:cs typeface="Times New Roman" panose="02020603050405020304" pitchFamily="18" charset="0"/>
              </a:rPr>
              <a:t>Главная цель анализа - своевременно выявлять и устранять недостатки в финансовой деятельности и находить резервы улучшения финансового состояния предприятия и его платежеспособности. На основе изучения причинно-следственной взаимосвязи между разными показателями производственной, коммерческой и финансовой деятельности дать оценку выполнения плана по поступлению финансовых ресурсов и их использованию с позиции улучшения финансового состояния </a:t>
            </a:r>
            <a:r>
              <a:rPr lang="ru-RU" sz="2000" dirty="0">
                <a:latin typeface="+mj-lt"/>
                <a:cs typeface="Times New Roman" panose="02020603050405020304" pitchFamily="18" charset="0"/>
              </a:rPr>
              <a:t>предприятия. </a:t>
            </a:r>
            <a:endParaRPr lang="ru-RU" sz="2000" b="1" u="sng" dirty="0">
              <a:latin typeface="+mj-lt"/>
              <a:cs typeface="Arial" pitchFamily="34" charset="0"/>
            </a:endParaRPr>
          </a:p>
        </p:txBody>
      </p:sp>
      <p:pic>
        <p:nvPicPr>
          <p:cNvPr id="15361" name="Picture 1"/>
          <p:cNvPicPr>
            <a:picLocks noChangeAspect="1" noChangeArrowheads="1"/>
          </p:cNvPicPr>
          <p:nvPr/>
        </p:nvPicPr>
        <p:blipFill>
          <a:blip r:embed="rId2" cstate="print"/>
          <a:srcRect/>
          <a:stretch>
            <a:fillRect/>
          </a:stretch>
        </p:blipFill>
        <p:spPr bwMode="auto">
          <a:xfrm>
            <a:off x="5281504" y="620688"/>
            <a:ext cx="3746082" cy="2592289"/>
          </a:xfrm>
          <a:prstGeom prst="rect">
            <a:avLst/>
          </a:prstGeom>
          <a:ln>
            <a:noFill/>
          </a:ln>
          <a:effectLst>
            <a:softEdge rad="112500"/>
          </a:effectLst>
        </p:spPr>
      </p:pic>
      <p:sp>
        <p:nvSpPr>
          <p:cNvPr id="4" name="Прямоугольник 3"/>
          <p:cNvSpPr/>
          <p:nvPr/>
        </p:nvSpPr>
        <p:spPr>
          <a:xfrm>
            <a:off x="195117" y="4077072"/>
            <a:ext cx="8568954" cy="2308324"/>
          </a:xfrm>
          <a:prstGeom prst="rect">
            <a:avLst/>
          </a:prstGeom>
        </p:spPr>
        <p:txBody>
          <a:bodyPr wrap="square">
            <a:spAutoFit/>
          </a:bodyPr>
          <a:lstStyle/>
          <a:p>
            <a:r>
              <a:rPr lang="ru-RU" dirty="0"/>
              <a:t>Основными </a:t>
            </a:r>
            <a:r>
              <a:rPr lang="ru-RU" i="1" dirty="0"/>
              <a:t>задачами анализа финансового состояния</a:t>
            </a:r>
            <a:r>
              <a:rPr lang="ru-RU" dirty="0"/>
              <a:t> предприятия являются:</a:t>
            </a:r>
          </a:p>
          <a:p>
            <a:pPr marL="285750" lvl="0" indent="-285750" algn="just">
              <a:buFont typeface="Arial" panose="020B0604020202020204" pitchFamily="34" charset="0"/>
              <a:buChar char="•"/>
            </a:pPr>
            <a:r>
              <a:rPr lang="ru-RU" dirty="0"/>
              <a:t>Своевременная и объективная диагностика финансового состояния предприятия, установление его «болевых точек» и изучение причин их образования;</a:t>
            </a:r>
          </a:p>
          <a:p>
            <a:pPr marL="285750" lvl="0" indent="-285750" algn="just">
              <a:buFont typeface="Arial" panose="020B0604020202020204" pitchFamily="34" charset="0"/>
              <a:buChar char="•"/>
            </a:pPr>
            <a:r>
              <a:rPr lang="ru-RU" dirty="0"/>
              <a:t>Поиск резервов улучшения финансового состояния предприятия, его платежеспособности и финансовой устойчивости;</a:t>
            </a:r>
          </a:p>
          <a:p>
            <a:pPr marL="285750" lvl="0" indent="-285750" algn="just">
              <a:buFont typeface="Arial" panose="020B0604020202020204" pitchFamily="34" charset="0"/>
              <a:buChar char="•"/>
            </a:pPr>
            <a:r>
              <a:rPr lang="ru-RU" dirty="0"/>
              <a:t>Разработка конкретных мероприятий, направленных на более эффективное использование финансовых ресурсов и укрепление финансового состояния предприятия</a:t>
            </a:r>
          </a:p>
        </p:txBody>
      </p:sp>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913477.big.jpg"/>
          <p:cNvPicPr>
            <a:picLocks noGrp="1" noChangeAspect="1"/>
          </p:cNvPicPr>
          <p:nvPr>
            <p:ph idx="1"/>
          </p:nvPr>
        </p:nvPicPr>
        <p:blipFill>
          <a:blip r:embed="rId2" cstate="print"/>
          <a:stretch>
            <a:fillRect/>
          </a:stretch>
        </p:blipFill>
        <p:spPr>
          <a:xfrm>
            <a:off x="1" y="3429000"/>
            <a:ext cx="9143999" cy="3429000"/>
          </a:xfrm>
        </p:spPr>
      </p:pic>
      <p:sp>
        <p:nvSpPr>
          <p:cNvPr id="5" name="TextBox 4"/>
          <p:cNvSpPr txBox="1"/>
          <p:nvPr/>
        </p:nvSpPr>
        <p:spPr>
          <a:xfrm>
            <a:off x="0" y="0"/>
            <a:ext cx="9144001" cy="3693319"/>
          </a:xfrm>
          <a:prstGeom prst="rect">
            <a:avLst/>
          </a:prstGeom>
          <a:noFill/>
        </p:spPr>
        <p:txBody>
          <a:bodyPr wrap="square" rtlCol="0">
            <a:spAutoFit/>
          </a:bodyPr>
          <a:lstStyle/>
          <a:p>
            <a:r>
              <a:rPr lang="ru-RU" b="1" i="1" dirty="0"/>
              <a:t>Схема 9. Улучшение инкассации дебиторской задолженности:</a:t>
            </a:r>
            <a:endParaRPr lang="ru-RU" dirty="0"/>
          </a:p>
          <a:p>
            <a:r>
              <a:rPr lang="ru-RU" dirty="0"/>
              <a:t>- оформление исков в арбитражном суде по менее важным клиентам;</a:t>
            </a:r>
          </a:p>
          <a:p>
            <a:r>
              <a:rPr lang="ru-RU" dirty="0"/>
              <a:t>- определение возможности и необходимости погашения дебиторской задолженности продукцией, услугами, товарами дебитора;</a:t>
            </a:r>
          </a:p>
          <a:p>
            <a:r>
              <a:rPr lang="ru-RU" dirty="0"/>
              <a:t>- переоформление дебиторской задолженности векселями;</a:t>
            </a:r>
          </a:p>
          <a:p>
            <a:r>
              <a:rPr lang="ru-RU" dirty="0"/>
              <a:t>- оценка платежеспособности покупателей и определение политики предоставления коммерческого (товарного) кредита;</a:t>
            </a:r>
          </a:p>
          <a:p>
            <a:r>
              <a:rPr lang="ru-RU" dirty="0"/>
              <a:t>- систематический контроль расчетов с покупателями по отсроченным и просроченным задолженностям;</a:t>
            </a:r>
          </a:p>
          <a:p>
            <a:r>
              <a:rPr lang="ru-RU" dirty="0"/>
              <a:t>- применение скидок в обмен на ускорение платежа (дебиторам, которые вряд ли заплатят в ближайшее время, и т.д.);</a:t>
            </a:r>
          </a:p>
          <a:p>
            <a:r>
              <a:rPr lang="ru-RU" dirty="0"/>
              <a:t>- продажа долга с дисконтом 10—15% третьей стороне или дебитору дебитора.</a:t>
            </a:r>
          </a:p>
          <a:p>
            <a:endParaRPr lang="ru-RU" dirty="0"/>
          </a:p>
        </p:txBody>
      </p:sp>
    </p:spTree>
    <p:extLst>
      <p:ext uri="{BB962C8B-B14F-4D97-AF65-F5344CB8AC3E}">
        <p14:creationId xmlns:p14="http://schemas.microsoft.com/office/powerpoint/2010/main" val="3630276171"/>
      </p:ext>
    </p:extLst>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stoimost-grechki.jpg"/>
          <p:cNvPicPr>
            <a:picLocks noGrp="1" noChangeAspect="1"/>
          </p:cNvPicPr>
          <p:nvPr>
            <p:ph idx="1"/>
          </p:nvPr>
        </p:nvPicPr>
        <p:blipFill>
          <a:blip r:embed="rId2" cstate="print"/>
          <a:stretch>
            <a:fillRect/>
          </a:stretch>
        </p:blipFill>
        <p:spPr>
          <a:xfrm>
            <a:off x="0" y="-7656"/>
            <a:ext cx="9144000" cy="4651101"/>
          </a:xfrm>
        </p:spPr>
      </p:pic>
      <p:sp>
        <p:nvSpPr>
          <p:cNvPr id="5" name="TextBox 4"/>
          <p:cNvSpPr txBox="1"/>
          <p:nvPr/>
        </p:nvSpPr>
        <p:spPr>
          <a:xfrm>
            <a:off x="0" y="4549676"/>
            <a:ext cx="9144000" cy="2308324"/>
          </a:xfrm>
          <a:prstGeom prst="rect">
            <a:avLst/>
          </a:prstGeom>
          <a:noFill/>
        </p:spPr>
        <p:txBody>
          <a:bodyPr wrap="square" rtlCol="0">
            <a:spAutoFit/>
          </a:bodyPr>
          <a:lstStyle/>
          <a:p>
            <a:r>
              <a:rPr lang="ru-RU" b="1" i="1" dirty="0"/>
              <a:t>Схема 10. Реструктуризация банковских кредитов:</a:t>
            </a:r>
            <a:endParaRPr lang="ru-RU" dirty="0"/>
          </a:p>
          <a:p>
            <a:r>
              <a:rPr lang="ru-RU" dirty="0"/>
              <a:t>- пересмотр условий кредита (отсрочка выплаты основного дол­га, снижение процентной ставки), рассмотрение возможности рефинансирования полученного кредита в другом банке;</a:t>
            </a:r>
          </a:p>
          <a:p>
            <a:r>
              <a:rPr lang="ru-RU" dirty="0"/>
              <a:t>- переоформление краткосрочного кредита в долгосрочный;</a:t>
            </a:r>
          </a:p>
          <a:p>
            <a:r>
              <a:rPr lang="ru-RU" dirty="0"/>
              <a:t>- заключение договора финансирования под уступку прав требования (договор факторинга).</a:t>
            </a:r>
          </a:p>
          <a:p>
            <a:endParaRPr lang="ru-RU" dirty="0"/>
          </a:p>
        </p:txBody>
      </p:sp>
    </p:spTree>
    <p:extLst>
      <p:ext uri="{BB962C8B-B14F-4D97-AF65-F5344CB8AC3E}">
        <p14:creationId xmlns:p14="http://schemas.microsoft.com/office/powerpoint/2010/main" val="1914430581"/>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188640"/>
            <a:ext cx="7704856" cy="830997"/>
          </a:xfrm>
          <a:prstGeom prst="rect">
            <a:avLst/>
          </a:prstGeom>
        </p:spPr>
        <p:txBody>
          <a:bodyPr wrap="square">
            <a:spAutoFit/>
          </a:bodyPr>
          <a:lstStyle/>
          <a:p>
            <a:pPr algn="ctr"/>
            <a:r>
              <a:rPr lang="ru-RU" sz="2400" b="1" dirty="0">
                <a:latin typeface="+mj-lt"/>
              </a:rPr>
              <a:t>Схема проведения работ по </a:t>
            </a:r>
          </a:p>
          <a:p>
            <a:pPr algn="ctr"/>
            <a:r>
              <a:rPr lang="ru-RU" sz="2400" b="1" dirty="0">
                <a:latin typeface="+mj-lt"/>
              </a:rPr>
              <a:t>анализу  финансового состояния предприятия</a:t>
            </a: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885884"/>
            <a:ext cx="7769966" cy="595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8390380"/>
      </p:ext>
    </p:extLst>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026368"/>
          </a:xfrm>
        </p:spPr>
        <p:txBody>
          <a:bodyPr>
            <a:normAutofit/>
          </a:bodyPr>
          <a:lstStyle/>
          <a:p>
            <a:r>
              <a:rPr lang="ru-RU" sz="2400" b="1" dirty="0"/>
              <a:t>Оценка имущественного состояния проводится на основе построения сравнительного аналитического баланса</a:t>
            </a:r>
          </a:p>
        </p:txBody>
      </p:sp>
      <p:graphicFrame>
        <p:nvGraphicFramePr>
          <p:cNvPr id="4" name="Схема 3"/>
          <p:cNvGraphicFramePr/>
          <p:nvPr>
            <p:extLst>
              <p:ext uri="{D42A27DB-BD31-4B8C-83A1-F6EECF244321}">
                <p14:modId xmlns:p14="http://schemas.microsoft.com/office/powerpoint/2010/main" val="4118016033"/>
              </p:ext>
            </p:extLst>
          </p:nvPr>
        </p:nvGraphicFramePr>
        <p:xfrm>
          <a:off x="714348" y="1285860"/>
          <a:ext cx="7643866"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t>Схема структуры актива баланса</a:t>
            </a: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355349"/>
            <a:ext cx="8497132" cy="4449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2461434"/>
      </p:ext>
    </p:extLst>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a:t>Схема структуры пассива баланса</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439204"/>
            <a:ext cx="8827727" cy="388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306517"/>
      </p:ext>
    </p:extLst>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2" cstate="print"/>
          <a:srcRect/>
          <a:stretch>
            <a:fillRect/>
          </a:stretch>
        </p:blipFill>
        <p:spPr bwMode="auto">
          <a:xfrm>
            <a:off x="6435922" y="0"/>
            <a:ext cx="2549849" cy="2549849"/>
          </a:xfrm>
          <a:prstGeom prst="rect">
            <a:avLst/>
          </a:prstGeom>
          <a:ln>
            <a:noFill/>
          </a:ln>
          <a:effectLst>
            <a:softEdge rad="112500"/>
          </a:effectLst>
        </p:spPr>
      </p:pic>
      <p:sp>
        <p:nvSpPr>
          <p:cNvPr id="2" name="Прямоугольник 1"/>
          <p:cNvSpPr/>
          <p:nvPr/>
        </p:nvSpPr>
        <p:spPr>
          <a:xfrm>
            <a:off x="338220" y="305428"/>
            <a:ext cx="5895963" cy="1938992"/>
          </a:xfrm>
          <a:prstGeom prst="rect">
            <a:avLst/>
          </a:prstGeom>
        </p:spPr>
        <p:txBody>
          <a:bodyPr wrap="square">
            <a:spAutoFit/>
          </a:bodyPr>
          <a:lstStyle/>
          <a:p>
            <a:pPr indent="360000" algn="just"/>
            <a:r>
              <a:rPr lang="ru-RU" sz="2400" b="1" dirty="0"/>
              <a:t>Финансовая устойчивость предприятия характеризует степень независимости организации от заемных источников финансирования, то есть способность финансировать свою деятельность. </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221" y="2780928"/>
            <a:ext cx="8338235" cy="3369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122116" y="0"/>
            <a:ext cx="9231290" cy="6669360"/>
          </a:xfrm>
          <a:prstGeom prst="rect">
            <a:avLst/>
          </a:prstGeom>
          <a:ln>
            <a:noFill/>
          </a:ln>
          <a:effectLst>
            <a:softEdge rad="112500"/>
          </a:effectLst>
        </p:spPr>
      </p:pic>
      <p:sp>
        <p:nvSpPr>
          <p:cNvPr id="2" name="Заголовок 1"/>
          <p:cNvSpPr>
            <a:spLocks noGrp="1"/>
          </p:cNvSpPr>
          <p:nvPr>
            <p:ph type="title"/>
          </p:nvPr>
        </p:nvSpPr>
        <p:spPr>
          <a:xfrm>
            <a:off x="467544" y="476672"/>
            <a:ext cx="8229600" cy="1143000"/>
          </a:xfrm>
        </p:spPr>
        <p:txBody>
          <a:bodyPr>
            <a:normAutofit fontScale="90000"/>
          </a:bodyPr>
          <a:lstStyle/>
          <a:p>
            <a:r>
              <a:rPr lang="ru-RU" sz="2700" b="1" dirty="0"/>
              <a:t>В целом рассматривая соответствие размещения активов предприятия по источникам образования следует соблюдать следующие условия:</a:t>
            </a:r>
            <a:br>
              <a:rPr lang="ru-RU" dirty="0"/>
            </a:br>
            <a:endParaRPr lang="ru-RU" dirty="0"/>
          </a:p>
        </p:txBody>
      </p:sp>
      <p:sp>
        <p:nvSpPr>
          <p:cNvPr id="3" name="Объект 2"/>
          <p:cNvSpPr>
            <a:spLocks noGrp="1"/>
          </p:cNvSpPr>
          <p:nvPr>
            <p:ph idx="1"/>
          </p:nvPr>
        </p:nvSpPr>
        <p:spPr>
          <a:xfrm>
            <a:off x="173049" y="2680320"/>
            <a:ext cx="8640960" cy="3989040"/>
          </a:xfrm>
        </p:spPr>
        <p:txBody>
          <a:bodyPr>
            <a:normAutofit fontScale="32500" lnSpcReduction="20000"/>
          </a:bodyPr>
          <a:lstStyle/>
          <a:p>
            <a:pPr lvl="0" algn="just"/>
            <a:r>
              <a:rPr lang="ru-RU" sz="6000" b="1" i="1" dirty="0"/>
              <a:t>Сумма собственного капитала и долгосрочных источников финансирования должна быть больше </a:t>
            </a:r>
            <a:r>
              <a:rPr lang="ru-RU" sz="6000" b="1" i="1" dirty="0" err="1"/>
              <a:t>внеоборотных</a:t>
            </a:r>
            <a:r>
              <a:rPr lang="ru-RU" sz="6000" b="1" i="1" dirty="0"/>
              <a:t> активов. </a:t>
            </a:r>
          </a:p>
          <a:p>
            <a:pPr lvl="0" algn="just"/>
            <a:r>
              <a:rPr lang="ru-RU" sz="6000" b="1" i="1" dirty="0"/>
              <a:t>Размер дебиторской задолженности должен соответствовать размеру кредиторской задолженности. </a:t>
            </a:r>
          </a:p>
          <a:p>
            <a:pPr lvl="0" algn="just"/>
            <a:r>
              <a:rPr lang="ru-RU" sz="6000" b="1" i="1" dirty="0"/>
              <a:t>В балансе не должно быть «больных» статей, к каковым относятся убытки и просроченные платежи по ссудам. </a:t>
            </a:r>
          </a:p>
          <a:p>
            <a:pPr lvl="0" algn="just"/>
            <a:r>
              <a:rPr lang="ru-RU" sz="6000" b="1" i="1" dirty="0"/>
              <a:t>Размер оборотных активов должен быть больше размера текущих пассивов. Данное условие выходит из первого соотношения по взаимосвязи статей баланса.</a:t>
            </a:r>
          </a:p>
          <a:p>
            <a:pPr lvl="0" algn="just"/>
            <a:r>
              <a:rPr lang="ru-RU" sz="6000" b="1" i="1" dirty="0"/>
              <a:t>Собственный капитал должен быть равен или больше привлеченных источников финансирования. </a:t>
            </a:r>
          </a:p>
          <a:p>
            <a:pPr lvl="0" algn="just"/>
            <a:r>
              <a:rPr lang="ru-RU" sz="6000" b="1" i="1" dirty="0"/>
              <a:t>Объем </a:t>
            </a:r>
            <a:r>
              <a:rPr lang="ru-RU" sz="6000" b="1" i="1" dirty="0" err="1"/>
              <a:t>внеоборотных</a:t>
            </a:r>
            <a:r>
              <a:rPr lang="ru-RU" sz="6000" b="1" i="1" dirty="0"/>
              <a:t> активов промышленных предприятий должен быть больше или приблизительно равен оборотным активам. </a:t>
            </a:r>
          </a:p>
          <a:p>
            <a:pPr algn="just"/>
            <a:endParaRPr lang="ru-RU" dirty="0"/>
          </a:p>
        </p:txBody>
      </p:sp>
    </p:spTree>
    <p:extLst>
      <p:ext uri="{BB962C8B-B14F-4D97-AF65-F5344CB8AC3E}">
        <p14:creationId xmlns:p14="http://schemas.microsoft.com/office/powerpoint/2010/main" val="402592676"/>
      </p:ext>
    </p:extLst>
  </p:cSld>
  <p:clrMapOvr>
    <a:masterClrMapping/>
  </p:clrMapOvr>
  <p:transition>
    <p:dissolve/>
  </p:transition>
</p:sld>
</file>

<file path=ppt/theme/theme1.xml><?xml version="1.0" encoding="utf-8"?>
<a:theme xmlns:a="http://schemas.openxmlformats.org/drawingml/2006/main" name="Тема Office">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351</TotalTime>
  <Words>2784</Words>
  <Application>Microsoft Office PowerPoint</Application>
  <PresentationFormat>Экран (4:3)</PresentationFormat>
  <Paragraphs>154</Paragraphs>
  <Slides>31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31</vt:i4>
      </vt:variant>
    </vt:vector>
  </HeadingPairs>
  <TitlesOfParts>
    <vt:vector size="37" baseType="lpstr">
      <vt:lpstr>Arial</vt:lpstr>
      <vt:lpstr>Calibri</vt:lpstr>
      <vt:lpstr>Cambria Math</vt:lpstr>
      <vt:lpstr>Times New Roman</vt:lpstr>
      <vt:lpstr>Verdana</vt:lpstr>
      <vt:lpstr>Тема Office</vt:lpstr>
      <vt:lpstr>АНАЛИЗ ФИНАНСОВОГО СОСТОЯНИЯ ПРЕДПРИЯТИЯ</vt:lpstr>
      <vt:lpstr>Презентация PowerPoint</vt:lpstr>
      <vt:lpstr>Презентация PowerPoint</vt:lpstr>
      <vt:lpstr>Презентация PowerPoint</vt:lpstr>
      <vt:lpstr>Оценка имущественного состояния проводится на основе построения сравнительного аналитического баланса</vt:lpstr>
      <vt:lpstr>Схема структуры актива баланса</vt:lpstr>
      <vt:lpstr>Схема структуры пассива баланса</vt:lpstr>
      <vt:lpstr>Презентация PowerPoint</vt:lpstr>
      <vt:lpstr>В целом рассматривая соответствие размещения активов предприятия по источникам образования следует соблюдать следующие условия: </vt:lpstr>
      <vt:lpstr>Типы финансовой устойчивости предприятия</vt:lpstr>
      <vt:lpstr>Презентация PowerPoint</vt:lpstr>
      <vt:lpstr>Анализ ликвидности и платежеспособности</vt:lpstr>
      <vt:lpstr>Анализ ликвидности баланса, заключается в сравнении средств по активу, сгруппированных по степени убывающей ликвидности, с краткосрочными обязательствами по пассиву, которые группируются по степени срочности их погашения. </vt:lpstr>
      <vt:lpstr>Группировка активов  по степени ликвидности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Прогнозирование финансового состояния предприятия</dc:title>
  <dc:creator>яна</dc:creator>
  <cp:lastModifiedBy>shirokowa.len58@yandex.ru</cp:lastModifiedBy>
  <cp:revision>39</cp:revision>
  <dcterms:created xsi:type="dcterms:W3CDTF">2013-10-11T14:12:19Z</dcterms:created>
  <dcterms:modified xsi:type="dcterms:W3CDTF">2022-11-27T21:27:04Z</dcterms:modified>
</cp:coreProperties>
</file>