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  <p:sldMasterId id="2147483775" r:id="rId2"/>
    <p:sldMasterId id="2147483788" r:id="rId3"/>
    <p:sldMasterId id="2147483801" r:id="rId4"/>
    <p:sldMasterId id="2147483814" r:id="rId5"/>
    <p:sldMasterId id="2147483827" r:id="rId6"/>
  </p:sldMasterIdLst>
  <p:notesMasterIdLst>
    <p:notesMasterId r:id="rId62"/>
  </p:notesMasterIdLst>
  <p:handoutMasterIdLst>
    <p:handoutMasterId r:id="rId63"/>
  </p:handoutMasterIdLst>
  <p:sldIdLst>
    <p:sldId id="346" r:id="rId7"/>
    <p:sldId id="347" r:id="rId8"/>
    <p:sldId id="352" r:id="rId9"/>
    <p:sldId id="340" r:id="rId10"/>
    <p:sldId id="348" r:id="rId11"/>
    <p:sldId id="349" r:id="rId12"/>
    <p:sldId id="350" r:id="rId13"/>
    <p:sldId id="351" r:id="rId14"/>
    <p:sldId id="330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1" r:id="rId23"/>
    <p:sldId id="360" r:id="rId24"/>
    <p:sldId id="362" r:id="rId25"/>
    <p:sldId id="317" r:id="rId26"/>
    <p:sldId id="318" r:id="rId27"/>
    <p:sldId id="363" r:id="rId28"/>
    <p:sldId id="366" r:id="rId29"/>
    <p:sldId id="339" r:id="rId30"/>
    <p:sldId id="338" r:id="rId31"/>
    <p:sldId id="332" r:id="rId32"/>
    <p:sldId id="333" r:id="rId33"/>
    <p:sldId id="334" r:id="rId34"/>
    <p:sldId id="335" r:id="rId35"/>
    <p:sldId id="336" r:id="rId36"/>
    <p:sldId id="337" r:id="rId37"/>
    <p:sldId id="376" r:id="rId38"/>
    <p:sldId id="341" r:id="rId39"/>
    <p:sldId id="373" r:id="rId40"/>
    <p:sldId id="374" r:id="rId41"/>
    <p:sldId id="370" r:id="rId42"/>
    <p:sldId id="371" r:id="rId43"/>
    <p:sldId id="372" r:id="rId44"/>
    <p:sldId id="287" r:id="rId45"/>
    <p:sldId id="375" r:id="rId46"/>
    <p:sldId id="288" r:id="rId47"/>
    <p:sldId id="289" r:id="rId48"/>
    <p:sldId id="290" r:id="rId49"/>
    <p:sldId id="291" r:id="rId50"/>
    <p:sldId id="292" r:id="rId51"/>
    <p:sldId id="293" r:id="rId52"/>
    <p:sldId id="295" r:id="rId53"/>
    <p:sldId id="296" r:id="rId54"/>
    <p:sldId id="342" r:id="rId55"/>
    <p:sldId id="297" r:id="rId56"/>
    <p:sldId id="328" r:id="rId57"/>
    <p:sldId id="329" r:id="rId58"/>
    <p:sldId id="331" r:id="rId59"/>
    <p:sldId id="377" r:id="rId60"/>
    <p:sldId id="378" r:id="rId61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CC00CC"/>
    <a:srgbClr val="FF9BFF"/>
    <a:srgbClr val="CC99FF"/>
    <a:srgbClr val="FFFF66"/>
    <a:srgbClr val="CCFF99"/>
    <a:srgbClr val="FFFF99"/>
    <a:srgbClr val="003399"/>
    <a:srgbClr val="93B64E"/>
    <a:srgbClr val="FCFD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1" autoAdjust="0"/>
    <p:restoredTop sz="94704" autoAdjust="0"/>
  </p:normalViewPr>
  <p:slideViewPr>
    <p:cSldViewPr showGuides="1">
      <p:cViewPr>
        <p:scale>
          <a:sx n="75" d="100"/>
          <a:sy n="75" d="100"/>
        </p:scale>
        <p:origin x="-1104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5" d="100"/>
          <a:sy n="65" d="100"/>
        </p:scale>
        <p:origin x="-2630" y="-91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61" Type="http://schemas.openxmlformats.org/officeDocument/2006/relationships/slide" Target="slides/slide5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presProps" Target="pres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DA7752-BC11-4FCA-B532-B2954611CA2B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EB732A-5C4D-4BAD-AC0B-DF5DFD7E610F}">
      <dgm:prSet phldrT="[Текст]" custT="1"/>
      <dgm:spPr>
        <a:scene3d>
          <a:camera prst="orthographicFront"/>
          <a:lightRig rig="flat" dir="t"/>
        </a:scene3d>
        <a:sp3d prstMaterial="dkEdge">
          <a:bevelT w="8200" h="38100" prst="slope"/>
        </a:sp3d>
      </dgm:spPr>
      <dgm:t>
        <a:bodyPr/>
        <a:lstStyle/>
        <a:p>
          <a:r>
            <a:rPr lang="ru-RU" sz="2800" dirty="0" smtClean="0"/>
            <a:t>Показатели результативности финансово-хозяйственной деятельности</a:t>
          </a:r>
          <a:endParaRPr lang="ru-RU" sz="2800" dirty="0"/>
        </a:p>
      </dgm:t>
    </dgm:pt>
    <dgm:pt modelId="{D7EC16BD-B53E-495E-A07E-4501049F49D2}" type="parTrans" cxnId="{9471419C-9345-4E4D-9549-1B81A76B4799}">
      <dgm:prSet/>
      <dgm:spPr/>
      <dgm:t>
        <a:bodyPr/>
        <a:lstStyle/>
        <a:p>
          <a:endParaRPr lang="ru-RU"/>
        </a:p>
      </dgm:t>
    </dgm:pt>
    <dgm:pt modelId="{F4993EBE-7106-44D0-8E60-E78E736A800F}" type="sibTrans" cxnId="{9471419C-9345-4E4D-9549-1B81A76B4799}">
      <dgm:prSet/>
      <dgm:spPr/>
      <dgm:t>
        <a:bodyPr/>
        <a:lstStyle/>
        <a:p>
          <a:endParaRPr lang="ru-RU"/>
        </a:p>
      </dgm:t>
    </dgm:pt>
    <dgm:pt modelId="{470B22DA-5B51-432C-B0E6-2AFD1473C91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Показатели</a:t>
          </a:r>
        </a:p>
        <a:p>
          <a:r>
            <a:rPr lang="ru-RU" sz="2400" dirty="0" smtClean="0"/>
            <a:t>экономического эффекта</a:t>
          </a:r>
        </a:p>
        <a:p>
          <a:r>
            <a:rPr lang="ru-RU" sz="2400" dirty="0" smtClean="0"/>
            <a:t> (прибыль)</a:t>
          </a:r>
          <a:endParaRPr lang="ru-RU" sz="2400" dirty="0"/>
        </a:p>
      </dgm:t>
    </dgm:pt>
    <dgm:pt modelId="{53BF712C-9A55-41C3-9049-A89E249C6773}" type="parTrans" cxnId="{4029056A-54AA-4650-8AD9-E3C7E3B7D868}">
      <dgm:prSet/>
      <dgm:spPr/>
      <dgm:t>
        <a:bodyPr/>
        <a:lstStyle/>
        <a:p>
          <a:endParaRPr lang="ru-RU"/>
        </a:p>
      </dgm:t>
    </dgm:pt>
    <dgm:pt modelId="{18A315E3-0B46-48DC-9E85-E326505DED45}" type="sibTrans" cxnId="{4029056A-54AA-4650-8AD9-E3C7E3B7D868}">
      <dgm:prSet/>
      <dgm:spPr/>
      <dgm:t>
        <a:bodyPr/>
        <a:lstStyle/>
        <a:p>
          <a:endParaRPr lang="ru-RU"/>
        </a:p>
      </dgm:t>
    </dgm:pt>
    <dgm:pt modelId="{F9E6F525-9788-4666-A235-35BB2D5438A8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Показатели экономической эффективности (рентабельность)</a:t>
          </a:r>
          <a:endParaRPr lang="ru-RU" sz="2400" dirty="0"/>
        </a:p>
      </dgm:t>
    </dgm:pt>
    <dgm:pt modelId="{629E61FA-984A-4879-9FE4-3F5954593C3A}" type="parTrans" cxnId="{B7359DA3-08E1-458F-83B9-B415F8559F2F}">
      <dgm:prSet/>
      <dgm:spPr/>
      <dgm:t>
        <a:bodyPr/>
        <a:lstStyle/>
        <a:p>
          <a:endParaRPr lang="ru-RU"/>
        </a:p>
      </dgm:t>
    </dgm:pt>
    <dgm:pt modelId="{8AF8BF4F-44F4-4892-95F6-026B9122037A}" type="sibTrans" cxnId="{B7359DA3-08E1-458F-83B9-B415F8559F2F}">
      <dgm:prSet/>
      <dgm:spPr/>
      <dgm:t>
        <a:bodyPr/>
        <a:lstStyle/>
        <a:p>
          <a:endParaRPr lang="ru-RU"/>
        </a:p>
      </dgm:t>
    </dgm:pt>
    <dgm:pt modelId="{068150D2-6CC2-4D58-90D2-BBAE473743FF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Показатели деловой активности</a:t>
          </a:r>
          <a:endParaRPr lang="ru-RU" sz="2400" dirty="0"/>
        </a:p>
      </dgm:t>
    </dgm:pt>
    <dgm:pt modelId="{6A4609DD-2C7F-4F8C-9A10-988E0D1D29DD}" type="sibTrans" cxnId="{154801AB-3B59-4B38-93A6-769F6FE33361}">
      <dgm:prSet/>
      <dgm:spPr/>
      <dgm:t>
        <a:bodyPr/>
        <a:lstStyle/>
        <a:p>
          <a:endParaRPr lang="ru-RU"/>
        </a:p>
      </dgm:t>
    </dgm:pt>
    <dgm:pt modelId="{12D79BB7-7F39-4A72-B857-259BB6D3DE1B}" type="parTrans" cxnId="{154801AB-3B59-4B38-93A6-769F6FE33361}">
      <dgm:prSet/>
      <dgm:spPr/>
      <dgm:t>
        <a:bodyPr/>
        <a:lstStyle/>
        <a:p>
          <a:endParaRPr lang="ru-RU"/>
        </a:p>
      </dgm:t>
    </dgm:pt>
    <dgm:pt modelId="{3B6460B0-E19C-40DB-B594-234A887940EC}" type="pres">
      <dgm:prSet presAssocID="{6CDA7752-BC11-4FCA-B532-B2954611CA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A7BA87C-B802-4615-B58E-6D10F4680F00}" type="pres">
      <dgm:prSet presAssocID="{42EB732A-5C4D-4BAD-AC0B-DF5DFD7E610F}" presName="hierRoot1" presStyleCnt="0">
        <dgm:presLayoutVars>
          <dgm:hierBranch val="init"/>
        </dgm:presLayoutVars>
      </dgm:prSet>
      <dgm:spPr/>
    </dgm:pt>
    <dgm:pt modelId="{7E0F343B-1AC5-433D-B8B4-C115A9DC4C35}" type="pres">
      <dgm:prSet presAssocID="{42EB732A-5C4D-4BAD-AC0B-DF5DFD7E610F}" presName="rootComposite1" presStyleCnt="0"/>
      <dgm:spPr/>
    </dgm:pt>
    <dgm:pt modelId="{BD3C2898-A5BC-476F-91A0-538D9F0F8630}" type="pres">
      <dgm:prSet presAssocID="{42EB732A-5C4D-4BAD-AC0B-DF5DFD7E610F}" presName="rootText1" presStyleLbl="node0" presStyleIdx="0" presStyleCnt="1" custScaleX="169586" custScaleY="157487" custLinFactNeighborX="-1437" custLinFactNeighborY="-615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F9AB01-E17F-4239-9EF2-CA684A954EDC}" type="pres">
      <dgm:prSet presAssocID="{42EB732A-5C4D-4BAD-AC0B-DF5DFD7E610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91F210C-EB41-41AB-B66C-776D17146D07}" type="pres">
      <dgm:prSet presAssocID="{42EB732A-5C4D-4BAD-AC0B-DF5DFD7E610F}" presName="hierChild2" presStyleCnt="0"/>
      <dgm:spPr/>
    </dgm:pt>
    <dgm:pt modelId="{D1178C4C-A795-4E84-B227-10ACC89B47FD}" type="pres">
      <dgm:prSet presAssocID="{12D79BB7-7F39-4A72-B857-259BB6D3DE1B}" presName="Name37" presStyleLbl="parChTrans1D2" presStyleIdx="0" presStyleCnt="3"/>
      <dgm:spPr/>
      <dgm:t>
        <a:bodyPr/>
        <a:lstStyle/>
        <a:p>
          <a:endParaRPr lang="ru-RU"/>
        </a:p>
      </dgm:t>
    </dgm:pt>
    <dgm:pt modelId="{3ECE4D24-9D51-421A-A88E-48C1814BA83D}" type="pres">
      <dgm:prSet presAssocID="{068150D2-6CC2-4D58-90D2-BBAE473743FF}" presName="hierRoot2" presStyleCnt="0">
        <dgm:presLayoutVars>
          <dgm:hierBranch val="init"/>
        </dgm:presLayoutVars>
      </dgm:prSet>
      <dgm:spPr/>
    </dgm:pt>
    <dgm:pt modelId="{B678D12E-9B48-49E9-95B3-BEBA3163F586}" type="pres">
      <dgm:prSet presAssocID="{068150D2-6CC2-4D58-90D2-BBAE473743FF}" presName="rootComposite" presStyleCnt="0"/>
      <dgm:spPr/>
    </dgm:pt>
    <dgm:pt modelId="{B8B60A7F-F56A-458E-9A3F-1BCC2543CF1D}" type="pres">
      <dgm:prSet presAssocID="{068150D2-6CC2-4D58-90D2-BBAE473743FF}" presName="rootText" presStyleLbl="node2" presStyleIdx="0" presStyleCnt="3" custScaleY="1529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A3C2F7-9FDA-4937-9631-B2FEBA76589F}" type="pres">
      <dgm:prSet presAssocID="{068150D2-6CC2-4D58-90D2-BBAE473743FF}" presName="rootConnector" presStyleLbl="node2" presStyleIdx="0" presStyleCnt="3"/>
      <dgm:spPr/>
      <dgm:t>
        <a:bodyPr/>
        <a:lstStyle/>
        <a:p>
          <a:endParaRPr lang="ru-RU"/>
        </a:p>
      </dgm:t>
    </dgm:pt>
    <dgm:pt modelId="{A191050C-CB8B-4D91-99C0-B8F6E9782DEE}" type="pres">
      <dgm:prSet presAssocID="{068150D2-6CC2-4D58-90D2-BBAE473743FF}" presName="hierChild4" presStyleCnt="0"/>
      <dgm:spPr/>
    </dgm:pt>
    <dgm:pt modelId="{2C541DD8-C09C-4E8F-A3F6-9D2A09AEB558}" type="pres">
      <dgm:prSet presAssocID="{068150D2-6CC2-4D58-90D2-BBAE473743FF}" presName="hierChild5" presStyleCnt="0"/>
      <dgm:spPr/>
    </dgm:pt>
    <dgm:pt modelId="{6322B9A6-65DA-4B85-BBF1-F224591CB55B}" type="pres">
      <dgm:prSet presAssocID="{53BF712C-9A55-41C3-9049-A89E249C677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11D40F35-6D97-4684-90F3-0A5559517AAC}" type="pres">
      <dgm:prSet presAssocID="{470B22DA-5B51-432C-B0E6-2AFD1473C91E}" presName="hierRoot2" presStyleCnt="0">
        <dgm:presLayoutVars>
          <dgm:hierBranch val="init"/>
        </dgm:presLayoutVars>
      </dgm:prSet>
      <dgm:spPr/>
    </dgm:pt>
    <dgm:pt modelId="{7555C3B1-4405-4E80-8FF8-CC5D1D68BE6A}" type="pres">
      <dgm:prSet presAssocID="{470B22DA-5B51-432C-B0E6-2AFD1473C91E}" presName="rootComposite" presStyleCnt="0"/>
      <dgm:spPr/>
    </dgm:pt>
    <dgm:pt modelId="{1B6266C4-FF0F-4C05-ACAA-CA902440956D}" type="pres">
      <dgm:prSet presAssocID="{470B22DA-5B51-432C-B0E6-2AFD1473C91E}" presName="rootText" presStyleLbl="node2" presStyleIdx="1" presStyleCnt="3" custScaleY="1540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231763-353D-4A6C-9A7A-3C04274064CB}" type="pres">
      <dgm:prSet presAssocID="{470B22DA-5B51-432C-B0E6-2AFD1473C91E}" presName="rootConnector" presStyleLbl="node2" presStyleIdx="1" presStyleCnt="3"/>
      <dgm:spPr/>
      <dgm:t>
        <a:bodyPr/>
        <a:lstStyle/>
        <a:p>
          <a:endParaRPr lang="ru-RU"/>
        </a:p>
      </dgm:t>
    </dgm:pt>
    <dgm:pt modelId="{059A1D29-A304-48F7-A1BC-BFF5E912EC6A}" type="pres">
      <dgm:prSet presAssocID="{470B22DA-5B51-432C-B0E6-2AFD1473C91E}" presName="hierChild4" presStyleCnt="0"/>
      <dgm:spPr/>
    </dgm:pt>
    <dgm:pt modelId="{174F2151-4287-46E5-9786-0C05C2C37195}" type="pres">
      <dgm:prSet presAssocID="{470B22DA-5B51-432C-B0E6-2AFD1473C91E}" presName="hierChild5" presStyleCnt="0"/>
      <dgm:spPr/>
    </dgm:pt>
    <dgm:pt modelId="{C4EAFD02-ACCD-4ADF-BDD9-9EAD344AE73D}" type="pres">
      <dgm:prSet presAssocID="{629E61FA-984A-4879-9FE4-3F5954593C3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73BE8BE6-685A-4C31-A72A-C1A84744E1B7}" type="pres">
      <dgm:prSet presAssocID="{F9E6F525-9788-4666-A235-35BB2D5438A8}" presName="hierRoot2" presStyleCnt="0">
        <dgm:presLayoutVars>
          <dgm:hierBranch val="init"/>
        </dgm:presLayoutVars>
      </dgm:prSet>
      <dgm:spPr/>
    </dgm:pt>
    <dgm:pt modelId="{F3009D5E-DBEA-4A0B-84D2-DF08A8E3B0E1}" type="pres">
      <dgm:prSet presAssocID="{F9E6F525-9788-4666-A235-35BB2D5438A8}" presName="rootComposite" presStyleCnt="0"/>
      <dgm:spPr/>
    </dgm:pt>
    <dgm:pt modelId="{B6967536-65B2-4F9D-8E8C-C6544C2FB555}" type="pres">
      <dgm:prSet presAssocID="{F9E6F525-9788-4666-A235-35BB2D5438A8}" presName="rootText" presStyleLbl="node2" presStyleIdx="2" presStyleCnt="3" custScaleY="1494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877162-5E8C-42E3-B1FD-B2DFDF4AD121}" type="pres">
      <dgm:prSet presAssocID="{F9E6F525-9788-4666-A235-35BB2D5438A8}" presName="rootConnector" presStyleLbl="node2" presStyleIdx="2" presStyleCnt="3"/>
      <dgm:spPr/>
      <dgm:t>
        <a:bodyPr/>
        <a:lstStyle/>
        <a:p>
          <a:endParaRPr lang="ru-RU"/>
        </a:p>
      </dgm:t>
    </dgm:pt>
    <dgm:pt modelId="{29D2ACC2-FA8C-4ACA-9F4A-82A48A90B9D0}" type="pres">
      <dgm:prSet presAssocID="{F9E6F525-9788-4666-A235-35BB2D5438A8}" presName="hierChild4" presStyleCnt="0"/>
      <dgm:spPr/>
    </dgm:pt>
    <dgm:pt modelId="{4C864773-AB01-4AE0-828B-4BFBBDB8BED5}" type="pres">
      <dgm:prSet presAssocID="{F9E6F525-9788-4666-A235-35BB2D5438A8}" presName="hierChild5" presStyleCnt="0"/>
      <dgm:spPr/>
    </dgm:pt>
    <dgm:pt modelId="{E074BAEC-83A5-4063-BE40-A802C74E25FC}" type="pres">
      <dgm:prSet presAssocID="{42EB732A-5C4D-4BAD-AC0B-DF5DFD7E610F}" presName="hierChild3" presStyleCnt="0"/>
      <dgm:spPr/>
    </dgm:pt>
  </dgm:ptLst>
  <dgm:cxnLst>
    <dgm:cxn modelId="{CFC16700-2011-4DB7-8E25-3F6E6B4AFA80}" type="presOf" srcId="{F9E6F525-9788-4666-A235-35BB2D5438A8}" destId="{B6967536-65B2-4F9D-8E8C-C6544C2FB555}" srcOrd="0" destOrd="0" presId="urn:microsoft.com/office/officeart/2005/8/layout/orgChart1"/>
    <dgm:cxn modelId="{6816AA26-2F0A-4C9A-BB6C-1DD7D06C64A4}" type="presOf" srcId="{6CDA7752-BC11-4FCA-B532-B2954611CA2B}" destId="{3B6460B0-E19C-40DB-B594-234A887940EC}" srcOrd="0" destOrd="0" presId="urn:microsoft.com/office/officeart/2005/8/layout/orgChart1"/>
    <dgm:cxn modelId="{F0902507-A11B-481B-AE48-482CA2451B78}" type="presOf" srcId="{470B22DA-5B51-432C-B0E6-2AFD1473C91E}" destId="{C6231763-353D-4A6C-9A7A-3C04274064CB}" srcOrd="1" destOrd="0" presId="urn:microsoft.com/office/officeart/2005/8/layout/orgChart1"/>
    <dgm:cxn modelId="{4029056A-54AA-4650-8AD9-E3C7E3B7D868}" srcId="{42EB732A-5C4D-4BAD-AC0B-DF5DFD7E610F}" destId="{470B22DA-5B51-432C-B0E6-2AFD1473C91E}" srcOrd="1" destOrd="0" parTransId="{53BF712C-9A55-41C3-9049-A89E249C6773}" sibTransId="{18A315E3-0B46-48DC-9E85-E326505DED45}"/>
    <dgm:cxn modelId="{B7359DA3-08E1-458F-83B9-B415F8559F2F}" srcId="{42EB732A-5C4D-4BAD-AC0B-DF5DFD7E610F}" destId="{F9E6F525-9788-4666-A235-35BB2D5438A8}" srcOrd="2" destOrd="0" parTransId="{629E61FA-984A-4879-9FE4-3F5954593C3A}" sibTransId="{8AF8BF4F-44F4-4892-95F6-026B9122037A}"/>
    <dgm:cxn modelId="{154801AB-3B59-4B38-93A6-769F6FE33361}" srcId="{42EB732A-5C4D-4BAD-AC0B-DF5DFD7E610F}" destId="{068150D2-6CC2-4D58-90D2-BBAE473743FF}" srcOrd="0" destOrd="0" parTransId="{12D79BB7-7F39-4A72-B857-259BB6D3DE1B}" sibTransId="{6A4609DD-2C7F-4F8C-9A10-988E0D1D29DD}"/>
    <dgm:cxn modelId="{DFB3E9FE-AE4E-4A6D-9C30-E3481BE3C541}" type="presOf" srcId="{470B22DA-5B51-432C-B0E6-2AFD1473C91E}" destId="{1B6266C4-FF0F-4C05-ACAA-CA902440956D}" srcOrd="0" destOrd="0" presId="urn:microsoft.com/office/officeart/2005/8/layout/orgChart1"/>
    <dgm:cxn modelId="{14A87E64-52A4-497A-A1D3-7AB90AEFDB1D}" type="presOf" srcId="{42EB732A-5C4D-4BAD-AC0B-DF5DFD7E610F}" destId="{BD3C2898-A5BC-476F-91A0-538D9F0F8630}" srcOrd="0" destOrd="0" presId="urn:microsoft.com/office/officeart/2005/8/layout/orgChart1"/>
    <dgm:cxn modelId="{A1B72870-8949-44AF-B55B-E229034689D3}" type="presOf" srcId="{068150D2-6CC2-4D58-90D2-BBAE473743FF}" destId="{EBA3C2F7-9FDA-4937-9631-B2FEBA76589F}" srcOrd="1" destOrd="0" presId="urn:microsoft.com/office/officeart/2005/8/layout/orgChart1"/>
    <dgm:cxn modelId="{9471419C-9345-4E4D-9549-1B81A76B4799}" srcId="{6CDA7752-BC11-4FCA-B532-B2954611CA2B}" destId="{42EB732A-5C4D-4BAD-AC0B-DF5DFD7E610F}" srcOrd="0" destOrd="0" parTransId="{D7EC16BD-B53E-495E-A07E-4501049F49D2}" sibTransId="{F4993EBE-7106-44D0-8E60-E78E736A800F}"/>
    <dgm:cxn modelId="{54CC7A07-736C-4C4B-B63E-5258371EE967}" type="presOf" srcId="{F9E6F525-9788-4666-A235-35BB2D5438A8}" destId="{F0877162-5E8C-42E3-B1FD-B2DFDF4AD121}" srcOrd="1" destOrd="0" presId="urn:microsoft.com/office/officeart/2005/8/layout/orgChart1"/>
    <dgm:cxn modelId="{3ACC5BF0-C3F7-46AC-A3A5-33B4DEE8B173}" type="presOf" srcId="{42EB732A-5C4D-4BAD-AC0B-DF5DFD7E610F}" destId="{A0F9AB01-E17F-4239-9EF2-CA684A954EDC}" srcOrd="1" destOrd="0" presId="urn:microsoft.com/office/officeart/2005/8/layout/orgChart1"/>
    <dgm:cxn modelId="{5D5C82D5-B96E-4ACD-BE1A-D1455D4D7442}" type="presOf" srcId="{53BF712C-9A55-41C3-9049-A89E249C6773}" destId="{6322B9A6-65DA-4B85-BBF1-F224591CB55B}" srcOrd="0" destOrd="0" presId="urn:microsoft.com/office/officeart/2005/8/layout/orgChart1"/>
    <dgm:cxn modelId="{D763F3FA-059B-4B2C-8641-3FE19EF255A3}" type="presOf" srcId="{12D79BB7-7F39-4A72-B857-259BB6D3DE1B}" destId="{D1178C4C-A795-4E84-B227-10ACC89B47FD}" srcOrd="0" destOrd="0" presId="urn:microsoft.com/office/officeart/2005/8/layout/orgChart1"/>
    <dgm:cxn modelId="{355FF112-00D3-484B-9878-9F5259F0A07F}" type="presOf" srcId="{629E61FA-984A-4879-9FE4-3F5954593C3A}" destId="{C4EAFD02-ACCD-4ADF-BDD9-9EAD344AE73D}" srcOrd="0" destOrd="0" presId="urn:microsoft.com/office/officeart/2005/8/layout/orgChart1"/>
    <dgm:cxn modelId="{505B3A6A-AD57-460C-9A75-3020857528BB}" type="presOf" srcId="{068150D2-6CC2-4D58-90D2-BBAE473743FF}" destId="{B8B60A7F-F56A-458E-9A3F-1BCC2543CF1D}" srcOrd="0" destOrd="0" presId="urn:microsoft.com/office/officeart/2005/8/layout/orgChart1"/>
    <dgm:cxn modelId="{A4BE62CA-BE38-465C-9BC3-C28D01681EFD}" type="presParOf" srcId="{3B6460B0-E19C-40DB-B594-234A887940EC}" destId="{CA7BA87C-B802-4615-B58E-6D10F4680F00}" srcOrd="0" destOrd="0" presId="urn:microsoft.com/office/officeart/2005/8/layout/orgChart1"/>
    <dgm:cxn modelId="{FA8DDC7C-3AF7-4C03-BDFE-7D35D1602E50}" type="presParOf" srcId="{CA7BA87C-B802-4615-B58E-6D10F4680F00}" destId="{7E0F343B-1AC5-433D-B8B4-C115A9DC4C35}" srcOrd="0" destOrd="0" presId="urn:microsoft.com/office/officeart/2005/8/layout/orgChart1"/>
    <dgm:cxn modelId="{02AB1188-889A-42CA-AE59-D70DD81384F8}" type="presParOf" srcId="{7E0F343B-1AC5-433D-B8B4-C115A9DC4C35}" destId="{BD3C2898-A5BC-476F-91A0-538D9F0F8630}" srcOrd="0" destOrd="0" presId="urn:microsoft.com/office/officeart/2005/8/layout/orgChart1"/>
    <dgm:cxn modelId="{95CFDB92-C153-47CB-B7B7-5F50CA814E47}" type="presParOf" srcId="{7E0F343B-1AC5-433D-B8B4-C115A9DC4C35}" destId="{A0F9AB01-E17F-4239-9EF2-CA684A954EDC}" srcOrd="1" destOrd="0" presId="urn:microsoft.com/office/officeart/2005/8/layout/orgChart1"/>
    <dgm:cxn modelId="{2510C39D-3B81-4DE5-B443-6F010385F905}" type="presParOf" srcId="{CA7BA87C-B802-4615-B58E-6D10F4680F00}" destId="{791F210C-EB41-41AB-B66C-776D17146D07}" srcOrd="1" destOrd="0" presId="urn:microsoft.com/office/officeart/2005/8/layout/orgChart1"/>
    <dgm:cxn modelId="{3837A946-A205-4106-B1FE-66D2D807598E}" type="presParOf" srcId="{791F210C-EB41-41AB-B66C-776D17146D07}" destId="{D1178C4C-A795-4E84-B227-10ACC89B47FD}" srcOrd="0" destOrd="0" presId="urn:microsoft.com/office/officeart/2005/8/layout/orgChart1"/>
    <dgm:cxn modelId="{F191A094-CCF9-41CB-A74A-558C6E18576B}" type="presParOf" srcId="{791F210C-EB41-41AB-B66C-776D17146D07}" destId="{3ECE4D24-9D51-421A-A88E-48C1814BA83D}" srcOrd="1" destOrd="0" presId="urn:microsoft.com/office/officeart/2005/8/layout/orgChart1"/>
    <dgm:cxn modelId="{1483F4BE-5C13-49D3-80C8-82F4FC097377}" type="presParOf" srcId="{3ECE4D24-9D51-421A-A88E-48C1814BA83D}" destId="{B678D12E-9B48-49E9-95B3-BEBA3163F586}" srcOrd="0" destOrd="0" presId="urn:microsoft.com/office/officeart/2005/8/layout/orgChart1"/>
    <dgm:cxn modelId="{C93DFE39-9AC5-4725-A18A-4D877768C79B}" type="presParOf" srcId="{B678D12E-9B48-49E9-95B3-BEBA3163F586}" destId="{B8B60A7F-F56A-458E-9A3F-1BCC2543CF1D}" srcOrd="0" destOrd="0" presId="urn:microsoft.com/office/officeart/2005/8/layout/orgChart1"/>
    <dgm:cxn modelId="{181C2587-4910-4A2B-97E2-732A7C408ED9}" type="presParOf" srcId="{B678D12E-9B48-49E9-95B3-BEBA3163F586}" destId="{EBA3C2F7-9FDA-4937-9631-B2FEBA76589F}" srcOrd="1" destOrd="0" presId="urn:microsoft.com/office/officeart/2005/8/layout/orgChart1"/>
    <dgm:cxn modelId="{9C2F0281-FDB7-44A8-B534-47CD013958EA}" type="presParOf" srcId="{3ECE4D24-9D51-421A-A88E-48C1814BA83D}" destId="{A191050C-CB8B-4D91-99C0-B8F6E9782DEE}" srcOrd="1" destOrd="0" presId="urn:microsoft.com/office/officeart/2005/8/layout/orgChart1"/>
    <dgm:cxn modelId="{812BFCF9-9B06-4E0F-9E94-62A4181BF07A}" type="presParOf" srcId="{3ECE4D24-9D51-421A-A88E-48C1814BA83D}" destId="{2C541DD8-C09C-4E8F-A3F6-9D2A09AEB558}" srcOrd="2" destOrd="0" presId="urn:microsoft.com/office/officeart/2005/8/layout/orgChart1"/>
    <dgm:cxn modelId="{2B3E4A49-097E-44D1-8B51-693E0C4B998A}" type="presParOf" srcId="{791F210C-EB41-41AB-B66C-776D17146D07}" destId="{6322B9A6-65DA-4B85-BBF1-F224591CB55B}" srcOrd="2" destOrd="0" presId="urn:microsoft.com/office/officeart/2005/8/layout/orgChart1"/>
    <dgm:cxn modelId="{8C8C2B00-FA53-4B91-A728-160ABAE2A468}" type="presParOf" srcId="{791F210C-EB41-41AB-B66C-776D17146D07}" destId="{11D40F35-6D97-4684-90F3-0A5559517AAC}" srcOrd="3" destOrd="0" presId="urn:microsoft.com/office/officeart/2005/8/layout/orgChart1"/>
    <dgm:cxn modelId="{618D0B26-CD64-48FA-87B3-1C08BFEDA6BF}" type="presParOf" srcId="{11D40F35-6D97-4684-90F3-0A5559517AAC}" destId="{7555C3B1-4405-4E80-8FF8-CC5D1D68BE6A}" srcOrd="0" destOrd="0" presId="urn:microsoft.com/office/officeart/2005/8/layout/orgChart1"/>
    <dgm:cxn modelId="{7285BB62-96CA-4C5D-92DA-476071BF647A}" type="presParOf" srcId="{7555C3B1-4405-4E80-8FF8-CC5D1D68BE6A}" destId="{1B6266C4-FF0F-4C05-ACAA-CA902440956D}" srcOrd="0" destOrd="0" presId="urn:microsoft.com/office/officeart/2005/8/layout/orgChart1"/>
    <dgm:cxn modelId="{DB93448C-521E-4739-AACD-2F957313A28A}" type="presParOf" srcId="{7555C3B1-4405-4E80-8FF8-CC5D1D68BE6A}" destId="{C6231763-353D-4A6C-9A7A-3C04274064CB}" srcOrd="1" destOrd="0" presId="urn:microsoft.com/office/officeart/2005/8/layout/orgChart1"/>
    <dgm:cxn modelId="{96CB4449-9FE4-43EE-916A-CCE8C3D1CD9A}" type="presParOf" srcId="{11D40F35-6D97-4684-90F3-0A5559517AAC}" destId="{059A1D29-A304-48F7-A1BC-BFF5E912EC6A}" srcOrd="1" destOrd="0" presId="urn:microsoft.com/office/officeart/2005/8/layout/orgChart1"/>
    <dgm:cxn modelId="{5ABD26FF-26E1-4D74-BF8E-5A3B757210B7}" type="presParOf" srcId="{11D40F35-6D97-4684-90F3-0A5559517AAC}" destId="{174F2151-4287-46E5-9786-0C05C2C37195}" srcOrd="2" destOrd="0" presId="urn:microsoft.com/office/officeart/2005/8/layout/orgChart1"/>
    <dgm:cxn modelId="{B8574248-F1EE-4949-8103-F1020BB112AD}" type="presParOf" srcId="{791F210C-EB41-41AB-B66C-776D17146D07}" destId="{C4EAFD02-ACCD-4ADF-BDD9-9EAD344AE73D}" srcOrd="4" destOrd="0" presId="urn:microsoft.com/office/officeart/2005/8/layout/orgChart1"/>
    <dgm:cxn modelId="{9E7710E9-95F6-40C7-B9D8-59B2CFF59076}" type="presParOf" srcId="{791F210C-EB41-41AB-B66C-776D17146D07}" destId="{73BE8BE6-685A-4C31-A72A-C1A84744E1B7}" srcOrd="5" destOrd="0" presId="urn:microsoft.com/office/officeart/2005/8/layout/orgChart1"/>
    <dgm:cxn modelId="{E476EF9F-9785-4DFA-B330-E13E1EAD765F}" type="presParOf" srcId="{73BE8BE6-685A-4C31-A72A-C1A84744E1B7}" destId="{F3009D5E-DBEA-4A0B-84D2-DF08A8E3B0E1}" srcOrd="0" destOrd="0" presId="urn:microsoft.com/office/officeart/2005/8/layout/orgChart1"/>
    <dgm:cxn modelId="{03F640E5-7498-4F34-9120-42C96C1E94F5}" type="presParOf" srcId="{F3009D5E-DBEA-4A0B-84D2-DF08A8E3B0E1}" destId="{B6967536-65B2-4F9D-8E8C-C6544C2FB555}" srcOrd="0" destOrd="0" presId="urn:microsoft.com/office/officeart/2005/8/layout/orgChart1"/>
    <dgm:cxn modelId="{1178508B-1087-4524-AF9C-DF89FAD66CA8}" type="presParOf" srcId="{F3009D5E-DBEA-4A0B-84D2-DF08A8E3B0E1}" destId="{F0877162-5E8C-42E3-B1FD-B2DFDF4AD121}" srcOrd="1" destOrd="0" presId="urn:microsoft.com/office/officeart/2005/8/layout/orgChart1"/>
    <dgm:cxn modelId="{ABA63985-5628-406B-8E4D-321E34A7D16C}" type="presParOf" srcId="{73BE8BE6-685A-4C31-A72A-C1A84744E1B7}" destId="{29D2ACC2-FA8C-4ACA-9F4A-82A48A90B9D0}" srcOrd="1" destOrd="0" presId="urn:microsoft.com/office/officeart/2005/8/layout/orgChart1"/>
    <dgm:cxn modelId="{9D5B0E1F-FB4B-435C-A707-5A80E739209D}" type="presParOf" srcId="{73BE8BE6-685A-4C31-A72A-C1A84744E1B7}" destId="{4C864773-AB01-4AE0-828B-4BFBBDB8BED5}" srcOrd="2" destOrd="0" presId="urn:microsoft.com/office/officeart/2005/8/layout/orgChart1"/>
    <dgm:cxn modelId="{16E3EE27-3130-48F5-AFCB-630C3DA9E651}" type="presParOf" srcId="{CA7BA87C-B802-4615-B58E-6D10F4680F00}" destId="{E074BAEC-83A5-4063-BE40-A802C74E25F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1366899-3468-453B-B996-834A04D5FE94}" type="doc">
      <dgm:prSet loTypeId="urn:microsoft.com/office/officeart/2005/8/layout/pyramid2" loCatId="list" qsTypeId="urn:microsoft.com/office/officeart/2005/8/quickstyle/simple1" qsCatId="simple" csTypeId="urn:microsoft.com/office/officeart/2005/8/colors/colorful1#11" csCatId="colorful" phldr="1"/>
      <dgm:spPr/>
    </dgm:pt>
    <dgm:pt modelId="{3F35448A-5AB5-4FC5-B3FC-2185D4B02A84}">
      <dgm:prSet phldrT="[Текст]"/>
      <dgm:spPr/>
      <dgm:t>
        <a:bodyPr/>
        <a:lstStyle/>
        <a:p>
          <a:r>
            <a:rPr lang="ru-RU" dirty="0" smtClean="0"/>
            <a:t>Увеличение объема реализации продукции</a:t>
          </a:r>
          <a:endParaRPr lang="ru-RU" dirty="0"/>
        </a:p>
      </dgm:t>
    </dgm:pt>
    <dgm:pt modelId="{35947F1D-D0FC-40D0-BCAE-861A33195277}" type="parTrans" cxnId="{E46D6461-C1D1-437B-9DDC-7222ECE51B3E}">
      <dgm:prSet/>
      <dgm:spPr/>
      <dgm:t>
        <a:bodyPr/>
        <a:lstStyle/>
        <a:p>
          <a:endParaRPr lang="ru-RU"/>
        </a:p>
      </dgm:t>
    </dgm:pt>
    <dgm:pt modelId="{DD122BDF-BACF-4DF1-8F12-4B44754F4A8E}" type="sibTrans" cxnId="{E46D6461-C1D1-437B-9DDC-7222ECE51B3E}">
      <dgm:prSet/>
      <dgm:spPr/>
      <dgm:t>
        <a:bodyPr/>
        <a:lstStyle/>
        <a:p>
          <a:endParaRPr lang="ru-RU"/>
        </a:p>
      </dgm:t>
    </dgm:pt>
    <dgm:pt modelId="{2C464D96-DDFA-4AF0-BEBC-2A7114FBD648}">
      <dgm:prSet phldrT="[Текст]" custT="1"/>
      <dgm:spPr/>
      <dgm:t>
        <a:bodyPr/>
        <a:lstStyle/>
        <a:p>
          <a:r>
            <a:rPr lang="ru-RU" sz="2400" dirty="0" smtClean="0"/>
            <a:t>Повышение цен</a:t>
          </a:r>
          <a:endParaRPr lang="ru-RU" sz="2400" dirty="0"/>
        </a:p>
      </dgm:t>
    </dgm:pt>
    <dgm:pt modelId="{45E7FAD8-E503-4579-8196-B7D425C596F3}" type="parTrans" cxnId="{4E6C7E54-A4AC-497E-8046-B5DA5EFFC56A}">
      <dgm:prSet/>
      <dgm:spPr/>
      <dgm:t>
        <a:bodyPr/>
        <a:lstStyle/>
        <a:p>
          <a:endParaRPr lang="ru-RU"/>
        </a:p>
      </dgm:t>
    </dgm:pt>
    <dgm:pt modelId="{DBAA05C0-3700-40D7-A38B-EC7725CF75CF}" type="sibTrans" cxnId="{4E6C7E54-A4AC-497E-8046-B5DA5EFFC56A}">
      <dgm:prSet/>
      <dgm:spPr/>
      <dgm:t>
        <a:bodyPr/>
        <a:lstStyle/>
        <a:p>
          <a:endParaRPr lang="ru-RU"/>
        </a:p>
      </dgm:t>
    </dgm:pt>
    <dgm:pt modelId="{5F270B40-5813-4A84-9A13-97DFF9CD3DAD}">
      <dgm:prSet phldrT="[Текст]"/>
      <dgm:spPr/>
      <dgm:t>
        <a:bodyPr/>
        <a:lstStyle/>
        <a:p>
          <a:r>
            <a:rPr lang="ru-RU" dirty="0" smtClean="0"/>
            <a:t>Снижение себестоимости товарной продукции</a:t>
          </a:r>
          <a:endParaRPr lang="ru-RU" dirty="0"/>
        </a:p>
      </dgm:t>
    </dgm:pt>
    <dgm:pt modelId="{8A1A559F-DD73-4521-A4B3-460455CC4ECC}" type="parTrans" cxnId="{613F3E15-159E-44FF-9DFF-B7AC563D25C1}">
      <dgm:prSet/>
      <dgm:spPr/>
      <dgm:t>
        <a:bodyPr/>
        <a:lstStyle/>
        <a:p>
          <a:endParaRPr lang="ru-RU"/>
        </a:p>
      </dgm:t>
    </dgm:pt>
    <dgm:pt modelId="{930B9D5E-7BEB-42C9-AC83-97A03CB80C46}" type="sibTrans" cxnId="{613F3E15-159E-44FF-9DFF-B7AC563D25C1}">
      <dgm:prSet/>
      <dgm:spPr/>
      <dgm:t>
        <a:bodyPr/>
        <a:lstStyle/>
        <a:p>
          <a:endParaRPr lang="ru-RU"/>
        </a:p>
      </dgm:t>
    </dgm:pt>
    <dgm:pt modelId="{009271D0-DE80-4E76-9C4D-FED52CE59E3A}">
      <dgm:prSet phldrT="[Текст]"/>
      <dgm:spPr/>
      <dgm:t>
        <a:bodyPr/>
        <a:lstStyle/>
        <a:p>
          <a:r>
            <a:rPr lang="ru-RU" dirty="0" smtClean="0"/>
            <a:t>Структурный сдвиг в ассортименте</a:t>
          </a:r>
          <a:endParaRPr lang="ru-RU" dirty="0"/>
        </a:p>
      </dgm:t>
    </dgm:pt>
    <dgm:pt modelId="{A95365AD-04CB-479D-B897-4171090CEE6E}" type="parTrans" cxnId="{A7FEE5DC-8EF0-4E57-9E05-F3DA25535466}">
      <dgm:prSet/>
      <dgm:spPr/>
      <dgm:t>
        <a:bodyPr/>
        <a:lstStyle/>
        <a:p>
          <a:endParaRPr lang="ru-RU"/>
        </a:p>
      </dgm:t>
    </dgm:pt>
    <dgm:pt modelId="{7FFC0998-396C-4EC4-B694-E2AAECCD22B8}" type="sibTrans" cxnId="{A7FEE5DC-8EF0-4E57-9E05-F3DA25535466}">
      <dgm:prSet/>
      <dgm:spPr/>
      <dgm:t>
        <a:bodyPr/>
        <a:lstStyle/>
        <a:p>
          <a:endParaRPr lang="ru-RU"/>
        </a:p>
      </dgm:t>
    </dgm:pt>
    <dgm:pt modelId="{E7013839-2D95-49C2-83A3-0A07138FCFD8}" type="pres">
      <dgm:prSet presAssocID="{51366899-3468-453B-B996-834A04D5FE94}" presName="compositeShape" presStyleCnt="0">
        <dgm:presLayoutVars>
          <dgm:dir/>
          <dgm:resizeHandles/>
        </dgm:presLayoutVars>
      </dgm:prSet>
      <dgm:spPr/>
    </dgm:pt>
    <dgm:pt modelId="{B3802A2D-A409-4F17-93B5-E12189B87B7B}" type="pres">
      <dgm:prSet presAssocID="{51366899-3468-453B-B996-834A04D5FE94}" presName="pyramid" presStyleLbl="node1" presStyleIdx="0" presStyleCnt="1" custLinFactNeighborX="-2958" custLinFactNeighborY="-2550"/>
      <dgm:spPr/>
    </dgm:pt>
    <dgm:pt modelId="{2EE49725-B40D-4A86-A61A-09F66B56E5D9}" type="pres">
      <dgm:prSet presAssocID="{51366899-3468-453B-B996-834A04D5FE94}" presName="theList" presStyleCnt="0"/>
      <dgm:spPr/>
    </dgm:pt>
    <dgm:pt modelId="{16441121-142E-4F70-96F1-DB6A83D66260}" type="pres">
      <dgm:prSet presAssocID="{3F35448A-5AB5-4FC5-B3FC-2185D4B02A84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B3A052-6AA6-4A03-9B97-196DA784791C}" type="pres">
      <dgm:prSet presAssocID="{3F35448A-5AB5-4FC5-B3FC-2185D4B02A84}" presName="aSpace" presStyleCnt="0"/>
      <dgm:spPr/>
    </dgm:pt>
    <dgm:pt modelId="{B3FB3305-648E-4E6C-9616-24A8CE036D94}" type="pres">
      <dgm:prSet presAssocID="{2C464D96-DDFA-4AF0-BEBC-2A7114FBD648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9D3430-14CF-4B84-82FD-AF68B25C3011}" type="pres">
      <dgm:prSet presAssocID="{2C464D96-DDFA-4AF0-BEBC-2A7114FBD648}" presName="aSpace" presStyleCnt="0"/>
      <dgm:spPr/>
    </dgm:pt>
    <dgm:pt modelId="{381BABE3-E4F5-4364-8301-9932DB54A363}" type="pres">
      <dgm:prSet presAssocID="{5F270B40-5813-4A84-9A13-97DFF9CD3DAD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E24CE-CEDB-4CD2-897A-6CE363BEB000}" type="pres">
      <dgm:prSet presAssocID="{5F270B40-5813-4A84-9A13-97DFF9CD3DAD}" presName="aSpace" presStyleCnt="0"/>
      <dgm:spPr/>
    </dgm:pt>
    <dgm:pt modelId="{FF1EAA16-C03A-4C3B-9466-6BF83D5F158B}" type="pres">
      <dgm:prSet presAssocID="{009271D0-DE80-4E76-9C4D-FED52CE59E3A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FB36A-5404-4104-9898-D40E5E1A8323}" type="pres">
      <dgm:prSet presAssocID="{009271D0-DE80-4E76-9C4D-FED52CE59E3A}" presName="aSpace" presStyleCnt="0"/>
      <dgm:spPr/>
    </dgm:pt>
  </dgm:ptLst>
  <dgm:cxnLst>
    <dgm:cxn modelId="{A7FEE5DC-8EF0-4E57-9E05-F3DA25535466}" srcId="{51366899-3468-453B-B996-834A04D5FE94}" destId="{009271D0-DE80-4E76-9C4D-FED52CE59E3A}" srcOrd="3" destOrd="0" parTransId="{A95365AD-04CB-479D-B897-4171090CEE6E}" sibTransId="{7FFC0998-396C-4EC4-B694-E2AAECCD22B8}"/>
    <dgm:cxn modelId="{C4E40F00-81D1-40E3-9BAF-6EA94610CB20}" type="presOf" srcId="{5F270B40-5813-4A84-9A13-97DFF9CD3DAD}" destId="{381BABE3-E4F5-4364-8301-9932DB54A363}" srcOrd="0" destOrd="0" presId="urn:microsoft.com/office/officeart/2005/8/layout/pyramid2"/>
    <dgm:cxn modelId="{C33A9E39-AC02-4B5C-9A8A-D755D244305E}" type="presOf" srcId="{2C464D96-DDFA-4AF0-BEBC-2A7114FBD648}" destId="{B3FB3305-648E-4E6C-9616-24A8CE036D94}" srcOrd="0" destOrd="0" presId="urn:microsoft.com/office/officeart/2005/8/layout/pyramid2"/>
    <dgm:cxn modelId="{B570CCFC-2DF5-48F1-8D90-C2743CBF5B31}" type="presOf" srcId="{3F35448A-5AB5-4FC5-B3FC-2185D4B02A84}" destId="{16441121-142E-4F70-96F1-DB6A83D66260}" srcOrd="0" destOrd="0" presId="urn:microsoft.com/office/officeart/2005/8/layout/pyramid2"/>
    <dgm:cxn modelId="{E46D6461-C1D1-437B-9DDC-7222ECE51B3E}" srcId="{51366899-3468-453B-B996-834A04D5FE94}" destId="{3F35448A-5AB5-4FC5-B3FC-2185D4B02A84}" srcOrd="0" destOrd="0" parTransId="{35947F1D-D0FC-40D0-BCAE-861A33195277}" sibTransId="{DD122BDF-BACF-4DF1-8F12-4B44754F4A8E}"/>
    <dgm:cxn modelId="{613F3E15-159E-44FF-9DFF-B7AC563D25C1}" srcId="{51366899-3468-453B-B996-834A04D5FE94}" destId="{5F270B40-5813-4A84-9A13-97DFF9CD3DAD}" srcOrd="2" destOrd="0" parTransId="{8A1A559F-DD73-4521-A4B3-460455CC4ECC}" sibTransId="{930B9D5E-7BEB-42C9-AC83-97A03CB80C46}"/>
    <dgm:cxn modelId="{D62D8A15-2716-44F1-8D4D-C48E6815A7E4}" type="presOf" srcId="{009271D0-DE80-4E76-9C4D-FED52CE59E3A}" destId="{FF1EAA16-C03A-4C3B-9466-6BF83D5F158B}" srcOrd="0" destOrd="0" presId="urn:microsoft.com/office/officeart/2005/8/layout/pyramid2"/>
    <dgm:cxn modelId="{4F76B549-8F38-4BA3-98B7-6D44E6C85598}" type="presOf" srcId="{51366899-3468-453B-B996-834A04D5FE94}" destId="{E7013839-2D95-49C2-83A3-0A07138FCFD8}" srcOrd="0" destOrd="0" presId="urn:microsoft.com/office/officeart/2005/8/layout/pyramid2"/>
    <dgm:cxn modelId="{4E6C7E54-A4AC-497E-8046-B5DA5EFFC56A}" srcId="{51366899-3468-453B-B996-834A04D5FE94}" destId="{2C464D96-DDFA-4AF0-BEBC-2A7114FBD648}" srcOrd="1" destOrd="0" parTransId="{45E7FAD8-E503-4579-8196-B7D425C596F3}" sibTransId="{DBAA05C0-3700-40D7-A38B-EC7725CF75CF}"/>
    <dgm:cxn modelId="{B3BA57E8-952D-492F-B819-90350DCFA687}" type="presParOf" srcId="{E7013839-2D95-49C2-83A3-0A07138FCFD8}" destId="{B3802A2D-A409-4F17-93B5-E12189B87B7B}" srcOrd="0" destOrd="0" presId="urn:microsoft.com/office/officeart/2005/8/layout/pyramid2"/>
    <dgm:cxn modelId="{81A8669E-2BE7-4F44-94F8-1CD118199522}" type="presParOf" srcId="{E7013839-2D95-49C2-83A3-0A07138FCFD8}" destId="{2EE49725-B40D-4A86-A61A-09F66B56E5D9}" srcOrd="1" destOrd="0" presId="urn:microsoft.com/office/officeart/2005/8/layout/pyramid2"/>
    <dgm:cxn modelId="{A70C1748-F82E-44DD-9F30-5C61DB169A5A}" type="presParOf" srcId="{2EE49725-B40D-4A86-A61A-09F66B56E5D9}" destId="{16441121-142E-4F70-96F1-DB6A83D66260}" srcOrd="0" destOrd="0" presId="urn:microsoft.com/office/officeart/2005/8/layout/pyramid2"/>
    <dgm:cxn modelId="{C48CD2B5-C189-445E-A9A3-83441321B612}" type="presParOf" srcId="{2EE49725-B40D-4A86-A61A-09F66B56E5D9}" destId="{3DB3A052-6AA6-4A03-9B97-196DA784791C}" srcOrd="1" destOrd="0" presId="urn:microsoft.com/office/officeart/2005/8/layout/pyramid2"/>
    <dgm:cxn modelId="{0E16629F-E949-4BA3-8487-28FC3EDE2DA8}" type="presParOf" srcId="{2EE49725-B40D-4A86-A61A-09F66B56E5D9}" destId="{B3FB3305-648E-4E6C-9616-24A8CE036D94}" srcOrd="2" destOrd="0" presId="urn:microsoft.com/office/officeart/2005/8/layout/pyramid2"/>
    <dgm:cxn modelId="{D365B36F-FA87-44B7-AA8A-5DE00ADD4C4A}" type="presParOf" srcId="{2EE49725-B40D-4A86-A61A-09F66B56E5D9}" destId="{819D3430-14CF-4B84-82FD-AF68B25C3011}" srcOrd="3" destOrd="0" presId="urn:microsoft.com/office/officeart/2005/8/layout/pyramid2"/>
    <dgm:cxn modelId="{E45D5A0C-83CF-491F-96CA-D0231A02B17D}" type="presParOf" srcId="{2EE49725-B40D-4A86-A61A-09F66B56E5D9}" destId="{381BABE3-E4F5-4364-8301-9932DB54A363}" srcOrd="4" destOrd="0" presId="urn:microsoft.com/office/officeart/2005/8/layout/pyramid2"/>
    <dgm:cxn modelId="{02E25B5B-47A1-47EA-88E3-31DF8E8F64C0}" type="presParOf" srcId="{2EE49725-B40D-4A86-A61A-09F66B56E5D9}" destId="{2C2E24CE-CEDB-4CD2-897A-6CE363BEB000}" srcOrd="5" destOrd="0" presId="urn:microsoft.com/office/officeart/2005/8/layout/pyramid2"/>
    <dgm:cxn modelId="{2C1C1F38-B29D-4802-B466-189E9D607B2E}" type="presParOf" srcId="{2EE49725-B40D-4A86-A61A-09F66B56E5D9}" destId="{FF1EAA16-C03A-4C3B-9466-6BF83D5F158B}" srcOrd="6" destOrd="0" presId="urn:microsoft.com/office/officeart/2005/8/layout/pyramid2"/>
    <dgm:cxn modelId="{565C4A58-E1DE-41A7-9976-5531359BEF46}" type="presParOf" srcId="{2EE49725-B40D-4A86-A61A-09F66B56E5D9}" destId="{93DFB36A-5404-4104-9898-D40E5E1A8323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C2E081-9C8C-4D07-93B6-DE718B9BFC9B}" type="doc">
      <dgm:prSet loTypeId="urn:microsoft.com/office/officeart/2005/8/layout/hList1" loCatId="list" qsTypeId="urn:microsoft.com/office/officeart/2005/8/quickstyle/simple1" qsCatId="simple" csTypeId="urn:microsoft.com/office/officeart/2005/8/colors/colorful1#10" csCatId="colorful" phldr="1"/>
      <dgm:spPr/>
      <dgm:t>
        <a:bodyPr/>
        <a:lstStyle/>
        <a:p>
          <a:endParaRPr lang="ru-RU"/>
        </a:p>
      </dgm:t>
    </dgm:pt>
    <dgm:pt modelId="{6AA32F19-6289-4F16-8F7C-8C2186099B0C}">
      <dgm:prSet phldrT="[Текст]" custT="1"/>
      <dgm:spPr/>
      <dgm:t>
        <a:bodyPr/>
        <a:lstStyle/>
        <a:p>
          <a:r>
            <a:rPr lang="ru-RU" sz="2000" dirty="0" smtClean="0"/>
            <a:t>Показатели, рассчитанные исходя из затрат. </a:t>
          </a:r>
          <a:r>
            <a:rPr lang="ru-RU" sz="2000" dirty="0" smtClean="0">
              <a:solidFill>
                <a:srgbClr val="FFFF00"/>
              </a:solidFill>
            </a:rPr>
            <a:t>Рентабельность:</a:t>
          </a:r>
          <a:endParaRPr lang="ru-RU" sz="2000" dirty="0">
            <a:solidFill>
              <a:srgbClr val="FFFF00"/>
            </a:solidFill>
          </a:endParaRPr>
        </a:p>
      </dgm:t>
    </dgm:pt>
    <dgm:pt modelId="{24CEA76B-3442-4CE4-BFBB-F7E70F15C095}" type="parTrans" cxnId="{57A187A8-F81C-4436-9206-E6C7D47C9782}">
      <dgm:prSet/>
      <dgm:spPr/>
      <dgm:t>
        <a:bodyPr/>
        <a:lstStyle/>
        <a:p>
          <a:endParaRPr lang="ru-RU"/>
        </a:p>
      </dgm:t>
    </dgm:pt>
    <dgm:pt modelId="{EF29466E-6DD8-4127-82E1-242E63E968B0}" type="sibTrans" cxnId="{57A187A8-F81C-4436-9206-E6C7D47C9782}">
      <dgm:prSet/>
      <dgm:spPr/>
      <dgm:t>
        <a:bodyPr/>
        <a:lstStyle/>
        <a:p>
          <a:endParaRPr lang="ru-RU"/>
        </a:p>
      </dgm:t>
    </dgm:pt>
    <dgm:pt modelId="{B786041F-A40E-4F37-84DB-3BC14E153A5E}">
      <dgm:prSet phldrT="[Текст]" custT="1"/>
      <dgm:spPr/>
      <dgm:t>
        <a:bodyPr/>
        <a:lstStyle/>
        <a:p>
          <a:r>
            <a:rPr lang="ru-RU" sz="2000" dirty="0" smtClean="0"/>
            <a:t>Продукции</a:t>
          </a:r>
          <a:endParaRPr lang="ru-RU" sz="2000" dirty="0"/>
        </a:p>
      </dgm:t>
    </dgm:pt>
    <dgm:pt modelId="{B0BBF668-D392-477B-BC87-D7305A738FF7}" type="parTrans" cxnId="{DF13009F-74B2-4DE3-A4B3-09E322E2D594}">
      <dgm:prSet/>
      <dgm:spPr/>
      <dgm:t>
        <a:bodyPr/>
        <a:lstStyle/>
        <a:p>
          <a:endParaRPr lang="ru-RU"/>
        </a:p>
      </dgm:t>
    </dgm:pt>
    <dgm:pt modelId="{BFC4B165-34DA-45EB-9114-C0964408CC7D}" type="sibTrans" cxnId="{DF13009F-74B2-4DE3-A4B3-09E322E2D594}">
      <dgm:prSet/>
      <dgm:spPr/>
      <dgm:t>
        <a:bodyPr/>
        <a:lstStyle/>
        <a:p>
          <a:endParaRPr lang="ru-RU"/>
        </a:p>
      </dgm:t>
    </dgm:pt>
    <dgm:pt modelId="{2836F4CE-24DC-486D-9BCA-72DF2F34B89D}">
      <dgm:prSet phldrT="[Текст]" custT="1"/>
      <dgm:spPr/>
      <dgm:t>
        <a:bodyPr/>
        <a:lstStyle/>
        <a:p>
          <a:r>
            <a:rPr lang="ru-RU" sz="2000" dirty="0" smtClean="0"/>
            <a:t>Показатели прибыльности продаж</a:t>
          </a:r>
          <a:endParaRPr lang="ru-RU" sz="2000" dirty="0"/>
        </a:p>
      </dgm:t>
    </dgm:pt>
    <dgm:pt modelId="{461EE9F0-AE9D-41F8-A25A-E8B9C88D550F}" type="parTrans" cxnId="{D13639D4-E8D0-48B9-9FE4-6E5DA328F7BD}">
      <dgm:prSet/>
      <dgm:spPr/>
      <dgm:t>
        <a:bodyPr/>
        <a:lstStyle/>
        <a:p>
          <a:endParaRPr lang="ru-RU"/>
        </a:p>
      </dgm:t>
    </dgm:pt>
    <dgm:pt modelId="{7FFA7029-3BFC-42F5-827C-B861ADF9EDC6}" type="sibTrans" cxnId="{D13639D4-E8D0-48B9-9FE4-6E5DA328F7BD}">
      <dgm:prSet/>
      <dgm:spPr/>
      <dgm:t>
        <a:bodyPr/>
        <a:lstStyle/>
        <a:p>
          <a:endParaRPr lang="ru-RU"/>
        </a:p>
      </dgm:t>
    </dgm:pt>
    <dgm:pt modelId="{7DC9EBBC-2207-4E9E-958E-CFDD3E33580A}">
      <dgm:prSet phldrT="[Текст]" custT="1"/>
      <dgm:spPr/>
      <dgm:t>
        <a:bodyPr/>
        <a:lstStyle/>
        <a:p>
          <a:r>
            <a:rPr lang="ru-RU" sz="2000" dirty="0" smtClean="0"/>
            <a:t>Валовая рентабельность продаж</a:t>
          </a:r>
          <a:endParaRPr lang="ru-RU" sz="2000" dirty="0"/>
        </a:p>
      </dgm:t>
    </dgm:pt>
    <dgm:pt modelId="{64E5BB5D-A77E-4619-96F5-37A91F5DE7B4}" type="parTrans" cxnId="{5B7398A7-AD2B-4A1D-83C5-C4591A4CE7E2}">
      <dgm:prSet/>
      <dgm:spPr/>
      <dgm:t>
        <a:bodyPr/>
        <a:lstStyle/>
        <a:p>
          <a:endParaRPr lang="ru-RU"/>
        </a:p>
      </dgm:t>
    </dgm:pt>
    <dgm:pt modelId="{A2F4B56F-21B5-4CDC-B534-FE7608893EAF}" type="sibTrans" cxnId="{5B7398A7-AD2B-4A1D-83C5-C4591A4CE7E2}">
      <dgm:prSet/>
      <dgm:spPr/>
      <dgm:t>
        <a:bodyPr/>
        <a:lstStyle/>
        <a:p>
          <a:endParaRPr lang="ru-RU"/>
        </a:p>
      </dgm:t>
    </dgm:pt>
    <dgm:pt modelId="{9B451461-16CC-4972-844D-821E5DFA35B6}">
      <dgm:prSet phldrT="[Текст]" custT="1"/>
      <dgm:spPr/>
      <dgm:t>
        <a:bodyPr/>
        <a:lstStyle/>
        <a:p>
          <a:r>
            <a:rPr lang="ru-RU" sz="2000" dirty="0" smtClean="0"/>
            <a:t>Чистая рентабельность продаж</a:t>
          </a:r>
          <a:endParaRPr lang="ru-RU" sz="2000" dirty="0"/>
        </a:p>
      </dgm:t>
    </dgm:pt>
    <dgm:pt modelId="{2BCE6D1F-5D9D-41E9-88D9-4BFB9F09B5F3}" type="parTrans" cxnId="{85CD419B-2384-4D7D-96DD-AD8460277B57}">
      <dgm:prSet/>
      <dgm:spPr/>
      <dgm:t>
        <a:bodyPr/>
        <a:lstStyle/>
        <a:p>
          <a:endParaRPr lang="ru-RU"/>
        </a:p>
      </dgm:t>
    </dgm:pt>
    <dgm:pt modelId="{D2BD891A-7FE4-4DF1-92C6-9902E170E7AE}" type="sibTrans" cxnId="{85CD419B-2384-4D7D-96DD-AD8460277B57}">
      <dgm:prSet/>
      <dgm:spPr/>
      <dgm:t>
        <a:bodyPr/>
        <a:lstStyle/>
        <a:p>
          <a:endParaRPr lang="ru-RU"/>
        </a:p>
      </dgm:t>
    </dgm:pt>
    <dgm:pt modelId="{F97120ED-4DB5-424D-B5A9-F127E5447FF2}">
      <dgm:prSet phldrT="[Текст]" custT="1"/>
      <dgm:spPr/>
      <dgm:t>
        <a:bodyPr/>
        <a:lstStyle/>
        <a:p>
          <a:r>
            <a:rPr lang="ru-RU" sz="2000" dirty="0" smtClean="0"/>
            <a:t>Показатели, рассчитанные исходя из имеющихся ресурсов</a:t>
          </a:r>
          <a:endParaRPr lang="ru-RU" sz="2000" dirty="0"/>
        </a:p>
      </dgm:t>
    </dgm:pt>
    <dgm:pt modelId="{EB17E29E-0B69-4F42-B49D-B6B5B659318B}" type="parTrans" cxnId="{153E41E8-3925-49AA-8AF4-0178379EA38C}">
      <dgm:prSet/>
      <dgm:spPr/>
      <dgm:t>
        <a:bodyPr/>
        <a:lstStyle/>
        <a:p>
          <a:endParaRPr lang="ru-RU"/>
        </a:p>
      </dgm:t>
    </dgm:pt>
    <dgm:pt modelId="{B3828D42-C7AB-4A60-B14F-EF83926F7D95}" type="sibTrans" cxnId="{153E41E8-3925-49AA-8AF4-0178379EA38C}">
      <dgm:prSet/>
      <dgm:spPr/>
      <dgm:t>
        <a:bodyPr/>
        <a:lstStyle/>
        <a:p>
          <a:endParaRPr lang="ru-RU"/>
        </a:p>
      </dgm:t>
    </dgm:pt>
    <dgm:pt modelId="{E723070C-399A-4F50-A0C1-E9F0E28310DB}">
      <dgm:prSet phldrT="[Текст]" custT="1"/>
      <dgm:spPr/>
      <dgm:t>
        <a:bodyPr/>
        <a:lstStyle/>
        <a:p>
          <a:r>
            <a:rPr lang="ru-RU" sz="2000" dirty="0" smtClean="0"/>
            <a:t>Рентабельность совокупных активов (общая)</a:t>
          </a:r>
          <a:endParaRPr lang="ru-RU" sz="2000" dirty="0"/>
        </a:p>
      </dgm:t>
    </dgm:pt>
    <dgm:pt modelId="{990342DD-60FC-4A9B-879C-8EC8ED9B2CE7}" type="parTrans" cxnId="{B8CA0268-2658-45F5-82DE-7E96DFE81159}">
      <dgm:prSet/>
      <dgm:spPr/>
      <dgm:t>
        <a:bodyPr/>
        <a:lstStyle/>
        <a:p>
          <a:endParaRPr lang="ru-RU"/>
        </a:p>
      </dgm:t>
    </dgm:pt>
    <dgm:pt modelId="{9E1CDF97-A38D-4A4E-B946-060B42DD1F14}" type="sibTrans" cxnId="{B8CA0268-2658-45F5-82DE-7E96DFE81159}">
      <dgm:prSet/>
      <dgm:spPr/>
      <dgm:t>
        <a:bodyPr/>
        <a:lstStyle/>
        <a:p>
          <a:endParaRPr lang="ru-RU"/>
        </a:p>
      </dgm:t>
    </dgm:pt>
    <dgm:pt modelId="{4512F410-CCC8-4169-A00B-3D6924E239D0}">
      <dgm:prSet phldrT="[Текст]" custT="1"/>
      <dgm:spPr/>
      <dgm:t>
        <a:bodyPr/>
        <a:lstStyle/>
        <a:p>
          <a:r>
            <a:rPr lang="ru-RU" sz="2000" dirty="0" smtClean="0"/>
            <a:t>Операционного капитала</a:t>
          </a:r>
          <a:endParaRPr lang="ru-RU" sz="2000" dirty="0"/>
        </a:p>
      </dgm:t>
    </dgm:pt>
    <dgm:pt modelId="{7D1F731D-8C89-4EAD-A227-36D4B7DFC797}" type="parTrans" cxnId="{F127981B-2B6F-43E3-B8DE-EFBD475C2765}">
      <dgm:prSet/>
      <dgm:spPr/>
      <dgm:t>
        <a:bodyPr/>
        <a:lstStyle/>
        <a:p>
          <a:endParaRPr lang="ru-RU"/>
        </a:p>
      </dgm:t>
    </dgm:pt>
    <dgm:pt modelId="{DD71266C-4593-4E3D-97BA-25018055B5BF}" type="sibTrans" cxnId="{F127981B-2B6F-43E3-B8DE-EFBD475C2765}">
      <dgm:prSet/>
      <dgm:spPr/>
      <dgm:t>
        <a:bodyPr/>
        <a:lstStyle/>
        <a:p>
          <a:endParaRPr lang="ru-RU"/>
        </a:p>
      </dgm:t>
    </dgm:pt>
    <dgm:pt modelId="{0DACE15E-FC45-49B3-9AC5-4F103ADA3775}">
      <dgm:prSet phldrT="[Текст]" custT="1"/>
      <dgm:spPr/>
      <dgm:t>
        <a:bodyPr/>
        <a:lstStyle/>
        <a:p>
          <a:r>
            <a:rPr lang="ru-RU" sz="2000" dirty="0" smtClean="0"/>
            <a:t>Операционной деятельности</a:t>
          </a:r>
          <a:endParaRPr lang="ru-RU" sz="2000" dirty="0"/>
        </a:p>
      </dgm:t>
    </dgm:pt>
    <dgm:pt modelId="{9CC1F03E-535C-4D4D-9FC9-2B132186AC15}" type="parTrans" cxnId="{68AD4908-A436-483E-89A0-1BF746EBEFD1}">
      <dgm:prSet/>
      <dgm:spPr/>
      <dgm:t>
        <a:bodyPr/>
        <a:lstStyle/>
        <a:p>
          <a:endParaRPr lang="ru-RU"/>
        </a:p>
      </dgm:t>
    </dgm:pt>
    <dgm:pt modelId="{4D7AD24E-B725-4A3B-AF3A-E9D370B7A16A}" type="sibTrans" cxnId="{68AD4908-A436-483E-89A0-1BF746EBEFD1}">
      <dgm:prSet/>
      <dgm:spPr/>
      <dgm:t>
        <a:bodyPr/>
        <a:lstStyle/>
        <a:p>
          <a:endParaRPr lang="ru-RU"/>
        </a:p>
      </dgm:t>
    </dgm:pt>
    <dgm:pt modelId="{E0DCA39D-54BF-4584-ACAA-62818B5A8CD9}">
      <dgm:prSet phldrT="[Текст]" custT="1"/>
      <dgm:spPr/>
      <dgm:t>
        <a:bodyPr/>
        <a:lstStyle/>
        <a:p>
          <a:r>
            <a:rPr lang="ru-RU" sz="2000" dirty="0" smtClean="0"/>
            <a:t>Инвестиционной деятельности</a:t>
          </a:r>
          <a:endParaRPr lang="ru-RU" sz="2000" dirty="0"/>
        </a:p>
      </dgm:t>
    </dgm:pt>
    <dgm:pt modelId="{164CA201-B4B3-4270-ADAE-588269D455A9}" type="parTrans" cxnId="{8CFEE90E-F5CD-4D55-B170-D3D01512DD59}">
      <dgm:prSet/>
      <dgm:spPr/>
      <dgm:t>
        <a:bodyPr/>
        <a:lstStyle/>
        <a:p>
          <a:endParaRPr lang="ru-RU"/>
        </a:p>
      </dgm:t>
    </dgm:pt>
    <dgm:pt modelId="{AD2AE310-061A-4C9C-98E7-21FE2C214868}" type="sibTrans" cxnId="{8CFEE90E-F5CD-4D55-B170-D3D01512DD59}">
      <dgm:prSet/>
      <dgm:spPr/>
      <dgm:t>
        <a:bodyPr/>
        <a:lstStyle/>
        <a:p>
          <a:endParaRPr lang="ru-RU"/>
        </a:p>
      </dgm:t>
    </dgm:pt>
    <dgm:pt modelId="{CCA66C84-9F87-4C54-9D22-F6CB99B24652}">
      <dgm:prSet phldrT="[Текст]" custT="1"/>
      <dgm:spPr/>
      <dgm:t>
        <a:bodyPr/>
        <a:lstStyle/>
        <a:p>
          <a:r>
            <a:rPr lang="ru-RU" sz="2000" dirty="0" smtClean="0"/>
            <a:t>Отдельных инвестиционных проектов</a:t>
          </a:r>
          <a:endParaRPr lang="ru-RU" sz="2000" dirty="0"/>
        </a:p>
      </dgm:t>
    </dgm:pt>
    <dgm:pt modelId="{C2D7CB1F-F9CA-4379-A8F2-17BABE0AEFDB}" type="parTrans" cxnId="{0BD7671D-24E7-490E-B6AC-78AEDBED0A67}">
      <dgm:prSet/>
      <dgm:spPr/>
      <dgm:t>
        <a:bodyPr/>
        <a:lstStyle/>
        <a:p>
          <a:endParaRPr lang="ru-RU"/>
        </a:p>
      </dgm:t>
    </dgm:pt>
    <dgm:pt modelId="{130C0F10-C149-4A86-887D-70D6E095D50A}" type="sibTrans" cxnId="{0BD7671D-24E7-490E-B6AC-78AEDBED0A67}">
      <dgm:prSet/>
      <dgm:spPr/>
      <dgm:t>
        <a:bodyPr/>
        <a:lstStyle/>
        <a:p>
          <a:endParaRPr lang="ru-RU"/>
        </a:p>
      </dgm:t>
    </dgm:pt>
    <dgm:pt modelId="{76632661-9C79-4B42-B01A-42A940989715}">
      <dgm:prSet phldrT="[Текст]" custT="1"/>
      <dgm:spPr/>
      <dgm:t>
        <a:bodyPr/>
        <a:lstStyle/>
        <a:p>
          <a:r>
            <a:rPr lang="ru-RU" sz="2000" dirty="0" smtClean="0"/>
            <a:t>Основного капитала</a:t>
          </a:r>
          <a:endParaRPr lang="ru-RU" sz="2000" dirty="0"/>
        </a:p>
      </dgm:t>
    </dgm:pt>
    <dgm:pt modelId="{476D4B68-D330-4975-815C-6DC2583C72F4}" type="parTrans" cxnId="{6BAC1163-07AC-46B4-9742-7A84B9254C39}">
      <dgm:prSet/>
      <dgm:spPr/>
      <dgm:t>
        <a:bodyPr/>
        <a:lstStyle/>
        <a:p>
          <a:endParaRPr lang="ru-RU"/>
        </a:p>
      </dgm:t>
    </dgm:pt>
    <dgm:pt modelId="{10D9771D-0D4D-4F42-AE64-304924E6A6EA}" type="sibTrans" cxnId="{6BAC1163-07AC-46B4-9742-7A84B9254C39}">
      <dgm:prSet/>
      <dgm:spPr/>
      <dgm:t>
        <a:bodyPr/>
        <a:lstStyle/>
        <a:p>
          <a:endParaRPr lang="ru-RU"/>
        </a:p>
      </dgm:t>
    </dgm:pt>
    <dgm:pt modelId="{A89F98F8-AA0B-46C7-802E-562A64EB537D}">
      <dgm:prSet phldrT="[Текст]" custT="1"/>
      <dgm:spPr/>
      <dgm:t>
        <a:bodyPr/>
        <a:lstStyle/>
        <a:p>
          <a:r>
            <a:rPr lang="ru-RU" sz="2000" dirty="0" smtClean="0"/>
            <a:t>Оборотного капитала</a:t>
          </a:r>
          <a:endParaRPr lang="ru-RU" sz="2000" dirty="0"/>
        </a:p>
      </dgm:t>
    </dgm:pt>
    <dgm:pt modelId="{A5881A57-02F9-4314-AE8D-ED67A73E5E4A}" type="parTrans" cxnId="{E17F080A-6ADF-4D09-962B-009E9CF847CB}">
      <dgm:prSet/>
      <dgm:spPr/>
      <dgm:t>
        <a:bodyPr/>
        <a:lstStyle/>
        <a:p>
          <a:endParaRPr lang="ru-RU"/>
        </a:p>
      </dgm:t>
    </dgm:pt>
    <dgm:pt modelId="{C87A9DEB-5B7D-4B98-A55D-981BF7B5CF18}" type="sibTrans" cxnId="{E17F080A-6ADF-4D09-962B-009E9CF847CB}">
      <dgm:prSet/>
      <dgm:spPr/>
      <dgm:t>
        <a:bodyPr/>
        <a:lstStyle/>
        <a:p>
          <a:endParaRPr lang="ru-RU"/>
        </a:p>
      </dgm:t>
    </dgm:pt>
    <dgm:pt modelId="{4206DD86-6E47-444D-A53F-ECC19B142E3F}">
      <dgm:prSet phldrT="[Текст]" custT="1"/>
      <dgm:spPr/>
      <dgm:t>
        <a:bodyPr/>
        <a:lstStyle/>
        <a:p>
          <a:r>
            <a:rPr lang="ru-RU" sz="2000" dirty="0" smtClean="0"/>
            <a:t>Собственного капитала</a:t>
          </a:r>
          <a:endParaRPr lang="ru-RU" sz="2000" dirty="0"/>
        </a:p>
      </dgm:t>
    </dgm:pt>
    <dgm:pt modelId="{5325B0D7-4FEB-41F1-9D08-F8184DB5A241}" type="parTrans" cxnId="{2B4B97C0-C3A0-49BC-B8E2-91C897362098}">
      <dgm:prSet/>
      <dgm:spPr/>
      <dgm:t>
        <a:bodyPr/>
        <a:lstStyle/>
        <a:p>
          <a:endParaRPr lang="ru-RU"/>
        </a:p>
      </dgm:t>
    </dgm:pt>
    <dgm:pt modelId="{DFF3DA3A-4F84-4554-B3E2-3402BF31133C}" type="sibTrans" cxnId="{2B4B97C0-C3A0-49BC-B8E2-91C897362098}">
      <dgm:prSet/>
      <dgm:spPr/>
      <dgm:t>
        <a:bodyPr/>
        <a:lstStyle/>
        <a:p>
          <a:endParaRPr lang="ru-RU"/>
        </a:p>
      </dgm:t>
    </dgm:pt>
    <dgm:pt modelId="{2D65C7D2-C004-4BE1-A0AE-582118477F5D}" type="pres">
      <dgm:prSet presAssocID="{6CC2E081-9C8C-4D07-93B6-DE718B9BFC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7519BD-2F08-485C-B007-856F04D616EA}" type="pres">
      <dgm:prSet presAssocID="{6AA32F19-6289-4F16-8F7C-8C2186099B0C}" presName="composite" presStyleCnt="0"/>
      <dgm:spPr/>
    </dgm:pt>
    <dgm:pt modelId="{9E699727-3255-43DB-99E6-7CDD441EE2C4}" type="pres">
      <dgm:prSet presAssocID="{6AA32F19-6289-4F16-8F7C-8C2186099B0C}" presName="parTx" presStyleLbl="alignNode1" presStyleIdx="0" presStyleCnt="3" custScaleY="210648" custLinFactNeighborX="-2562" custLinFactNeighborY="58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5AFD53-F994-4D32-AD89-4A9385B85574}" type="pres">
      <dgm:prSet presAssocID="{6AA32F19-6289-4F16-8F7C-8C2186099B0C}" presName="desTx" presStyleLbl="alignAccFollowNode1" presStyleIdx="0" presStyleCnt="3" custLinFactNeighborX="-2581" custLinFactNeighborY="11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55B623-85F2-4A16-B95A-BB23779D3911}" type="pres">
      <dgm:prSet presAssocID="{EF29466E-6DD8-4127-82E1-242E63E968B0}" presName="space" presStyleCnt="0"/>
      <dgm:spPr/>
    </dgm:pt>
    <dgm:pt modelId="{1855AA13-8F81-40E0-962A-CD2520AF61C9}" type="pres">
      <dgm:prSet presAssocID="{2836F4CE-24DC-486D-9BCA-72DF2F34B89D}" presName="composite" presStyleCnt="0"/>
      <dgm:spPr/>
    </dgm:pt>
    <dgm:pt modelId="{D1668CAF-ED9D-417F-9406-E2254684E0D0}" type="pres">
      <dgm:prSet presAssocID="{2836F4CE-24DC-486D-9BCA-72DF2F34B89D}" presName="parTx" presStyleLbl="alignNode1" presStyleIdx="1" presStyleCnt="3" custScaleY="2162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AE0B0-9197-4856-98C2-D0853ED1F92B}" type="pres">
      <dgm:prSet presAssocID="{2836F4CE-24DC-486D-9BCA-72DF2F34B89D}" presName="desTx" presStyleLbl="alignAccFollowNode1" presStyleIdx="1" presStyleCnt="3" custLinFactNeighborX="1539" custLinFactNeighborY="116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F61706-5DD2-4315-9221-9B4509D86717}" type="pres">
      <dgm:prSet presAssocID="{7FFA7029-3BFC-42F5-827C-B861ADF9EDC6}" presName="space" presStyleCnt="0"/>
      <dgm:spPr/>
    </dgm:pt>
    <dgm:pt modelId="{0E01BBE1-D6BC-4D13-AE0B-C1A06477F32D}" type="pres">
      <dgm:prSet presAssocID="{F97120ED-4DB5-424D-B5A9-F127E5447FF2}" presName="composite" presStyleCnt="0"/>
      <dgm:spPr/>
    </dgm:pt>
    <dgm:pt modelId="{D6ED77AA-6DFB-4E91-9D86-D91E5B3EF7EC}" type="pres">
      <dgm:prSet presAssocID="{F97120ED-4DB5-424D-B5A9-F127E5447FF2}" presName="parTx" presStyleLbl="alignNode1" presStyleIdx="2" presStyleCnt="3" custScaleX="101032" custScaleY="2177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C6CB7-A4CC-4959-A1CC-D02EF22D70B1}" type="pres">
      <dgm:prSet presAssocID="{F97120ED-4DB5-424D-B5A9-F127E5447FF2}" presName="desTx" presStyleLbl="alignAccFollowNode1" presStyleIdx="2" presStyleCnt="3" custLinFactNeighborX="-618" custLinFactNeighborY="11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B315C2-4F26-4018-BB2B-F5CEE567640B}" type="presOf" srcId="{76632661-9C79-4B42-B01A-42A940989715}" destId="{4E0C6CB7-A4CC-4959-A1CC-D02EF22D70B1}" srcOrd="0" destOrd="2" presId="urn:microsoft.com/office/officeart/2005/8/layout/hList1"/>
    <dgm:cxn modelId="{C0F8E7A8-B901-4C64-9D77-86282ADDE873}" type="presOf" srcId="{6CC2E081-9C8C-4D07-93B6-DE718B9BFC9B}" destId="{2D65C7D2-C004-4BE1-A0AE-582118477F5D}" srcOrd="0" destOrd="0" presId="urn:microsoft.com/office/officeart/2005/8/layout/hList1"/>
    <dgm:cxn modelId="{080F3787-B414-4C06-8357-BBD1EB72885D}" type="presOf" srcId="{2836F4CE-24DC-486D-9BCA-72DF2F34B89D}" destId="{D1668CAF-ED9D-417F-9406-E2254684E0D0}" srcOrd="0" destOrd="0" presId="urn:microsoft.com/office/officeart/2005/8/layout/hList1"/>
    <dgm:cxn modelId="{6BAC1163-07AC-46B4-9742-7A84B9254C39}" srcId="{F97120ED-4DB5-424D-B5A9-F127E5447FF2}" destId="{76632661-9C79-4B42-B01A-42A940989715}" srcOrd="2" destOrd="0" parTransId="{476D4B68-D330-4975-815C-6DC2583C72F4}" sibTransId="{10D9771D-0D4D-4F42-AE64-304924E6A6EA}"/>
    <dgm:cxn modelId="{D13639D4-E8D0-48B9-9FE4-6E5DA328F7BD}" srcId="{6CC2E081-9C8C-4D07-93B6-DE718B9BFC9B}" destId="{2836F4CE-24DC-486D-9BCA-72DF2F34B89D}" srcOrd="1" destOrd="0" parTransId="{461EE9F0-AE9D-41F8-A25A-E8B9C88D550F}" sibTransId="{7FFA7029-3BFC-42F5-827C-B861ADF9EDC6}"/>
    <dgm:cxn modelId="{E17F080A-6ADF-4D09-962B-009E9CF847CB}" srcId="{F97120ED-4DB5-424D-B5A9-F127E5447FF2}" destId="{A89F98F8-AA0B-46C7-802E-562A64EB537D}" srcOrd="3" destOrd="0" parTransId="{A5881A57-02F9-4314-AE8D-ED67A73E5E4A}" sibTransId="{C87A9DEB-5B7D-4B98-A55D-981BF7B5CF18}"/>
    <dgm:cxn modelId="{5D8E5E78-5B02-4D1E-B5E9-A2C0B047B4D1}" type="presOf" srcId="{0DACE15E-FC45-49B3-9AC5-4F103ADA3775}" destId="{655AFD53-F994-4D32-AD89-4A9385B85574}" srcOrd="0" destOrd="1" presId="urn:microsoft.com/office/officeart/2005/8/layout/hList1"/>
    <dgm:cxn modelId="{2B4B97C0-C3A0-49BC-B8E2-91C897362098}" srcId="{F97120ED-4DB5-424D-B5A9-F127E5447FF2}" destId="{4206DD86-6E47-444D-A53F-ECC19B142E3F}" srcOrd="4" destOrd="0" parTransId="{5325B0D7-4FEB-41F1-9D08-F8184DB5A241}" sibTransId="{DFF3DA3A-4F84-4554-B3E2-3402BF31133C}"/>
    <dgm:cxn modelId="{8CFEE90E-F5CD-4D55-B170-D3D01512DD59}" srcId="{6AA32F19-6289-4F16-8F7C-8C2186099B0C}" destId="{E0DCA39D-54BF-4584-ACAA-62818B5A8CD9}" srcOrd="2" destOrd="0" parTransId="{164CA201-B4B3-4270-ADAE-588269D455A9}" sibTransId="{AD2AE310-061A-4C9C-98E7-21FE2C214868}"/>
    <dgm:cxn modelId="{E9F31405-B8B7-40D7-9D46-631591803E21}" type="presOf" srcId="{4512F410-CCC8-4169-A00B-3D6924E239D0}" destId="{4E0C6CB7-A4CC-4959-A1CC-D02EF22D70B1}" srcOrd="0" destOrd="1" presId="urn:microsoft.com/office/officeart/2005/8/layout/hList1"/>
    <dgm:cxn modelId="{39FD8A37-94EE-46BF-A8B5-3B8977EE8665}" type="presOf" srcId="{7DC9EBBC-2207-4E9E-958E-CFDD3E33580A}" destId="{2C3AE0B0-9197-4856-98C2-D0853ED1F92B}" srcOrd="0" destOrd="0" presId="urn:microsoft.com/office/officeart/2005/8/layout/hList1"/>
    <dgm:cxn modelId="{153E41E8-3925-49AA-8AF4-0178379EA38C}" srcId="{6CC2E081-9C8C-4D07-93B6-DE718B9BFC9B}" destId="{F97120ED-4DB5-424D-B5A9-F127E5447FF2}" srcOrd="2" destOrd="0" parTransId="{EB17E29E-0B69-4F42-B49D-B6B5B659318B}" sibTransId="{B3828D42-C7AB-4A60-B14F-EF83926F7D95}"/>
    <dgm:cxn modelId="{C94B8429-8DE8-4BB8-8A3A-5437A5ED02D1}" type="presOf" srcId="{6AA32F19-6289-4F16-8F7C-8C2186099B0C}" destId="{9E699727-3255-43DB-99E6-7CDD441EE2C4}" srcOrd="0" destOrd="0" presId="urn:microsoft.com/office/officeart/2005/8/layout/hList1"/>
    <dgm:cxn modelId="{0BD7671D-24E7-490E-B6AC-78AEDBED0A67}" srcId="{6AA32F19-6289-4F16-8F7C-8C2186099B0C}" destId="{CCA66C84-9F87-4C54-9D22-F6CB99B24652}" srcOrd="3" destOrd="0" parTransId="{C2D7CB1F-F9CA-4379-A8F2-17BABE0AEFDB}" sibTransId="{130C0F10-C149-4A86-887D-70D6E095D50A}"/>
    <dgm:cxn modelId="{9F44234A-12E8-441B-AF7F-EBBE746B5337}" type="presOf" srcId="{A89F98F8-AA0B-46C7-802E-562A64EB537D}" destId="{4E0C6CB7-A4CC-4959-A1CC-D02EF22D70B1}" srcOrd="0" destOrd="3" presId="urn:microsoft.com/office/officeart/2005/8/layout/hList1"/>
    <dgm:cxn modelId="{085CFF07-85C4-498C-8A1A-CB5194CF30B1}" type="presOf" srcId="{CCA66C84-9F87-4C54-9D22-F6CB99B24652}" destId="{655AFD53-F994-4D32-AD89-4A9385B85574}" srcOrd="0" destOrd="3" presId="urn:microsoft.com/office/officeart/2005/8/layout/hList1"/>
    <dgm:cxn modelId="{5B7398A7-AD2B-4A1D-83C5-C4591A4CE7E2}" srcId="{2836F4CE-24DC-486D-9BCA-72DF2F34B89D}" destId="{7DC9EBBC-2207-4E9E-958E-CFDD3E33580A}" srcOrd="0" destOrd="0" parTransId="{64E5BB5D-A77E-4619-96F5-37A91F5DE7B4}" sibTransId="{A2F4B56F-21B5-4CDC-B534-FE7608893EAF}"/>
    <dgm:cxn modelId="{F127981B-2B6F-43E3-B8DE-EFBD475C2765}" srcId="{F97120ED-4DB5-424D-B5A9-F127E5447FF2}" destId="{4512F410-CCC8-4169-A00B-3D6924E239D0}" srcOrd="1" destOrd="0" parTransId="{7D1F731D-8C89-4EAD-A227-36D4B7DFC797}" sibTransId="{DD71266C-4593-4E3D-97BA-25018055B5BF}"/>
    <dgm:cxn modelId="{DAFE15E6-32ED-4C00-B8AE-1801C8EA4BD2}" type="presOf" srcId="{4206DD86-6E47-444D-A53F-ECC19B142E3F}" destId="{4E0C6CB7-A4CC-4959-A1CC-D02EF22D70B1}" srcOrd="0" destOrd="4" presId="urn:microsoft.com/office/officeart/2005/8/layout/hList1"/>
    <dgm:cxn modelId="{B8CA0268-2658-45F5-82DE-7E96DFE81159}" srcId="{F97120ED-4DB5-424D-B5A9-F127E5447FF2}" destId="{E723070C-399A-4F50-A0C1-E9F0E28310DB}" srcOrd="0" destOrd="0" parTransId="{990342DD-60FC-4A9B-879C-8EC8ED9B2CE7}" sibTransId="{9E1CDF97-A38D-4A4E-B946-060B42DD1F14}"/>
    <dgm:cxn modelId="{B9A9C081-0AA2-45C1-BBF8-654021928D6F}" type="presOf" srcId="{B786041F-A40E-4F37-84DB-3BC14E153A5E}" destId="{655AFD53-F994-4D32-AD89-4A9385B85574}" srcOrd="0" destOrd="0" presId="urn:microsoft.com/office/officeart/2005/8/layout/hList1"/>
    <dgm:cxn modelId="{40D7C80C-226F-4B62-A05B-F41E0B474F5A}" type="presOf" srcId="{E723070C-399A-4F50-A0C1-E9F0E28310DB}" destId="{4E0C6CB7-A4CC-4959-A1CC-D02EF22D70B1}" srcOrd="0" destOrd="0" presId="urn:microsoft.com/office/officeart/2005/8/layout/hList1"/>
    <dgm:cxn modelId="{05BD4C4E-93E7-4D92-ADA9-FEC9095D6B95}" type="presOf" srcId="{9B451461-16CC-4972-844D-821E5DFA35B6}" destId="{2C3AE0B0-9197-4856-98C2-D0853ED1F92B}" srcOrd="0" destOrd="1" presId="urn:microsoft.com/office/officeart/2005/8/layout/hList1"/>
    <dgm:cxn modelId="{57A187A8-F81C-4436-9206-E6C7D47C9782}" srcId="{6CC2E081-9C8C-4D07-93B6-DE718B9BFC9B}" destId="{6AA32F19-6289-4F16-8F7C-8C2186099B0C}" srcOrd="0" destOrd="0" parTransId="{24CEA76B-3442-4CE4-BFBB-F7E70F15C095}" sibTransId="{EF29466E-6DD8-4127-82E1-242E63E968B0}"/>
    <dgm:cxn modelId="{68AD4908-A436-483E-89A0-1BF746EBEFD1}" srcId="{6AA32F19-6289-4F16-8F7C-8C2186099B0C}" destId="{0DACE15E-FC45-49B3-9AC5-4F103ADA3775}" srcOrd="1" destOrd="0" parTransId="{9CC1F03E-535C-4D4D-9FC9-2B132186AC15}" sibTransId="{4D7AD24E-B725-4A3B-AF3A-E9D370B7A16A}"/>
    <dgm:cxn modelId="{DB01AF3C-132F-4FCC-9936-D1AEE9330A0C}" type="presOf" srcId="{E0DCA39D-54BF-4584-ACAA-62818B5A8CD9}" destId="{655AFD53-F994-4D32-AD89-4A9385B85574}" srcOrd="0" destOrd="2" presId="urn:microsoft.com/office/officeart/2005/8/layout/hList1"/>
    <dgm:cxn modelId="{DF13009F-74B2-4DE3-A4B3-09E322E2D594}" srcId="{6AA32F19-6289-4F16-8F7C-8C2186099B0C}" destId="{B786041F-A40E-4F37-84DB-3BC14E153A5E}" srcOrd="0" destOrd="0" parTransId="{B0BBF668-D392-477B-BC87-D7305A738FF7}" sibTransId="{BFC4B165-34DA-45EB-9114-C0964408CC7D}"/>
    <dgm:cxn modelId="{85CD419B-2384-4D7D-96DD-AD8460277B57}" srcId="{2836F4CE-24DC-486D-9BCA-72DF2F34B89D}" destId="{9B451461-16CC-4972-844D-821E5DFA35B6}" srcOrd="1" destOrd="0" parTransId="{2BCE6D1F-5D9D-41E9-88D9-4BFB9F09B5F3}" sibTransId="{D2BD891A-7FE4-4DF1-92C6-9902E170E7AE}"/>
    <dgm:cxn modelId="{25CEA818-853C-43E9-84F8-43FF98178CA1}" type="presOf" srcId="{F97120ED-4DB5-424D-B5A9-F127E5447FF2}" destId="{D6ED77AA-6DFB-4E91-9D86-D91E5B3EF7EC}" srcOrd="0" destOrd="0" presId="urn:microsoft.com/office/officeart/2005/8/layout/hList1"/>
    <dgm:cxn modelId="{E506665C-056A-441F-B718-48D8E5E9AA1D}" type="presParOf" srcId="{2D65C7D2-C004-4BE1-A0AE-582118477F5D}" destId="{9F7519BD-2F08-485C-B007-856F04D616EA}" srcOrd="0" destOrd="0" presId="urn:microsoft.com/office/officeart/2005/8/layout/hList1"/>
    <dgm:cxn modelId="{AAE4E2CA-7EAB-4AD8-B9EB-C970A6A6EBC4}" type="presParOf" srcId="{9F7519BD-2F08-485C-B007-856F04D616EA}" destId="{9E699727-3255-43DB-99E6-7CDD441EE2C4}" srcOrd="0" destOrd="0" presId="urn:microsoft.com/office/officeart/2005/8/layout/hList1"/>
    <dgm:cxn modelId="{59F2551F-55B9-49ED-9131-0D691B2F3189}" type="presParOf" srcId="{9F7519BD-2F08-485C-B007-856F04D616EA}" destId="{655AFD53-F994-4D32-AD89-4A9385B85574}" srcOrd="1" destOrd="0" presId="urn:microsoft.com/office/officeart/2005/8/layout/hList1"/>
    <dgm:cxn modelId="{D37A28E2-A1A6-4705-9E27-C4628B219C87}" type="presParOf" srcId="{2D65C7D2-C004-4BE1-A0AE-582118477F5D}" destId="{6055B623-85F2-4A16-B95A-BB23779D3911}" srcOrd="1" destOrd="0" presId="urn:microsoft.com/office/officeart/2005/8/layout/hList1"/>
    <dgm:cxn modelId="{2A92DE8A-B3ED-4A3D-A1BB-79CE883A5612}" type="presParOf" srcId="{2D65C7D2-C004-4BE1-A0AE-582118477F5D}" destId="{1855AA13-8F81-40E0-962A-CD2520AF61C9}" srcOrd="2" destOrd="0" presId="urn:microsoft.com/office/officeart/2005/8/layout/hList1"/>
    <dgm:cxn modelId="{440BFBA0-B579-41CC-863C-DE20AD359EB7}" type="presParOf" srcId="{1855AA13-8F81-40E0-962A-CD2520AF61C9}" destId="{D1668CAF-ED9D-417F-9406-E2254684E0D0}" srcOrd="0" destOrd="0" presId="urn:microsoft.com/office/officeart/2005/8/layout/hList1"/>
    <dgm:cxn modelId="{E6C2A660-798C-47EB-8DDC-E335DCE4E19C}" type="presParOf" srcId="{1855AA13-8F81-40E0-962A-CD2520AF61C9}" destId="{2C3AE0B0-9197-4856-98C2-D0853ED1F92B}" srcOrd="1" destOrd="0" presId="urn:microsoft.com/office/officeart/2005/8/layout/hList1"/>
    <dgm:cxn modelId="{B868549D-0CAD-4E32-A826-58FCA9AC74ED}" type="presParOf" srcId="{2D65C7D2-C004-4BE1-A0AE-582118477F5D}" destId="{38F61706-5DD2-4315-9221-9B4509D86717}" srcOrd="3" destOrd="0" presId="urn:microsoft.com/office/officeart/2005/8/layout/hList1"/>
    <dgm:cxn modelId="{46E6C3F5-E662-4944-9794-71C8174F87F0}" type="presParOf" srcId="{2D65C7D2-C004-4BE1-A0AE-582118477F5D}" destId="{0E01BBE1-D6BC-4D13-AE0B-C1A06477F32D}" srcOrd="4" destOrd="0" presId="urn:microsoft.com/office/officeart/2005/8/layout/hList1"/>
    <dgm:cxn modelId="{840F1482-1EE1-4FE8-9549-8718ECDA7650}" type="presParOf" srcId="{0E01BBE1-D6BC-4D13-AE0B-C1A06477F32D}" destId="{D6ED77AA-6DFB-4E91-9D86-D91E5B3EF7EC}" srcOrd="0" destOrd="0" presId="urn:microsoft.com/office/officeart/2005/8/layout/hList1"/>
    <dgm:cxn modelId="{6EF57B5E-7648-407F-8DCC-C6066B24B570}" type="presParOf" srcId="{0E01BBE1-D6BC-4D13-AE0B-C1A06477F32D}" destId="{4E0C6CB7-A4CC-4959-A1CC-D02EF22D70B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CC0254B-8E66-40F2-B385-24A5E1413469}" type="doc">
      <dgm:prSet loTypeId="urn:microsoft.com/office/officeart/2005/8/layout/vList5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8BA58DC4-F131-43D9-B6BD-0CE81CD355E4}">
      <dgm:prSet phldrT="[Текст]" custT="1"/>
      <dgm:spPr/>
      <dgm:t>
        <a:bodyPr/>
        <a:lstStyle/>
        <a:p>
          <a:r>
            <a:rPr lang="ru-RU" sz="2000" b="1" i="1" dirty="0" smtClean="0">
              <a:latin typeface="Arial" pitchFamily="34" charset="0"/>
              <a:cs typeface="Arial" pitchFamily="34" charset="0"/>
            </a:rPr>
            <a:t>Стратегия управления</a:t>
          </a:r>
          <a:endParaRPr lang="ru-RU" sz="2000" b="1" i="1" dirty="0">
            <a:latin typeface="Arial" pitchFamily="34" charset="0"/>
            <a:cs typeface="Arial" pitchFamily="34" charset="0"/>
          </a:endParaRPr>
        </a:p>
      </dgm:t>
    </dgm:pt>
    <dgm:pt modelId="{DF69511E-DABF-4029-84C2-DBE180B9C4A6}" type="parTrans" cxnId="{124160AA-BB33-4927-9A1F-546D9EE33425}">
      <dgm:prSet/>
      <dgm:spPr/>
      <dgm:t>
        <a:bodyPr/>
        <a:lstStyle/>
        <a:p>
          <a:endParaRPr lang="ru-RU"/>
        </a:p>
      </dgm:t>
    </dgm:pt>
    <dgm:pt modelId="{A8891FCB-48E1-4E22-B72F-A808A6B34C98}" type="sibTrans" cxnId="{124160AA-BB33-4927-9A1F-546D9EE33425}">
      <dgm:prSet/>
      <dgm:spPr/>
      <dgm:t>
        <a:bodyPr/>
        <a:lstStyle/>
        <a:p>
          <a:endParaRPr lang="ru-RU"/>
        </a:p>
      </dgm:t>
    </dgm:pt>
    <dgm:pt modelId="{C8A5A413-933C-482A-AA4C-F5D8159ECE90}">
      <dgm:prSet phldrT="[Текст]" custT="1"/>
      <dgm:spPr/>
      <dgm:t>
        <a:bodyPr/>
        <a:lstStyle/>
        <a:p>
          <a:r>
            <a:rPr lang="ru-RU" sz="1800" dirty="0" smtClean="0"/>
            <a:t>Высокий риск - высокая прибыль.</a:t>
          </a:r>
          <a:endParaRPr lang="ru-RU" sz="1800" dirty="0"/>
        </a:p>
      </dgm:t>
    </dgm:pt>
    <dgm:pt modelId="{DA88F1C1-C638-440A-93FD-AB7826B8EC28}" type="parTrans" cxnId="{FE55A6D4-39BA-40DA-8CE6-E24FFE26A20E}">
      <dgm:prSet/>
      <dgm:spPr/>
      <dgm:t>
        <a:bodyPr/>
        <a:lstStyle/>
        <a:p>
          <a:endParaRPr lang="ru-RU"/>
        </a:p>
      </dgm:t>
    </dgm:pt>
    <dgm:pt modelId="{F65645BB-6D60-42A5-8A81-173BAB78F8CF}" type="sibTrans" cxnId="{FE55A6D4-39BA-40DA-8CE6-E24FFE26A20E}">
      <dgm:prSet/>
      <dgm:spPr/>
      <dgm:t>
        <a:bodyPr/>
        <a:lstStyle/>
        <a:p>
          <a:endParaRPr lang="ru-RU"/>
        </a:p>
      </dgm:t>
    </dgm:pt>
    <dgm:pt modelId="{ECCF1228-D853-466A-A068-D15376D192E5}">
      <dgm:prSet phldrT="[Текст]" custT="1"/>
      <dgm:spPr/>
      <dgm:t>
        <a:bodyPr/>
        <a:lstStyle/>
        <a:p>
          <a:r>
            <a:rPr lang="ru-RU" sz="2000" b="1" i="1" dirty="0" smtClean="0">
              <a:latin typeface="Arial" pitchFamily="34" charset="0"/>
              <a:cs typeface="Arial" pitchFamily="34" charset="0"/>
            </a:rPr>
            <a:t>Оценка различных статей отчетности</a:t>
          </a:r>
          <a:endParaRPr lang="ru-RU" sz="2000" b="1" i="1" dirty="0">
            <a:latin typeface="Arial" pitchFamily="34" charset="0"/>
            <a:cs typeface="Arial" pitchFamily="34" charset="0"/>
          </a:endParaRPr>
        </a:p>
      </dgm:t>
    </dgm:pt>
    <dgm:pt modelId="{A9B04F85-6178-4468-A6C4-785075A15DF5}" type="parTrans" cxnId="{921D9E21-134E-4E91-ABDA-02A1227E3524}">
      <dgm:prSet/>
      <dgm:spPr/>
      <dgm:t>
        <a:bodyPr/>
        <a:lstStyle/>
        <a:p>
          <a:endParaRPr lang="ru-RU"/>
        </a:p>
      </dgm:t>
    </dgm:pt>
    <dgm:pt modelId="{C8C7EECA-4B46-47F6-B3D7-A8009F20E0EB}" type="sibTrans" cxnId="{921D9E21-134E-4E91-ABDA-02A1227E3524}">
      <dgm:prSet/>
      <dgm:spPr/>
      <dgm:t>
        <a:bodyPr/>
        <a:lstStyle/>
        <a:p>
          <a:endParaRPr lang="ru-RU"/>
        </a:p>
      </dgm:t>
    </dgm:pt>
    <dgm:pt modelId="{AC3B3896-BEDA-4662-813C-BB4E04D8D977}">
      <dgm:prSet phldrT="[Текст]" custT="1"/>
      <dgm:spPr/>
      <dgm:t>
        <a:bodyPr/>
        <a:lstStyle/>
        <a:p>
          <a:r>
            <a:rPr lang="ru-RU" sz="1800" dirty="0" smtClean="0"/>
            <a:t>Прибыль отражает результаты текущей деятельности.</a:t>
          </a:r>
          <a:endParaRPr lang="ru-RU" sz="1800" dirty="0"/>
        </a:p>
      </dgm:t>
    </dgm:pt>
    <dgm:pt modelId="{D7EB93F6-3BED-42DE-9EA9-BBBE43CEBDB4}" type="parTrans" cxnId="{3ECCA145-7366-4F67-ACF0-67218A5540F7}">
      <dgm:prSet/>
      <dgm:spPr/>
      <dgm:t>
        <a:bodyPr/>
        <a:lstStyle/>
        <a:p>
          <a:endParaRPr lang="ru-RU"/>
        </a:p>
      </dgm:t>
    </dgm:pt>
    <dgm:pt modelId="{11FA7C1D-AA0E-48B7-9A93-E867189E7460}" type="sibTrans" cxnId="{3ECCA145-7366-4F67-ACF0-67218A5540F7}">
      <dgm:prSet/>
      <dgm:spPr/>
      <dgm:t>
        <a:bodyPr/>
        <a:lstStyle/>
        <a:p>
          <a:endParaRPr lang="ru-RU"/>
        </a:p>
      </dgm:t>
    </dgm:pt>
    <dgm:pt modelId="{41C6E4B2-CD5E-45D3-ACFB-7A65B124F27C}">
      <dgm:prSet phldrT="[Текст]" custT="1"/>
      <dgm:spPr/>
      <dgm:t>
        <a:bodyPr/>
        <a:lstStyle/>
        <a:p>
          <a:r>
            <a:rPr lang="ru-RU" sz="2000" b="1" i="1" dirty="0" smtClean="0">
              <a:latin typeface="Arial" pitchFamily="34" charset="0"/>
              <a:cs typeface="Arial" pitchFamily="34" charset="0"/>
            </a:rPr>
            <a:t>Временной аспект деятельности</a:t>
          </a:r>
          <a:endParaRPr lang="ru-RU" sz="2000" b="1" i="1" dirty="0">
            <a:latin typeface="Arial" pitchFamily="34" charset="0"/>
            <a:cs typeface="Arial" pitchFamily="34" charset="0"/>
          </a:endParaRPr>
        </a:p>
      </dgm:t>
    </dgm:pt>
    <dgm:pt modelId="{A8786893-3B34-41B4-8BC6-BFCBAC3FCF28}" type="parTrans" cxnId="{3C46DF18-1F3C-4D59-812C-2BC8351BD681}">
      <dgm:prSet/>
      <dgm:spPr/>
      <dgm:t>
        <a:bodyPr/>
        <a:lstStyle/>
        <a:p>
          <a:endParaRPr lang="ru-RU"/>
        </a:p>
      </dgm:t>
    </dgm:pt>
    <dgm:pt modelId="{5D9624EF-B2F8-4C5E-BEBB-4369B4807CA4}" type="sibTrans" cxnId="{3C46DF18-1F3C-4D59-812C-2BC8351BD681}">
      <dgm:prSet/>
      <dgm:spPr/>
      <dgm:t>
        <a:bodyPr/>
        <a:lstStyle/>
        <a:p>
          <a:endParaRPr lang="ru-RU"/>
        </a:p>
      </dgm:t>
    </dgm:pt>
    <dgm:pt modelId="{4F3F63E7-A0DA-4287-A07E-D0C4CA26844C}">
      <dgm:prSet phldrT="[Текст]" custT="1"/>
      <dgm:spPr/>
      <dgm:t>
        <a:bodyPr/>
        <a:lstStyle/>
        <a:p>
          <a:r>
            <a:rPr lang="ru-RU" sz="1800" dirty="0" smtClean="0"/>
            <a:t>Чистая рентабельность определяется  результативностью отчетного периода.</a:t>
          </a:r>
          <a:endParaRPr lang="ru-RU" sz="1800" dirty="0"/>
        </a:p>
      </dgm:t>
    </dgm:pt>
    <dgm:pt modelId="{2CBC04D7-A28D-4BDE-998B-14EEB9A95AC3}" type="parTrans" cxnId="{7AE6D265-2581-4634-831E-D84F57DD18D0}">
      <dgm:prSet/>
      <dgm:spPr/>
      <dgm:t>
        <a:bodyPr/>
        <a:lstStyle/>
        <a:p>
          <a:endParaRPr lang="ru-RU"/>
        </a:p>
      </dgm:t>
    </dgm:pt>
    <dgm:pt modelId="{007BE874-291F-45A7-BDDE-695F5220A1FB}" type="sibTrans" cxnId="{7AE6D265-2581-4634-831E-D84F57DD18D0}">
      <dgm:prSet/>
      <dgm:spPr/>
      <dgm:t>
        <a:bodyPr/>
        <a:lstStyle/>
        <a:p>
          <a:endParaRPr lang="ru-RU"/>
        </a:p>
      </dgm:t>
    </dgm:pt>
    <dgm:pt modelId="{21433C5C-EFAB-4FDD-8ABF-73364EA68B6E}">
      <dgm:prSet phldrT="[Текст]" custT="1"/>
      <dgm:spPr/>
      <dgm:t>
        <a:bodyPr/>
        <a:lstStyle/>
        <a:p>
          <a:r>
            <a:rPr lang="ru-RU" sz="1800" dirty="0" smtClean="0"/>
            <a:t>Низкий риск - низкая прибыль.</a:t>
          </a:r>
          <a:endParaRPr lang="ru-RU" sz="1800" dirty="0"/>
        </a:p>
      </dgm:t>
    </dgm:pt>
    <dgm:pt modelId="{F866300B-29C3-4E5D-ACCC-43CE8D11053C}" type="parTrans" cxnId="{0CC767F3-3E31-466C-A191-AA21F564FBB2}">
      <dgm:prSet/>
      <dgm:spPr/>
      <dgm:t>
        <a:bodyPr/>
        <a:lstStyle/>
        <a:p>
          <a:endParaRPr lang="ru-RU"/>
        </a:p>
      </dgm:t>
    </dgm:pt>
    <dgm:pt modelId="{FA6271EF-CAE7-436B-ADC7-1D7C298D89E6}" type="sibTrans" cxnId="{0CC767F3-3E31-466C-A191-AA21F564FBB2}">
      <dgm:prSet/>
      <dgm:spPr/>
      <dgm:t>
        <a:bodyPr/>
        <a:lstStyle/>
        <a:p>
          <a:endParaRPr lang="ru-RU"/>
        </a:p>
      </dgm:t>
    </dgm:pt>
    <dgm:pt modelId="{AC060B8B-56EF-4B3C-8F78-34932E46FA4D}">
      <dgm:prSet phldrT="[Текст]" custT="1"/>
      <dgm:spPr/>
      <dgm:t>
        <a:bodyPr/>
        <a:lstStyle/>
        <a:p>
          <a:r>
            <a:rPr lang="ru-RU" sz="1800" dirty="0" smtClean="0"/>
            <a:t>Стоимость собственного капитала складывается в течение ряда лет, выражена в учетной оценке, которая может отличаться от текущей.</a:t>
          </a:r>
          <a:endParaRPr lang="ru-RU" sz="1800" dirty="0"/>
        </a:p>
      </dgm:t>
    </dgm:pt>
    <dgm:pt modelId="{417EF974-548D-488C-B7B5-43077D10CD98}" type="parTrans" cxnId="{EEF51BB3-A006-495B-8B12-A6D8D378EC3E}">
      <dgm:prSet/>
      <dgm:spPr/>
      <dgm:t>
        <a:bodyPr/>
        <a:lstStyle/>
        <a:p>
          <a:endParaRPr lang="ru-RU"/>
        </a:p>
      </dgm:t>
    </dgm:pt>
    <dgm:pt modelId="{8FF2C99B-36E5-4E96-B553-A209457D2A69}" type="sibTrans" cxnId="{EEF51BB3-A006-495B-8B12-A6D8D378EC3E}">
      <dgm:prSet/>
      <dgm:spPr/>
      <dgm:t>
        <a:bodyPr/>
        <a:lstStyle/>
        <a:p>
          <a:endParaRPr lang="ru-RU"/>
        </a:p>
      </dgm:t>
    </dgm:pt>
    <dgm:pt modelId="{3F93D6D5-8499-4D94-8776-E86F136A3DBC}">
      <dgm:prSet phldrT="[Текст]" custT="1"/>
      <dgm:spPr/>
      <dgm:t>
        <a:bodyPr/>
        <a:lstStyle/>
        <a:p>
          <a:r>
            <a:rPr lang="ru-RU" sz="1800" dirty="0" smtClean="0"/>
            <a:t>Не учитываются будущий эффект долгосрочных  инвестиций.</a:t>
          </a:r>
          <a:endParaRPr lang="ru-RU" sz="1800" dirty="0"/>
        </a:p>
      </dgm:t>
    </dgm:pt>
    <dgm:pt modelId="{465D003E-A32A-434F-9038-9EA23A5B7B0F}" type="parTrans" cxnId="{5533E8E6-6FE4-430D-ADDA-B00EA267498A}">
      <dgm:prSet/>
      <dgm:spPr/>
      <dgm:t>
        <a:bodyPr/>
        <a:lstStyle/>
        <a:p>
          <a:endParaRPr lang="ru-RU"/>
        </a:p>
      </dgm:t>
    </dgm:pt>
    <dgm:pt modelId="{AE1356BD-8C8C-4ABB-B005-5B84C1DBE840}" type="sibTrans" cxnId="{5533E8E6-6FE4-430D-ADDA-B00EA267498A}">
      <dgm:prSet/>
      <dgm:spPr/>
      <dgm:t>
        <a:bodyPr/>
        <a:lstStyle/>
        <a:p>
          <a:endParaRPr lang="ru-RU"/>
        </a:p>
      </dgm:t>
    </dgm:pt>
    <dgm:pt modelId="{F3611419-FFDA-4B06-ADF5-AF1222DCBF94}" type="pres">
      <dgm:prSet presAssocID="{8CC0254B-8E66-40F2-B385-24A5E14134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595FD1-3AC9-4C72-8D84-B1D58BA56FE0}" type="pres">
      <dgm:prSet presAssocID="{8BA58DC4-F131-43D9-B6BD-0CE81CD355E4}" presName="linNode" presStyleCnt="0"/>
      <dgm:spPr/>
    </dgm:pt>
    <dgm:pt modelId="{6E36D0D8-0A0A-4708-B3C6-5FFD8AB5596A}" type="pres">
      <dgm:prSet presAssocID="{8BA58DC4-F131-43D9-B6BD-0CE81CD355E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07D439-BF10-4160-B946-A922EC526AB0}" type="pres">
      <dgm:prSet presAssocID="{8BA58DC4-F131-43D9-B6BD-0CE81CD355E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2A03C-6430-4B6B-A307-8583FA68CFDF}" type="pres">
      <dgm:prSet presAssocID="{A8891FCB-48E1-4E22-B72F-A808A6B34C98}" presName="sp" presStyleCnt="0"/>
      <dgm:spPr/>
    </dgm:pt>
    <dgm:pt modelId="{D1D1C40B-5842-49B0-8FEF-54C066FED816}" type="pres">
      <dgm:prSet presAssocID="{ECCF1228-D853-466A-A068-D15376D192E5}" presName="linNode" presStyleCnt="0"/>
      <dgm:spPr/>
    </dgm:pt>
    <dgm:pt modelId="{06592E7F-E024-47BE-A81E-F0A1CAF63C1F}" type="pres">
      <dgm:prSet presAssocID="{ECCF1228-D853-466A-A068-D15376D192E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E77E3-E918-4CE5-B98C-85EEACA71FFD}" type="pres">
      <dgm:prSet presAssocID="{ECCF1228-D853-466A-A068-D15376D192E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347A1-97BF-4DB9-89FA-17594702B221}" type="pres">
      <dgm:prSet presAssocID="{C8C7EECA-4B46-47F6-B3D7-A8009F20E0EB}" presName="sp" presStyleCnt="0"/>
      <dgm:spPr/>
    </dgm:pt>
    <dgm:pt modelId="{3ABE6B5E-1CC7-42BC-8A36-EFA586342DBB}" type="pres">
      <dgm:prSet presAssocID="{41C6E4B2-CD5E-45D3-ACFB-7A65B124F27C}" presName="linNode" presStyleCnt="0"/>
      <dgm:spPr/>
    </dgm:pt>
    <dgm:pt modelId="{639BCBE9-33A0-4835-8F5D-6836DF377B01}" type="pres">
      <dgm:prSet presAssocID="{41C6E4B2-CD5E-45D3-ACFB-7A65B124F27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7AAC0-9190-45DE-ABC1-48DB5000AD8B}" type="pres">
      <dgm:prSet presAssocID="{41C6E4B2-CD5E-45D3-ACFB-7A65B124F27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6E6E0B-E938-4D58-A70A-B6FB77280EF1}" type="presOf" srcId="{4F3F63E7-A0DA-4287-A07E-D0C4CA26844C}" destId="{B067AAC0-9190-45DE-ABC1-48DB5000AD8B}" srcOrd="0" destOrd="0" presId="urn:microsoft.com/office/officeart/2005/8/layout/vList5"/>
    <dgm:cxn modelId="{0CC767F3-3E31-466C-A191-AA21F564FBB2}" srcId="{8BA58DC4-F131-43D9-B6BD-0CE81CD355E4}" destId="{21433C5C-EFAB-4FDD-8ABF-73364EA68B6E}" srcOrd="1" destOrd="0" parTransId="{F866300B-29C3-4E5D-ACCC-43CE8D11053C}" sibTransId="{FA6271EF-CAE7-436B-ADC7-1D7C298D89E6}"/>
    <dgm:cxn modelId="{124160AA-BB33-4927-9A1F-546D9EE33425}" srcId="{8CC0254B-8E66-40F2-B385-24A5E1413469}" destId="{8BA58DC4-F131-43D9-B6BD-0CE81CD355E4}" srcOrd="0" destOrd="0" parTransId="{DF69511E-DABF-4029-84C2-DBE180B9C4A6}" sibTransId="{A8891FCB-48E1-4E22-B72F-A808A6B34C98}"/>
    <dgm:cxn modelId="{7AE6D265-2581-4634-831E-D84F57DD18D0}" srcId="{41C6E4B2-CD5E-45D3-ACFB-7A65B124F27C}" destId="{4F3F63E7-A0DA-4287-A07E-D0C4CA26844C}" srcOrd="0" destOrd="0" parTransId="{2CBC04D7-A28D-4BDE-998B-14EEB9A95AC3}" sibTransId="{007BE874-291F-45A7-BDDE-695F5220A1FB}"/>
    <dgm:cxn modelId="{66A488E6-97AF-4918-8279-A40E1DF229CC}" type="presOf" srcId="{8CC0254B-8E66-40F2-B385-24A5E1413469}" destId="{F3611419-FFDA-4B06-ADF5-AF1222DCBF94}" srcOrd="0" destOrd="0" presId="urn:microsoft.com/office/officeart/2005/8/layout/vList5"/>
    <dgm:cxn modelId="{C7C8DC59-A6EA-4FB8-B44C-7D0A399D638E}" type="presOf" srcId="{3F93D6D5-8499-4D94-8776-E86F136A3DBC}" destId="{B067AAC0-9190-45DE-ABC1-48DB5000AD8B}" srcOrd="0" destOrd="1" presId="urn:microsoft.com/office/officeart/2005/8/layout/vList5"/>
    <dgm:cxn modelId="{EEF51BB3-A006-495B-8B12-A6D8D378EC3E}" srcId="{ECCF1228-D853-466A-A068-D15376D192E5}" destId="{AC060B8B-56EF-4B3C-8F78-34932E46FA4D}" srcOrd="1" destOrd="0" parTransId="{417EF974-548D-488C-B7B5-43077D10CD98}" sibTransId="{8FF2C99B-36E5-4E96-B553-A209457D2A69}"/>
    <dgm:cxn modelId="{5533E8E6-6FE4-430D-ADDA-B00EA267498A}" srcId="{41C6E4B2-CD5E-45D3-ACFB-7A65B124F27C}" destId="{3F93D6D5-8499-4D94-8776-E86F136A3DBC}" srcOrd="1" destOrd="0" parTransId="{465D003E-A32A-434F-9038-9EA23A5B7B0F}" sibTransId="{AE1356BD-8C8C-4ABB-B005-5B84C1DBE840}"/>
    <dgm:cxn modelId="{1A07707C-E21B-49DF-9830-0F1772D9954C}" type="presOf" srcId="{8BA58DC4-F131-43D9-B6BD-0CE81CD355E4}" destId="{6E36D0D8-0A0A-4708-B3C6-5FFD8AB5596A}" srcOrd="0" destOrd="0" presId="urn:microsoft.com/office/officeart/2005/8/layout/vList5"/>
    <dgm:cxn modelId="{3C46DF18-1F3C-4D59-812C-2BC8351BD681}" srcId="{8CC0254B-8E66-40F2-B385-24A5E1413469}" destId="{41C6E4B2-CD5E-45D3-ACFB-7A65B124F27C}" srcOrd="2" destOrd="0" parTransId="{A8786893-3B34-41B4-8BC6-BFCBAC3FCF28}" sibTransId="{5D9624EF-B2F8-4C5E-BEBB-4369B4807CA4}"/>
    <dgm:cxn modelId="{39037AEF-C931-4A0E-BA4B-85800B27DEED}" type="presOf" srcId="{C8A5A413-933C-482A-AA4C-F5D8159ECE90}" destId="{3307D439-BF10-4160-B946-A922EC526AB0}" srcOrd="0" destOrd="0" presId="urn:microsoft.com/office/officeart/2005/8/layout/vList5"/>
    <dgm:cxn modelId="{3ECCA145-7366-4F67-ACF0-67218A5540F7}" srcId="{ECCF1228-D853-466A-A068-D15376D192E5}" destId="{AC3B3896-BEDA-4662-813C-BB4E04D8D977}" srcOrd="0" destOrd="0" parTransId="{D7EB93F6-3BED-42DE-9EA9-BBBE43CEBDB4}" sibTransId="{11FA7C1D-AA0E-48B7-9A93-E867189E7460}"/>
    <dgm:cxn modelId="{CEA0AF0A-93F3-4602-8491-271E27DDE9F8}" type="presOf" srcId="{41C6E4B2-CD5E-45D3-ACFB-7A65B124F27C}" destId="{639BCBE9-33A0-4835-8F5D-6836DF377B01}" srcOrd="0" destOrd="0" presId="urn:microsoft.com/office/officeart/2005/8/layout/vList5"/>
    <dgm:cxn modelId="{D210CDFF-BBE7-4421-A477-E01A4AABFCFB}" type="presOf" srcId="{AC060B8B-56EF-4B3C-8F78-34932E46FA4D}" destId="{F4EE77E3-E918-4CE5-B98C-85EEACA71FFD}" srcOrd="0" destOrd="1" presId="urn:microsoft.com/office/officeart/2005/8/layout/vList5"/>
    <dgm:cxn modelId="{F8DC76D6-EA86-4DCF-8AA3-A4B904A215D6}" type="presOf" srcId="{AC3B3896-BEDA-4662-813C-BB4E04D8D977}" destId="{F4EE77E3-E918-4CE5-B98C-85EEACA71FFD}" srcOrd="0" destOrd="0" presId="urn:microsoft.com/office/officeart/2005/8/layout/vList5"/>
    <dgm:cxn modelId="{2B6FAA11-8205-456E-90B7-755987F8BA89}" type="presOf" srcId="{ECCF1228-D853-466A-A068-D15376D192E5}" destId="{06592E7F-E024-47BE-A81E-F0A1CAF63C1F}" srcOrd="0" destOrd="0" presId="urn:microsoft.com/office/officeart/2005/8/layout/vList5"/>
    <dgm:cxn modelId="{FE55A6D4-39BA-40DA-8CE6-E24FFE26A20E}" srcId="{8BA58DC4-F131-43D9-B6BD-0CE81CD355E4}" destId="{C8A5A413-933C-482A-AA4C-F5D8159ECE90}" srcOrd="0" destOrd="0" parTransId="{DA88F1C1-C638-440A-93FD-AB7826B8EC28}" sibTransId="{F65645BB-6D60-42A5-8A81-173BAB78F8CF}"/>
    <dgm:cxn modelId="{A6B47D79-C013-4C21-85A5-4DDA534CCB19}" type="presOf" srcId="{21433C5C-EFAB-4FDD-8ABF-73364EA68B6E}" destId="{3307D439-BF10-4160-B946-A922EC526AB0}" srcOrd="0" destOrd="1" presId="urn:microsoft.com/office/officeart/2005/8/layout/vList5"/>
    <dgm:cxn modelId="{921D9E21-134E-4E91-ABDA-02A1227E3524}" srcId="{8CC0254B-8E66-40F2-B385-24A5E1413469}" destId="{ECCF1228-D853-466A-A068-D15376D192E5}" srcOrd="1" destOrd="0" parTransId="{A9B04F85-6178-4468-A6C4-785075A15DF5}" sibTransId="{C8C7EECA-4B46-47F6-B3D7-A8009F20E0EB}"/>
    <dgm:cxn modelId="{02480B34-709D-48DE-BC8E-65B180CAB7F7}" type="presParOf" srcId="{F3611419-FFDA-4B06-ADF5-AF1222DCBF94}" destId="{3C595FD1-3AC9-4C72-8D84-B1D58BA56FE0}" srcOrd="0" destOrd="0" presId="urn:microsoft.com/office/officeart/2005/8/layout/vList5"/>
    <dgm:cxn modelId="{DEDFC35F-B1D7-480F-9B66-77C7A5588A1B}" type="presParOf" srcId="{3C595FD1-3AC9-4C72-8D84-B1D58BA56FE0}" destId="{6E36D0D8-0A0A-4708-B3C6-5FFD8AB5596A}" srcOrd="0" destOrd="0" presId="urn:microsoft.com/office/officeart/2005/8/layout/vList5"/>
    <dgm:cxn modelId="{F0959E56-7C8E-4527-B893-07ADB1001326}" type="presParOf" srcId="{3C595FD1-3AC9-4C72-8D84-B1D58BA56FE0}" destId="{3307D439-BF10-4160-B946-A922EC526AB0}" srcOrd="1" destOrd="0" presId="urn:microsoft.com/office/officeart/2005/8/layout/vList5"/>
    <dgm:cxn modelId="{AB0CD045-DE08-460C-A49E-9E5F81E570AC}" type="presParOf" srcId="{F3611419-FFDA-4B06-ADF5-AF1222DCBF94}" destId="{0812A03C-6430-4B6B-A307-8583FA68CFDF}" srcOrd="1" destOrd="0" presId="urn:microsoft.com/office/officeart/2005/8/layout/vList5"/>
    <dgm:cxn modelId="{F67BE316-FC02-4A9D-8A1A-9A8F6B8AFF7B}" type="presParOf" srcId="{F3611419-FFDA-4B06-ADF5-AF1222DCBF94}" destId="{D1D1C40B-5842-49B0-8FEF-54C066FED816}" srcOrd="2" destOrd="0" presId="urn:microsoft.com/office/officeart/2005/8/layout/vList5"/>
    <dgm:cxn modelId="{ACC4F7B0-41A8-4204-A872-096A10B5B8D3}" type="presParOf" srcId="{D1D1C40B-5842-49B0-8FEF-54C066FED816}" destId="{06592E7F-E024-47BE-A81E-F0A1CAF63C1F}" srcOrd="0" destOrd="0" presId="urn:microsoft.com/office/officeart/2005/8/layout/vList5"/>
    <dgm:cxn modelId="{AF2F88B4-4FB5-40B1-B44F-42CD5EE44CF3}" type="presParOf" srcId="{D1D1C40B-5842-49B0-8FEF-54C066FED816}" destId="{F4EE77E3-E918-4CE5-B98C-85EEACA71FFD}" srcOrd="1" destOrd="0" presId="urn:microsoft.com/office/officeart/2005/8/layout/vList5"/>
    <dgm:cxn modelId="{3215DF9D-D1D2-4B7C-AB27-779ACCEA1BB5}" type="presParOf" srcId="{F3611419-FFDA-4B06-ADF5-AF1222DCBF94}" destId="{BCA347A1-97BF-4DB9-89FA-17594702B221}" srcOrd="3" destOrd="0" presId="urn:microsoft.com/office/officeart/2005/8/layout/vList5"/>
    <dgm:cxn modelId="{BF02BBD9-85C5-4F14-BCD9-633266A08CB9}" type="presParOf" srcId="{F3611419-FFDA-4B06-ADF5-AF1222DCBF94}" destId="{3ABE6B5E-1CC7-42BC-8A36-EFA586342DBB}" srcOrd="4" destOrd="0" presId="urn:microsoft.com/office/officeart/2005/8/layout/vList5"/>
    <dgm:cxn modelId="{F44B2926-4F40-4F87-861C-2DD562CC06CA}" type="presParOf" srcId="{3ABE6B5E-1CC7-42BC-8A36-EFA586342DBB}" destId="{639BCBE9-33A0-4835-8F5D-6836DF377B01}" srcOrd="0" destOrd="0" presId="urn:microsoft.com/office/officeart/2005/8/layout/vList5"/>
    <dgm:cxn modelId="{26A4F5D2-09E7-4370-8A09-1D2BF893F181}" type="presParOf" srcId="{3ABE6B5E-1CC7-42BC-8A36-EFA586342DBB}" destId="{B067AAC0-9190-45DE-ABC1-48DB5000AD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58B303-7655-494F-9637-9290755FA931}" type="doc">
      <dgm:prSet loTypeId="urn:microsoft.com/office/officeart/2005/8/layout/arrow3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9DC9A532-E59F-4B61-992C-0802AC0492D0}">
      <dgm:prSet phldrT="[Текст]"/>
      <dgm:spPr/>
      <dgm:t>
        <a:bodyPr/>
        <a:lstStyle/>
        <a:p>
          <a:r>
            <a:rPr lang="ru-RU" dirty="0" smtClean="0"/>
            <a:t>РАСХОДЫ</a:t>
          </a:r>
          <a:endParaRPr lang="ru-RU" dirty="0"/>
        </a:p>
      </dgm:t>
    </dgm:pt>
    <dgm:pt modelId="{1888274A-0A41-487A-88DE-750E827BF81D}" type="parTrans" cxnId="{022178B9-5211-4620-B72B-21637CF36315}">
      <dgm:prSet/>
      <dgm:spPr/>
      <dgm:t>
        <a:bodyPr/>
        <a:lstStyle/>
        <a:p>
          <a:endParaRPr lang="ru-RU"/>
        </a:p>
      </dgm:t>
    </dgm:pt>
    <dgm:pt modelId="{691B7C72-3F9F-4932-8B4A-14B95C2F8B85}" type="sibTrans" cxnId="{022178B9-5211-4620-B72B-21637CF36315}">
      <dgm:prSet/>
      <dgm:spPr/>
      <dgm:t>
        <a:bodyPr/>
        <a:lstStyle/>
        <a:p>
          <a:endParaRPr lang="ru-RU"/>
        </a:p>
      </dgm:t>
    </dgm:pt>
    <dgm:pt modelId="{67236B05-0B23-455A-86F9-000909D95060}">
      <dgm:prSet phldrT="[Текст]"/>
      <dgm:spPr/>
      <dgm:t>
        <a:bodyPr/>
        <a:lstStyle/>
        <a:p>
          <a:r>
            <a:rPr lang="ru-RU" dirty="0" smtClean="0"/>
            <a:t>ДОХОДЫ</a:t>
          </a:r>
          <a:endParaRPr lang="ru-RU" dirty="0"/>
        </a:p>
      </dgm:t>
    </dgm:pt>
    <dgm:pt modelId="{04258E47-DFA2-40CA-81A2-8BF42403300D}" type="parTrans" cxnId="{77BDF187-4F39-4C37-91E3-59803F140CD0}">
      <dgm:prSet/>
      <dgm:spPr/>
      <dgm:t>
        <a:bodyPr/>
        <a:lstStyle/>
        <a:p>
          <a:endParaRPr lang="ru-RU"/>
        </a:p>
      </dgm:t>
    </dgm:pt>
    <dgm:pt modelId="{62B42A2E-469F-4CC7-BBA5-C7EFFCC59B7E}" type="sibTrans" cxnId="{77BDF187-4F39-4C37-91E3-59803F140CD0}">
      <dgm:prSet/>
      <dgm:spPr/>
      <dgm:t>
        <a:bodyPr/>
        <a:lstStyle/>
        <a:p>
          <a:endParaRPr lang="ru-RU"/>
        </a:p>
      </dgm:t>
    </dgm:pt>
    <dgm:pt modelId="{8BA83E2E-6A51-4F53-91BB-84922C7E3580}" type="pres">
      <dgm:prSet presAssocID="{9758B303-7655-494F-9637-9290755FA93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979177-C944-41A3-9467-E238526B58D6}" type="pres">
      <dgm:prSet presAssocID="{9758B303-7655-494F-9637-9290755FA931}" presName="divider" presStyleLbl="fgShp" presStyleIdx="0" presStyleCnt="1"/>
      <dgm:spPr/>
    </dgm:pt>
    <dgm:pt modelId="{F288357E-2F1D-447A-86D6-454A1F2204C8}" type="pres">
      <dgm:prSet presAssocID="{9DC9A532-E59F-4B61-992C-0802AC0492D0}" presName="downArrow" presStyleLbl="node1" presStyleIdx="0" presStyleCnt="2"/>
      <dgm:spPr/>
    </dgm:pt>
    <dgm:pt modelId="{35BE992C-E332-4667-ADF8-0F98B60948CF}" type="pres">
      <dgm:prSet presAssocID="{9DC9A532-E59F-4B61-992C-0802AC0492D0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31DBFF-8B9C-491F-8FFB-D7AA5238F9DA}" type="pres">
      <dgm:prSet presAssocID="{67236B05-0B23-455A-86F9-000909D95060}" presName="upArrow" presStyleLbl="node1" presStyleIdx="1" presStyleCnt="2"/>
      <dgm:spPr>
        <a:solidFill>
          <a:srgbClr val="00B0F0"/>
        </a:solidFill>
      </dgm:spPr>
      <dgm:t>
        <a:bodyPr/>
        <a:lstStyle/>
        <a:p>
          <a:endParaRPr lang="ru-RU"/>
        </a:p>
      </dgm:t>
    </dgm:pt>
    <dgm:pt modelId="{8D917836-D9BA-4707-B720-40CEF7863AF1}" type="pres">
      <dgm:prSet presAssocID="{67236B05-0B23-455A-86F9-000909D95060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BDF187-4F39-4C37-91E3-59803F140CD0}" srcId="{9758B303-7655-494F-9637-9290755FA931}" destId="{67236B05-0B23-455A-86F9-000909D95060}" srcOrd="1" destOrd="0" parTransId="{04258E47-DFA2-40CA-81A2-8BF42403300D}" sibTransId="{62B42A2E-469F-4CC7-BBA5-C7EFFCC59B7E}"/>
    <dgm:cxn modelId="{FE5FDF41-8599-4580-8B23-8BB68650A286}" type="presOf" srcId="{67236B05-0B23-455A-86F9-000909D95060}" destId="{8D917836-D9BA-4707-B720-40CEF7863AF1}" srcOrd="0" destOrd="0" presId="urn:microsoft.com/office/officeart/2005/8/layout/arrow3"/>
    <dgm:cxn modelId="{4334CE94-5CEC-4358-A054-A27093989D11}" type="presOf" srcId="{9DC9A532-E59F-4B61-992C-0802AC0492D0}" destId="{35BE992C-E332-4667-ADF8-0F98B60948CF}" srcOrd="0" destOrd="0" presId="urn:microsoft.com/office/officeart/2005/8/layout/arrow3"/>
    <dgm:cxn modelId="{022178B9-5211-4620-B72B-21637CF36315}" srcId="{9758B303-7655-494F-9637-9290755FA931}" destId="{9DC9A532-E59F-4B61-992C-0802AC0492D0}" srcOrd="0" destOrd="0" parTransId="{1888274A-0A41-487A-88DE-750E827BF81D}" sibTransId="{691B7C72-3F9F-4932-8B4A-14B95C2F8B85}"/>
    <dgm:cxn modelId="{86771632-72D0-450F-87D0-CF14EE69B088}" type="presOf" srcId="{9758B303-7655-494F-9637-9290755FA931}" destId="{8BA83E2E-6A51-4F53-91BB-84922C7E3580}" srcOrd="0" destOrd="0" presId="urn:microsoft.com/office/officeart/2005/8/layout/arrow3"/>
    <dgm:cxn modelId="{AD7D03D1-7C5A-42A6-BF9B-0513E1FBB4D9}" type="presParOf" srcId="{8BA83E2E-6A51-4F53-91BB-84922C7E3580}" destId="{00979177-C944-41A3-9467-E238526B58D6}" srcOrd="0" destOrd="0" presId="urn:microsoft.com/office/officeart/2005/8/layout/arrow3"/>
    <dgm:cxn modelId="{E5A5B4B4-1601-438C-B82A-D17879B1842E}" type="presParOf" srcId="{8BA83E2E-6A51-4F53-91BB-84922C7E3580}" destId="{F288357E-2F1D-447A-86D6-454A1F2204C8}" srcOrd="1" destOrd="0" presId="urn:microsoft.com/office/officeart/2005/8/layout/arrow3"/>
    <dgm:cxn modelId="{91318321-0B0B-4530-969A-811551391A46}" type="presParOf" srcId="{8BA83E2E-6A51-4F53-91BB-84922C7E3580}" destId="{35BE992C-E332-4667-ADF8-0F98B60948CF}" srcOrd="2" destOrd="0" presId="urn:microsoft.com/office/officeart/2005/8/layout/arrow3"/>
    <dgm:cxn modelId="{D6DCE3FB-6F78-4A5F-B8E4-7139216E295A}" type="presParOf" srcId="{8BA83E2E-6A51-4F53-91BB-84922C7E3580}" destId="{1231DBFF-8B9C-491F-8FFB-D7AA5238F9DA}" srcOrd="3" destOrd="0" presId="urn:microsoft.com/office/officeart/2005/8/layout/arrow3"/>
    <dgm:cxn modelId="{B86F4A33-9FDB-4FE3-B89C-258576B19CF9}" type="presParOf" srcId="{8BA83E2E-6A51-4F53-91BB-84922C7E3580}" destId="{8D917836-D9BA-4707-B720-40CEF7863AF1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0B7CC4-9B1F-4BB7-9550-DA0F1791FA7C}" type="doc">
      <dgm:prSet loTypeId="urn:microsoft.com/office/officeart/2005/8/layout/chevron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33F66867-0840-4B8A-9B30-684FD19EBD47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1DDE8AA-BA6E-4A7F-906B-1D2C3ACF7F74}" type="parTrans" cxnId="{6B6B90A4-91F9-4E08-B75D-73B0B31F7182}">
      <dgm:prSet/>
      <dgm:spPr/>
      <dgm:t>
        <a:bodyPr/>
        <a:lstStyle/>
        <a:p>
          <a:endParaRPr lang="ru-RU"/>
        </a:p>
      </dgm:t>
    </dgm:pt>
    <dgm:pt modelId="{0DB93F47-DD8F-48A7-8A7D-4674DE8B988E}" type="sibTrans" cxnId="{6B6B90A4-91F9-4E08-B75D-73B0B31F7182}">
      <dgm:prSet/>
      <dgm:spPr/>
      <dgm:t>
        <a:bodyPr/>
        <a:lstStyle/>
        <a:p>
          <a:endParaRPr lang="ru-RU"/>
        </a:p>
      </dgm:t>
    </dgm:pt>
    <dgm:pt modelId="{DB5BC440-4886-4354-9E69-5F91606881A4}">
      <dgm:prSet phldrT="[Текст]"/>
      <dgm:spPr/>
      <dgm:t>
        <a:bodyPr/>
        <a:lstStyle/>
        <a:p>
          <a:r>
            <a:rPr lang="ru-RU" dirty="0" smtClean="0"/>
            <a:t>Бизнес-план</a:t>
          </a:r>
          <a:endParaRPr lang="ru-RU" dirty="0"/>
        </a:p>
      </dgm:t>
    </dgm:pt>
    <dgm:pt modelId="{79C75B63-5540-4C99-B679-5D73906A0969}" type="parTrans" cxnId="{C404DF63-5235-4899-BA50-C4C813B07904}">
      <dgm:prSet/>
      <dgm:spPr/>
      <dgm:t>
        <a:bodyPr/>
        <a:lstStyle/>
        <a:p>
          <a:endParaRPr lang="ru-RU"/>
        </a:p>
      </dgm:t>
    </dgm:pt>
    <dgm:pt modelId="{9BA6A7E3-F872-4819-8BA2-FF55D0CDB974}" type="sibTrans" cxnId="{C404DF63-5235-4899-BA50-C4C813B07904}">
      <dgm:prSet/>
      <dgm:spPr/>
      <dgm:t>
        <a:bodyPr/>
        <a:lstStyle/>
        <a:p>
          <a:endParaRPr lang="ru-RU"/>
        </a:p>
      </dgm:t>
    </dgm:pt>
    <dgm:pt modelId="{A9BCCCF1-9D98-4A85-AFC2-2F82160E95EB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BD7F55E0-65E4-4BA8-BE17-B7AEC167527E}" type="parTrans" cxnId="{534FFC2E-22B5-4D2E-8E44-EEE87CD87D68}">
      <dgm:prSet/>
      <dgm:spPr/>
      <dgm:t>
        <a:bodyPr/>
        <a:lstStyle/>
        <a:p>
          <a:endParaRPr lang="ru-RU"/>
        </a:p>
      </dgm:t>
    </dgm:pt>
    <dgm:pt modelId="{FB24252C-054F-4D6A-A5CB-F14117403456}" type="sibTrans" cxnId="{534FFC2E-22B5-4D2E-8E44-EEE87CD87D68}">
      <dgm:prSet/>
      <dgm:spPr/>
      <dgm:t>
        <a:bodyPr/>
        <a:lstStyle/>
        <a:p>
          <a:endParaRPr lang="ru-RU"/>
        </a:p>
      </dgm:t>
    </dgm:pt>
    <dgm:pt modelId="{989A7029-79FF-41F3-8B0A-465552229ED3}">
      <dgm:prSet phldrT="[Текст]"/>
      <dgm:spPr/>
      <dgm:t>
        <a:bodyPr/>
        <a:lstStyle/>
        <a:p>
          <a:r>
            <a:rPr lang="ru-RU" dirty="0" smtClean="0"/>
            <a:t>Формы бухгалтерской отчетности</a:t>
          </a:r>
          <a:endParaRPr lang="ru-RU" dirty="0"/>
        </a:p>
      </dgm:t>
    </dgm:pt>
    <dgm:pt modelId="{27FFDA34-6AF9-4685-BC72-683AA867A87D}" type="parTrans" cxnId="{28A7E1D2-D13E-424D-8B25-8C9F635A5C93}">
      <dgm:prSet/>
      <dgm:spPr/>
      <dgm:t>
        <a:bodyPr/>
        <a:lstStyle/>
        <a:p>
          <a:endParaRPr lang="ru-RU"/>
        </a:p>
      </dgm:t>
    </dgm:pt>
    <dgm:pt modelId="{36935D0F-1439-4041-9621-632F24C327FF}" type="sibTrans" cxnId="{28A7E1D2-D13E-424D-8B25-8C9F635A5C93}">
      <dgm:prSet/>
      <dgm:spPr/>
      <dgm:t>
        <a:bodyPr/>
        <a:lstStyle/>
        <a:p>
          <a:endParaRPr lang="ru-RU"/>
        </a:p>
      </dgm:t>
    </dgm:pt>
    <dgm:pt modelId="{7F03A03D-D06C-4C67-92AE-ED6940856BD6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AACF302-8F9A-46DF-97E0-45EAA7CEDF5B}" type="parTrans" cxnId="{E53AD80D-0B10-45BC-A8C0-7F9438AC51FF}">
      <dgm:prSet/>
      <dgm:spPr/>
      <dgm:t>
        <a:bodyPr/>
        <a:lstStyle/>
        <a:p>
          <a:endParaRPr lang="ru-RU"/>
        </a:p>
      </dgm:t>
    </dgm:pt>
    <dgm:pt modelId="{2489B3E2-CE8E-413D-84A2-D6E6A1BA783B}" type="sibTrans" cxnId="{E53AD80D-0B10-45BC-A8C0-7F9438AC51FF}">
      <dgm:prSet/>
      <dgm:spPr/>
      <dgm:t>
        <a:bodyPr/>
        <a:lstStyle/>
        <a:p>
          <a:endParaRPr lang="ru-RU"/>
        </a:p>
      </dgm:t>
    </dgm:pt>
    <dgm:pt modelId="{FD9C548A-511C-4AE9-A98A-864AEE0E845C}">
      <dgm:prSet phldrT="[Текст]"/>
      <dgm:spPr/>
      <dgm:t>
        <a:bodyPr/>
        <a:lstStyle/>
        <a:p>
          <a:r>
            <a:rPr lang="ru-RU" dirty="0" smtClean="0"/>
            <a:t>Первичные документы на отгрузку продукции</a:t>
          </a:r>
          <a:endParaRPr lang="ru-RU" dirty="0"/>
        </a:p>
      </dgm:t>
    </dgm:pt>
    <dgm:pt modelId="{7E9E9402-FDA1-4B6C-8284-2A6F2CE17D7B}" type="parTrans" cxnId="{B3847CE3-3130-4FC8-9855-DD69FD35D3C3}">
      <dgm:prSet/>
      <dgm:spPr/>
      <dgm:t>
        <a:bodyPr/>
        <a:lstStyle/>
        <a:p>
          <a:endParaRPr lang="ru-RU"/>
        </a:p>
      </dgm:t>
    </dgm:pt>
    <dgm:pt modelId="{4DB2881B-A18A-4D6F-B00B-ACFEF54B9D5C}" type="sibTrans" cxnId="{B3847CE3-3130-4FC8-9855-DD69FD35D3C3}">
      <dgm:prSet/>
      <dgm:spPr/>
      <dgm:t>
        <a:bodyPr/>
        <a:lstStyle/>
        <a:p>
          <a:endParaRPr lang="ru-RU"/>
        </a:p>
      </dgm:t>
    </dgm:pt>
    <dgm:pt modelId="{80270C4F-6AF5-44E6-987F-CFF01680241B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F506AF99-E5D1-4897-ACD7-607CC9EEDA84}" type="parTrans" cxnId="{17FB1302-3053-49D4-866B-FCC4D7A80548}">
      <dgm:prSet/>
      <dgm:spPr/>
    </dgm:pt>
    <dgm:pt modelId="{81B31D45-BC10-4122-AC3C-141725D59A22}" type="sibTrans" cxnId="{17FB1302-3053-49D4-866B-FCC4D7A80548}">
      <dgm:prSet/>
      <dgm:spPr/>
    </dgm:pt>
    <dgm:pt modelId="{B74D8E06-1845-48AB-9EEA-B854235922F5}">
      <dgm:prSet/>
      <dgm:spPr/>
      <dgm:t>
        <a:bodyPr/>
        <a:lstStyle/>
        <a:p>
          <a:r>
            <a:rPr lang="ru-RU" dirty="0" smtClean="0"/>
            <a:t>Форма статистической отчетности № П-3</a:t>
          </a:r>
          <a:endParaRPr lang="ru-RU" dirty="0"/>
        </a:p>
      </dgm:t>
    </dgm:pt>
    <dgm:pt modelId="{4C5839A3-4CDC-4A5B-9C86-098D9BD82B6D}" type="parTrans" cxnId="{45164D0D-3E5B-49A9-81B1-AC4F7F1F11FC}">
      <dgm:prSet/>
      <dgm:spPr/>
    </dgm:pt>
    <dgm:pt modelId="{F4F0B0D2-FF5B-4107-BBDD-A9B7B9DDCB63}" type="sibTrans" cxnId="{45164D0D-3E5B-49A9-81B1-AC4F7F1F11FC}">
      <dgm:prSet/>
      <dgm:spPr/>
    </dgm:pt>
    <dgm:pt modelId="{5FE09AF5-88A7-446B-B693-1C67B08D9454}" type="pres">
      <dgm:prSet presAssocID="{710B7CC4-9B1F-4BB7-9550-DA0F1791FA7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4D34F8-6BFA-4551-9CC8-0069A80561E4}" type="pres">
      <dgm:prSet presAssocID="{33F66867-0840-4B8A-9B30-684FD19EBD47}" presName="composite" presStyleCnt="0"/>
      <dgm:spPr/>
    </dgm:pt>
    <dgm:pt modelId="{C74DDB46-784D-4AEF-B7BA-A22AA3C127FC}" type="pres">
      <dgm:prSet presAssocID="{33F66867-0840-4B8A-9B30-684FD19EBD4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06F30-71D1-4A0B-B558-A6F397474BC5}" type="pres">
      <dgm:prSet presAssocID="{33F66867-0840-4B8A-9B30-684FD19EBD4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7F1C8A-54F8-45FE-A1E0-43E97A52CC1E}" type="pres">
      <dgm:prSet presAssocID="{0DB93F47-DD8F-48A7-8A7D-4674DE8B988E}" presName="sp" presStyleCnt="0"/>
      <dgm:spPr/>
    </dgm:pt>
    <dgm:pt modelId="{54654984-1D69-4C8D-8B66-47076687D48E}" type="pres">
      <dgm:prSet presAssocID="{A9BCCCF1-9D98-4A85-AFC2-2F82160E95EB}" presName="composite" presStyleCnt="0"/>
      <dgm:spPr/>
    </dgm:pt>
    <dgm:pt modelId="{E2403EC4-2178-4587-9D51-DBD0BA1EFC69}" type="pres">
      <dgm:prSet presAssocID="{A9BCCCF1-9D98-4A85-AFC2-2F82160E95E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AF3003-5991-4177-BA16-1A66DA8F7987}" type="pres">
      <dgm:prSet presAssocID="{A9BCCCF1-9D98-4A85-AFC2-2F82160E95E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3DD915-5492-41C6-B199-72211BCA1077}" type="pres">
      <dgm:prSet presAssocID="{FB24252C-054F-4D6A-A5CB-F14117403456}" presName="sp" presStyleCnt="0"/>
      <dgm:spPr/>
    </dgm:pt>
    <dgm:pt modelId="{15D214C3-F358-4CCB-927D-065ECE75716C}" type="pres">
      <dgm:prSet presAssocID="{7F03A03D-D06C-4C67-92AE-ED6940856BD6}" presName="composite" presStyleCnt="0"/>
      <dgm:spPr/>
    </dgm:pt>
    <dgm:pt modelId="{8C6C515A-395C-4B37-A840-4A5AE6468E16}" type="pres">
      <dgm:prSet presAssocID="{7F03A03D-D06C-4C67-92AE-ED6940856BD6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D12B4D-7CB3-4690-A70E-1164086521F5}" type="pres">
      <dgm:prSet presAssocID="{7F03A03D-D06C-4C67-92AE-ED6940856BD6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F1DBAD-5DF3-4725-AC74-967F43DD574A}" type="pres">
      <dgm:prSet presAssocID="{2489B3E2-CE8E-413D-84A2-D6E6A1BA783B}" presName="sp" presStyleCnt="0"/>
      <dgm:spPr/>
    </dgm:pt>
    <dgm:pt modelId="{D433DFAA-A5B5-4EDE-8B2F-0FDBE64AB346}" type="pres">
      <dgm:prSet presAssocID="{80270C4F-6AF5-44E6-987F-CFF01680241B}" presName="composite" presStyleCnt="0"/>
      <dgm:spPr/>
    </dgm:pt>
    <dgm:pt modelId="{BD9028FD-F491-4810-B85E-CD890CA94F9C}" type="pres">
      <dgm:prSet presAssocID="{80270C4F-6AF5-44E6-987F-CFF01680241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0EE9B-65D8-4096-8C3A-74887C0EE08A}" type="pres">
      <dgm:prSet presAssocID="{80270C4F-6AF5-44E6-987F-CFF01680241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3AD80D-0B10-45BC-A8C0-7F9438AC51FF}" srcId="{710B7CC4-9B1F-4BB7-9550-DA0F1791FA7C}" destId="{7F03A03D-D06C-4C67-92AE-ED6940856BD6}" srcOrd="2" destOrd="0" parTransId="{0AACF302-8F9A-46DF-97E0-45EAA7CEDF5B}" sibTransId="{2489B3E2-CE8E-413D-84A2-D6E6A1BA783B}"/>
    <dgm:cxn modelId="{86BD6029-1238-4638-8E71-6693E707970D}" type="presOf" srcId="{80270C4F-6AF5-44E6-987F-CFF01680241B}" destId="{BD9028FD-F491-4810-B85E-CD890CA94F9C}" srcOrd="0" destOrd="0" presId="urn:microsoft.com/office/officeart/2005/8/layout/chevron2"/>
    <dgm:cxn modelId="{49C2D94C-904D-4B5B-A293-D054392CCFB3}" type="presOf" srcId="{7F03A03D-D06C-4C67-92AE-ED6940856BD6}" destId="{8C6C515A-395C-4B37-A840-4A5AE6468E16}" srcOrd="0" destOrd="0" presId="urn:microsoft.com/office/officeart/2005/8/layout/chevron2"/>
    <dgm:cxn modelId="{6B6B90A4-91F9-4E08-B75D-73B0B31F7182}" srcId="{710B7CC4-9B1F-4BB7-9550-DA0F1791FA7C}" destId="{33F66867-0840-4B8A-9B30-684FD19EBD47}" srcOrd="0" destOrd="0" parTransId="{91DDE8AA-BA6E-4A7F-906B-1D2C3ACF7F74}" sibTransId="{0DB93F47-DD8F-48A7-8A7D-4674DE8B988E}"/>
    <dgm:cxn modelId="{E013BF55-4FDB-4931-A808-7DE2A94DC66A}" type="presOf" srcId="{710B7CC4-9B1F-4BB7-9550-DA0F1791FA7C}" destId="{5FE09AF5-88A7-446B-B693-1C67B08D9454}" srcOrd="0" destOrd="0" presId="urn:microsoft.com/office/officeart/2005/8/layout/chevron2"/>
    <dgm:cxn modelId="{780F3CD5-6DB5-439D-A0BB-6724AFB09AE0}" type="presOf" srcId="{A9BCCCF1-9D98-4A85-AFC2-2F82160E95EB}" destId="{E2403EC4-2178-4587-9D51-DBD0BA1EFC69}" srcOrd="0" destOrd="0" presId="urn:microsoft.com/office/officeart/2005/8/layout/chevron2"/>
    <dgm:cxn modelId="{17FB1302-3053-49D4-866B-FCC4D7A80548}" srcId="{710B7CC4-9B1F-4BB7-9550-DA0F1791FA7C}" destId="{80270C4F-6AF5-44E6-987F-CFF01680241B}" srcOrd="3" destOrd="0" parTransId="{F506AF99-E5D1-4897-ACD7-607CC9EEDA84}" sibTransId="{81B31D45-BC10-4122-AC3C-141725D59A22}"/>
    <dgm:cxn modelId="{534FFC2E-22B5-4D2E-8E44-EEE87CD87D68}" srcId="{710B7CC4-9B1F-4BB7-9550-DA0F1791FA7C}" destId="{A9BCCCF1-9D98-4A85-AFC2-2F82160E95EB}" srcOrd="1" destOrd="0" parTransId="{BD7F55E0-65E4-4BA8-BE17-B7AEC167527E}" sibTransId="{FB24252C-054F-4D6A-A5CB-F14117403456}"/>
    <dgm:cxn modelId="{B3847CE3-3130-4FC8-9855-DD69FD35D3C3}" srcId="{80270C4F-6AF5-44E6-987F-CFF01680241B}" destId="{FD9C548A-511C-4AE9-A98A-864AEE0E845C}" srcOrd="0" destOrd="0" parTransId="{7E9E9402-FDA1-4B6C-8284-2A6F2CE17D7B}" sibTransId="{4DB2881B-A18A-4D6F-B00B-ACFEF54B9D5C}"/>
    <dgm:cxn modelId="{28A7E1D2-D13E-424D-8B25-8C9F635A5C93}" srcId="{A9BCCCF1-9D98-4A85-AFC2-2F82160E95EB}" destId="{989A7029-79FF-41F3-8B0A-465552229ED3}" srcOrd="0" destOrd="0" parTransId="{27FFDA34-6AF9-4685-BC72-683AA867A87D}" sibTransId="{36935D0F-1439-4041-9621-632F24C327FF}"/>
    <dgm:cxn modelId="{C4C5BC73-5812-48B2-8ED7-3FB6FC55C617}" type="presOf" srcId="{989A7029-79FF-41F3-8B0A-465552229ED3}" destId="{87AF3003-5991-4177-BA16-1A66DA8F7987}" srcOrd="0" destOrd="0" presId="urn:microsoft.com/office/officeart/2005/8/layout/chevron2"/>
    <dgm:cxn modelId="{81ADC378-6E89-41ED-B27A-909B426BB304}" type="presOf" srcId="{33F66867-0840-4B8A-9B30-684FD19EBD47}" destId="{C74DDB46-784D-4AEF-B7BA-A22AA3C127FC}" srcOrd="0" destOrd="0" presId="urn:microsoft.com/office/officeart/2005/8/layout/chevron2"/>
    <dgm:cxn modelId="{C404DF63-5235-4899-BA50-C4C813B07904}" srcId="{33F66867-0840-4B8A-9B30-684FD19EBD47}" destId="{DB5BC440-4886-4354-9E69-5F91606881A4}" srcOrd="0" destOrd="0" parTransId="{79C75B63-5540-4C99-B679-5D73906A0969}" sibTransId="{9BA6A7E3-F872-4819-8BA2-FF55D0CDB974}"/>
    <dgm:cxn modelId="{19C35538-FE24-4819-A531-BCC63F27050C}" type="presOf" srcId="{DB5BC440-4886-4354-9E69-5F91606881A4}" destId="{D6F06F30-71D1-4A0B-B558-A6F397474BC5}" srcOrd="0" destOrd="0" presId="urn:microsoft.com/office/officeart/2005/8/layout/chevron2"/>
    <dgm:cxn modelId="{B885D776-BA29-4ABA-B4BC-B8BD21BE8BD1}" type="presOf" srcId="{B74D8E06-1845-48AB-9EEA-B854235922F5}" destId="{CAD12B4D-7CB3-4690-A70E-1164086521F5}" srcOrd="0" destOrd="0" presId="urn:microsoft.com/office/officeart/2005/8/layout/chevron2"/>
    <dgm:cxn modelId="{A23C3B34-51DD-44D1-96A9-8B4A68F967F7}" type="presOf" srcId="{FD9C548A-511C-4AE9-A98A-864AEE0E845C}" destId="{D0B0EE9B-65D8-4096-8C3A-74887C0EE08A}" srcOrd="0" destOrd="0" presId="urn:microsoft.com/office/officeart/2005/8/layout/chevron2"/>
    <dgm:cxn modelId="{45164D0D-3E5B-49A9-81B1-AC4F7F1F11FC}" srcId="{7F03A03D-D06C-4C67-92AE-ED6940856BD6}" destId="{B74D8E06-1845-48AB-9EEA-B854235922F5}" srcOrd="0" destOrd="0" parTransId="{4C5839A3-4CDC-4A5B-9C86-098D9BD82B6D}" sibTransId="{F4F0B0D2-FF5B-4107-BBDD-A9B7B9DDCB63}"/>
    <dgm:cxn modelId="{CE888BEA-B0F2-4F9F-8C10-83D1E768EBEC}" type="presParOf" srcId="{5FE09AF5-88A7-446B-B693-1C67B08D9454}" destId="{2B4D34F8-6BFA-4551-9CC8-0069A80561E4}" srcOrd="0" destOrd="0" presId="urn:microsoft.com/office/officeart/2005/8/layout/chevron2"/>
    <dgm:cxn modelId="{E42D0689-D9A6-4C40-B2CF-EB411FBC2910}" type="presParOf" srcId="{2B4D34F8-6BFA-4551-9CC8-0069A80561E4}" destId="{C74DDB46-784D-4AEF-B7BA-A22AA3C127FC}" srcOrd="0" destOrd="0" presId="urn:microsoft.com/office/officeart/2005/8/layout/chevron2"/>
    <dgm:cxn modelId="{A56E1D8F-67F9-4659-9B45-74B50FBF9355}" type="presParOf" srcId="{2B4D34F8-6BFA-4551-9CC8-0069A80561E4}" destId="{D6F06F30-71D1-4A0B-B558-A6F397474BC5}" srcOrd="1" destOrd="0" presId="urn:microsoft.com/office/officeart/2005/8/layout/chevron2"/>
    <dgm:cxn modelId="{34027E26-1C18-44CD-A969-5815F9EC3136}" type="presParOf" srcId="{5FE09AF5-88A7-446B-B693-1C67B08D9454}" destId="{117F1C8A-54F8-45FE-A1E0-43E97A52CC1E}" srcOrd="1" destOrd="0" presId="urn:microsoft.com/office/officeart/2005/8/layout/chevron2"/>
    <dgm:cxn modelId="{0173E817-9E90-4BBC-A054-3DEF41079609}" type="presParOf" srcId="{5FE09AF5-88A7-446B-B693-1C67B08D9454}" destId="{54654984-1D69-4C8D-8B66-47076687D48E}" srcOrd="2" destOrd="0" presId="urn:microsoft.com/office/officeart/2005/8/layout/chevron2"/>
    <dgm:cxn modelId="{A716937D-1227-4A14-AC33-3C3BFF5F0438}" type="presParOf" srcId="{54654984-1D69-4C8D-8B66-47076687D48E}" destId="{E2403EC4-2178-4587-9D51-DBD0BA1EFC69}" srcOrd="0" destOrd="0" presId="urn:microsoft.com/office/officeart/2005/8/layout/chevron2"/>
    <dgm:cxn modelId="{F45FF9CA-DCB7-4385-B60D-F81F7A9B3CA2}" type="presParOf" srcId="{54654984-1D69-4C8D-8B66-47076687D48E}" destId="{87AF3003-5991-4177-BA16-1A66DA8F7987}" srcOrd="1" destOrd="0" presId="urn:microsoft.com/office/officeart/2005/8/layout/chevron2"/>
    <dgm:cxn modelId="{B0271CC8-0EB6-4B5D-89C8-9C63B99E409E}" type="presParOf" srcId="{5FE09AF5-88A7-446B-B693-1C67B08D9454}" destId="{313DD915-5492-41C6-B199-72211BCA1077}" srcOrd="3" destOrd="0" presId="urn:microsoft.com/office/officeart/2005/8/layout/chevron2"/>
    <dgm:cxn modelId="{A511EF66-6A0F-4ED8-BDD3-110CC3B06F94}" type="presParOf" srcId="{5FE09AF5-88A7-446B-B693-1C67B08D9454}" destId="{15D214C3-F358-4CCB-927D-065ECE75716C}" srcOrd="4" destOrd="0" presId="urn:microsoft.com/office/officeart/2005/8/layout/chevron2"/>
    <dgm:cxn modelId="{32D7AC08-BCA4-4387-A922-8916E7D49621}" type="presParOf" srcId="{15D214C3-F358-4CCB-927D-065ECE75716C}" destId="{8C6C515A-395C-4B37-A840-4A5AE6468E16}" srcOrd="0" destOrd="0" presId="urn:microsoft.com/office/officeart/2005/8/layout/chevron2"/>
    <dgm:cxn modelId="{AE577174-03B5-45DE-A02B-FA3530F1F1E5}" type="presParOf" srcId="{15D214C3-F358-4CCB-927D-065ECE75716C}" destId="{CAD12B4D-7CB3-4690-A70E-1164086521F5}" srcOrd="1" destOrd="0" presId="urn:microsoft.com/office/officeart/2005/8/layout/chevron2"/>
    <dgm:cxn modelId="{0497740D-DCA9-4585-B9C2-D5695C5556DD}" type="presParOf" srcId="{5FE09AF5-88A7-446B-B693-1C67B08D9454}" destId="{0FF1DBAD-5DF3-4725-AC74-967F43DD574A}" srcOrd="5" destOrd="0" presId="urn:microsoft.com/office/officeart/2005/8/layout/chevron2"/>
    <dgm:cxn modelId="{B24B48A3-AD1B-4632-975B-70C2730D0A33}" type="presParOf" srcId="{5FE09AF5-88A7-446B-B693-1C67B08D9454}" destId="{D433DFAA-A5B5-4EDE-8B2F-0FDBE64AB346}" srcOrd="6" destOrd="0" presId="urn:microsoft.com/office/officeart/2005/8/layout/chevron2"/>
    <dgm:cxn modelId="{2A9BC3C6-68E6-4482-81A7-1740987A2930}" type="presParOf" srcId="{D433DFAA-A5B5-4EDE-8B2F-0FDBE64AB346}" destId="{BD9028FD-F491-4810-B85E-CD890CA94F9C}" srcOrd="0" destOrd="0" presId="urn:microsoft.com/office/officeart/2005/8/layout/chevron2"/>
    <dgm:cxn modelId="{2F45CA33-EEF6-4D84-A344-FEBE56A38B19}" type="presParOf" srcId="{D433DFAA-A5B5-4EDE-8B2F-0FDBE64AB346}" destId="{D0B0EE9B-65D8-4096-8C3A-74887C0EE0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916F5F-4713-4BC6-8C6E-B36884E5A070}" type="doc">
      <dgm:prSet loTypeId="urn:microsoft.com/office/officeart/2005/8/layout/hList3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BB9EA7D3-7B04-4489-AC9C-393E770334ED}">
      <dgm:prSet phldrT="[Текст]" custT="1"/>
      <dgm:spPr/>
      <dgm:t>
        <a:bodyPr/>
        <a:lstStyle/>
        <a:p>
          <a:r>
            <a:rPr lang="ru-RU" sz="3200" dirty="0" smtClean="0"/>
            <a:t>Концепции расчета финансовых результатов</a:t>
          </a:r>
          <a:endParaRPr lang="ru-RU" sz="3200" dirty="0"/>
        </a:p>
      </dgm:t>
    </dgm:pt>
    <dgm:pt modelId="{CF4A42F7-2D7C-4E46-BD49-AC02A0FB642B}" type="parTrans" cxnId="{E39F6E89-8FF6-4B55-A96F-9643A4CD7608}">
      <dgm:prSet/>
      <dgm:spPr/>
      <dgm:t>
        <a:bodyPr/>
        <a:lstStyle/>
        <a:p>
          <a:endParaRPr lang="ru-RU"/>
        </a:p>
      </dgm:t>
    </dgm:pt>
    <dgm:pt modelId="{5DAA8E27-34BB-4F25-90A1-72916D6128E1}" type="sibTrans" cxnId="{E39F6E89-8FF6-4B55-A96F-9643A4CD7608}">
      <dgm:prSet/>
      <dgm:spPr/>
      <dgm:t>
        <a:bodyPr/>
        <a:lstStyle/>
        <a:p>
          <a:endParaRPr lang="ru-RU"/>
        </a:p>
      </dgm:t>
    </dgm:pt>
    <dgm:pt modelId="{A193CE70-5A00-4E98-9EDC-AC90A1AF85AD}">
      <dgm:prSet phldrT="[Текст]" custT="1"/>
      <dgm:spPr/>
      <dgm:t>
        <a:bodyPr/>
        <a:lstStyle/>
        <a:p>
          <a:r>
            <a:rPr lang="ru-RU" sz="2800" dirty="0" smtClean="0"/>
            <a:t>Экономическая прибыль</a:t>
          </a:r>
          <a:endParaRPr lang="ru-RU" sz="2800" dirty="0"/>
        </a:p>
      </dgm:t>
    </dgm:pt>
    <dgm:pt modelId="{503F4D85-4491-4D44-96B3-65390F92005C}" type="parTrans" cxnId="{0E5C67E0-8A2E-4D79-A51D-41279C1C1CB7}">
      <dgm:prSet/>
      <dgm:spPr/>
      <dgm:t>
        <a:bodyPr/>
        <a:lstStyle/>
        <a:p>
          <a:endParaRPr lang="ru-RU"/>
        </a:p>
      </dgm:t>
    </dgm:pt>
    <dgm:pt modelId="{59A223AE-2CE5-4F51-A449-AC28EED12A58}" type="sibTrans" cxnId="{0E5C67E0-8A2E-4D79-A51D-41279C1C1CB7}">
      <dgm:prSet/>
      <dgm:spPr/>
      <dgm:t>
        <a:bodyPr/>
        <a:lstStyle/>
        <a:p>
          <a:endParaRPr lang="ru-RU"/>
        </a:p>
      </dgm:t>
    </dgm:pt>
    <dgm:pt modelId="{9C406ADF-2FFB-47B5-B378-28575D733781}">
      <dgm:prSet phldrT="[Текст]" custT="1"/>
      <dgm:spPr/>
      <dgm:t>
        <a:bodyPr/>
        <a:lstStyle/>
        <a:p>
          <a:r>
            <a:rPr lang="ru-RU" sz="2800" dirty="0" smtClean="0"/>
            <a:t>Бухгалтерская прибыль</a:t>
          </a:r>
          <a:endParaRPr lang="ru-RU" sz="2800" dirty="0"/>
        </a:p>
      </dgm:t>
    </dgm:pt>
    <dgm:pt modelId="{151D8673-D846-4565-8362-3E8337491426}" type="parTrans" cxnId="{6D359680-DD36-4770-BEAC-2914C4699480}">
      <dgm:prSet/>
      <dgm:spPr/>
      <dgm:t>
        <a:bodyPr/>
        <a:lstStyle/>
        <a:p>
          <a:endParaRPr lang="ru-RU"/>
        </a:p>
      </dgm:t>
    </dgm:pt>
    <dgm:pt modelId="{F13E90EF-6561-4DB0-9363-95704CCD259D}" type="sibTrans" cxnId="{6D359680-DD36-4770-BEAC-2914C4699480}">
      <dgm:prSet/>
      <dgm:spPr/>
      <dgm:t>
        <a:bodyPr/>
        <a:lstStyle/>
        <a:p>
          <a:endParaRPr lang="ru-RU"/>
        </a:p>
      </dgm:t>
    </dgm:pt>
    <dgm:pt modelId="{49759B68-45DB-4A2B-9FA6-709063D5E5FD}">
      <dgm:prSet phldrT="[Текст]" custT="1"/>
      <dgm:spPr/>
      <dgm:t>
        <a:bodyPr/>
        <a:lstStyle/>
        <a:p>
          <a:r>
            <a:rPr lang="ru-RU" sz="2800" dirty="0" smtClean="0"/>
            <a:t>Финансовый результат на основе определения чистого денежного потока</a:t>
          </a:r>
          <a:endParaRPr lang="ru-RU" sz="2800" dirty="0"/>
        </a:p>
      </dgm:t>
    </dgm:pt>
    <dgm:pt modelId="{64D25D44-70E5-419D-B78C-607EBD39B5B9}" type="parTrans" cxnId="{98CBBBDD-C6C6-42D8-809C-77DFBB1BB9DF}">
      <dgm:prSet/>
      <dgm:spPr/>
      <dgm:t>
        <a:bodyPr/>
        <a:lstStyle/>
        <a:p>
          <a:endParaRPr lang="ru-RU"/>
        </a:p>
      </dgm:t>
    </dgm:pt>
    <dgm:pt modelId="{C0C8B628-7B7F-4A00-9254-7A81ABB24681}" type="sibTrans" cxnId="{98CBBBDD-C6C6-42D8-809C-77DFBB1BB9DF}">
      <dgm:prSet/>
      <dgm:spPr/>
      <dgm:t>
        <a:bodyPr/>
        <a:lstStyle/>
        <a:p>
          <a:endParaRPr lang="ru-RU"/>
        </a:p>
      </dgm:t>
    </dgm:pt>
    <dgm:pt modelId="{6422F8F3-BDE3-4A19-ADB3-723777E469D1}" type="pres">
      <dgm:prSet presAssocID="{49916F5F-4713-4BC6-8C6E-B36884E5A07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62E325-6D8D-4017-9850-B96E4994148A}" type="pres">
      <dgm:prSet presAssocID="{BB9EA7D3-7B04-4489-AC9C-393E770334ED}" presName="roof" presStyleLbl="dkBgShp" presStyleIdx="0" presStyleCnt="2"/>
      <dgm:spPr/>
      <dgm:t>
        <a:bodyPr/>
        <a:lstStyle/>
        <a:p>
          <a:endParaRPr lang="ru-RU"/>
        </a:p>
      </dgm:t>
    </dgm:pt>
    <dgm:pt modelId="{FB3E6F02-9460-44A7-90DA-8EEB66B46F8D}" type="pres">
      <dgm:prSet presAssocID="{BB9EA7D3-7B04-4489-AC9C-393E770334ED}" presName="pillars" presStyleCnt="0"/>
      <dgm:spPr/>
    </dgm:pt>
    <dgm:pt modelId="{9AA1AE49-847E-43A5-A5DE-EF114973D535}" type="pres">
      <dgm:prSet presAssocID="{BB9EA7D3-7B04-4489-AC9C-393E770334ED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5083F-D389-455A-A8A1-155C22017471}" type="pres">
      <dgm:prSet presAssocID="{9C406ADF-2FFB-47B5-B378-28575D73378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632A08-23AF-4433-9F5E-477271E746F2}" type="pres">
      <dgm:prSet presAssocID="{49759B68-45DB-4A2B-9FA6-709063D5E5F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EA6100-4278-4784-80B5-86009C97EA7E}" type="pres">
      <dgm:prSet presAssocID="{BB9EA7D3-7B04-4489-AC9C-393E770334ED}" presName="base" presStyleLbl="dkBgShp" presStyleIdx="1" presStyleCnt="2"/>
      <dgm:spPr/>
    </dgm:pt>
  </dgm:ptLst>
  <dgm:cxnLst>
    <dgm:cxn modelId="{98CBBBDD-C6C6-42D8-809C-77DFBB1BB9DF}" srcId="{BB9EA7D3-7B04-4489-AC9C-393E770334ED}" destId="{49759B68-45DB-4A2B-9FA6-709063D5E5FD}" srcOrd="2" destOrd="0" parTransId="{64D25D44-70E5-419D-B78C-607EBD39B5B9}" sibTransId="{C0C8B628-7B7F-4A00-9254-7A81ABB24681}"/>
    <dgm:cxn modelId="{7E858263-0255-4147-9C89-FDA0411A3B8B}" type="presOf" srcId="{49916F5F-4713-4BC6-8C6E-B36884E5A070}" destId="{6422F8F3-BDE3-4A19-ADB3-723777E469D1}" srcOrd="0" destOrd="0" presId="urn:microsoft.com/office/officeart/2005/8/layout/hList3"/>
    <dgm:cxn modelId="{0E5C67E0-8A2E-4D79-A51D-41279C1C1CB7}" srcId="{BB9EA7D3-7B04-4489-AC9C-393E770334ED}" destId="{A193CE70-5A00-4E98-9EDC-AC90A1AF85AD}" srcOrd="0" destOrd="0" parTransId="{503F4D85-4491-4D44-96B3-65390F92005C}" sibTransId="{59A223AE-2CE5-4F51-A449-AC28EED12A58}"/>
    <dgm:cxn modelId="{5D442EC2-7DD9-4A47-AFA8-B88F2269036A}" type="presOf" srcId="{49759B68-45DB-4A2B-9FA6-709063D5E5FD}" destId="{EC632A08-23AF-4433-9F5E-477271E746F2}" srcOrd="0" destOrd="0" presId="urn:microsoft.com/office/officeart/2005/8/layout/hList3"/>
    <dgm:cxn modelId="{659E4528-5ED2-4B9B-9856-3AF83C13BC63}" type="presOf" srcId="{A193CE70-5A00-4E98-9EDC-AC90A1AF85AD}" destId="{9AA1AE49-847E-43A5-A5DE-EF114973D535}" srcOrd="0" destOrd="0" presId="urn:microsoft.com/office/officeart/2005/8/layout/hList3"/>
    <dgm:cxn modelId="{E39F6E89-8FF6-4B55-A96F-9643A4CD7608}" srcId="{49916F5F-4713-4BC6-8C6E-B36884E5A070}" destId="{BB9EA7D3-7B04-4489-AC9C-393E770334ED}" srcOrd="0" destOrd="0" parTransId="{CF4A42F7-2D7C-4E46-BD49-AC02A0FB642B}" sibTransId="{5DAA8E27-34BB-4F25-90A1-72916D6128E1}"/>
    <dgm:cxn modelId="{6D359680-DD36-4770-BEAC-2914C4699480}" srcId="{BB9EA7D3-7B04-4489-AC9C-393E770334ED}" destId="{9C406ADF-2FFB-47B5-B378-28575D733781}" srcOrd="1" destOrd="0" parTransId="{151D8673-D846-4565-8362-3E8337491426}" sibTransId="{F13E90EF-6561-4DB0-9363-95704CCD259D}"/>
    <dgm:cxn modelId="{C6E53A2E-6359-49BC-A6AD-B48D9E8A5B6D}" type="presOf" srcId="{BB9EA7D3-7B04-4489-AC9C-393E770334ED}" destId="{8762E325-6D8D-4017-9850-B96E4994148A}" srcOrd="0" destOrd="0" presId="urn:microsoft.com/office/officeart/2005/8/layout/hList3"/>
    <dgm:cxn modelId="{96C3C3CD-E90D-4A9F-96D4-39BA76A976A8}" type="presOf" srcId="{9C406ADF-2FFB-47B5-B378-28575D733781}" destId="{47E5083F-D389-455A-A8A1-155C22017471}" srcOrd="0" destOrd="0" presId="urn:microsoft.com/office/officeart/2005/8/layout/hList3"/>
    <dgm:cxn modelId="{AB552E99-E5F2-4163-8E45-4C677E2962AF}" type="presParOf" srcId="{6422F8F3-BDE3-4A19-ADB3-723777E469D1}" destId="{8762E325-6D8D-4017-9850-B96E4994148A}" srcOrd="0" destOrd="0" presId="urn:microsoft.com/office/officeart/2005/8/layout/hList3"/>
    <dgm:cxn modelId="{EB2919C4-73DC-41C2-9218-B6256A8FAEA6}" type="presParOf" srcId="{6422F8F3-BDE3-4A19-ADB3-723777E469D1}" destId="{FB3E6F02-9460-44A7-90DA-8EEB66B46F8D}" srcOrd="1" destOrd="0" presId="urn:microsoft.com/office/officeart/2005/8/layout/hList3"/>
    <dgm:cxn modelId="{20C1BD4B-D7E3-4DA0-8B69-F1E1296D2037}" type="presParOf" srcId="{FB3E6F02-9460-44A7-90DA-8EEB66B46F8D}" destId="{9AA1AE49-847E-43A5-A5DE-EF114973D535}" srcOrd="0" destOrd="0" presId="urn:microsoft.com/office/officeart/2005/8/layout/hList3"/>
    <dgm:cxn modelId="{91CFFDB5-9776-4D91-8814-2DF39399EA10}" type="presParOf" srcId="{FB3E6F02-9460-44A7-90DA-8EEB66B46F8D}" destId="{47E5083F-D389-455A-A8A1-155C22017471}" srcOrd="1" destOrd="0" presId="urn:microsoft.com/office/officeart/2005/8/layout/hList3"/>
    <dgm:cxn modelId="{55B74995-F3A1-40BB-8402-9108AF090601}" type="presParOf" srcId="{FB3E6F02-9460-44A7-90DA-8EEB66B46F8D}" destId="{EC632A08-23AF-4433-9F5E-477271E746F2}" srcOrd="2" destOrd="0" presId="urn:microsoft.com/office/officeart/2005/8/layout/hList3"/>
    <dgm:cxn modelId="{A84EFA0F-D064-48F4-9752-961D9DC4438F}" type="presParOf" srcId="{6422F8F3-BDE3-4A19-ADB3-723777E469D1}" destId="{3BEA6100-4278-4784-80B5-86009C97EA7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FFA55E-4C37-4F4B-A4EB-CF3B8FF1C762}" type="doc">
      <dgm:prSet loTypeId="urn:microsoft.com/office/officeart/2005/8/layout/radial4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F2CB2B5-4282-45D3-96D1-08709EA2AF89}">
      <dgm:prSet phldrT="[Текст]" custT="1"/>
      <dgm:spPr/>
      <dgm:t>
        <a:bodyPr/>
        <a:lstStyle/>
        <a:p>
          <a:r>
            <a:rPr lang="ru-RU" sz="2800" dirty="0" smtClean="0"/>
            <a:t>Бухгалтерская прибыль</a:t>
          </a:r>
          <a:endParaRPr lang="ru-RU" sz="2800" dirty="0"/>
        </a:p>
      </dgm:t>
    </dgm:pt>
    <dgm:pt modelId="{6B05AE1A-B8A6-4BE7-87FB-EC4C07DC6015}" type="parTrans" cxnId="{73F42AF5-2C38-47E3-9D98-9B0EF1A8E0D3}">
      <dgm:prSet/>
      <dgm:spPr/>
      <dgm:t>
        <a:bodyPr/>
        <a:lstStyle/>
        <a:p>
          <a:endParaRPr lang="ru-RU"/>
        </a:p>
      </dgm:t>
    </dgm:pt>
    <dgm:pt modelId="{2EDF0E67-46D7-4CB2-BB46-AEBE2496EC8F}" type="sibTrans" cxnId="{73F42AF5-2C38-47E3-9D98-9B0EF1A8E0D3}">
      <dgm:prSet/>
      <dgm:spPr/>
      <dgm:t>
        <a:bodyPr/>
        <a:lstStyle/>
        <a:p>
          <a:endParaRPr lang="ru-RU"/>
        </a:p>
      </dgm:t>
    </dgm:pt>
    <dgm:pt modelId="{13089184-CF7C-4A1C-ADFA-A7634DFEBC05}">
      <dgm:prSet phldrT="[Текст]" custT="1"/>
      <dgm:spPr/>
      <dgm:t>
        <a:bodyPr/>
        <a:lstStyle/>
        <a:p>
          <a:r>
            <a:rPr lang="ru-RU" sz="2400" dirty="0" smtClean="0"/>
            <a:t>Метод начисления амортизации</a:t>
          </a:r>
          <a:endParaRPr lang="ru-RU" sz="2400" dirty="0"/>
        </a:p>
      </dgm:t>
    </dgm:pt>
    <dgm:pt modelId="{79974E28-6C3C-4B36-9191-9BD920F553DE}" type="parTrans" cxnId="{0EC5CCE3-F9EC-4D07-BBDF-24EE6E5B386E}">
      <dgm:prSet/>
      <dgm:spPr/>
      <dgm:t>
        <a:bodyPr/>
        <a:lstStyle/>
        <a:p>
          <a:endParaRPr lang="ru-RU"/>
        </a:p>
      </dgm:t>
    </dgm:pt>
    <dgm:pt modelId="{30D9EF06-A797-49A5-954A-D957F47D1792}" type="sibTrans" cxnId="{0EC5CCE3-F9EC-4D07-BBDF-24EE6E5B386E}">
      <dgm:prSet/>
      <dgm:spPr/>
      <dgm:t>
        <a:bodyPr/>
        <a:lstStyle/>
        <a:p>
          <a:endParaRPr lang="ru-RU"/>
        </a:p>
      </dgm:t>
    </dgm:pt>
    <dgm:pt modelId="{2F8CFE32-940C-458A-8D2E-C53B7C4CE1DF}">
      <dgm:prSet phldrT="[Текст]" custT="1"/>
      <dgm:spPr/>
      <dgm:t>
        <a:bodyPr/>
        <a:lstStyle/>
        <a:p>
          <a:r>
            <a:rPr lang="ru-RU" sz="2400" dirty="0" smtClean="0"/>
            <a:t>Метод оценки остатков незавершенного производства</a:t>
          </a:r>
          <a:endParaRPr lang="ru-RU" sz="2400" dirty="0"/>
        </a:p>
      </dgm:t>
    </dgm:pt>
    <dgm:pt modelId="{2D0E5E7A-7594-4980-9D15-FE9CDBC54EFA}" type="parTrans" cxnId="{B9A64B8A-B785-44A3-A104-9D7BE8CBD0E8}">
      <dgm:prSet/>
      <dgm:spPr/>
      <dgm:t>
        <a:bodyPr/>
        <a:lstStyle/>
        <a:p>
          <a:endParaRPr lang="ru-RU"/>
        </a:p>
      </dgm:t>
    </dgm:pt>
    <dgm:pt modelId="{6A1C208F-EEDF-4BE8-98B2-DE777983FF08}" type="sibTrans" cxnId="{B9A64B8A-B785-44A3-A104-9D7BE8CBD0E8}">
      <dgm:prSet/>
      <dgm:spPr/>
      <dgm:t>
        <a:bodyPr/>
        <a:lstStyle/>
        <a:p>
          <a:endParaRPr lang="ru-RU"/>
        </a:p>
      </dgm:t>
    </dgm:pt>
    <dgm:pt modelId="{FD6D5A75-FC40-4ECB-97C8-5D10AE0A16AE}">
      <dgm:prSet phldrT="[Текст]" custT="1"/>
      <dgm:spPr/>
      <dgm:t>
        <a:bodyPr/>
        <a:lstStyle/>
        <a:p>
          <a:r>
            <a:rPr lang="ru-RU" sz="2400" dirty="0" smtClean="0"/>
            <a:t>Метод оценки ТМЦ при списании их на затраты</a:t>
          </a:r>
          <a:endParaRPr lang="ru-RU" sz="2400" dirty="0"/>
        </a:p>
      </dgm:t>
    </dgm:pt>
    <dgm:pt modelId="{B79AE170-D635-4A9E-BAB7-3C9E190596F9}" type="parTrans" cxnId="{423171B6-4994-43A8-9524-F032B16A57EC}">
      <dgm:prSet/>
      <dgm:spPr/>
      <dgm:t>
        <a:bodyPr/>
        <a:lstStyle/>
        <a:p>
          <a:endParaRPr lang="ru-RU"/>
        </a:p>
      </dgm:t>
    </dgm:pt>
    <dgm:pt modelId="{C9DD894E-D28C-4E28-8041-A6CCE1AD72F2}" type="sibTrans" cxnId="{423171B6-4994-43A8-9524-F032B16A57EC}">
      <dgm:prSet/>
      <dgm:spPr/>
      <dgm:t>
        <a:bodyPr/>
        <a:lstStyle/>
        <a:p>
          <a:endParaRPr lang="ru-RU"/>
        </a:p>
      </dgm:t>
    </dgm:pt>
    <dgm:pt modelId="{B334E36A-5F12-49B7-B318-459416F4984E}">
      <dgm:prSet custT="1"/>
      <dgm:spPr/>
      <dgm:t>
        <a:bodyPr/>
        <a:lstStyle/>
        <a:p>
          <a:r>
            <a:rPr lang="ru-RU" sz="2000" dirty="0" smtClean="0"/>
            <a:t>Методы </a:t>
          </a:r>
          <a:r>
            <a:rPr lang="ru-RU" sz="2000" dirty="0" err="1" smtClean="0"/>
            <a:t>калькулирования</a:t>
          </a:r>
          <a:r>
            <a:rPr lang="ru-RU" sz="2000" dirty="0" smtClean="0"/>
            <a:t> себестоимости</a:t>
          </a:r>
          <a:endParaRPr lang="ru-RU" sz="2000" dirty="0"/>
        </a:p>
      </dgm:t>
    </dgm:pt>
    <dgm:pt modelId="{527307E3-F3E6-45DC-BF23-38A955BA4F63}" type="parTrans" cxnId="{1ED0D43B-A4CC-4439-AD5E-07D0C1BCC1F4}">
      <dgm:prSet/>
      <dgm:spPr/>
      <dgm:t>
        <a:bodyPr/>
        <a:lstStyle/>
        <a:p>
          <a:endParaRPr lang="ru-RU"/>
        </a:p>
      </dgm:t>
    </dgm:pt>
    <dgm:pt modelId="{6B5CD8EB-C3B6-4D14-B968-F8D91124F7EF}" type="sibTrans" cxnId="{1ED0D43B-A4CC-4439-AD5E-07D0C1BCC1F4}">
      <dgm:prSet/>
      <dgm:spPr/>
      <dgm:t>
        <a:bodyPr/>
        <a:lstStyle/>
        <a:p>
          <a:endParaRPr lang="ru-RU"/>
        </a:p>
      </dgm:t>
    </dgm:pt>
    <dgm:pt modelId="{842D0D16-7BAB-4383-8FF9-F9E49FB66F31}" type="pres">
      <dgm:prSet presAssocID="{26FFA55E-4C37-4F4B-A4EB-CF3B8FF1C76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4ED0C0-F88A-41D7-8AFB-DE5FEBA86A48}" type="pres">
      <dgm:prSet presAssocID="{0F2CB2B5-4282-45D3-96D1-08709EA2AF89}" presName="centerShape" presStyleLbl="node0" presStyleIdx="0" presStyleCnt="1" custScaleX="141844"/>
      <dgm:spPr/>
      <dgm:t>
        <a:bodyPr/>
        <a:lstStyle/>
        <a:p>
          <a:endParaRPr lang="ru-RU"/>
        </a:p>
      </dgm:t>
    </dgm:pt>
    <dgm:pt modelId="{E9B3A4B4-DD3D-413D-91A0-BFD9CBC0CB0D}" type="pres">
      <dgm:prSet presAssocID="{79974E28-6C3C-4B36-9191-9BD920F553DE}" presName="parTrans" presStyleLbl="bgSibTrans2D1" presStyleIdx="0" presStyleCnt="4" custLinFactNeighborX="5088" custLinFactNeighborY="-7560"/>
      <dgm:spPr/>
      <dgm:t>
        <a:bodyPr/>
        <a:lstStyle/>
        <a:p>
          <a:endParaRPr lang="ru-RU"/>
        </a:p>
      </dgm:t>
    </dgm:pt>
    <dgm:pt modelId="{4A5B5CEF-A2C6-45FF-AD8F-FC57DCDF6CC3}" type="pres">
      <dgm:prSet presAssocID="{13089184-CF7C-4A1C-ADFA-A7634DFEBC0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AE6F5E-BFCB-482E-A6A6-458F2ECCD050}" type="pres">
      <dgm:prSet presAssocID="{2D0E5E7A-7594-4980-9D15-FE9CDBC54EFA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24AB9FCB-2A58-4C4F-8F30-35924D6C8476}" type="pres">
      <dgm:prSet presAssocID="{2F8CFE32-940C-458A-8D2E-C53B7C4CE1DF}" presName="node" presStyleLbl="node1" presStyleIdx="1" presStyleCnt="4" custScaleX="114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955BE6-5FCE-47C4-A7A9-E43EF2B0EF30}" type="pres">
      <dgm:prSet presAssocID="{B79AE170-D635-4A9E-BAB7-3C9E190596F9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14A85DA3-E35A-41D0-A510-E6A8D3F4E8DA}" type="pres">
      <dgm:prSet presAssocID="{FD6D5A75-FC40-4ECB-97C8-5D10AE0A16A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A3B3B-A7AC-4965-A579-C45532D30BFE}" type="pres">
      <dgm:prSet presAssocID="{527307E3-F3E6-45DC-BF23-38A955BA4F63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6DB0B463-FAEF-4418-9C9B-4204D04B3D77}" type="pres">
      <dgm:prSet presAssocID="{B334E36A-5F12-49B7-B318-459416F4984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F42AF5-2C38-47E3-9D98-9B0EF1A8E0D3}" srcId="{26FFA55E-4C37-4F4B-A4EB-CF3B8FF1C762}" destId="{0F2CB2B5-4282-45D3-96D1-08709EA2AF89}" srcOrd="0" destOrd="0" parTransId="{6B05AE1A-B8A6-4BE7-87FB-EC4C07DC6015}" sibTransId="{2EDF0E67-46D7-4CB2-BB46-AEBE2496EC8F}"/>
    <dgm:cxn modelId="{773CC1F1-875E-421A-BDB8-EE0A9E6FA54F}" type="presOf" srcId="{2D0E5E7A-7594-4980-9D15-FE9CDBC54EFA}" destId="{CFAE6F5E-BFCB-482E-A6A6-458F2ECCD050}" srcOrd="0" destOrd="0" presId="urn:microsoft.com/office/officeart/2005/8/layout/radial4"/>
    <dgm:cxn modelId="{9EE7BE26-C476-47EA-9284-7A875262B6C0}" type="presOf" srcId="{26FFA55E-4C37-4F4B-A4EB-CF3B8FF1C762}" destId="{842D0D16-7BAB-4383-8FF9-F9E49FB66F31}" srcOrd="0" destOrd="0" presId="urn:microsoft.com/office/officeart/2005/8/layout/radial4"/>
    <dgm:cxn modelId="{423171B6-4994-43A8-9524-F032B16A57EC}" srcId="{0F2CB2B5-4282-45D3-96D1-08709EA2AF89}" destId="{FD6D5A75-FC40-4ECB-97C8-5D10AE0A16AE}" srcOrd="2" destOrd="0" parTransId="{B79AE170-D635-4A9E-BAB7-3C9E190596F9}" sibTransId="{C9DD894E-D28C-4E28-8041-A6CCE1AD72F2}"/>
    <dgm:cxn modelId="{1ED0D43B-A4CC-4439-AD5E-07D0C1BCC1F4}" srcId="{0F2CB2B5-4282-45D3-96D1-08709EA2AF89}" destId="{B334E36A-5F12-49B7-B318-459416F4984E}" srcOrd="3" destOrd="0" parTransId="{527307E3-F3E6-45DC-BF23-38A955BA4F63}" sibTransId="{6B5CD8EB-C3B6-4D14-B968-F8D91124F7EF}"/>
    <dgm:cxn modelId="{33B64663-9C95-4307-B236-DEB0900571E7}" type="presOf" srcId="{79974E28-6C3C-4B36-9191-9BD920F553DE}" destId="{E9B3A4B4-DD3D-413D-91A0-BFD9CBC0CB0D}" srcOrd="0" destOrd="0" presId="urn:microsoft.com/office/officeart/2005/8/layout/radial4"/>
    <dgm:cxn modelId="{0EC5CCE3-F9EC-4D07-BBDF-24EE6E5B386E}" srcId="{0F2CB2B5-4282-45D3-96D1-08709EA2AF89}" destId="{13089184-CF7C-4A1C-ADFA-A7634DFEBC05}" srcOrd="0" destOrd="0" parTransId="{79974E28-6C3C-4B36-9191-9BD920F553DE}" sibTransId="{30D9EF06-A797-49A5-954A-D957F47D1792}"/>
    <dgm:cxn modelId="{0C51B29B-99C7-461A-A3C0-7546C9DD3569}" type="presOf" srcId="{13089184-CF7C-4A1C-ADFA-A7634DFEBC05}" destId="{4A5B5CEF-A2C6-45FF-AD8F-FC57DCDF6CC3}" srcOrd="0" destOrd="0" presId="urn:microsoft.com/office/officeart/2005/8/layout/radial4"/>
    <dgm:cxn modelId="{9D85BD8D-1DC9-4A2F-A942-552FAA70F309}" type="presOf" srcId="{0F2CB2B5-4282-45D3-96D1-08709EA2AF89}" destId="{434ED0C0-F88A-41D7-8AFB-DE5FEBA86A48}" srcOrd="0" destOrd="0" presId="urn:microsoft.com/office/officeart/2005/8/layout/radial4"/>
    <dgm:cxn modelId="{73724879-6F69-4A31-9490-EB6F76CBE551}" type="presOf" srcId="{B334E36A-5F12-49B7-B318-459416F4984E}" destId="{6DB0B463-FAEF-4418-9C9B-4204D04B3D77}" srcOrd="0" destOrd="0" presId="urn:microsoft.com/office/officeart/2005/8/layout/radial4"/>
    <dgm:cxn modelId="{B9A64B8A-B785-44A3-A104-9D7BE8CBD0E8}" srcId="{0F2CB2B5-4282-45D3-96D1-08709EA2AF89}" destId="{2F8CFE32-940C-458A-8D2E-C53B7C4CE1DF}" srcOrd="1" destOrd="0" parTransId="{2D0E5E7A-7594-4980-9D15-FE9CDBC54EFA}" sibTransId="{6A1C208F-EEDF-4BE8-98B2-DE777983FF08}"/>
    <dgm:cxn modelId="{10FC70C4-0376-4451-A115-6220B79B6527}" type="presOf" srcId="{2F8CFE32-940C-458A-8D2E-C53B7C4CE1DF}" destId="{24AB9FCB-2A58-4C4F-8F30-35924D6C8476}" srcOrd="0" destOrd="0" presId="urn:microsoft.com/office/officeart/2005/8/layout/radial4"/>
    <dgm:cxn modelId="{158E5FD8-45A0-47C8-AC26-9482CF1C662A}" type="presOf" srcId="{527307E3-F3E6-45DC-BF23-38A955BA4F63}" destId="{719A3B3B-A7AC-4965-A579-C45532D30BFE}" srcOrd="0" destOrd="0" presId="urn:microsoft.com/office/officeart/2005/8/layout/radial4"/>
    <dgm:cxn modelId="{86FFD8B4-439A-40EE-9AAF-3B162F0E8EE5}" type="presOf" srcId="{B79AE170-D635-4A9E-BAB7-3C9E190596F9}" destId="{D1955BE6-5FCE-47C4-A7A9-E43EF2B0EF30}" srcOrd="0" destOrd="0" presId="urn:microsoft.com/office/officeart/2005/8/layout/radial4"/>
    <dgm:cxn modelId="{EB22A965-1373-456E-8623-6F3712769A3A}" type="presOf" srcId="{FD6D5A75-FC40-4ECB-97C8-5D10AE0A16AE}" destId="{14A85DA3-E35A-41D0-A510-E6A8D3F4E8DA}" srcOrd="0" destOrd="0" presId="urn:microsoft.com/office/officeart/2005/8/layout/radial4"/>
    <dgm:cxn modelId="{D8B91978-6425-4158-A51A-05A06BC18929}" type="presParOf" srcId="{842D0D16-7BAB-4383-8FF9-F9E49FB66F31}" destId="{434ED0C0-F88A-41D7-8AFB-DE5FEBA86A48}" srcOrd="0" destOrd="0" presId="urn:microsoft.com/office/officeart/2005/8/layout/radial4"/>
    <dgm:cxn modelId="{71605CF5-8FE6-4530-9E1C-173408EA2F39}" type="presParOf" srcId="{842D0D16-7BAB-4383-8FF9-F9E49FB66F31}" destId="{E9B3A4B4-DD3D-413D-91A0-BFD9CBC0CB0D}" srcOrd="1" destOrd="0" presId="urn:microsoft.com/office/officeart/2005/8/layout/radial4"/>
    <dgm:cxn modelId="{539F01D3-6AD2-4E12-99B6-618BE009EF0B}" type="presParOf" srcId="{842D0D16-7BAB-4383-8FF9-F9E49FB66F31}" destId="{4A5B5CEF-A2C6-45FF-AD8F-FC57DCDF6CC3}" srcOrd="2" destOrd="0" presId="urn:microsoft.com/office/officeart/2005/8/layout/radial4"/>
    <dgm:cxn modelId="{33CBC77A-C9D3-4B56-873F-03246A9517D1}" type="presParOf" srcId="{842D0D16-7BAB-4383-8FF9-F9E49FB66F31}" destId="{CFAE6F5E-BFCB-482E-A6A6-458F2ECCD050}" srcOrd="3" destOrd="0" presId="urn:microsoft.com/office/officeart/2005/8/layout/radial4"/>
    <dgm:cxn modelId="{FF83DCC7-A053-47E7-ADF1-87133F21D7CA}" type="presParOf" srcId="{842D0D16-7BAB-4383-8FF9-F9E49FB66F31}" destId="{24AB9FCB-2A58-4C4F-8F30-35924D6C8476}" srcOrd="4" destOrd="0" presId="urn:microsoft.com/office/officeart/2005/8/layout/radial4"/>
    <dgm:cxn modelId="{0DAF8B8F-17B0-4DEB-ACA4-59C2F7584276}" type="presParOf" srcId="{842D0D16-7BAB-4383-8FF9-F9E49FB66F31}" destId="{D1955BE6-5FCE-47C4-A7A9-E43EF2B0EF30}" srcOrd="5" destOrd="0" presId="urn:microsoft.com/office/officeart/2005/8/layout/radial4"/>
    <dgm:cxn modelId="{81BB4370-9669-4374-ABD1-E1E5459204A8}" type="presParOf" srcId="{842D0D16-7BAB-4383-8FF9-F9E49FB66F31}" destId="{14A85DA3-E35A-41D0-A510-E6A8D3F4E8DA}" srcOrd="6" destOrd="0" presId="urn:microsoft.com/office/officeart/2005/8/layout/radial4"/>
    <dgm:cxn modelId="{A091A27F-4AF6-47DB-AC0E-A24CA73588F7}" type="presParOf" srcId="{842D0D16-7BAB-4383-8FF9-F9E49FB66F31}" destId="{719A3B3B-A7AC-4965-A579-C45532D30BFE}" srcOrd="7" destOrd="0" presId="urn:microsoft.com/office/officeart/2005/8/layout/radial4"/>
    <dgm:cxn modelId="{AB838CF6-CDA8-404D-A74C-3283AA25D6EF}" type="presParOf" srcId="{842D0D16-7BAB-4383-8FF9-F9E49FB66F31}" destId="{6DB0B463-FAEF-4418-9C9B-4204D04B3D77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7B04ED-FEB6-49B9-8248-B68F86D0AD8F}" type="doc">
      <dgm:prSet loTypeId="urn:microsoft.com/office/officeart/2005/8/layout/arrow6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9A7B9F6-15AB-495D-9684-573872D8647C}">
      <dgm:prSet phldrT="[Текст]" custT="1"/>
      <dgm:spPr/>
      <dgm:t>
        <a:bodyPr/>
        <a:lstStyle/>
        <a:p>
          <a:r>
            <a:rPr lang="ru-RU" sz="2400" dirty="0" smtClean="0"/>
            <a:t>Необходимый объем инвестиций  для производственного развития</a:t>
          </a:r>
          <a:endParaRPr lang="ru-RU" sz="2400" dirty="0"/>
        </a:p>
      </dgm:t>
    </dgm:pt>
    <dgm:pt modelId="{938BEF68-212E-4B57-A8A8-44AB8C3DE8FF}" type="parTrans" cxnId="{D5F1A1F6-27D6-4F69-B130-1671BCDDFDC8}">
      <dgm:prSet/>
      <dgm:spPr/>
      <dgm:t>
        <a:bodyPr/>
        <a:lstStyle/>
        <a:p>
          <a:endParaRPr lang="ru-RU"/>
        </a:p>
      </dgm:t>
    </dgm:pt>
    <dgm:pt modelId="{BCBF6726-CE1F-4CA8-A551-919905EEF427}" type="sibTrans" cxnId="{D5F1A1F6-27D6-4F69-B130-1671BCDDFDC8}">
      <dgm:prSet/>
      <dgm:spPr/>
      <dgm:t>
        <a:bodyPr/>
        <a:lstStyle/>
        <a:p>
          <a:endParaRPr lang="ru-RU"/>
        </a:p>
      </dgm:t>
    </dgm:pt>
    <dgm:pt modelId="{CCE46A89-695A-4F96-8B53-688DFA966C56}">
      <dgm:prSet phldrT="[Текст]" custT="1"/>
      <dgm:spPr/>
      <dgm:t>
        <a:bodyPr/>
        <a:lstStyle/>
        <a:p>
          <a:r>
            <a:rPr lang="ru-RU" sz="2400" dirty="0" smtClean="0"/>
            <a:t>Необходимая норма доходности на вложенный капитал собственникам</a:t>
          </a:r>
          <a:endParaRPr lang="ru-RU" sz="2400" dirty="0"/>
        </a:p>
      </dgm:t>
    </dgm:pt>
    <dgm:pt modelId="{3F62333B-C56C-443E-87BA-2F4C07C37117}" type="parTrans" cxnId="{CDC048D2-A832-4822-8A57-8C538804D0EA}">
      <dgm:prSet/>
      <dgm:spPr/>
      <dgm:t>
        <a:bodyPr/>
        <a:lstStyle/>
        <a:p>
          <a:endParaRPr lang="ru-RU"/>
        </a:p>
      </dgm:t>
    </dgm:pt>
    <dgm:pt modelId="{9D0E25D3-8E3D-4760-A1B5-560FF033E369}" type="sibTrans" cxnId="{CDC048D2-A832-4822-8A57-8C538804D0EA}">
      <dgm:prSet/>
      <dgm:spPr/>
      <dgm:t>
        <a:bodyPr/>
        <a:lstStyle/>
        <a:p>
          <a:endParaRPr lang="ru-RU"/>
        </a:p>
      </dgm:t>
    </dgm:pt>
    <dgm:pt modelId="{8E5C048D-1DCB-4126-801D-C3A9E0B93423}" type="pres">
      <dgm:prSet presAssocID="{147B04ED-FEB6-49B9-8248-B68F86D0AD8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423EDA-A40F-4137-BCDA-DF3E1E18BF24}" type="pres">
      <dgm:prSet presAssocID="{147B04ED-FEB6-49B9-8248-B68F86D0AD8F}" presName="ribbon" presStyleLbl="node1" presStyleIdx="0" presStyleCnt="1"/>
      <dgm:spPr/>
    </dgm:pt>
    <dgm:pt modelId="{4CCBDA1F-844D-4117-9083-0C467105E57B}" type="pres">
      <dgm:prSet presAssocID="{147B04ED-FEB6-49B9-8248-B68F86D0AD8F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83B76C-6888-4BC6-AE44-FA428CE4D185}" type="pres">
      <dgm:prSet presAssocID="{147B04ED-FEB6-49B9-8248-B68F86D0AD8F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4E396B-37A4-4C84-83D8-1388E1C5FC28}" type="presOf" srcId="{147B04ED-FEB6-49B9-8248-B68F86D0AD8F}" destId="{8E5C048D-1DCB-4126-801D-C3A9E0B93423}" srcOrd="0" destOrd="0" presId="urn:microsoft.com/office/officeart/2005/8/layout/arrow6"/>
    <dgm:cxn modelId="{CDC048D2-A832-4822-8A57-8C538804D0EA}" srcId="{147B04ED-FEB6-49B9-8248-B68F86D0AD8F}" destId="{CCE46A89-695A-4F96-8B53-688DFA966C56}" srcOrd="1" destOrd="0" parTransId="{3F62333B-C56C-443E-87BA-2F4C07C37117}" sibTransId="{9D0E25D3-8E3D-4760-A1B5-560FF033E369}"/>
    <dgm:cxn modelId="{D5F1A1F6-27D6-4F69-B130-1671BCDDFDC8}" srcId="{147B04ED-FEB6-49B9-8248-B68F86D0AD8F}" destId="{A9A7B9F6-15AB-495D-9684-573872D8647C}" srcOrd="0" destOrd="0" parTransId="{938BEF68-212E-4B57-A8A8-44AB8C3DE8FF}" sibTransId="{BCBF6726-CE1F-4CA8-A551-919905EEF427}"/>
    <dgm:cxn modelId="{C0AE7C74-7756-44BA-A740-CD4C237E8AB0}" type="presOf" srcId="{CCE46A89-695A-4F96-8B53-688DFA966C56}" destId="{7C83B76C-6888-4BC6-AE44-FA428CE4D185}" srcOrd="0" destOrd="0" presId="urn:microsoft.com/office/officeart/2005/8/layout/arrow6"/>
    <dgm:cxn modelId="{939E8E1F-13BE-44A2-A3A4-C7BC54368A4C}" type="presOf" srcId="{A9A7B9F6-15AB-495D-9684-573872D8647C}" destId="{4CCBDA1F-844D-4117-9083-0C467105E57B}" srcOrd="0" destOrd="0" presId="urn:microsoft.com/office/officeart/2005/8/layout/arrow6"/>
    <dgm:cxn modelId="{752E82B4-143D-4C5A-A6CE-04E6B69FC16C}" type="presParOf" srcId="{8E5C048D-1DCB-4126-801D-C3A9E0B93423}" destId="{6E423EDA-A40F-4137-BCDA-DF3E1E18BF24}" srcOrd="0" destOrd="0" presId="urn:microsoft.com/office/officeart/2005/8/layout/arrow6"/>
    <dgm:cxn modelId="{A3C16AFB-47A6-4880-8485-5E6F56CFD41F}" type="presParOf" srcId="{8E5C048D-1DCB-4126-801D-C3A9E0B93423}" destId="{4CCBDA1F-844D-4117-9083-0C467105E57B}" srcOrd="1" destOrd="0" presId="urn:microsoft.com/office/officeart/2005/8/layout/arrow6"/>
    <dgm:cxn modelId="{16BACDDD-6116-4120-AB4F-DA4BF2DB876C}" type="presParOf" srcId="{8E5C048D-1DCB-4126-801D-C3A9E0B93423}" destId="{7C83B76C-6888-4BC6-AE44-FA428CE4D185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420E33-ED96-4799-B810-DD97862D8C50}" type="doc">
      <dgm:prSet loTypeId="urn:microsoft.com/office/officeart/2005/8/layout/vList6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3285311-B41A-4807-94BA-3388FC0E894D}">
      <dgm:prSet phldrT="[Текст]"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Правовые ограничения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78957659-5013-40D8-8918-6DC7B14FCF2D}" type="parTrans" cxnId="{EFA0F44B-CDE9-458A-8D7A-25A1D9E09922}">
      <dgm:prSet/>
      <dgm:spPr/>
      <dgm:t>
        <a:bodyPr/>
        <a:lstStyle/>
        <a:p>
          <a:endParaRPr lang="ru-RU"/>
        </a:p>
      </dgm:t>
    </dgm:pt>
    <dgm:pt modelId="{08083983-B1A2-4A38-96C3-446F8BE38B2D}" type="sibTrans" cxnId="{EFA0F44B-CDE9-458A-8D7A-25A1D9E09922}">
      <dgm:prSet/>
      <dgm:spPr/>
      <dgm:t>
        <a:bodyPr/>
        <a:lstStyle/>
        <a:p>
          <a:endParaRPr lang="ru-RU"/>
        </a:p>
      </dgm:t>
    </dgm:pt>
    <dgm:pt modelId="{E2587A7F-6405-41CB-9EFE-C4C6E1166BFB}">
      <dgm:prSet phldrT="[Текст]" custT="1"/>
      <dgm:spPr/>
      <dgm:t>
        <a:bodyPr/>
        <a:lstStyle/>
        <a:p>
          <a:r>
            <a:rPr lang="ru-RU" sz="2000" dirty="0" smtClean="0"/>
            <a:t>Рост налоговой нагрузки приводит к занижению прибыли </a:t>
          </a:r>
          <a:endParaRPr lang="ru-RU" sz="2000" dirty="0"/>
        </a:p>
      </dgm:t>
    </dgm:pt>
    <dgm:pt modelId="{EC1AAA89-BEBE-4E14-A4F3-1DED7E4CCEC4}" type="parTrans" cxnId="{9C719D75-648D-43ED-B150-05DA90E0B08A}">
      <dgm:prSet/>
      <dgm:spPr/>
      <dgm:t>
        <a:bodyPr/>
        <a:lstStyle/>
        <a:p>
          <a:endParaRPr lang="ru-RU"/>
        </a:p>
      </dgm:t>
    </dgm:pt>
    <dgm:pt modelId="{1AAB151D-D61E-4BAC-9AE9-C24C903EF2AB}" type="sibTrans" cxnId="{9C719D75-648D-43ED-B150-05DA90E0B08A}">
      <dgm:prSet/>
      <dgm:spPr/>
      <dgm:t>
        <a:bodyPr/>
        <a:lstStyle/>
        <a:p>
          <a:endParaRPr lang="ru-RU"/>
        </a:p>
      </dgm:t>
    </dgm:pt>
    <dgm:pt modelId="{FA58C49C-1E46-428C-99D4-9A2524955E7A}">
      <dgm:prSet phldrT="[Текст]"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Система налоговых льгот на реинвестирование прибыли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A3FA510B-29E5-49B4-A5B6-AE25C357C243}" type="parTrans" cxnId="{BAD420C1-7629-4190-AAE6-FB2C0DE0C0F5}">
      <dgm:prSet/>
      <dgm:spPr/>
      <dgm:t>
        <a:bodyPr/>
        <a:lstStyle/>
        <a:p>
          <a:endParaRPr lang="ru-RU"/>
        </a:p>
      </dgm:t>
    </dgm:pt>
    <dgm:pt modelId="{9A07E74D-1004-4CCE-8B4E-E26017914D83}" type="sibTrans" cxnId="{BAD420C1-7629-4190-AAE6-FB2C0DE0C0F5}">
      <dgm:prSet/>
      <dgm:spPr/>
      <dgm:t>
        <a:bodyPr/>
        <a:lstStyle/>
        <a:p>
          <a:endParaRPr lang="ru-RU"/>
        </a:p>
      </dgm:t>
    </dgm:pt>
    <dgm:pt modelId="{A9D7025E-33F9-43B5-A900-65A76824259B}">
      <dgm:prSet phldrT="[Текст]" custT="1"/>
      <dgm:spPr/>
      <dgm:t>
        <a:bodyPr/>
        <a:lstStyle/>
        <a:p>
          <a:r>
            <a:rPr lang="ru-RU" sz="2000" dirty="0" smtClean="0"/>
            <a:t>Стимулирует к капитализации прибыли</a:t>
          </a:r>
          <a:endParaRPr lang="ru-RU" sz="2000" dirty="0"/>
        </a:p>
      </dgm:t>
    </dgm:pt>
    <dgm:pt modelId="{D8ADE057-1CA4-4961-B150-18EF78CA29A7}" type="parTrans" cxnId="{6D0D3B05-07D2-40A3-BBA3-FAA97E76D476}">
      <dgm:prSet/>
      <dgm:spPr/>
      <dgm:t>
        <a:bodyPr/>
        <a:lstStyle/>
        <a:p>
          <a:endParaRPr lang="ru-RU"/>
        </a:p>
      </dgm:t>
    </dgm:pt>
    <dgm:pt modelId="{26434F2B-63EE-4D8C-BB35-7326C8E25C88}" type="sibTrans" cxnId="{6D0D3B05-07D2-40A3-BBA3-FAA97E76D476}">
      <dgm:prSet/>
      <dgm:spPr/>
      <dgm:t>
        <a:bodyPr/>
        <a:lstStyle/>
        <a:p>
          <a:endParaRPr lang="ru-RU"/>
        </a:p>
      </dgm:t>
    </dgm:pt>
    <dgm:pt modelId="{A8D4F571-1626-4BDE-AC6F-B93BC565BB65}">
      <dgm:prSet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Рыночный уровень прибыли на инвестированный капитал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95DD2B46-A938-4E18-95F4-ACBB17D5D6A8}" type="parTrans" cxnId="{010A94A2-96E8-4DD2-88CB-F222C00A56E8}">
      <dgm:prSet/>
      <dgm:spPr/>
      <dgm:t>
        <a:bodyPr/>
        <a:lstStyle/>
        <a:p>
          <a:endParaRPr lang="ru-RU"/>
        </a:p>
      </dgm:t>
    </dgm:pt>
    <dgm:pt modelId="{8EA75A0F-4C00-48FF-8066-483933D7A710}" type="sibTrans" cxnId="{010A94A2-96E8-4DD2-88CB-F222C00A56E8}">
      <dgm:prSet/>
      <dgm:spPr/>
      <dgm:t>
        <a:bodyPr/>
        <a:lstStyle/>
        <a:p>
          <a:endParaRPr lang="ru-RU"/>
        </a:p>
      </dgm:t>
    </dgm:pt>
    <dgm:pt modelId="{6E1A1D37-D73F-48D8-9E3D-76739A24B18C}">
      <dgm:prSet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Цена внешних источников формирования инвестиционных ресурсов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7D7D48A8-843B-4EEE-ACC3-644E098CD304}" type="parTrans" cxnId="{5DB2AECF-E90B-4BD0-B0FD-C957C6C289C2}">
      <dgm:prSet/>
      <dgm:spPr/>
      <dgm:t>
        <a:bodyPr/>
        <a:lstStyle/>
        <a:p>
          <a:endParaRPr lang="ru-RU"/>
        </a:p>
      </dgm:t>
    </dgm:pt>
    <dgm:pt modelId="{CF16FF80-61EC-4345-968A-D85AF8A65FF6}" type="sibTrans" cxnId="{5DB2AECF-E90B-4BD0-B0FD-C957C6C289C2}">
      <dgm:prSet/>
      <dgm:spPr/>
      <dgm:t>
        <a:bodyPr/>
        <a:lstStyle/>
        <a:p>
          <a:endParaRPr lang="ru-RU"/>
        </a:p>
      </dgm:t>
    </dgm:pt>
    <dgm:pt modelId="{6E4711FF-B2C9-48D9-9478-4F39883BC74A}">
      <dgm:prSet custT="1"/>
      <dgm:spPr/>
      <dgm:t>
        <a:bodyPr/>
        <a:lstStyle/>
        <a:p>
          <a:r>
            <a:rPr lang="ru-RU" sz="2000" dirty="0" smtClean="0"/>
            <a:t>Рост которого способствует повышению доли капитализированной части прибыли и наоборот</a:t>
          </a:r>
          <a:endParaRPr lang="ru-RU" sz="2000" dirty="0"/>
        </a:p>
      </dgm:t>
    </dgm:pt>
    <dgm:pt modelId="{8A4C5376-398F-4C7E-A3B5-A212403607A6}" type="parTrans" cxnId="{6CBD85EC-845C-4A76-8DC9-E31BE51EFB0C}">
      <dgm:prSet/>
      <dgm:spPr/>
      <dgm:t>
        <a:bodyPr/>
        <a:lstStyle/>
        <a:p>
          <a:endParaRPr lang="ru-RU"/>
        </a:p>
      </dgm:t>
    </dgm:pt>
    <dgm:pt modelId="{52B53FB4-93D7-49F4-AFC5-A57D8C5710B1}" type="sibTrans" cxnId="{6CBD85EC-845C-4A76-8DC9-E31BE51EFB0C}">
      <dgm:prSet/>
      <dgm:spPr/>
      <dgm:t>
        <a:bodyPr/>
        <a:lstStyle/>
        <a:p>
          <a:endParaRPr lang="ru-RU"/>
        </a:p>
      </dgm:t>
    </dgm:pt>
    <dgm:pt modelId="{3EF5FB7A-AF03-496D-B1DE-231E32108BDE}">
      <dgm:prSet custT="1"/>
      <dgm:spPr/>
      <dgm:t>
        <a:bodyPr/>
        <a:lstStyle/>
        <a:p>
          <a:r>
            <a:rPr lang="ru-RU" sz="2000" dirty="0" smtClean="0"/>
            <a:t>При высоком  ее уровне выгоднее использовать прибыль и наоборот</a:t>
          </a:r>
          <a:endParaRPr lang="ru-RU" sz="2000" dirty="0"/>
        </a:p>
      </dgm:t>
    </dgm:pt>
    <dgm:pt modelId="{90C556A2-6025-4DF4-A7B0-A05F9C34C775}" type="parTrans" cxnId="{DD7F0E07-4CC7-4C6A-BA38-E237B9FD2A5A}">
      <dgm:prSet/>
      <dgm:spPr/>
      <dgm:t>
        <a:bodyPr/>
        <a:lstStyle/>
        <a:p>
          <a:endParaRPr lang="ru-RU"/>
        </a:p>
      </dgm:t>
    </dgm:pt>
    <dgm:pt modelId="{40187345-006D-4F7C-81BB-DAA8A7F2C84A}" type="sibTrans" cxnId="{DD7F0E07-4CC7-4C6A-BA38-E237B9FD2A5A}">
      <dgm:prSet/>
      <dgm:spPr/>
      <dgm:t>
        <a:bodyPr/>
        <a:lstStyle/>
        <a:p>
          <a:endParaRPr lang="ru-RU"/>
        </a:p>
      </dgm:t>
    </dgm:pt>
    <dgm:pt modelId="{B6D2A765-0837-446E-9FCB-CC024E6BEC4B}" type="pres">
      <dgm:prSet presAssocID="{39420E33-ED96-4799-B810-DD97862D8C5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CE92196-F5B7-4032-AFAF-03C040411A68}" type="pres">
      <dgm:prSet presAssocID="{43285311-B41A-4807-94BA-3388FC0E894D}" presName="linNode" presStyleCnt="0"/>
      <dgm:spPr/>
    </dgm:pt>
    <dgm:pt modelId="{234FB0B7-C92A-4363-AC0C-46E92EE4B3F3}" type="pres">
      <dgm:prSet presAssocID="{43285311-B41A-4807-94BA-3388FC0E894D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57E763-4915-4EF5-B41E-40C38D1E48E7}" type="pres">
      <dgm:prSet presAssocID="{43285311-B41A-4807-94BA-3388FC0E894D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7BDFA-8017-481C-9EF5-FB5E3956CED9}" type="pres">
      <dgm:prSet presAssocID="{08083983-B1A2-4A38-96C3-446F8BE38B2D}" presName="spacing" presStyleCnt="0"/>
      <dgm:spPr/>
    </dgm:pt>
    <dgm:pt modelId="{C6DB9DAB-F056-427F-A231-878C0CF94820}" type="pres">
      <dgm:prSet presAssocID="{FA58C49C-1E46-428C-99D4-9A2524955E7A}" presName="linNode" presStyleCnt="0"/>
      <dgm:spPr/>
    </dgm:pt>
    <dgm:pt modelId="{039696C5-FA63-4424-8366-75BBB3BEA03F}" type="pres">
      <dgm:prSet presAssocID="{FA58C49C-1E46-428C-99D4-9A2524955E7A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354496-E01F-4B05-9853-7DCA56FFBE54}" type="pres">
      <dgm:prSet presAssocID="{FA58C49C-1E46-428C-99D4-9A2524955E7A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6981F7-9A8D-48AF-BE4F-B28FA7466980}" type="pres">
      <dgm:prSet presAssocID="{9A07E74D-1004-4CCE-8B4E-E26017914D83}" presName="spacing" presStyleCnt="0"/>
      <dgm:spPr/>
    </dgm:pt>
    <dgm:pt modelId="{C8237877-1D9E-4247-BE0A-6081FD4C4DC6}" type="pres">
      <dgm:prSet presAssocID="{A8D4F571-1626-4BDE-AC6F-B93BC565BB65}" presName="linNode" presStyleCnt="0"/>
      <dgm:spPr/>
    </dgm:pt>
    <dgm:pt modelId="{08865333-773C-49F3-AEDE-74B69FD4D3C9}" type="pres">
      <dgm:prSet presAssocID="{A8D4F571-1626-4BDE-AC6F-B93BC565BB65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9D0D8-7949-4848-A408-790811D9553C}" type="pres">
      <dgm:prSet presAssocID="{A8D4F571-1626-4BDE-AC6F-B93BC565BB65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2FB796-06D3-4353-90D2-4FF62FC0ABAD}" type="pres">
      <dgm:prSet presAssocID="{8EA75A0F-4C00-48FF-8066-483933D7A710}" presName="spacing" presStyleCnt="0"/>
      <dgm:spPr/>
    </dgm:pt>
    <dgm:pt modelId="{47DA7BB3-61B2-4845-8C91-4BB2E720D404}" type="pres">
      <dgm:prSet presAssocID="{6E1A1D37-D73F-48D8-9E3D-76739A24B18C}" presName="linNode" presStyleCnt="0"/>
      <dgm:spPr/>
    </dgm:pt>
    <dgm:pt modelId="{D55C998D-AB29-4D5C-A938-2E477083700B}" type="pres">
      <dgm:prSet presAssocID="{6E1A1D37-D73F-48D8-9E3D-76739A24B18C}" presName="parentShp" presStyleLbl="node1" presStyleIdx="3" presStyleCnt="4" custLinFactNeighborY="54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12DB7-1614-43A8-B5D0-E8F3B82721D6}" type="pres">
      <dgm:prSet presAssocID="{6E1A1D37-D73F-48D8-9E3D-76739A24B18C}" presName="childShp" presStyleLbl="bgAccFollowNode1" presStyleIdx="3" presStyleCnt="4" custLinFactNeighborX="515" custLinFactNeighborY="390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D420C1-7629-4190-AAE6-FB2C0DE0C0F5}" srcId="{39420E33-ED96-4799-B810-DD97862D8C50}" destId="{FA58C49C-1E46-428C-99D4-9A2524955E7A}" srcOrd="1" destOrd="0" parTransId="{A3FA510B-29E5-49B4-A5B6-AE25C357C243}" sibTransId="{9A07E74D-1004-4CCE-8B4E-E26017914D83}"/>
    <dgm:cxn modelId="{2381834A-A08B-4C8F-8FBF-BAAF94D98603}" type="presOf" srcId="{6E4711FF-B2C9-48D9-9478-4F39883BC74A}" destId="{5AC9D0D8-7949-4848-A408-790811D9553C}" srcOrd="0" destOrd="0" presId="urn:microsoft.com/office/officeart/2005/8/layout/vList6"/>
    <dgm:cxn modelId="{DD7F0E07-4CC7-4C6A-BA38-E237B9FD2A5A}" srcId="{6E1A1D37-D73F-48D8-9E3D-76739A24B18C}" destId="{3EF5FB7A-AF03-496D-B1DE-231E32108BDE}" srcOrd="0" destOrd="0" parTransId="{90C556A2-6025-4DF4-A7B0-A05F9C34C775}" sibTransId="{40187345-006D-4F7C-81BB-DAA8A7F2C84A}"/>
    <dgm:cxn modelId="{07F8D63E-0935-4672-AF06-C361F028CA70}" type="presOf" srcId="{3EF5FB7A-AF03-496D-B1DE-231E32108BDE}" destId="{24E12DB7-1614-43A8-B5D0-E8F3B82721D6}" srcOrd="0" destOrd="0" presId="urn:microsoft.com/office/officeart/2005/8/layout/vList6"/>
    <dgm:cxn modelId="{3D0E86C4-4280-4639-959A-349BC387F3F7}" type="presOf" srcId="{A8D4F571-1626-4BDE-AC6F-B93BC565BB65}" destId="{08865333-773C-49F3-AEDE-74B69FD4D3C9}" srcOrd="0" destOrd="0" presId="urn:microsoft.com/office/officeart/2005/8/layout/vList6"/>
    <dgm:cxn modelId="{6D0D3B05-07D2-40A3-BBA3-FAA97E76D476}" srcId="{FA58C49C-1E46-428C-99D4-9A2524955E7A}" destId="{A9D7025E-33F9-43B5-A900-65A76824259B}" srcOrd="0" destOrd="0" parTransId="{D8ADE057-1CA4-4961-B150-18EF78CA29A7}" sibTransId="{26434F2B-63EE-4D8C-BB35-7326C8E25C88}"/>
    <dgm:cxn modelId="{D6DD1F06-F6A9-44C6-82B0-2CFD15A1A554}" type="presOf" srcId="{6E1A1D37-D73F-48D8-9E3D-76739A24B18C}" destId="{D55C998D-AB29-4D5C-A938-2E477083700B}" srcOrd="0" destOrd="0" presId="urn:microsoft.com/office/officeart/2005/8/layout/vList6"/>
    <dgm:cxn modelId="{010A94A2-96E8-4DD2-88CB-F222C00A56E8}" srcId="{39420E33-ED96-4799-B810-DD97862D8C50}" destId="{A8D4F571-1626-4BDE-AC6F-B93BC565BB65}" srcOrd="2" destOrd="0" parTransId="{95DD2B46-A938-4E18-95F4-ACBB17D5D6A8}" sibTransId="{8EA75A0F-4C00-48FF-8066-483933D7A710}"/>
    <dgm:cxn modelId="{91B0D1DC-C905-4C46-B99C-10FC937A12EE}" type="presOf" srcId="{FA58C49C-1E46-428C-99D4-9A2524955E7A}" destId="{039696C5-FA63-4424-8366-75BBB3BEA03F}" srcOrd="0" destOrd="0" presId="urn:microsoft.com/office/officeart/2005/8/layout/vList6"/>
    <dgm:cxn modelId="{6CBD85EC-845C-4A76-8DC9-E31BE51EFB0C}" srcId="{A8D4F571-1626-4BDE-AC6F-B93BC565BB65}" destId="{6E4711FF-B2C9-48D9-9478-4F39883BC74A}" srcOrd="0" destOrd="0" parTransId="{8A4C5376-398F-4C7E-A3B5-A212403607A6}" sibTransId="{52B53FB4-93D7-49F4-AFC5-A57D8C5710B1}"/>
    <dgm:cxn modelId="{EFA0F44B-CDE9-458A-8D7A-25A1D9E09922}" srcId="{39420E33-ED96-4799-B810-DD97862D8C50}" destId="{43285311-B41A-4807-94BA-3388FC0E894D}" srcOrd="0" destOrd="0" parTransId="{78957659-5013-40D8-8918-6DC7B14FCF2D}" sibTransId="{08083983-B1A2-4A38-96C3-446F8BE38B2D}"/>
    <dgm:cxn modelId="{7E072209-BCB6-4547-84AB-DA1F8D73C1B5}" type="presOf" srcId="{39420E33-ED96-4799-B810-DD97862D8C50}" destId="{B6D2A765-0837-446E-9FCB-CC024E6BEC4B}" srcOrd="0" destOrd="0" presId="urn:microsoft.com/office/officeart/2005/8/layout/vList6"/>
    <dgm:cxn modelId="{AD7FB49A-0B55-47A6-835A-DEC276E5A2AC}" type="presOf" srcId="{43285311-B41A-4807-94BA-3388FC0E894D}" destId="{234FB0B7-C92A-4363-AC0C-46E92EE4B3F3}" srcOrd="0" destOrd="0" presId="urn:microsoft.com/office/officeart/2005/8/layout/vList6"/>
    <dgm:cxn modelId="{B4936491-F09F-4963-AC54-CA3206C365C8}" type="presOf" srcId="{A9D7025E-33F9-43B5-A900-65A76824259B}" destId="{C3354496-E01F-4B05-9853-7DCA56FFBE54}" srcOrd="0" destOrd="0" presId="urn:microsoft.com/office/officeart/2005/8/layout/vList6"/>
    <dgm:cxn modelId="{9C719D75-648D-43ED-B150-05DA90E0B08A}" srcId="{43285311-B41A-4807-94BA-3388FC0E894D}" destId="{E2587A7F-6405-41CB-9EFE-C4C6E1166BFB}" srcOrd="0" destOrd="0" parTransId="{EC1AAA89-BEBE-4E14-A4F3-1DED7E4CCEC4}" sibTransId="{1AAB151D-D61E-4BAC-9AE9-C24C903EF2AB}"/>
    <dgm:cxn modelId="{C4424290-5D17-490D-B35C-F630D7F2389A}" type="presOf" srcId="{E2587A7F-6405-41CB-9EFE-C4C6E1166BFB}" destId="{5657E763-4915-4EF5-B41E-40C38D1E48E7}" srcOrd="0" destOrd="0" presId="urn:microsoft.com/office/officeart/2005/8/layout/vList6"/>
    <dgm:cxn modelId="{5DB2AECF-E90B-4BD0-B0FD-C957C6C289C2}" srcId="{39420E33-ED96-4799-B810-DD97862D8C50}" destId="{6E1A1D37-D73F-48D8-9E3D-76739A24B18C}" srcOrd="3" destOrd="0" parTransId="{7D7D48A8-843B-4EEE-ACC3-644E098CD304}" sibTransId="{CF16FF80-61EC-4345-968A-D85AF8A65FF6}"/>
    <dgm:cxn modelId="{B816964B-01C7-4161-A12A-3D62F923DD7D}" type="presParOf" srcId="{B6D2A765-0837-446E-9FCB-CC024E6BEC4B}" destId="{CCE92196-F5B7-4032-AFAF-03C040411A68}" srcOrd="0" destOrd="0" presId="urn:microsoft.com/office/officeart/2005/8/layout/vList6"/>
    <dgm:cxn modelId="{4FD20468-F95F-4325-84F7-686D6F168532}" type="presParOf" srcId="{CCE92196-F5B7-4032-AFAF-03C040411A68}" destId="{234FB0B7-C92A-4363-AC0C-46E92EE4B3F3}" srcOrd="0" destOrd="0" presId="urn:microsoft.com/office/officeart/2005/8/layout/vList6"/>
    <dgm:cxn modelId="{F7D66A01-1350-4470-A375-F1C0B90DA582}" type="presParOf" srcId="{CCE92196-F5B7-4032-AFAF-03C040411A68}" destId="{5657E763-4915-4EF5-B41E-40C38D1E48E7}" srcOrd="1" destOrd="0" presId="urn:microsoft.com/office/officeart/2005/8/layout/vList6"/>
    <dgm:cxn modelId="{FFF53D98-5D9C-4420-99C8-5CF375DBAD4A}" type="presParOf" srcId="{B6D2A765-0837-446E-9FCB-CC024E6BEC4B}" destId="{1007BDFA-8017-481C-9EF5-FB5E3956CED9}" srcOrd="1" destOrd="0" presId="urn:microsoft.com/office/officeart/2005/8/layout/vList6"/>
    <dgm:cxn modelId="{66CF8143-1881-4D65-BABC-D0EC4D8BD91B}" type="presParOf" srcId="{B6D2A765-0837-446E-9FCB-CC024E6BEC4B}" destId="{C6DB9DAB-F056-427F-A231-878C0CF94820}" srcOrd="2" destOrd="0" presId="urn:microsoft.com/office/officeart/2005/8/layout/vList6"/>
    <dgm:cxn modelId="{3B6F6147-1DDE-453F-9C8C-D8BBC2006297}" type="presParOf" srcId="{C6DB9DAB-F056-427F-A231-878C0CF94820}" destId="{039696C5-FA63-4424-8366-75BBB3BEA03F}" srcOrd="0" destOrd="0" presId="urn:microsoft.com/office/officeart/2005/8/layout/vList6"/>
    <dgm:cxn modelId="{2D39CAB0-ADB4-441A-A8AF-C88CD1A9907F}" type="presParOf" srcId="{C6DB9DAB-F056-427F-A231-878C0CF94820}" destId="{C3354496-E01F-4B05-9853-7DCA56FFBE54}" srcOrd="1" destOrd="0" presId="urn:microsoft.com/office/officeart/2005/8/layout/vList6"/>
    <dgm:cxn modelId="{D2900D67-6065-458E-9ED2-E3629EB6034F}" type="presParOf" srcId="{B6D2A765-0837-446E-9FCB-CC024E6BEC4B}" destId="{5C6981F7-9A8D-48AF-BE4F-B28FA7466980}" srcOrd="3" destOrd="0" presId="urn:microsoft.com/office/officeart/2005/8/layout/vList6"/>
    <dgm:cxn modelId="{2FDC0A84-D8A6-43EB-A267-28B43D7AD6A6}" type="presParOf" srcId="{B6D2A765-0837-446E-9FCB-CC024E6BEC4B}" destId="{C8237877-1D9E-4247-BE0A-6081FD4C4DC6}" srcOrd="4" destOrd="0" presId="urn:microsoft.com/office/officeart/2005/8/layout/vList6"/>
    <dgm:cxn modelId="{7E84FAC2-B850-4513-ADB8-2607A1B5E4AE}" type="presParOf" srcId="{C8237877-1D9E-4247-BE0A-6081FD4C4DC6}" destId="{08865333-773C-49F3-AEDE-74B69FD4D3C9}" srcOrd="0" destOrd="0" presId="urn:microsoft.com/office/officeart/2005/8/layout/vList6"/>
    <dgm:cxn modelId="{52DB1D40-9A05-4C86-909A-698E9C3074D4}" type="presParOf" srcId="{C8237877-1D9E-4247-BE0A-6081FD4C4DC6}" destId="{5AC9D0D8-7949-4848-A408-790811D9553C}" srcOrd="1" destOrd="0" presId="urn:microsoft.com/office/officeart/2005/8/layout/vList6"/>
    <dgm:cxn modelId="{AAB4BCA0-18C7-4405-BCBC-CE38DD02162C}" type="presParOf" srcId="{B6D2A765-0837-446E-9FCB-CC024E6BEC4B}" destId="{AD2FB796-06D3-4353-90D2-4FF62FC0ABAD}" srcOrd="5" destOrd="0" presId="urn:microsoft.com/office/officeart/2005/8/layout/vList6"/>
    <dgm:cxn modelId="{2D801E0A-F631-426E-A92B-52CBE49895C7}" type="presParOf" srcId="{B6D2A765-0837-446E-9FCB-CC024E6BEC4B}" destId="{47DA7BB3-61B2-4845-8C91-4BB2E720D404}" srcOrd="6" destOrd="0" presId="urn:microsoft.com/office/officeart/2005/8/layout/vList6"/>
    <dgm:cxn modelId="{61EF7E11-5CC4-45D7-A273-A77A4DE7A8E0}" type="presParOf" srcId="{47DA7BB3-61B2-4845-8C91-4BB2E720D404}" destId="{D55C998D-AB29-4D5C-A938-2E477083700B}" srcOrd="0" destOrd="0" presId="urn:microsoft.com/office/officeart/2005/8/layout/vList6"/>
    <dgm:cxn modelId="{04B737DF-6359-4E84-AD96-DE0193CE21B8}" type="presParOf" srcId="{47DA7BB3-61B2-4845-8C91-4BB2E720D404}" destId="{24E12DB7-1614-43A8-B5D0-E8F3B82721D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618D43-DB82-4BC0-8F75-EDA9AB1738ED}" type="doc">
      <dgm:prSet loTypeId="urn:microsoft.com/office/officeart/2005/8/layout/vList6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ED17451-A6ED-440E-8980-3B17E395C99A}">
      <dgm:prSet phldrT="[Текст]"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Уровень рентабельности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21A67FAE-DE22-47D2-97B4-16F15E56ACD1}" type="parTrans" cxnId="{DBF0D5D7-3BA2-41DB-923E-810F7F291032}">
      <dgm:prSet/>
      <dgm:spPr/>
      <dgm:t>
        <a:bodyPr/>
        <a:lstStyle/>
        <a:p>
          <a:endParaRPr lang="ru-RU"/>
        </a:p>
      </dgm:t>
    </dgm:pt>
    <dgm:pt modelId="{244D4961-88C7-4E4A-BF3B-DE79E2707C53}" type="sibTrans" cxnId="{DBF0D5D7-3BA2-41DB-923E-810F7F291032}">
      <dgm:prSet/>
      <dgm:spPr/>
      <dgm:t>
        <a:bodyPr/>
        <a:lstStyle/>
        <a:p>
          <a:endParaRPr lang="ru-RU"/>
        </a:p>
      </dgm:t>
    </dgm:pt>
    <dgm:pt modelId="{936579F9-FEB8-41E2-90F3-C8DB86476E9B}">
      <dgm:prSet phldrT="[Текст]" custT="1"/>
      <dgm:spPr/>
      <dgm:t>
        <a:bodyPr/>
        <a:lstStyle/>
        <a:p>
          <a:r>
            <a:rPr lang="ru-RU" sz="1800" dirty="0" smtClean="0"/>
            <a:t>При низком уровне большая часть идет на  создание обязательных резервов, дивиденды по привилегированным акция, социальные программы</a:t>
          </a:r>
          <a:endParaRPr lang="ru-RU" sz="1800" dirty="0"/>
        </a:p>
      </dgm:t>
    </dgm:pt>
    <dgm:pt modelId="{C960C570-A5BE-443B-9B34-87F9FE260E3A}" type="parTrans" cxnId="{C6558A7E-452C-419E-B081-D0EF31B9EB29}">
      <dgm:prSet/>
      <dgm:spPr/>
      <dgm:t>
        <a:bodyPr/>
        <a:lstStyle/>
        <a:p>
          <a:endParaRPr lang="ru-RU"/>
        </a:p>
      </dgm:t>
    </dgm:pt>
    <dgm:pt modelId="{AFE92F44-B9AB-447C-80CB-3260E726B87B}" type="sibTrans" cxnId="{C6558A7E-452C-419E-B081-D0EF31B9EB29}">
      <dgm:prSet/>
      <dgm:spPr/>
      <dgm:t>
        <a:bodyPr/>
        <a:lstStyle/>
        <a:p>
          <a:endParaRPr lang="ru-RU"/>
        </a:p>
      </dgm:t>
    </dgm:pt>
    <dgm:pt modelId="{6AB3DB2B-6DAC-4BA1-BF75-45B12C29EC69}">
      <dgm:prSet phldrT="[Текст]"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Наличие высокодоходных инвестиционных  проектов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5C5D6B30-8C00-47BB-99FE-C49C88D3DF08}" type="parTrans" cxnId="{49A03BA3-6DE3-4996-97D9-BC64B15994DA}">
      <dgm:prSet/>
      <dgm:spPr/>
      <dgm:t>
        <a:bodyPr/>
        <a:lstStyle/>
        <a:p>
          <a:endParaRPr lang="ru-RU"/>
        </a:p>
      </dgm:t>
    </dgm:pt>
    <dgm:pt modelId="{D0334DD0-D918-44D9-84F8-AA7CA4A04B32}" type="sibTrans" cxnId="{49A03BA3-6DE3-4996-97D9-BC64B15994DA}">
      <dgm:prSet/>
      <dgm:spPr/>
      <dgm:t>
        <a:bodyPr/>
        <a:lstStyle/>
        <a:p>
          <a:endParaRPr lang="ru-RU"/>
        </a:p>
      </dgm:t>
    </dgm:pt>
    <dgm:pt modelId="{A97425E3-B046-49BD-A8A9-5DEFA358A27B}">
      <dgm:prSet phldrT="[Текст]" custT="1"/>
      <dgm:spPr/>
      <dgm:t>
        <a:bodyPr/>
        <a:lstStyle/>
        <a:p>
          <a:r>
            <a:rPr lang="ru-RU" sz="2000" dirty="0" smtClean="0"/>
            <a:t>Капитализация прибыли с целью ускорения  их завершения</a:t>
          </a:r>
          <a:endParaRPr lang="ru-RU" sz="2000" dirty="0"/>
        </a:p>
      </dgm:t>
    </dgm:pt>
    <dgm:pt modelId="{F30839F9-7413-47C7-8F27-46E1660E91A8}" type="parTrans" cxnId="{071304AF-28B8-41ED-B7FD-F447B9303FD4}">
      <dgm:prSet/>
      <dgm:spPr/>
      <dgm:t>
        <a:bodyPr/>
        <a:lstStyle/>
        <a:p>
          <a:endParaRPr lang="ru-RU"/>
        </a:p>
      </dgm:t>
    </dgm:pt>
    <dgm:pt modelId="{DBBA0108-7AFC-4EB1-9840-199F37B5B4F1}" type="sibTrans" cxnId="{071304AF-28B8-41ED-B7FD-F447B9303FD4}">
      <dgm:prSet/>
      <dgm:spPr/>
      <dgm:t>
        <a:bodyPr/>
        <a:lstStyle/>
        <a:p>
          <a:endParaRPr lang="ru-RU"/>
        </a:p>
      </dgm:t>
    </dgm:pt>
    <dgm:pt modelId="{95DE99B5-8C94-47F1-AA1F-EF878C11639C}">
      <dgm:prSet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Уровень финансового рычага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323D12E4-4AE5-4745-BC75-F3DBA1DE9E82}" type="parTrans" cxnId="{ED16C52A-9761-41DB-8E10-57FA2E4484CF}">
      <dgm:prSet/>
      <dgm:spPr/>
      <dgm:t>
        <a:bodyPr/>
        <a:lstStyle/>
        <a:p>
          <a:endParaRPr lang="ru-RU"/>
        </a:p>
      </dgm:t>
    </dgm:pt>
    <dgm:pt modelId="{00CAF678-BB16-4E78-8D81-493EEE51717B}" type="sibTrans" cxnId="{ED16C52A-9761-41DB-8E10-57FA2E4484CF}">
      <dgm:prSet/>
      <dgm:spPr/>
      <dgm:t>
        <a:bodyPr/>
        <a:lstStyle/>
        <a:p>
          <a:endParaRPr lang="ru-RU"/>
        </a:p>
      </dgm:t>
    </dgm:pt>
    <dgm:pt modelId="{B4F32984-9D95-4986-A7A8-685325E70275}">
      <dgm:prSet custT="1"/>
      <dgm:spPr/>
      <dgm:t>
        <a:bodyPr/>
        <a:lstStyle/>
        <a:p>
          <a:r>
            <a:rPr lang="ru-RU" sz="1800" dirty="0" smtClean="0"/>
            <a:t>Является индикатором финансового риска и одним из факторов, определяющих доходность собственного капитала</a:t>
          </a:r>
          <a:endParaRPr lang="ru-RU" sz="1800" dirty="0"/>
        </a:p>
      </dgm:t>
    </dgm:pt>
    <dgm:pt modelId="{295D4BA2-68C2-46F7-A118-3526165F89A1}" type="parTrans" cxnId="{C9C56036-64CF-431A-93AB-7722A789E1B7}">
      <dgm:prSet/>
      <dgm:spPr/>
      <dgm:t>
        <a:bodyPr/>
        <a:lstStyle/>
        <a:p>
          <a:endParaRPr lang="ru-RU"/>
        </a:p>
      </dgm:t>
    </dgm:pt>
    <dgm:pt modelId="{0987FC2D-6550-42B5-9533-E279B69FFC22}" type="sibTrans" cxnId="{C9C56036-64CF-431A-93AB-7722A789E1B7}">
      <dgm:prSet/>
      <dgm:spPr/>
      <dgm:t>
        <a:bodyPr/>
        <a:lstStyle/>
        <a:p>
          <a:endParaRPr lang="ru-RU"/>
        </a:p>
      </dgm:t>
    </dgm:pt>
    <dgm:pt modelId="{88AE80A0-03FA-482D-A895-C0F47A5084F6}" type="pres">
      <dgm:prSet presAssocID="{BD618D43-DB82-4BC0-8F75-EDA9AB1738E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7A38D17-F53A-4443-AFC8-92BEF40268D3}" type="pres">
      <dgm:prSet presAssocID="{3ED17451-A6ED-440E-8980-3B17E395C99A}" presName="linNode" presStyleCnt="0"/>
      <dgm:spPr/>
    </dgm:pt>
    <dgm:pt modelId="{DBB1015A-4FC0-41AE-BC13-FB6E534788FF}" type="pres">
      <dgm:prSet presAssocID="{3ED17451-A6ED-440E-8980-3B17E395C99A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F66A2E-8CDF-4A9A-A14F-3D340CB37D5B}" type="pres">
      <dgm:prSet presAssocID="{3ED17451-A6ED-440E-8980-3B17E395C99A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0D377C-FC9A-414D-9C26-2DBADE765C4E}" type="pres">
      <dgm:prSet presAssocID="{244D4961-88C7-4E4A-BF3B-DE79E2707C53}" presName="spacing" presStyleCnt="0"/>
      <dgm:spPr/>
    </dgm:pt>
    <dgm:pt modelId="{03F2C09C-5D33-4D84-97BC-5E1ADFAAE0EA}" type="pres">
      <dgm:prSet presAssocID="{6AB3DB2B-6DAC-4BA1-BF75-45B12C29EC69}" presName="linNode" presStyleCnt="0"/>
      <dgm:spPr/>
    </dgm:pt>
    <dgm:pt modelId="{37E7CCD4-6592-448F-A143-DDC975A6FB37}" type="pres">
      <dgm:prSet presAssocID="{6AB3DB2B-6DAC-4BA1-BF75-45B12C29EC69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926B56-FA7C-4940-9981-288C18BD8355}" type="pres">
      <dgm:prSet presAssocID="{6AB3DB2B-6DAC-4BA1-BF75-45B12C29EC69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8DD77D-D46D-4548-99FE-BD3E6599ABA3}" type="pres">
      <dgm:prSet presAssocID="{D0334DD0-D918-44D9-84F8-AA7CA4A04B32}" presName="spacing" presStyleCnt="0"/>
      <dgm:spPr/>
    </dgm:pt>
    <dgm:pt modelId="{17E5040F-3B41-4C77-AF4F-C6295BE36C35}" type="pres">
      <dgm:prSet presAssocID="{95DE99B5-8C94-47F1-AA1F-EF878C11639C}" presName="linNode" presStyleCnt="0"/>
      <dgm:spPr/>
    </dgm:pt>
    <dgm:pt modelId="{97BE039C-F28E-4706-9DF3-9BE07F025D08}" type="pres">
      <dgm:prSet presAssocID="{95DE99B5-8C94-47F1-AA1F-EF878C11639C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5A4E6D-2A3B-4EB6-976E-7EAE66121A02}" type="pres">
      <dgm:prSet presAssocID="{95DE99B5-8C94-47F1-AA1F-EF878C11639C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D805C2-FD15-4FAC-AF41-50EAC7418A10}" type="presOf" srcId="{95DE99B5-8C94-47F1-AA1F-EF878C11639C}" destId="{97BE039C-F28E-4706-9DF3-9BE07F025D08}" srcOrd="0" destOrd="0" presId="urn:microsoft.com/office/officeart/2005/8/layout/vList6"/>
    <dgm:cxn modelId="{C6558A7E-452C-419E-B081-D0EF31B9EB29}" srcId="{3ED17451-A6ED-440E-8980-3B17E395C99A}" destId="{936579F9-FEB8-41E2-90F3-C8DB86476E9B}" srcOrd="0" destOrd="0" parTransId="{C960C570-A5BE-443B-9B34-87F9FE260E3A}" sibTransId="{AFE92F44-B9AB-447C-80CB-3260E726B87B}"/>
    <dgm:cxn modelId="{60599660-A833-4E19-8FC7-633A61D6D320}" type="presOf" srcId="{B4F32984-9D95-4986-A7A8-685325E70275}" destId="{B85A4E6D-2A3B-4EB6-976E-7EAE66121A02}" srcOrd="0" destOrd="0" presId="urn:microsoft.com/office/officeart/2005/8/layout/vList6"/>
    <dgm:cxn modelId="{66EBCA45-5536-414F-83E4-77EE77D6C11C}" type="presOf" srcId="{A97425E3-B046-49BD-A8A9-5DEFA358A27B}" destId="{1F926B56-FA7C-4940-9981-288C18BD8355}" srcOrd="0" destOrd="0" presId="urn:microsoft.com/office/officeart/2005/8/layout/vList6"/>
    <dgm:cxn modelId="{071304AF-28B8-41ED-B7FD-F447B9303FD4}" srcId="{6AB3DB2B-6DAC-4BA1-BF75-45B12C29EC69}" destId="{A97425E3-B046-49BD-A8A9-5DEFA358A27B}" srcOrd="0" destOrd="0" parTransId="{F30839F9-7413-47C7-8F27-46E1660E91A8}" sibTransId="{DBBA0108-7AFC-4EB1-9840-199F37B5B4F1}"/>
    <dgm:cxn modelId="{E6D6F30B-5675-442A-BC3A-22DF44F93D88}" type="presOf" srcId="{936579F9-FEB8-41E2-90F3-C8DB86476E9B}" destId="{1DF66A2E-8CDF-4A9A-A14F-3D340CB37D5B}" srcOrd="0" destOrd="0" presId="urn:microsoft.com/office/officeart/2005/8/layout/vList6"/>
    <dgm:cxn modelId="{DBF0D5D7-3BA2-41DB-923E-810F7F291032}" srcId="{BD618D43-DB82-4BC0-8F75-EDA9AB1738ED}" destId="{3ED17451-A6ED-440E-8980-3B17E395C99A}" srcOrd="0" destOrd="0" parTransId="{21A67FAE-DE22-47D2-97B4-16F15E56ACD1}" sibTransId="{244D4961-88C7-4E4A-BF3B-DE79E2707C53}"/>
    <dgm:cxn modelId="{49A03BA3-6DE3-4996-97D9-BC64B15994DA}" srcId="{BD618D43-DB82-4BC0-8F75-EDA9AB1738ED}" destId="{6AB3DB2B-6DAC-4BA1-BF75-45B12C29EC69}" srcOrd="1" destOrd="0" parTransId="{5C5D6B30-8C00-47BB-99FE-C49C88D3DF08}" sibTransId="{D0334DD0-D918-44D9-84F8-AA7CA4A04B32}"/>
    <dgm:cxn modelId="{58470CE5-9E57-492D-9706-FB7CAA74585C}" type="presOf" srcId="{BD618D43-DB82-4BC0-8F75-EDA9AB1738ED}" destId="{88AE80A0-03FA-482D-A895-C0F47A5084F6}" srcOrd="0" destOrd="0" presId="urn:microsoft.com/office/officeart/2005/8/layout/vList6"/>
    <dgm:cxn modelId="{C9C56036-64CF-431A-93AB-7722A789E1B7}" srcId="{95DE99B5-8C94-47F1-AA1F-EF878C11639C}" destId="{B4F32984-9D95-4986-A7A8-685325E70275}" srcOrd="0" destOrd="0" parTransId="{295D4BA2-68C2-46F7-A118-3526165F89A1}" sibTransId="{0987FC2D-6550-42B5-9533-E279B69FFC22}"/>
    <dgm:cxn modelId="{C28D8479-4210-4CE5-86D0-E9CC0DDC226C}" type="presOf" srcId="{3ED17451-A6ED-440E-8980-3B17E395C99A}" destId="{DBB1015A-4FC0-41AE-BC13-FB6E534788FF}" srcOrd="0" destOrd="0" presId="urn:microsoft.com/office/officeart/2005/8/layout/vList6"/>
    <dgm:cxn modelId="{C561CF03-FDDF-4123-9E04-34A1D37BE86D}" type="presOf" srcId="{6AB3DB2B-6DAC-4BA1-BF75-45B12C29EC69}" destId="{37E7CCD4-6592-448F-A143-DDC975A6FB37}" srcOrd="0" destOrd="0" presId="urn:microsoft.com/office/officeart/2005/8/layout/vList6"/>
    <dgm:cxn modelId="{ED16C52A-9761-41DB-8E10-57FA2E4484CF}" srcId="{BD618D43-DB82-4BC0-8F75-EDA9AB1738ED}" destId="{95DE99B5-8C94-47F1-AA1F-EF878C11639C}" srcOrd="2" destOrd="0" parTransId="{323D12E4-4AE5-4745-BC75-F3DBA1DE9E82}" sibTransId="{00CAF678-BB16-4E78-8D81-493EEE51717B}"/>
    <dgm:cxn modelId="{FECCA68A-1F88-43B4-AA9C-5DB893B30E79}" type="presParOf" srcId="{88AE80A0-03FA-482D-A895-C0F47A5084F6}" destId="{97A38D17-F53A-4443-AFC8-92BEF40268D3}" srcOrd="0" destOrd="0" presId="urn:microsoft.com/office/officeart/2005/8/layout/vList6"/>
    <dgm:cxn modelId="{80E8488F-C332-4B81-B45B-8B3D6616F3C0}" type="presParOf" srcId="{97A38D17-F53A-4443-AFC8-92BEF40268D3}" destId="{DBB1015A-4FC0-41AE-BC13-FB6E534788FF}" srcOrd="0" destOrd="0" presId="urn:microsoft.com/office/officeart/2005/8/layout/vList6"/>
    <dgm:cxn modelId="{F557785E-08ED-4E58-8EDE-4BB65D64617E}" type="presParOf" srcId="{97A38D17-F53A-4443-AFC8-92BEF40268D3}" destId="{1DF66A2E-8CDF-4A9A-A14F-3D340CB37D5B}" srcOrd="1" destOrd="0" presId="urn:microsoft.com/office/officeart/2005/8/layout/vList6"/>
    <dgm:cxn modelId="{BB01572B-E5B2-40D9-ABF2-6473822A063B}" type="presParOf" srcId="{88AE80A0-03FA-482D-A895-C0F47A5084F6}" destId="{7D0D377C-FC9A-414D-9C26-2DBADE765C4E}" srcOrd="1" destOrd="0" presId="urn:microsoft.com/office/officeart/2005/8/layout/vList6"/>
    <dgm:cxn modelId="{194E1299-5967-4A1A-99E6-FDB743527407}" type="presParOf" srcId="{88AE80A0-03FA-482D-A895-C0F47A5084F6}" destId="{03F2C09C-5D33-4D84-97BC-5E1ADFAAE0EA}" srcOrd="2" destOrd="0" presId="urn:microsoft.com/office/officeart/2005/8/layout/vList6"/>
    <dgm:cxn modelId="{E682E27A-FE6A-4248-8495-4E8F29908A58}" type="presParOf" srcId="{03F2C09C-5D33-4D84-97BC-5E1ADFAAE0EA}" destId="{37E7CCD4-6592-448F-A143-DDC975A6FB37}" srcOrd="0" destOrd="0" presId="urn:microsoft.com/office/officeart/2005/8/layout/vList6"/>
    <dgm:cxn modelId="{9B080198-4FAF-4B2D-89CA-75EB1504DAB4}" type="presParOf" srcId="{03F2C09C-5D33-4D84-97BC-5E1ADFAAE0EA}" destId="{1F926B56-FA7C-4940-9981-288C18BD8355}" srcOrd="1" destOrd="0" presId="urn:microsoft.com/office/officeart/2005/8/layout/vList6"/>
    <dgm:cxn modelId="{6C1AF5FD-FF9D-4438-97F1-6B23DEB2690C}" type="presParOf" srcId="{88AE80A0-03FA-482D-A895-C0F47A5084F6}" destId="{F08DD77D-D46D-4548-99FE-BD3E6599ABA3}" srcOrd="3" destOrd="0" presId="urn:microsoft.com/office/officeart/2005/8/layout/vList6"/>
    <dgm:cxn modelId="{C4BF2F43-7B83-4335-BC4B-60BE45A573C2}" type="presParOf" srcId="{88AE80A0-03FA-482D-A895-C0F47A5084F6}" destId="{17E5040F-3B41-4C77-AF4F-C6295BE36C35}" srcOrd="4" destOrd="0" presId="urn:microsoft.com/office/officeart/2005/8/layout/vList6"/>
    <dgm:cxn modelId="{22B39F52-3763-4D5F-9CDB-F036A028A622}" type="presParOf" srcId="{17E5040F-3B41-4C77-AF4F-C6295BE36C35}" destId="{97BE039C-F28E-4706-9DF3-9BE07F025D08}" srcOrd="0" destOrd="0" presId="urn:microsoft.com/office/officeart/2005/8/layout/vList6"/>
    <dgm:cxn modelId="{C6142567-FE37-48AA-81D3-08B8661D9BF9}" type="presParOf" srcId="{17E5040F-3B41-4C77-AF4F-C6295BE36C35}" destId="{B85A4E6D-2A3B-4EB6-976E-7EAE66121A0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5C73C2-C708-45CE-9A3D-221DA978C72D}" type="doc">
      <dgm:prSet loTypeId="urn:microsoft.com/office/officeart/2005/8/layout/vList6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F55C38A-FBBB-46F2-97DB-DF775B263F62}">
      <dgm:prSet phldrT="[Текст]"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Наличие альтернативных внутренних источников инвестиционных ресурсов 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98BDCE98-834F-4983-8799-FBDFDF3CC62E}" type="parTrans" cxnId="{B421163F-D7C1-485E-BFD6-41AD6DA1C91A}">
      <dgm:prSet/>
      <dgm:spPr/>
      <dgm:t>
        <a:bodyPr/>
        <a:lstStyle/>
        <a:p>
          <a:endParaRPr lang="ru-RU"/>
        </a:p>
      </dgm:t>
    </dgm:pt>
    <dgm:pt modelId="{51493FD8-3FF0-4319-AF12-BB0C690B14C5}" type="sibTrans" cxnId="{B421163F-D7C1-485E-BFD6-41AD6DA1C91A}">
      <dgm:prSet/>
      <dgm:spPr/>
      <dgm:t>
        <a:bodyPr/>
        <a:lstStyle/>
        <a:p>
          <a:endParaRPr lang="ru-RU"/>
        </a:p>
      </dgm:t>
    </dgm:pt>
    <dgm:pt modelId="{B9986B05-E767-40E1-A299-5DA23DC6D363}">
      <dgm:prSet phldrT="[Текст]" custT="1"/>
      <dgm:spPr/>
      <dgm:t>
        <a:bodyPr/>
        <a:lstStyle/>
        <a:p>
          <a:r>
            <a:rPr lang="ru-RU" sz="2000" dirty="0" smtClean="0"/>
            <a:t>Использование амортизационного фонда, выручки от продажи основных средств  позволяет увеличить  потребляемую часть  прибыли.</a:t>
          </a:r>
          <a:endParaRPr lang="ru-RU" sz="2000" dirty="0"/>
        </a:p>
      </dgm:t>
    </dgm:pt>
    <dgm:pt modelId="{AAD3B8EE-46EB-4CD1-BD56-463DB6F80CD0}" type="parTrans" cxnId="{D0EDB3F9-CA01-4ECB-9551-052784BB31B2}">
      <dgm:prSet/>
      <dgm:spPr/>
      <dgm:t>
        <a:bodyPr/>
        <a:lstStyle/>
        <a:p>
          <a:endParaRPr lang="ru-RU"/>
        </a:p>
      </dgm:t>
    </dgm:pt>
    <dgm:pt modelId="{04C8BCEF-7A86-486D-AD57-D36649FD70F8}" type="sibTrans" cxnId="{D0EDB3F9-CA01-4ECB-9551-052784BB31B2}">
      <dgm:prSet/>
      <dgm:spPr/>
      <dgm:t>
        <a:bodyPr/>
        <a:lstStyle/>
        <a:p>
          <a:endParaRPr lang="ru-RU"/>
        </a:p>
      </dgm:t>
    </dgm:pt>
    <dgm:pt modelId="{B9EB8709-D580-4127-9EB9-417D26903A1D}">
      <dgm:prSet phldrT="[Текст]" custT="1"/>
      <dgm:spPr/>
      <dgm:t>
        <a:bodyPr/>
        <a:lstStyle/>
        <a:p>
          <a:r>
            <a:rPr lang="ru-RU" sz="2000" i="1" dirty="0" smtClean="0">
              <a:latin typeface="Arial" pitchFamily="34" charset="0"/>
              <a:cs typeface="Arial" pitchFamily="34" charset="0"/>
            </a:rPr>
            <a:t>Текущая платежеспособность </a:t>
          </a:r>
          <a:endParaRPr lang="ru-RU" sz="2000" i="1" dirty="0">
            <a:latin typeface="Arial" pitchFamily="34" charset="0"/>
            <a:cs typeface="Arial" pitchFamily="34" charset="0"/>
          </a:endParaRPr>
        </a:p>
      </dgm:t>
    </dgm:pt>
    <dgm:pt modelId="{0B406117-08C7-4EC8-AF18-D86846052D35}" type="parTrans" cxnId="{E538FB67-7341-4ED1-A443-9139DB2E1DBC}">
      <dgm:prSet/>
      <dgm:spPr/>
      <dgm:t>
        <a:bodyPr/>
        <a:lstStyle/>
        <a:p>
          <a:endParaRPr lang="ru-RU"/>
        </a:p>
      </dgm:t>
    </dgm:pt>
    <dgm:pt modelId="{C6B43038-D4E4-469C-B6BE-7BC4812448DE}" type="sibTrans" cxnId="{E538FB67-7341-4ED1-A443-9139DB2E1DBC}">
      <dgm:prSet/>
      <dgm:spPr/>
      <dgm:t>
        <a:bodyPr/>
        <a:lstStyle/>
        <a:p>
          <a:endParaRPr lang="ru-RU"/>
        </a:p>
      </dgm:t>
    </dgm:pt>
    <dgm:pt modelId="{740FFC60-725E-498D-82BD-679C09CF8ECA}">
      <dgm:prSet phldrT="[Текст]" custT="1"/>
      <dgm:spPr/>
      <dgm:t>
        <a:bodyPr/>
        <a:lstStyle/>
        <a:p>
          <a:r>
            <a:rPr lang="ru-RU" sz="2000" dirty="0" smtClean="0"/>
            <a:t>При низком уровне необходимо увеличивать часть прибыли, направляемую на пополнение оборотного капитала.</a:t>
          </a:r>
          <a:endParaRPr lang="ru-RU" sz="2000" dirty="0"/>
        </a:p>
      </dgm:t>
    </dgm:pt>
    <dgm:pt modelId="{83B281BB-AEFD-486A-BC98-BD5B9857DD8E}" type="parTrans" cxnId="{6033230E-674A-4BEF-AD69-494803954ABE}">
      <dgm:prSet/>
      <dgm:spPr/>
      <dgm:t>
        <a:bodyPr/>
        <a:lstStyle/>
        <a:p>
          <a:endParaRPr lang="ru-RU"/>
        </a:p>
      </dgm:t>
    </dgm:pt>
    <dgm:pt modelId="{FF4B7B76-2745-470D-A0D4-6496487EAE38}" type="sibTrans" cxnId="{6033230E-674A-4BEF-AD69-494803954ABE}">
      <dgm:prSet/>
      <dgm:spPr/>
      <dgm:t>
        <a:bodyPr/>
        <a:lstStyle/>
        <a:p>
          <a:endParaRPr lang="ru-RU"/>
        </a:p>
      </dgm:t>
    </dgm:pt>
    <dgm:pt modelId="{2097651A-7714-44E8-B871-F45117913396}" type="pres">
      <dgm:prSet presAssocID="{6E5C73C2-C708-45CE-9A3D-221DA978C7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7507541-A08B-4EAC-AAE7-96FCDFEC368C}" type="pres">
      <dgm:prSet presAssocID="{9F55C38A-FBBB-46F2-97DB-DF775B263F62}" presName="linNode" presStyleCnt="0"/>
      <dgm:spPr/>
    </dgm:pt>
    <dgm:pt modelId="{2D0FB659-3A12-4982-A8C8-E58AD4E42954}" type="pres">
      <dgm:prSet presAssocID="{9F55C38A-FBBB-46F2-97DB-DF775B263F6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19AE1A-1521-4900-B171-E90D8EDF497F}" type="pres">
      <dgm:prSet presAssocID="{9F55C38A-FBBB-46F2-97DB-DF775B263F6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C2C249-D800-4344-953F-6A675E0C3DA2}" type="pres">
      <dgm:prSet presAssocID="{51493FD8-3FF0-4319-AF12-BB0C690B14C5}" presName="spacing" presStyleCnt="0"/>
      <dgm:spPr/>
    </dgm:pt>
    <dgm:pt modelId="{51765309-1C21-44B9-8019-9E59E657B0A2}" type="pres">
      <dgm:prSet presAssocID="{B9EB8709-D580-4127-9EB9-417D26903A1D}" presName="linNode" presStyleCnt="0"/>
      <dgm:spPr/>
    </dgm:pt>
    <dgm:pt modelId="{6806660A-6C30-40DE-8F0B-51533AC61768}" type="pres">
      <dgm:prSet presAssocID="{B9EB8709-D580-4127-9EB9-417D26903A1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2A91B-9D9A-4309-A2C1-05CC7E6D92B9}" type="pres">
      <dgm:prSet presAssocID="{B9EB8709-D580-4127-9EB9-417D26903A1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79625F-0D42-42F9-8D7F-6FCD01E9C736}" type="presOf" srcId="{740FFC60-725E-498D-82BD-679C09CF8ECA}" destId="{F172A91B-9D9A-4309-A2C1-05CC7E6D92B9}" srcOrd="0" destOrd="0" presId="urn:microsoft.com/office/officeart/2005/8/layout/vList6"/>
    <dgm:cxn modelId="{4C0072F8-F286-433C-A207-30AED9E24167}" type="presOf" srcId="{9F55C38A-FBBB-46F2-97DB-DF775B263F62}" destId="{2D0FB659-3A12-4982-A8C8-E58AD4E42954}" srcOrd="0" destOrd="0" presId="urn:microsoft.com/office/officeart/2005/8/layout/vList6"/>
    <dgm:cxn modelId="{E6471E15-DF45-4360-A6FE-CA91EC0CCB34}" type="presOf" srcId="{B9EB8709-D580-4127-9EB9-417D26903A1D}" destId="{6806660A-6C30-40DE-8F0B-51533AC61768}" srcOrd="0" destOrd="0" presId="urn:microsoft.com/office/officeart/2005/8/layout/vList6"/>
    <dgm:cxn modelId="{D0EDB3F9-CA01-4ECB-9551-052784BB31B2}" srcId="{9F55C38A-FBBB-46F2-97DB-DF775B263F62}" destId="{B9986B05-E767-40E1-A299-5DA23DC6D363}" srcOrd="0" destOrd="0" parTransId="{AAD3B8EE-46EB-4CD1-BD56-463DB6F80CD0}" sibTransId="{04C8BCEF-7A86-486D-AD57-D36649FD70F8}"/>
    <dgm:cxn modelId="{E538FB67-7341-4ED1-A443-9139DB2E1DBC}" srcId="{6E5C73C2-C708-45CE-9A3D-221DA978C72D}" destId="{B9EB8709-D580-4127-9EB9-417D26903A1D}" srcOrd="1" destOrd="0" parTransId="{0B406117-08C7-4EC8-AF18-D86846052D35}" sibTransId="{C6B43038-D4E4-469C-B6BE-7BC4812448DE}"/>
    <dgm:cxn modelId="{A00C64B2-AC8F-4DE1-8FFE-0C09713B6E9D}" type="presOf" srcId="{B9986B05-E767-40E1-A299-5DA23DC6D363}" destId="{4519AE1A-1521-4900-B171-E90D8EDF497F}" srcOrd="0" destOrd="0" presId="urn:microsoft.com/office/officeart/2005/8/layout/vList6"/>
    <dgm:cxn modelId="{7CA326EB-5207-4D7B-8A0B-29923ABDE8E7}" type="presOf" srcId="{6E5C73C2-C708-45CE-9A3D-221DA978C72D}" destId="{2097651A-7714-44E8-B871-F45117913396}" srcOrd="0" destOrd="0" presId="urn:microsoft.com/office/officeart/2005/8/layout/vList6"/>
    <dgm:cxn modelId="{6033230E-674A-4BEF-AD69-494803954ABE}" srcId="{B9EB8709-D580-4127-9EB9-417D26903A1D}" destId="{740FFC60-725E-498D-82BD-679C09CF8ECA}" srcOrd="0" destOrd="0" parTransId="{83B281BB-AEFD-486A-BC98-BD5B9857DD8E}" sibTransId="{FF4B7B76-2745-470D-A0D4-6496487EAE38}"/>
    <dgm:cxn modelId="{B421163F-D7C1-485E-BFD6-41AD6DA1C91A}" srcId="{6E5C73C2-C708-45CE-9A3D-221DA978C72D}" destId="{9F55C38A-FBBB-46F2-97DB-DF775B263F62}" srcOrd="0" destOrd="0" parTransId="{98BDCE98-834F-4983-8799-FBDFDF3CC62E}" sibTransId="{51493FD8-3FF0-4319-AF12-BB0C690B14C5}"/>
    <dgm:cxn modelId="{4A5C6278-6401-4222-8987-64DFCA43CEA2}" type="presParOf" srcId="{2097651A-7714-44E8-B871-F45117913396}" destId="{17507541-A08B-4EAC-AAE7-96FCDFEC368C}" srcOrd="0" destOrd="0" presId="urn:microsoft.com/office/officeart/2005/8/layout/vList6"/>
    <dgm:cxn modelId="{314970F1-DAFA-4441-A2B6-975C273CC350}" type="presParOf" srcId="{17507541-A08B-4EAC-AAE7-96FCDFEC368C}" destId="{2D0FB659-3A12-4982-A8C8-E58AD4E42954}" srcOrd="0" destOrd="0" presId="urn:microsoft.com/office/officeart/2005/8/layout/vList6"/>
    <dgm:cxn modelId="{E675C62C-30B9-486E-8A41-A5FDB80532C9}" type="presParOf" srcId="{17507541-A08B-4EAC-AAE7-96FCDFEC368C}" destId="{4519AE1A-1521-4900-B171-E90D8EDF497F}" srcOrd="1" destOrd="0" presId="urn:microsoft.com/office/officeart/2005/8/layout/vList6"/>
    <dgm:cxn modelId="{AAEFC2C6-C34E-411E-90CB-A7347F98A705}" type="presParOf" srcId="{2097651A-7714-44E8-B871-F45117913396}" destId="{E2C2C249-D800-4344-953F-6A675E0C3DA2}" srcOrd="1" destOrd="0" presId="urn:microsoft.com/office/officeart/2005/8/layout/vList6"/>
    <dgm:cxn modelId="{231BBF21-412E-4315-B1B9-B26EE2B1CDD6}" type="presParOf" srcId="{2097651A-7714-44E8-B871-F45117913396}" destId="{51765309-1C21-44B9-8019-9E59E657B0A2}" srcOrd="2" destOrd="0" presId="urn:microsoft.com/office/officeart/2005/8/layout/vList6"/>
    <dgm:cxn modelId="{2E1BE06B-6828-4734-A7F0-66B577F0258D}" type="presParOf" srcId="{51765309-1C21-44B9-8019-9E59E657B0A2}" destId="{6806660A-6C30-40DE-8F0B-51533AC61768}" srcOrd="0" destOrd="0" presId="urn:microsoft.com/office/officeart/2005/8/layout/vList6"/>
    <dgm:cxn modelId="{E7108CB6-E11F-403E-AE64-C6A1A64671B2}" type="presParOf" srcId="{51765309-1C21-44B9-8019-9E59E657B0A2}" destId="{F172A91B-9D9A-4309-A2C1-05CC7E6D92B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AFD02-ACCD-4ADF-BDD9-9EAD344AE73D}">
      <dsp:nvSpPr>
        <dsp:cNvPr id="0" name=""/>
        <dsp:cNvSpPr/>
      </dsp:nvSpPr>
      <dsp:spPr>
        <a:xfrm>
          <a:off x="4308538" y="2000574"/>
          <a:ext cx="3110661" cy="1154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481"/>
              </a:lnTo>
              <a:lnTo>
                <a:pt x="3110661" y="887481"/>
              </a:lnTo>
              <a:lnTo>
                <a:pt x="3110661" y="1154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22B9A6-65DA-4B85-BBF1-F224591CB55B}">
      <dsp:nvSpPr>
        <dsp:cNvPr id="0" name=""/>
        <dsp:cNvSpPr/>
      </dsp:nvSpPr>
      <dsp:spPr>
        <a:xfrm>
          <a:off x="4262818" y="2000574"/>
          <a:ext cx="91440" cy="1154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87481"/>
              </a:lnTo>
              <a:lnTo>
                <a:pt x="82228" y="887481"/>
              </a:lnTo>
              <a:lnTo>
                <a:pt x="82228" y="1154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78C4C-A795-4E84-B227-10ACC89B47FD}">
      <dsp:nvSpPr>
        <dsp:cNvPr id="0" name=""/>
        <dsp:cNvSpPr/>
      </dsp:nvSpPr>
      <dsp:spPr>
        <a:xfrm>
          <a:off x="1270894" y="2000574"/>
          <a:ext cx="3037643" cy="1154246"/>
        </a:xfrm>
        <a:custGeom>
          <a:avLst/>
          <a:gdLst/>
          <a:ahLst/>
          <a:cxnLst/>
          <a:rect l="0" t="0" r="0" b="0"/>
          <a:pathLst>
            <a:path>
              <a:moveTo>
                <a:pt x="3037643" y="0"/>
              </a:moveTo>
              <a:lnTo>
                <a:pt x="3037643" y="887481"/>
              </a:lnTo>
              <a:lnTo>
                <a:pt x="0" y="887481"/>
              </a:lnTo>
              <a:lnTo>
                <a:pt x="0" y="1154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3C2898-A5BC-476F-91A0-538D9F0F8630}">
      <dsp:nvSpPr>
        <dsp:cNvPr id="0" name=""/>
        <dsp:cNvSpPr/>
      </dsp:nvSpPr>
      <dsp:spPr>
        <a:xfrm>
          <a:off x="2154268" y="0"/>
          <a:ext cx="4308539" cy="20005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 prst="slope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Показатели результативности финансово-хозяйственной деятельности</a:t>
          </a:r>
          <a:endParaRPr lang="ru-RU" sz="2800" kern="1200" dirty="0"/>
        </a:p>
      </dsp:txBody>
      <dsp:txXfrm>
        <a:off x="2154268" y="0"/>
        <a:ext cx="4308539" cy="2000574"/>
      </dsp:txXfrm>
    </dsp:sp>
    <dsp:sp modelId="{B8B60A7F-F56A-458E-9A3F-1BCC2543CF1D}">
      <dsp:nvSpPr>
        <dsp:cNvPr id="0" name=""/>
        <dsp:cNvSpPr/>
      </dsp:nvSpPr>
      <dsp:spPr>
        <a:xfrm>
          <a:off x="583" y="3154821"/>
          <a:ext cx="2540621" cy="1942877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Показатели деловой активности</a:t>
          </a:r>
          <a:endParaRPr lang="ru-RU" sz="2400" kern="1200" dirty="0"/>
        </a:p>
      </dsp:txBody>
      <dsp:txXfrm>
        <a:off x="583" y="3154821"/>
        <a:ext cx="2540621" cy="1942877"/>
      </dsp:txXfrm>
    </dsp:sp>
    <dsp:sp modelId="{1B6266C4-FF0F-4C05-ACAA-CA902440956D}">
      <dsp:nvSpPr>
        <dsp:cNvPr id="0" name=""/>
        <dsp:cNvSpPr/>
      </dsp:nvSpPr>
      <dsp:spPr>
        <a:xfrm>
          <a:off x="3074736" y="3154821"/>
          <a:ext cx="2540621" cy="1957002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Показатели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экономического эффекта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(прибыль)</a:t>
          </a:r>
          <a:endParaRPr lang="ru-RU" sz="2400" kern="1200" dirty="0"/>
        </a:p>
      </dsp:txBody>
      <dsp:txXfrm>
        <a:off x="3074736" y="3154821"/>
        <a:ext cx="2540621" cy="1957002"/>
      </dsp:txXfrm>
    </dsp:sp>
    <dsp:sp modelId="{B6967536-65B2-4F9D-8E8C-C6544C2FB555}">
      <dsp:nvSpPr>
        <dsp:cNvPr id="0" name=""/>
        <dsp:cNvSpPr/>
      </dsp:nvSpPr>
      <dsp:spPr>
        <a:xfrm>
          <a:off x="6148888" y="3154821"/>
          <a:ext cx="2540621" cy="1898098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Показатели экономической эффективности (рентабельность)</a:t>
          </a:r>
          <a:endParaRPr lang="ru-RU" sz="2400" kern="1200" dirty="0"/>
        </a:p>
      </dsp:txBody>
      <dsp:txXfrm>
        <a:off x="6148888" y="3154821"/>
        <a:ext cx="2540621" cy="189809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02A2D-A409-4F17-93B5-E12189B87B7B}">
      <dsp:nvSpPr>
        <dsp:cNvPr id="0" name=""/>
        <dsp:cNvSpPr/>
      </dsp:nvSpPr>
      <dsp:spPr>
        <a:xfrm>
          <a:off x="1378493" y="0"/>
          <a:ext cx="4525963" cy="4525963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441121-142E-4F70-96F1-DB6A83D66260}">
      <dsp:nvSpPr>
        <dsp:cNvPr id="0" name=""/>
        <dsp:cNvSpPr/>
      </dsp:nvSpPr>
      <dsp:spPr>
        <a:xfrm>
          <a:off x="3775352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Увеличение объема реализации продукции</a:t>
          </a:r>
          <a:endParaRPr lang="ru-RU" sz="1900" kern="1200" dirty="0"/>
        </a:p>
      </dsp:txBody>
      <dsp:txXfrm>
        <a:off x="3814620" y="492306"/>
        <a:ext cx="2863339" cy="725883"/>
      </dsp:txXfrm>
    </dsp:sp>
    <dsp:sp modelId="{B3FB3305-648E-4E6C-9616-24A8CE036D94}">
      <dsp:nvSpPr>
        <dsp:cNvPr id="0" name=""/>
        <dsp:cNvSpPr/>
      </dsp:nvSpPr>
      <dsp:spPr>
        <a:xfrm>
          <a:off x="3775352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Повышение цен</a:t>
          </a:r>
          <a:endParaRPr lang="ru-RU" sz="2400" kern="1200" dirty="0"/>
        </a:p>
      </dsp:txBody>
      <dsp:txXfrm>
        <a:off x="3814620" y="1397277"/>
        <a:ext cx="2863339" cy="725883"/>
      </dsp:txXfrm>
    </dsp:sp>
    <dsp:sp modelId="{381BABE3-E4F5-4364-8301-9932DB54A363}">
      <dsp:nvSpPr>
        <dsp:cNvPr id="0" name=""/>
        <dsp:cNvSpPr/>
      </dsp:nvSpPr>
      <dsp:spPr>
        <a:xfrm>
          <a:off x="3775352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Снижение себестоимости товарной продукции</a:t>
          </a:r>
          <a:endParaRPr lang="ru-RU" sz="1900" kern="1200" dirty="0"/>
        </a:p>
      </dsp:txBody>
      <dsp:txXfrm>
        <a:off x="3814620" y="2302249"/>
        <a:ext cx="2863339" cy="725883"/>
      </dsp:txXfrm>
    </dsp:sp>
    <dsp:sp modelId="{FF1EAA16-C03A-4C3B-9466-6BF83D5F158B}">
      <dsp:nvSpPr>
        <dsp:cNvPr id="0" name=""/>
        <dsp:cNvSpPr/>
      </dsp:nvSpPr>
      <dsp:spPr>
        <a:xfrm>
          <a:off x="3775352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Структурный сдвиг в ассортименте</a:t>
          </a:r>
          <a:endParaRPr lang="ru-RU" sz="1900" kern="1200" dirty="0"/>
        </a:p>
      </dsp:txBody>
      <dsp:txXfrm>
        <a:off x="3814620" y="3207221"/>
        <a:ext cx="2863339" cy="7258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99727-3255-43DB-99E6-7CDD441EE2C4}">
      <dsp:nvSpPr>
        <dsp:cNvPr id="0" name=""/>
        <dsp:cNvSpPr/>
      </dsp:nvSpPr>
      <dsp:spPr>
        <a:xfrm>
          <a:off x="0" y="632811"/>
          <a:ext cx="2499419" cy="15225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Показатели, рассчитанные исходя из затрат. </a:t>
          </a:r>
          <a:r>
            <a:rPr lang="ru-RU" sz="2000" kern="1200" dirty="0" smtClean="0">
              <a:solidFill>
                <a:srgbClr val="FFFF00"/>
              </a:solidFill>
            </a:rPr>
            <a:t>Рентабельность:</a:t>
          </a:r>
          <a:endParaRPr lang="ru-RU" sz="2000" kern="1200" dirty="0">
            <a:solidFill>
              <a:srgbClr val="FFFF00"/>
            </a:solidFill>
          </a:endParaRPr>
        </a:p>
      </dsp:txBody>
      <dsp:txXfrm>
        <a:off x="0" y="632811"/>
        <a:ext cx="2499419" cy="1522540"/>
      </dsp:txXfrm>
    </dsp:sp>
    <dsp:sp modelId="{655AFD53-F994-4D32-AD89-4A9385B85574}">
      <dsp:nvSpPr>
        <dsp:cNvPr id="0" name=""/>
        <dsp:cNvSpPr/>
      </dsp:nvSpPr>
      <dsp:spPr>
        <a:xfrm>
          <a:off x="0" y="2142484"/>
          <a:ext cx="2499419" cy="36014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Продукции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Операционной деятельности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Инвестиционной деятельности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Отдельных инвестиционных проектов</a:t>
          </a:r>
          <a:endParaRPr lang="ru-RU" sz="2000" kern="1200" dirty="0"/>
        </a:p>
      </dsp:txBody>
      <dsp:txXfrm>
        <a:off x="0" y="2142484"/>
        <a:ext cx="2499419" cy="3601440"/>
      </dsp:txXfrm>
    </dsp:sp>
    <dsp:sp modelId="{D1668CAF-ED9D-417F-9406-E2254684E0D0}">
      <dsp:nvSpPr>
        <dsp:cNvPr id="0" name=""/>
        <dsp:cNvSpPr/>
      </dsp:nvSpPr>
      <dsp:spPr>
        <a:xfrm>
          <a:off x="2852193" y="580230"/>
          <a:ext cx="2499419" cy="15627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Показатели прибыльности продаж</a:t>
          </a:r>
          <a:endParaRPr lang="ru-RU" sz="2000" kern="1200" dirty="0"/>
        </a:p>
      </dsp:txBody>
      <dsp:txXfrm>
        <a:off x="2852193" y="580230"/>
        <a:ext cx="2499419" cy="1562720"/>
      </dsp:txXfrm>
    </dsp:sp>
    <dsp:sp modelId="{2C3AE0B0-9197-4856-98C2-D0853ED1F92B}">
      <dsp:nvSpPr>
        <dsp:cNvPr id="0" name=""/>
        <dsp:cNvSpPr/>
      </dsp:nvSpPr>
      <dsp:spPr>
        <a:xfrm>
          <a:off x="2890659" y="2142337"/>
          <a:ext cx="2499419" cy="36014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Валовая рентабельность продаж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Чистая рентабельность продаж</a:t>
          </a:r>
          <a:endParaRPr lang="ru-RU" sz="2000" kern="1200" dirty="0"/>
        </a:p>
      </dsp:txBody>
      <dsp:txXfrm>
        <a:off x="2890659" y="2142337"/>
        <a:ext cx="2499419" cy="3601440"/>
      </dsp:txXfrm>
    </dsp:sp>
    <dsp:sp modelId="{D6ED77AA-6DFB-4E91-9D86-D91E5B3EF7EC}">
      <dsp:nvSpPr>
        <dsp:cNvPr id="0" name=""/>
        <dsp:cNvSpPr/>
      </dsp:nvSpPr>
      <dsp:spPr>
        <a:xfrm>
          <a:off x="5701531" y="577512"/>
          <a:ext cx="2525213" cy="157359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Показатели, рассчитанные исходя из имеющихся ресурсов</a:t>
          </a:r>
          <a:endParaRPr lang="ru-RU" sz="2000" kern="1200" dirty="0"/>
        </a:p>
      </dsp:txBody>
      <dsp:txXfrm>
        <a:off x="5701531" y="577512"/>
        <a:ext cx="2525213" cy="1573591"/>
      </dsp:txXfrm>
    </dsp:sp>
    <dsp:sp modelId="{4E0C6CB7-A4CC-4959-A1CC-D02EF22D70B1}">
      <dsp:nvSpPr>
        <dsp:cNvPr id="0" name=""/>
        <dsp:cNvSpPr/>
      </dsp:nvSpPr>
      <dsp:spPr>
        <a:xfrm>
          <a:off x="5698982" y="2142317"/>
          <a:ext cx="2499419" cy="360144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Рентабельность совокупных активов (общая)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Операционного капитала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Основного капитала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Оборотного капитала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Собственного капитала</a:t>
          </a:r>
          <a:endParaRPr lang="ru-RU" sz="2000" kern="1200" dirty="0"/>
        </a:p>
      </dsp:txBody>
      <dsp:txXfrm>
        <a:off x="5698982" y="2142317"/>
        <a:ext cx="2499419" cy="36014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7D439-BF10-4160-B946-A922EC526AB0}">
      <dsp:nvSpPr>
        <dsp:cNvPr id="0" name=""/>
        <dsp:cNvSpPr/>
      </dsp:nvSpPr>
      <dsp:spPr>
        <a:xfrm rot="5400000">
          <a:off x="5203250" y="-1895639"/>
          <a:ext cx="1412026" cy="556165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Высокий риск - высокая прибыль.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Низкий риск - низкая прибыль.</a:t>
          </a:r>
          <a:endParaRPr lang="ru-RU" sz="1800" kern="1200" dirty="0"/>
        </a:p>
      </dsp:txBody>
      <dsp:txXfrm rot="-5400000">
        <a:off x="3128434" y="248106"/>
        <a:ext cx="5492730" cy="1274168"/>
      </dsp:txXfrm>
    </dsp:sp>
    <dsp:sp modelId="{6E36D0D8-0A0A-4708-B3C6-5FFD8AB5596A}">
      <dsp:nvSpPr>
        <dsp:cNvPr id="0" name=""/>
        <dsp:cNvSpPr/>
      </dsp:nvSpPr>
      <dsp:spPr>
        <a:xfrm>
          <a:off x="0" y="2674"/>
          <a:ext cx="3128433" cy="17650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latin typeface="Arial" pitchFamily="34" charset="0"/>
              <a:cs typeface="Arial" pitchFamily="34" charset="0"/>
            </a:rPr>
            <a:t>Стратегия управления</a:t>
          </a:r>
          <a:endParaRPr lang="ru-RU" sz="2000" b="1" i="1" kern="1200" dirty="0">
            <a:latin typeface="Arial" pitchFamily="34" charset="0"/>
            <a:cs typeface="Arial" pitchFamily="34" charset="0"/>
          </a:endParaRPr>
        </a:p>
      </dsp:txBody>
      <dsp:txXfrm>
        <a:off x="86162" y="88836"/>
        <a:ext cx="2956109" cy="1592708"/>
      </dsp:txXfrm>
    </dsp:sp>
    <dsp:sp modelId="{F4EE77E3-E918-4CE5-B98C-85EEACA71FFD}">
      <dsp:nvSpPr>
        <dsp:cNvPr id="0" name=""/>
        <dsp:cNvSpPr/>
      </dsp:nvSpPr>
      <dsp:spPr>
        <a:xfrm rot="5400000">
          <a:off x="5203250" y="-42354"/>
          <a:ext cx="1412026" cy="5561659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Прибыль отражает результаты текущей деятельности.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Стоимость собственного капитала складывается в течение ряда лет, выражена в учетной оценке, которая может отличаться от текущей.</a:t>
          </a:r>
          <a:endParaRPr lang="ru-RU" sz="1800" kern="1200" dirty="0"/>
        </a:p>
      </dsp:txBody>
      <dsp:txXfrm rot="-5400000">
        <a:off x="3128434" y="2101391"/>
        <a:ext cx="5492730" cy="1274168"/>
      </dsp:txXfrm>
    </dsp:sp>
    <dsp:sp modelId="{06592E7F-E024-47BE-A81E-F0A1CAF63C1F}">
      <dsp:nvSpPr>
        <dsp:cNvPr id="0" name=""/>
        <dsp:cNvSpPr/>
      </dsp:nvSpPr>
      <dsp:spPr>
        <a:xfrm>
          <a:off x="0" y="1855958"/>
          <a:ext cx="3128433" cy="176503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latin typeface="Arial" pitchFamily="34" charset="0"/>
              <a:cs typeface="Arial" pitchFamily="34" charset="0"/>
            </a:rPr>
            <a:t>Оценка различных статей отчетности</a:t>
          </a:r>
          <a:endParaRPr lang="ru-RU" sz="2000" b="1" i="1" kern="1200" dirty="0">
            <a:latin typeface="Arial" pitchFamily="34" charset="0"/>
            <a:cs typeface="Arial" pitchFamily="34" charset="0"/>
          </a:endParaRPr>
        </a:p>
      </dsp:txBody>
      <dsp:txXfrm>
        <a:off x="86162" y="1942120"/>
        <a:ext cx="2956109" cy="1592708"/>
      </dsp:txXfrm>
    </dsp:sp>
    <dsp:sp modelId="{B067AAC0-9190-45DE-ABC1-48DB5000AD8B}">
      <dsp:nvSpPr>
        <dsp:cNvPr id="0" name=""/>
        <dsp:cNvSpPr/>
      </dsp:nvSpPr>
      <dsp:spPr>
        <a:xfrm rot="5400000">
          <a:off x="5203250" y="1810929"/>
          <a:ext cx="1412026" cy="5561659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Чистая рентабельность определяется  результативностью отчетного периода.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Не учитываются будущий эффект долгосрочных  инвестиций.</a:t>
          </a:r>
          <a:endParaRPr lang="ru-RU" sz="1800" kern="1200" dirty="0"/>
        </a:p>
      </dsp:txBody>
      <dsp:txXfrm rot="-5400000">
        <a:off x="3128434" y="3954675"/>
        <a:ext cx="5492730" cy="1274168"/>
      </dsp:txXfrm>
    </dsp:sp>
    <dsp:sp modelId="{639BCBE9-33A0-4835-8F5D-6836DF377B01}">
      <dsp:nvSpPr>
        <dsp:cNvPr id="0" name=""/>
        <dsp:cNvSpPr/>
      </dsp:nvSpPr>
      <dsp:spPr>
        <a:xfrm>
          <a:off x="0" y="3709242"/>
          <a:ext cx="3128433" cy="17650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latin typeface="Arial" pitchFamily="34" charset="0"/>
              <a:cs typeface="Arial" pitchFamily="34" charset="0"/>
            </a:rPr>
            <a:t>Временной аспект деятельности</a:t>
          </a:r>
          <a:endParaRPr lang="ru-RU" sz="2000" b="1" i="1" kern="1200" dirty="0">
            <a:latin typeface="Arial" pitchFamily="34" charset="0"/>
            <a:cs typeface="Arial" pitchFamily="34" charset="0"/>
          </a:endParaRPr>
        </a:p>
      </dsp:txBody>
      <dsp:txXfrm>
        <a:off x="86162" y="3795404"/>
        <a:ext cx="2956109" cy="15927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79177-C944-41A3-9467-E238526B58D6}">
      <dsp:nvSpPr>
        <dsp:cNvPr id="0" name=""/>
        <dsp:cNvSpPr/>
      </dsp:nvSpPr>
      <dsp:spPr>
        <a:xfrm rot="21300000">
          <a:off x="27144" y="2519233"/>
          <a:ext cx="8791260" cy="1006732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8357E-2F1D-447A-86D6-454A1F2204C8}">
      <dsp:nvSpPr>
        <dsp:cNvPr id="0" name=""/>
        <dsp:cNvSpPr/>
      </dsp:nvSpPr>
      <dsp:spPr>
        <a:xfrm>
          <a:off x="1061466" y="302260"/>
          <a:ext cx="2653665" cy="2418080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E992C-E332-4667-ADF8-0F98B60948CF}">
      <dsp:nvSpPr>
        <dsp:cNvPr id="0" name=""/>
        <dsp:cNvSpPr/>
      </dsp:nvSpPr>
      <dsp:spPr>
        <a:xfrm>
          <a:off x="4688141" y="0"/>
          <a:ext cx="2830576" cy="2538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РАСХОДЫ</a:t>
          </a:r>
          <a:endParaRPr lang="ru-RU" sz="4200" kern="1200" dirty="0"/>
        </a:p>
      </dsp:txBody>
      <dsp:txXfrm>
        <a:off x="4688141" y="0"/>
        <a:ext cx="2830576" cy="2538984"/>
      </dsp:txXfrm>
    </dsp:sp>
    <dsp:sp modelId="{1231DBFF-8B9C-491F-8FFB-D7AA5238F9DA}">
      <dsp:nvSpPr>
        <dsp:cNvPr id="0" name=""/>
        <dsp:cNvSpPr/>
      </dsp:nvSpPr>
      <dsp:spPr>
        <a:xfrm>
          <a:off x="5130419" y="3324860"/>
          <a:ext cx="2653665" cy="2418080"/>
        </a:xfrm>
        <a:prstGeom prst="upArrow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17836-D9BA-4707-B720-40CEF7863AF1}">
      <dsp:nvSpPr>
        <dsp:cNvPr id="0" name=""/>
        <dsp:cNvSpPr/>
      </dsp:nvSpPr>
      <dsp:spPr>
        <a:xfrm>
          <a:off x="1326832" y="3506216"/>
          <a:ext cx="2830576" cy="2538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ДОХОДЫ</a:t>
          </a:r>
          <a:endParaRPr lang="ru-RU" sz="4200" kern="1200" dirty="0"/>
        </a:p>
      </dsp:txBody>
      <dsp:txXfrm>
        <a:off x="1326832" y="3506216"/>
        <a:ext cx="2830576" cy="25389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DDB46-784D-4AEF-B7BA-A22AA3C127FC}">
      <dsp:nvSpPr>
        <dsp:cNvPr id="0" name=""/>
        <dsp:cNvSpPr/>
      </dsp:nvSpPr>
      <dsp:spPr>
        <a:xfrm rot="5400000">
          <a:off x="-185966" y="189497"/>
          <a:ext cx="1239777" cy="8678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</a:t>
          </a:r>
          <a:endParaRPr lang="ru-RU" sz="2400" kern="1200" dirty="0"/>
        </a:p>
      </dsp:txBody>
      <dsp:txXfrm rot="-5400000">
        <a:off x="1" y="437452"/>
        <a:ext cx="867844" cy="371933"/>
      </dsp:txXfrm>
    </dsp:sp>
    <dsp:sp modelId="{D6F06F30-71D1-4A0B-B558-A6F397474BC5}">
      <dsp:nvSpPr>
        <dsp:cNvPr id="0" name=""/>
        <dsp:cNvSpPr/>
      </dsp:nvSpPr>
      <dsp:spPr>
        <a:xfrm rot="5400000">
          <a:off x="4145794" y="-3274419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Бизнес-план</a:t>
          </a:r>
          <a:endParaRPr lang="ru-RU" sz="2700" kern="1200" dirty="0"/>
        </a:p>
      </dsp:txBody>
      <dsp:txXfrm rot="-5400000">
        <a:off x="867845" y="42869"/>
        <a:ext cx="7322416" cy="727177"/>
      </dsp:txXfrm>
    </dsp:sp>
    <dsp:sp modelId="{E2403EC4-2178-4587-9D51-DBD0BA1EFC69}">
      <dsp:nvSpPr>
        <dsp:cNvPr id="0" name=""/>
        <dsp:cNvSpPr/>
      </dsp:nvSpPr>
      <dsp:spPr>
        <a:xfrm rot="5400000">
          <a:off x="-185966" y="1282538"/>
          <a:ext cx="1239777" cy="86784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</a:t>
          </a:r>
          <a:endParaRPr lang="ru-RU" sz="2400" kern="1200" dirty="0"/>
        </a:p>
      </dsp:txBody>
      <dsp:txXfrm rot="-5400000">
        <a:off x="1" y="1530493"/>
        <a:ext cx="867844" cy="371933"/>
      </dsp:txXfrm>
    </dsp:sp>
    <dsp:sp modelId="{87AF3003-5991-4177-BA16-1A66DA8F7987}">
      <dsp:nvSpPr>
        <dsp:cNvPr id="0" name=""/>
        <dsp:cNvSpPr/>
      </dsp:nvSpPr>
      <dsp:spPr>
        <a:xfrm rot="5400000">
          <a:off x="4145794" y="-2181378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Формы бухгалтерской отчетности</a:t>
          </a:r>
          <a:endParaRPr lang="ru-RU" sz="2700" kern="1200" dirty="0"/>
        </a:p>
      </dsp:txBody>
      <dsp:txXfrm rot="-5400000">
        <a:off x="867845" y="1135910"/>
        <a:ext cx="7322416" cy="727177"/>
      </dsp:txXfrm>
    </dsp:sp>
    <dsp:sp modelId="{8C6C515A-395C-4B37-A840-4A5AE6468E16}">
      <dsp:nvSpPr>
        <dsp:cNvPr id="0" name=""/>
        <dsp:cNvSpPr/>
      </dsp:nvSpPr>
      <dsp:spPr>
        <a:xfrm rot="5400000">
          <a:off x="-185966" y="2375579"/>
          <a:ext cx="1239777" cy="86784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</a:t>
          </a:r>
          <a:endParaRPr lang="ru-RU" sz="2400" kern="1200" dirty="0"/>
        </a:p>
      </dsp:txBody>
      <dsp:txXfrm rot="-5400000">
        <a:off x="1" y="2623534"/>
        <a:ext cx="867844" cy="371933"/>
      </dsp:txXfrm>
    </dsp:sp>
    <dsp:sp modelId="{CAD12B4D-7CB3-4690-A70E-1164086521F5}">
      <dsp:nvSpPr>
        <dsp:cNvPr id="0" name=""/>
        <dsp:cNvSpPr/>
      </dsp:nvSpPr>
      <dsp:spPr>
        <a:xfrm rot="5400000">
          <a:off x="4145794" y="-1088336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Форма статистической отчетности № П-3</a:t>
          </a:r>
          <a:endParaRPr lang="ru-RU" sz="2700" kern="1200" dirty="0"/>
        </a:p>
      </dsp:txBody>
      <dsp:txXfrm rot="-5400000">
        <a:off x="867845" y="2228952"/>
        <a:ext cx="7322416" cy="727177"/>
      </dsp:txXfrm>
    </dsp:sp>
    <dsp:sp modelId="{BD9028FD-F491-4810-B85E-CD890CA94F9C}">
      <dsp:nvSpPr>
        <dsp:cNvPr id="0" name=""/>
        <dsp:cNvSpPr/>
      </dsp:nvSpPr>
      <dsp:spPr>
        <a:xfrm rot="5400000">
          <a:off x="-185966" y="3468621"/>
          <a:ext cx="1239777" cy="86784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</a:t>
          </a:r>
          <a:endParaRPr lang="ru-RU" sz="2400" kern="1200" dirty="0"/>
        </a:p>
      </dsp:txBody>
      <dsp:txXfrm rot="-5400000">
        <a:off x="1" y="3716576"/>
        <a:ext cx="867844" cy="371933"/>
      </dsp:txXfrm>
    </dsp:sp>
    <dsp:sp modelId="{D0B0EE9B-65D8-4096-8C3A-74887C0EE08A}">
      <dsp:nvSpPr>
        <dsp:cNvPr id="0" name=""/>
        <dsp:cNvSpPr/>
      </dsp:nvSpPr>
      <dsp:spPr>
        <a:xfrm rot="5400000">
          <a:off x="4145794" y="4704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Первичные документы на отгрузку продукции</a:t>
          </a:r>
          <a:endParaRPr lang="ru-RU" sz="2700" kern="1200" dirty="0"/>
        </a:p>
      </dsp:txBody>
      <dsp:txXfrm rot="-5400000">
        <a:off x="867845" y="3321993"/>
        <a:ext cx="7322416" cy="7271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62E325-6D8D-4017-9850-B96E4994148A}">
      <dsp:nvSpPr>
        <dsp:cNvPr id="0" name=""/>
        <dsp:cNvSpPr/>
      </dsp:nvSpPr>
      <dsp:spPr>
        <a:xfrm>
          <a:off x="0" y="0"/>
          <a:ext cx="8775974" cy="1930714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Концепции расчета финансовых результатов</a:t>
          </a:r>
          <a:endParaRPr lang="ru-RU" sz="3200" kern="1200" dirty="0"/>
        </a:p>
      </dsp:txBody>
      <dsp:txXfrm>
        <a:off x="0" y="0"/>
        <a:ext cx="8775974" cy="1930714"/>
      </dsp:txXfrm>
    </dsp:sp>
    <dsp:sp modelId="{9AA1AE49-847E-43A5-A5DE-EF114973D535}">
      <dsp:nvSpPr>
        <dsp:cNvPr id="0" name=""/>
        <dsp:cNvSpPr/>
      </dsp:nvSpPr>
      <dsp:spPr>
        <a:xfrm>
          <a:off x="4285" y="1930714"/>
          <a:ext cx="2922467" cy="40545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Экономическая прибыль</a:t>
          </a:r>
          <a:endParaRPr lang="ru-RU" sz="2800" kern="1200" dirty="0"/>
        </a:p>
      </dsp:txBody>
      <dsp:txXfrm>
        <a:off x="4285" y="1930714"/>
        <a:ext cx="2922467" cy="4054500"/>
      </dsp:txXfrm>
    </dsp:sp>
    <dsp:sp modelId="{47E5083F-D389-455A-A8A1-155C22017471}">
      <dsp:nvSpPr>
        <dsp:cNvPr id="0" name=""/>
        <dsp:cNvSpPr/>
      </dsp:nvSpPr>
      <dsp:spPr>
        <a:xfrm>
          <a:off x="2926753" y="1930714"/>
          <a:ext cx="2922467" cy="405450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Бухгалтерская прибыль</a:t>
          </a:r>
          <a:endParaRPr lang="ru-RU" sz="2800" kern="1200" dirty="0"/>
        </a:p>
      </dsp:txBody>
      <dsp:txXfrm>
        <a:off x="2926753" y="1930714"/>
        <a:ext cx="2922467" cy="4054500"/>
      </dsp:txXfrm>
    </dsp:sp>
    <dsp:sp modelId="{EC632A08-23AF-4433-9F5E-477271E746F2}">
      <dsp:nvSpPr>
        <dsp:cNvPr id="0" name=""/>
        <dsp:cNvSpPr/>
      </dsp:nvSpPr>
      <dsp:spPr>
        <a:xfrm>
          <a:off x="5849220" y="1930714"/>
          <a:ext cx="2922467" cy="405450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Финансовый результат на основе определения чистого денежного потока</a:t>
          </a:r>
          <a:endParaRPr lang="ru-RU" sz="2800" kern="1200" dirty="0"/>
        </a:p>
      </dsp:txBody>
      <dsp:txXfrm>
        <a:off x="5849220" y="1930714"/>
        <a:ext cx="2922467" cy="4054500"/>
      </dsp:txXfrm>
    </dsp:sp>
    <dsp:sp modelId="{3BEA6100-4278-4784-80B5-86009C97EA7E}">
      <dsp:nvSpPr>
        <dsp:cNvPr id="0" name=""/>
        <dsp:cNvSpPr/>
      </dsp:nvSpPr>
      <dsp:spPr>
        <a:xfrm>
          <a:off x="0" y="5985214"/>
          <a:ext cx="8775974" cy="45050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ED0C0-F88A-41D7-8AFB-DE5FEBA86A48}">
      <dsp:nvSpPr>
        <dsp:cNvPr id="0" name=""/>
        <dsp:cNvSpPr/>
      </dsp:nvSpPr>
      <dsp:spPr>
        <a:xfrm>
          <a:off x="2728945" y="3004892"/>
          <a:ext cx="3387658" cy="23882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Бухгалтерская прибыль</a:t>
          </a:r>
          <a:endParaRPr lang="ru-RU" sz="2800" kern="1200" dirty="0"/>
        </a:p>
      </dsp:txBody>
      <dsp:txXfrm>
        <a:off x="3225056" y="3354650"/>
        <a:ext cx="2395436" cy="1688782"/>
      </dsp:txXfrm>
    </dsp:sp>
    <dsp:sp modelId="{E9B3A4B4-DD3D-413D-91A0-BFD9CBC0CB0D}">
      <dsp:nvSpPr>
        <dsp:cNvPr id="0" name=""/>
        <dsp:cNvSpPr/>
      </dsp:nvSpPr>
      <dsp:spPr>
        <a:xfrm rot="11700000">
          <a:off x="1192330" y="3142218"/>
          <a:ext cx="1666615" cy="6806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5B5CEF-A2C6-45FF-AD8F-FC57DCDF6CC3}">
      <dsp:nvSpPr>
        <dsp:cNvPr id="0" name=""/>
        <dsp:cNvSpPr/>
      </dsp:nvSpPr>
      <dsp:spPr>
        <a:xfrm>
          <a:off x="1485" y="2410780"/>
          <a:ext cx="2268883" cy="18151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Метод начисления амортизации</a:t>
          </a:r>
          <a:endParaRPr lang="ru-RU" sz="2400" kern="1200" dirty="0"/>
        </a:p>
      </dsp:txBody>
      <dsp:txXfrm>
        <a:off x="54648" y="2463943"/>
        <a:ext cx="2162557" cy="1708780"/>
      </dsp:txXfrm>
    </dsp:sp>
    <dsp:sp modelId="{CFAE6F5E-BFCB-482E-A6A6-458F2ECCD050}">
      <dsp:nvSpPr>
        <dsp:cNvPr id="0" name=""/>
        <dsp:cNvSpPr/>
      </dsp:nvSpPr>
      <dsp:spPr>
        <a:xfrm rot="14700000">
          <a:off x="2397843" y="1695896"/>
          <a:ext cx="2032789" cy="6806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AB9FCB-2A58-4C4F-8F30-35924D6C8476}">
      <dsp:nvSpPr>
        <dsp:cNvPr id="0" name=""/>
        <dsp:cNvSpPr/>
      </dsp:nvSpPr>
      <dsp:spPr>
        <a:xfrm>
          <a:off x="1689102" y="207508"/>
          <a:ext cx="2591178" cy="18151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Метод оценки остатков незавершенного производства</a:t>
          </a:r>
          <a:endParaRPr lang="ru-RU" sz="2400" kern="1200" dirty="0"/>
        </a:p>
      </dsp:txBody>
      <dsp:txXfrm>
        <a:off x="1742265" y="260671"/>
        <a:ext cx="2484852" cy="1708780"/>
      </dsp:txXfrm>
    </dsp:sp>
    <dsp:sp modelId="{D1955BE6-5FCE-47C4-A7A9-E43EF2B0EF30}">
      <dsp:nvSpPr>
        <dsp:cNvPr id="0" name=""/>
        <dsp:cNvSpPr/>
      </dsp:nvSpPr>
      <dsp:spPr>
        <a:xfrm rot="17700000">
          <a:off x="4414916" y="1695896"/>
          <a:ext cx="2032789" cy="6806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4A85DA3-E35A-41D0-A510-E6A8D3F4E8DA}">
      <dsp:nvSpPr>
        <dsp:cNvPr id="0" name=""/>
        <dsp:cNvSpPr/>
      </dsp:nvSpPr>
      <dsp:spPr>
        <a:xfrm>
          <a:off x="4726416" y="207508"/>
          <a:ext cx="2268883" cy="18151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Метод оценки ТМЦ при списании их на затраты</a:t>
          </a:r>
          <a:endParaRPr lang="ru-RU" sz="2400" kern="1200" dirty="0"/>
        </a:p>
      </dsp:txBody>
      <dsp:txXfrm>
        <a:off x="4779579" y="260671"/>
        <a:ext cx="2162557" cy="1708780"/>
      </dsp:txXfrm>
    </dsp:sp>
    <dsp:sp modelId="{719A3B3B-A7AC-4965-A579-C45532D30BFE}">
      <dsp:nvSpPr>
        <dsp:cNvPr id="0" name=""/>
        <dsp:cNvSpPr/>
      </dsp:nvSpPr>
      <dsp:spPr>
        <a:xfrm rot="20700000">
          <a:off x="6071401" y="3193677"/>
          <a:ext cx="1666615" cy="6806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DB0B463-FAEF-4418-9C9B-4204D04B3D77}">
      <dsp:nvSpPr>
        <dsp:cNvPr id="0" name=""/>
        <dsp:cNvSpPr/>
      </dsp:nvSpPr>
      <dsp:spPr>
        <a:xfrm>
          <a:off x="6575180" y="2410780"/>
          <a:ext cx="2268883" cy="18151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Методы </a:t>
          </a:r>
          <a:r>
            <a:rPr lang="ru-RU" sz="2000" kern="1200" dirty="0" err="1" smtClean="0"/>
            <a:t>калькулирования</a:t>
          </a:r>
          <a:r>
            <a:rPr lang="ru-RU" sz="2000" kern="1200" dirty="0" smtClean="0"/>
            <a:t> себестоимости</a:t>
          </a:r>
          <a:endParaRPr lang="ru-RU" sz="2000" kern="1200" dirty="0"/>
        </a:p>
      </dsp:txBody>
      <dsp:txXfrm>
        <a:off x="6628343" y="2463943"/>
        <a:ext cx="2162557" cy="17087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23EDA-A40F-4137-BCDA-DF3E1E18BF24}">
      <dsp:nvSpPr>
        <dsp:cNvPr id="0" name=""/>
        <dsp:cNvSpPr/>
      </dsp:nvSpPr>
      <dsp:spPr>
        <a:xfrm>
          <a:off x="0" y="325119"/>
          <a:ext cx="8534400" cy="3413760"/>
        </a:xfrm>
        <a:prstGeom prst="leftRightRibb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CCBDA1F-844D-4117-9083-0C467105E57B}">
      <dsp:nvSpPr>
        <dsp:cNvPr id="0" name=""/>
        <dsp:cNvSpPr/>
      </dsp:nvSpPr>
      <dsp:spPr>
        <a:xfrm>
          <a:off x="1024128" y="922527"/>
          <a:ext cx="2816352" cy="1672742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Необходимый объем инвестиций  для производственного развития</a:t>
          </a:r>
          <a:endParaRPr lang="ru-RU" sz="2400" kern="1200" dirty="0"/>
        </a:p>
      </dsp:txBody>
      <dsp:txXfrm>
        <a:off x="1024128" y="922527"/>
        <a:ext cx="2816352" cy="1672742"/>
      </dsp:txXfrm>
    </dsp:sp>
    <dsp:sp modelId="{7C83B76C-6888-4BC6-AE44-FA428CE4D185}">
      <dsp:nvSpPr>
        <dsp:cNvPr id="0" name=""/>
        <dsp:cNvSpPr/>
      </dsp:nvSpPr>
      <dsp:spPr>
        <a:xfrm>
          <a:off x="4267200" y="1468729"/>
          <a:ext cx="3328415" cy="1672742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Необходимая норма доходности на вложенный капитал собственникам</a:t>
          </a:r>
          <a:endParaRPr lang="ru-RU" sz="2400" kern="1200" dirty="0"/>
        </a:p>
      </dsp:txBody>
      <dsp:txXfrm>
        <a:off x="4267200" y="1468729"/>
        <a:ext cx="3328415" cy="16727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7E763-4915-4EF5-B41E-40C38D1E48E7}">
      <dsp:nvSpPr>
        <dsp:cNvPr id="0" name=""/>
        <dsp:cNvSpPr/>
      </dsp:nvSpPr>
      <dsp:spPr>
        <a:xfrm>
          <a:off x="3449319" y="1677"/>
          <a:ext cx="5173980" cy="1331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Рост налоговой нагрузки приводит к занижению прибыли </a:t>
          </a:r>
          <a:endParaRPr lang="ru-RU" sz="2000" kern="1200" dirty="0"/>
        </a:p>
      </dsp:txBody>
      <dsp:txXfrm>
        <a:off x="3449319" y="168065"/>
        <a:ext cx="4674817" cy="998325"/>
      </dsp:txXfrm>
    </dsp:sp>
    <dsp:sp modelId="{234FB0B7-C92A-4363-AC0C-46E92EE4B3F3}">
      <dsp:nvSpPr>
        <dsp:cNvPr id="0" name=""/>
        <dsp:cNvSpPr/>
      </dsp:nvSpPr>
      <dsp:spPr>
        <a:xfrm>
          <a:off x="0" y="1677"/>
          <a:ext cx="3449320" cy="13311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Правовые ограничения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64979" y="66656"/>
        <a:ext cx="3319362" cy="1201143"/>
      </dsp:txXfrm>
    </dsp:sp>
    <dsp:sp modelId="{C3354496-E01F-4B05-9853-7DCA56FFBE54}">
      <dsp:nvSpPr>
        <dsp:cNvPr id="0" name=""/>
        <dsp:cNvSpPr/>
      </dsp:nvSpPr>
      <dsp:spPr>
        <a:xfrm>
          <a:off x="3449319" y="1465889"/>
          <a:ext cx="5173980" cy="1331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Стимулирует к капитализации прибыли</a:t>
          </a:r>
          <a:endParaRPr lang="ru-RU" sz="2000" kern="1200" dirty="0"/>
        </a:p>
      </dsp:txBody>
      <dsp:txXfrm>
        <a:off x="3449319" y="1632277"/>
        <a:ext cx="4674817" cy="998325"/>
      </dsp:txXfrm>
    </dsp:sp>
    <dsp:sp modelId="{039696C5-FA63-4424-8366-75BBB3BEA03F}">
      <dsp:nvSpPr>
        <dsp:cNvPr id="0" name=""/>
        <dsp:cNvSpPr/>
      </dsp:nvSpPr>
      <dsp:spPr>
        <a:xfrm>
          <a:off x="0" y="1465889"/>
          <a:ext cx="3449320" cy="1331101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Система налоговых льгот на реинвестирование прибыли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64979" y="1530868"/>
        <a:ext cx="3319362" cy="1201143"/>
      </dsp:txXfrm>
    </dsp:sp>
    <dsp:sp modelId="{5AC9D0D8-7949-4848-A408-790811D9553C}">
      <dsp:nvSpPr>
        <dsp:cNvPr id="0" name=""/>
        <dsp:cNvSpPr/>
      </dsp:nvSpPr>
      <dsp:spPr>
        <a:xfrm>
          <a:off x="3449319" y="2930101"/>
          <a:ext cx="5173980" cy="1331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Рост которого способствует повышению доли капитализированной части прибыли и наоборот</a:t>
          </a:r>
          <a:endParaRPr lang="ru-RU" sz="2000" kern="1200" dirty="0"/>
        </a:p>
      </dsp:txBody>
      <dsp:txXfrm>
        <a:off x="3449319" y="3096489"/>
        <a:ext cx="4674817" cy="998325"/>
      </dsp:txXfrm>
    </dsp:sp>
    <dsp:sp modelId="{08865333-773C-49F3-AEDE-74B69FD4D3C9}">
      <dsp:nvSpPr>
        <dsp:cNvPr id="0" name=""/>
        <dsp:cNvSpPr/>
      </dsp:nvSpPr>
      <dsp:spPr>
        <a:xfrm>
          <a:off x="0" y="2930101"/>
          <a:ext cx="3449320" cy="1331101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Рыночный уровень прибыли на инвестированный капитал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64979" y="2995080"/>
        <a:ext cx="3319362" cy="1201143"/>
      </dsp:txXfrm>
    </dsp:sp>
    <dsp:sp modelId="{24E12DB7-1614-43A8-B5D0-E8F3B82721D6}">
      <dsp:nvSpPr>
        <dsp:cNvPr id="0" name=""/>
        <dsp:cNvSpPr/>
      </dsp:nvSpPr>
      <dsp:spPr>
        <a:xfrm>
          <a:off x="3449319" y="4395990"/>
          <a:ext cx="5173980" cy="1331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При высоком  ее уровне выгоднее использовать прибыль и наоборот</a:t>
          </a:r>
          <a:endParaRPr lang="ru-RU" sz="2000" kern="1200" dirty="0"/>
        </a:p>
      </dsp:txBody>
      <dsp:txXfrm>
        <a:off x="3449319" y="4562378"/>
        <a:ext cx="4674817" cy="998325"/>
      </dsp:txXfrm>
    </dsp:sp>
    <dsp:sp modelId="{D55C998D-AB29-4D5C-A938-2E477083700B}">
      <dsp:nvSpPr>
        <dsp:cNvPr id="0" name=""/>
        <dsp:cNvSpPr/>
      </dsp:nvSpPr>
      <dsp:spPr>
        <a:xfrm>
          <a:off x="0" y="4395990"/>
          <a:ext cx="3449320" cy="1331101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Цена внешних источников формирования инвестиционных ресурсов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64979" y="4460969"/>
        <a:ext cx="3319362" cy="12011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66A2E-8CDF-4A9A-A14F-3D340CB37D5B}">
      <dsp:nvSpPr>
        <dsp:cNvPr id="0" name=""/>
        <dsp:cNvSpPr/>
      </dsp:nvSpPr>
      <dsp:spPr>
        <a:xfrm>
          <a:off x="3502660" y="0"/>
          <a:ext cx="5253990" cy="17831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При низком уровне большая часть идет на  создание обязательных резервов, дивиденды по привилегированным акция, социальные программы</a:t>
          </a:r>
          <a:endParaRPr lang="ru-RU" sz="1800" kern="1200" dirty="0"/>
        </a:p>
      </dsp:txBody>
      <dsp:txXfrm>
        <a:off x="3502660" y="222891"/>
        <a:ext cx="4585317" cy="1337345"/>
      </dsp:txXfrm>
    </dsp:sp>
    <dsp:sp modelId="{DBB1015A-4FC0-41AE-BC13-FB6E534788FF}">
      <dsp:nvSpPr>
        <dsp:cNvPr id="0" name=""/>
        <dsp:cNvSpPr/>
      </dsp:nvSpPr>
      <dsp:spPr>
        <a:xfrm>
          <a:off x="0" y="0"/>
          <a:ext cx="3502660" cy="178312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Уровень рентабельности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87045" y="87045"/>
        <a:ext cx="3328570" cy="1609037"/>
      </dsp:txXfrm>
    </dsp:sp>
    <dsp:sp modelId="{1F926B56-FA7C-4940-9981-288C18BD8355}">
      <dsp:nvSpPr>
        <dsp:cNvPr id="0" name=""/>
        <dsp:cNvSpPr/>
      </dsp:nvSpPr>
      <dsp:spPr>
        <a:xfrm>
          <a:off x="3502660" y="1961440"/>
          <a:ext cx="5253990" cy="17831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Капитализация прибыли с целью ускорения  их завершения</a:t>
          </a:r>
          <a:endParaRPr lang="ru-RU" sz="2000" kern="1200" dirty="0"/>
        </a:p>
      </dsp:txBody>
      <dsp:txXfrm>
        <a:off x="3502660" y="2184331"/>
        <a:ext cx="4585317" cy="1337345"/>
      </dsp:txXfrm>
    </dsp:sp>
    <dsp:sp modelId="{37E7CCD4-6592-448F-A143-DDC975A6FB37}">
      <dsp:nvSpPr>
        <dsp:cNvPr id="0" name=""/>
        <dsp:cNvSpPr/>
      </dsp:nvSpPr>
      <dsp:spPr>
        <a:xfrm>
          <a:off x="0" y="1961440"/>
          <a:ext cx="3502660" cy="1783127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Наличие высокодоходных инвестиционных  проектов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87045" y="2048485"/>
        <a:ext cx="3328570" cy="1609037"/>
      </dsp:txXfrm>
    </dsp:sp>
    <dsp:sp modelId="{B85A4E6D-2A3B-4EB6-976E-7EAE66121A02}">
      <dsp:nvSpPr>
        <dsp:cNvPr id="0" name=""/>
        <dsp:cNvSpPr/>
      </dsp:nvSpPr>
      <dsp:spPr>
        <a:xfrm>
          <a:off x="3502660" y="3922880"/>
          <a:ext cx="5253990" cy="17831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Является индикатором финансового риска и одним из факторов, определяющих доходность собственного капитала</a:t>
          </a:r>
          <a:endParaRPr lang="ru-RU" sz="1800" kern="1200" dirty="0"/>
        </a:p>
      </dsp:txBody>
      <dsp:txXfrm>
        <a:off x="3502660" y="4145771"/>
        <a:ext cx="4585317" cy="1337345"/>
      </dsp:txXfrm>
    </dsp:sp>
    <dsp:sp modelId="{97BE039C-F28E-4706-9DF3-9BE07F025D08}">
      <dsp:nvSpPr>
        <dsp:cNvPr id="0" name=""/>
        <dsp:cNvSpPr/>
      </dsp:nvSpPr>
      <dsp:spPr>
        <a:xfrm>
          <a:off x="0" y="3922880"/>
          <a:ext cx="3502660" cy="1783127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Уровень финансового рычага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87045" y="4009925"/>
        <a:ext cx="3328570" cy="16090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9AE1A-1521-4900-B171-E90D8EDF497F}">
      <dsp:nvSpPr>
        <dsp:cNvPr id="0" name=""/>
        <dsp:cNvSpPr/>
      </dsp:nvSpPr>
      <dsp:spPr>
        <a:xfrm>
          <a:off x="3360419" y="656"/>
          <a:ext cx="5040630" cy="25605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Использование амортизационного фонда, выручки от продажи основных средств  позволяет увеличить  потребляемую часть  прибыли.</a:t>
          </a:r>
          <a:endParaRPr lang="ru-RU" sz="2000" kern="1200" dirty="0"/>
        </a:p>
      </dsp:txBody>
      <dsp:txXfrm>
        <a:off x="3360419" y="320724"/>
        <a:ext cx="4080427" cy="1920405"/>
      </dsp:txXfrm>
    </dsp:sp>
    <dsp:sp modelId="{2D0FB659-3A12-4982-A8C8-E58AD4E42954}">
      <dsp:nvSpPr>
        <dsp:cNvPr id="0" name=""/>
        <dsp:cNvSpPr/>
      </dsp:nvSpPr>
      <dsp:spPr>
        <a:xfrm>
          <a:off x="0" y="656"/>
          <a:ext cx="3360420" cy="25605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Наличие альтернативных внутренних источников инвестиционных ресурсов 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124995" y="125651"/>
        <a:ext cx="3110430" cy="2310551"/>
      </dsp:txXfrm>
    </dsp:sp>
    <dsp:sp modelId="{F172A91B-9D9A-4309-A2C1-05CC7E6D92B9}">
      <dsp:nvSpPr>
        <dsp:cNvPr id="0" name=""/>
        <dsp:cNvSpPr/>
      </dsp:nvSpPr>
      <dsp:spPr>
        <a:xfrm>
          <a:off x="3360419" y="2817252"/>
          <a:ext cx="5040630" cy="25605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При низком уровне необходимо увеличивать часть прибыли, направляемую на пополнение оборотного капитала.</a:t>
          </a:r>
          <a:endParaRPr lang="ru-RU" sz="2000" kern="1200" dirty="0"/>
        </a:p>
      </dsp:txBody>
      <dsp:txXfrm>
        <a:off x="3360419" y="3137320"/>
        <a:ext cx="4080427" cy="1920405"/>
      </dsp:txXfrm>
    </dsp:sp>
    <dsp:sp modelId="{6806660A-6C30-40DE-8F0B-51533AC61768}">
      <dsp:nvSpPr>
        <dsp:cNvPr id="0" name=""/>
        <dsp:cNvSpPr/>
      </dsp:nvSpPr>
      <dsp:spPr>
        <a:xfrm>
          <a:off x="0" y="2817252"/>
          <a:ext cx="3360420" cy="2560541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latin typeface="Arial" pitchFamily="34" charset="0"/>
              <a:cs typeface="Arial" pitchFamily="34" charset="0"/>
            </a:rPr>
            <a:t>Текущая платежеспособность </a:t>
          </a:r>
          <a:endParaRPr lang="ru-RU" sz="2000" i="1" kern="1200" dirty="0">
            <a:latin typeface="Arial" pitchFamily="34" charset="0"/>
            <a:cs typeface="Arial" pitchFamily="34" charset="0"/>
          </a:endParaRPr>
        </a:p>
      </dsp:txBody>
      <dsp:txXfrm>
        <a:off x="124995" y="2942247"/>
        <a:ext cx="3110430" cy="2310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1D4DFC0-466C-400B-B4E5-BA86DB43A09E}" type="datetimeFigureOut">
              <a:rPr lang="ru-RU"/>
              <a:pPr>
                <a:defRPr/>
              </a:pPr>
              <a:t>02.12.2015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B633EA-3FC1-44A4-BA4A-C5F84D654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258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E7C8B-2122-467B-88DD-63EC552EC84F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04819-3B93-4273-BB13-ABEC8E48C2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74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8D880E-06FA-4548-A969-306204F5D7C6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ru-RU" smtClean="0"/>
              <a:t>К </a:t>
            </a:r>
            <a:r>
              <a:rPr lang="ru-RU" i="1" smtClean="0"/>
              <a:t>внутренним </a:t>
            </a:r>
            <a:r>
              <a:rPr lang="ru-RU" smtClean="0"/>
              <a:t>относятся факторы, которые зависят от деятельности самого предприятия и характеризуют различные стороны работы его коллектива. Они подразделяются на производственные и внепроизводственные. Производственные факторы отражают наличие и использование основных элементов производственного процесса, участвующих в формировании прибыли, — это средства труда, предметы труда и сам труд. Внепроизводственные факторы связаны в основном с коммерческой, природоохранной, претензионной и другими аналогичными видами деятельности предприятий.</a:t>
            </a:r>
          </a:p>
          <a:p>
            <a:r>
              <a:rPr lang="ru-RU" smtClean="0"/>
              <a:t>К </a:t>
            </a:r>
            <a:r>
              <a:rPr lang="ru-RU" i="1" smtClean="0"/>
              <a:t>внешним факторам </a:t>
            </a:r>
            <a:r>
              <a:rPr lang="ru-RU" smtClean="0"/>
              <a:t>относятся факторы, которые не зависят от деятельности самого предприятия, но некоторые из них могут оказывать влияние на темпы роста прибыли и рентабельности произ­водства. Их можно разделить на две группы: обусловленные конъ­юнктурой рынка и связанные с государственным регулированием предпринимательской деятельности. К первой группе относятся уровень инфляции, уровень концентрации рынка, измеряющий изменение конкурентной среды, факторы платежеспособности спроса, предложение на рынке товаров, работ и услуг. Во вторую группу входят налоговая политика, влияющая на размер налоговых ставок, таможенная политика, административные ограничения.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dirty="0" smtClean="0"/>
              <a:t>Под </a:t>
            </a:r>
            <a:r>
              <a:rPr lang="ru-RU" b="1" dirty="0" smtClean="0"/>
              <a:t>резервами роста прибыли </a:t>
            </a:r>
            <a:r>
              <a:rPr lang="ru-RU" dirty="0" smtClean="0"/>
              <a:t>понимаются количественно измеримые возможности ее дополни­тельного получения. Они выявляются как на стадии планирова­ния, так и в процессе выполнения планов.</a:t>
            </a:r>
          </a:p>
          <a:p>
            <a:r>
              <a:rPr lang="ru-RU" dirty="0" smtClean="0"/>
              <a:t>Резервы роста прибыли рассчитываются для каждого вида то­варной продукции. Основными их источниками можно назвать увеличение объема реализации продукции, повышение цен, сни­жение себестоимости продукции, повышение качества товарной продукции, поиск более выгодных рынков сбыта и реализация в оптимальные сроки </a:t>
            </a:r>
          </a:p>
          <a:p>
            <a:r>
              <a:rPr lang="ru-RU" dirty="0" smtClean="0"/>
              <a:t>Расчет резервов роста прибыли происходит в три этапа. На пер­вом (аналитическом) этапе выявляют и количественно оценивают резервы; на втором (организационном) разрабатывают комплекс инженерно-технических, организационных, экономических и со­циальных мероприятий, обеспечивающих использование выявлен­ных резервов. На третьем (функциональном) этапе практически ре­ализуют мероприятия и ведут контроль за их выполнением.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z="1000" dirty="0" smtClean="0"/>
              <a:t>Для анализа рентабельности используется целый ряд показателей, которые можно объединить в следующие группы:</a:t>
            </a:r>
          </a:p>
          <a:p>
            <a:r>
              <a:rPr lang="ru-RU" sz="1000" dirty="0" smtClean="0"/>
              <a:t>¾ показатели, рассчитанные на основе прибыли;</a:t>
            </a:r>
          </a:p>
          <a:p>
            <a:r>
              <a:rPr lang="ru-RU" sz="1000" dirty="0" smtClean="0"/>
              <a:t>¾ показатели, рассчитанные на основе производственных </a:t>
            </a:r>
            <a:r>
              <a:rPr lang="ru-RU" sz="1000" b="1" u="sng" dirty="0" smtClean="0"/>
              <a:t>активов</a:t>
            </a:r>
            <a:r>
              <a:rPr lang="ru-RU" sz="1000" dirty="0" smtClean="0"/>
              <a:t>;</a:t>
            </a:r>
          </a:p>
          <a:p>
            <a:r>
              <a:rPr lang="ru-RU" sz="1000" dirty="0" smtClean="0"/>
              <a:t>¾ показатели, рассчитанные на основе потоков наличных </a:t>
            </a:r>
            <a:r>
              <a:rPr lang="ru-RU" sz="1000" b="1" u="sng" dirty="0" smtClean="0"/>
              <a:t>денежных средств</a:t>
            </a:r>
            <a:r>
              <a:rPr lang="ru-RU" sz="1000" dirty="0" smtClean="0"/>
              <a:t>.</a:t>
            </a:r>
          </a:p>
          <a:p>
            <a:r>
              <a:rPr lang="ru-RU" sz="1000" dirty="0" smtClean="0"/>
              <a:t>Первая группа показателей формируется на основе расчета уровней рентабельности (доходности) по показателям прибыли (дохода), отражаемым в </a:t>
            </a:r>
            <a:r>
              <a:rPr lang="ru-RU" sz="1000" b="1" u="sng" dirty="0" smtClean="0"/>
              <a:t>отчетности</a:t>
            </a:r>
            <a:r>
              <a:rPr lang="ru-RU" sz="1000" dirty="0" smtClean="0"/>
              <a:t> организации. Эти показатели характеризуют прибыльность (доходность) произведенных товаров. С помощью этих показателей можно определить влияние факторов изменения </a:t>
            </a:r>
            <a:r>
              <a:rPr lang="ru-RU" sz="1000" b="1" u="sng" dirty="0" smtClean="0"/>
              <a:t>цены</a:t>
            </a:r>
            <a:r>
              <a:rPr lang="ru-RU" sz="1000" dirty="0" smtClean="0"/>
              <a:t> товаров и их </a:t>
            </a:r>
            <a:r>
              <a:rPr lang="ru-RU" sz="1000" b="1" u="sng" dirty="0" smtClean="0"/>
              <a:t>себестоимости</a:t>
            </a:r>
            <a:r>
              <a:rPr lang="ru-RU" sz="1000" dirty="0" smtClean="0"/>
              <a:t> на изменение рентабельности товаров.</a:t>
            </a:r>
          </a:p>
          <a:p>
            <a:r>
              <a:rPr lang="ru-RU" sz="1000" dirty="0" smtClean="0"/>
              <a:t>Вторая группа показателей формируется на основе расчета уровней рентабельности в зависимости от изменения размера и характера авансированных средств, включающих в себя все производственные активы организации, инвестированный капитал, акционерный капитал. Например, отношение чистой прибыли (дохода) ко всем производственным активам, отношение чистой прибыли к инвестированному или акционерному капиталу.</a:t>
            </a:r>
          </a:p>
          <a:p>
            <a:r>
              <a:rPr lang="ru-RU" sz="1000" dirty="0" smtClean="0"/>
              <a:t>Третья группа показателей рентабельности рассчитывается на базе чистого потока денежных средств. Например, отношение чистого потока денежных средств к объему продаж, к совокупному капиталу, собственному капиталу и т. д. Эти показатели дают представление о возможности организации выполнять обязательства перед </a:t>
            </a:r>
            <a:r>
              <a:rPr lang="ru-RU" sz="1000" b="1" u="sng" dirty="0" smtClean="0"/>
              <a:t>кредиторами</a:t>
            </a:r>
            <a:r>
              <a:rPr lang="ru-RU" sz="1000" dirty="0" smtClean="0"/>
              <a:t>, </a:t>
            </a:r>
            <a:r>
              <a:rPr lang="ru-RU" sz="1000" b="1" u="sng" dirty="0" smtClean="0"/>
              <a:t>заемщиками</a:t>
            </a:r>
            <a:r>
              <a:rPr lang="ru-RU" sz="1000" dirty="0" smtClean="0"/>
              <a:t> и </a:t>
            </a:r>
            <a:r>
              <a:rPr lang="ru-RU" sz="1000" b="1" u="sng" dirty="0" smtClean="0"/>
              <a:t>акционерами</a:t>
            </a:r>
            <a:r>
              <a:rPr lang="ru-RU" sz="1000" dirty="0" smtClean="0"/>
              <a:t> наличными денежными средствами.</a:t>
            </a:r>
          </a:p>
          <a:p>
            <a:endParaRPr lang="ru-RU" sz="1000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97284" name="Номер слайда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fld id="{0A17271A-C728-411C-B6C7-2131EA58E748}" type="slidenum">
              <a:rPr lang="ru-RU" sz="1200" smtClean="0">
                <a:solidFill>
                  <a:prstClr val="black"/>
                </a:solidFill>
              </a:rPr>
              <a:pPr algn="r" eaLnBrk="0" hangingPunct="0"/>
              <a:t>54</a:t>
            </a:fld>
            <a:endParaRPr lang="ru-RU" sz="120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 smtClean="0"/>
              <a:t>Результатом соединения факторов производства - труда, капитала, природных ресурсов и полезной деятельности хозяйствующих субъектов - является произведенная продукция, которая становится товаром при условии ее реализации потребителю.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В широком значении прибыль - это разница между полученной выгодой и понесенными при этом затратами. Именно в широком значении чаще всего и говорят о положительном финансовом результате (прибыли) предприятий и организаций, подразумевая под ней фактически совокупность предпринимательского дохода, процента на собственный денежный капитал предприятия, прибыли от использования им своего реального капитала, дохода от собственного интеллектуального продукта, а также зачастую дохода от природных ресурсов и трудовых ресурсов.</a:t>
            </a:r>
          </a:p>
          <a:p>
            <a:pPr>
              <a:lnSpc>
                <a:spcPct val="90000"/>
              </a:lnSpc>
            </a:pPr>
            <a:endParaRPr lang="ru-RU" dirty="0" smtClean="0"/>
          </a:p>
          <a:p>
            <a:pPr>
              <a:lnSpc>
                <a:spcPct val="90000"/>
              </a:lnSpc>
            </a:pPr>
            <a:r>
              <a:rPr lang="ru-RU" dirty="0" smtClean="0"/>
              <a:t>Положительный финансовый результат (прибыль) от продаж исчисляется как разность между выручкой от реализации продукта хозяйственной деятельности и суммой затрат факторов производства на эту деятельность в денежном выражении.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Финансовый результат за отчетный период деятельности организации можно рассматривать и как разницу в величине чистых активов на конец и начало периода, скорректированную на суммы, изъятые или добавленные собственниками.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98308" name="Номер слайда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fld id="{DD44D313-9064-4713-B7D3-A084029A69E9}" type="slidenum">
              <a:rPr lang="ru-RU" sz="1200" smtClean="0">
                <a:solidFill>
                  <a:prstClr val="black"/>
                </a:solidFill>
              </a:rPr>
              <a:pPr algn="r" eaLnBrk="0" hangingPunct="0"/>
              <a:t>55</a:t>
            </a:fld>
            <a:endParaRPr lang="ru-RU" sz="120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148D73-FB48-4240-A7C9-383F50195A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9FE4A-0CD6-4B81-9A8A-B7D3D46339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B6A4B8-480A-4F08-8286-4F70D374D8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4A668-0173-499C-B059-197CD1343A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012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414AB-6E16-4697-A1DA-8E2FEA69A65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936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3F55-3759-4980-80E4-CFEBCF8C701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122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CE84-C0E8-4E0F-8AE3-CA49242897D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2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B7110-B099-4656-A49B-8B5F2292BB6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976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0097-9C70-49D4-9BCA-1164C759FD6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52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75EB-24B2-42E0-AA17-300E69F932F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490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42C13-6EC3-49AD-9B90-EFEECA62D84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4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2719A-FDC0-4128-9ADE-B21374D88C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5A3B6-0140-4701-94AB-78B07432504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4085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FF94-0909-446D-A170-0BC5663350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349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ABEA-C94E-4210-B47D-DF739145FDA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2147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FB572-4246-4A3B-9312-F8FCED8BD5C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437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4A668-0173-499C-B059-197CD1343A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036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414AB-6E16-4697-A1DA-8E2FEA69A65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7750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3F55-3759-4980-80E4-CFEBCF8C701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6704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CE84-C0E8-4E0F-8AE3-CA49242897D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49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B7110-B099-4656-A49B-8B5F2292BB6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8589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0097-9C70-49D4-9BCA-1164C759FD6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28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F462E-B505-40A8-AE3E-7E1B01F3F4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75EB-24B2-42E0-AA17-300E69F932F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4663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42C13-6EC3-49AD-9B90-EFEECA62D84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2476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5A3B6-0140-4701-94AB-78B07432504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127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FF94-0909-446D-A170-0BC5663350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8839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ABEA-C94E-4210-B47D-DF739145FDA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3274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FB572-4246-4A3B-9312-F8FCED8BD5C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550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4A668-0173-499C-B059-197CD1343A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8218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414AB-6E16-4697-A1DA-8E2FEA69A65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7257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3F55-3759-4980-80E4-CFEBCF8C701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0223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CE84-C0E8-4E0F-8AE3-CA49242897D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69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50291-D64F-4FC5-903A-6D09B98E0D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B7110-B099-4656-A49B-8B5F2292BB6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0788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0097-9C70-49D4-9BCA-1164C759FD6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509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75EB-24B2-42E0-AA17-300E69F932F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0750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42C13-6EC3-49AD-9B90-EFEECA62D84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7501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5A3B6-0140-4701-94AB-78B07432504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6122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FF94-0909-446D-A170-0BC5663350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2832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ABEA-C94E-4210-B47D-DF739145FDA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5027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FB572-4246-4A3B-9312-F8FCED8BD5C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793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4A668-0173-499C-B059-197CD1343A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8770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414AB-6E16-4697-A1DA-8E2FEA69A65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95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90A38-7B1F-470F-8B83-2DCF30B95C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3F55-3759-4980-80E4-CFEBCF8C701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562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CE84-C0E8-4E0F-8AE3-CA49242897D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2756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B7110-B099-4656-A49B-8B5F2292BB6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9769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0097-9C70-49D4-9BCA-1164C759FD6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9857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75EB-24B2-42E0-AA17-300E69F932F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348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42C13-6EC3-49AD-9B90-EFEECA62D84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9495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5A3B6-0140-4701-94AB-78B07432504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99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FF94-0909-446D-A170-0BC5663350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4404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ABEA-C94E-4210-B47D-DF739145FDA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4236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FB572-4246-4A3B-9312-F8FCED8BD5C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81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A982A-0B97-4DFE-93A0-A3AE560AC2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0F74B-6BAA-465B-AAA5-2E606D404A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3113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93102-C732-4B3E-87FD-CCE3399012B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621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BC700-579F-4DE0-A260-621B526ABE4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3079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092D3-14A1-431C-BD63-70D2394032B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42121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A0E9E-6B87-45FC-803B-1E411C47D1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86317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FCB16-58CA-4AE6-A861-AF71451886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1964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E7610-3BFA-41F7-806E-0E5228853E8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5620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6FD98-1CC0-4AF5-A24E-D976ED94F74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066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7A756-8064-4CC8-852C-8935A23432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8622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863C-D972-4399-950D-4ECDDAE9A0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4EB334-D044-47C9-98CC-0A11E804A4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77E6F-351C-4A63-9295-7320646372F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75651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9EA07-E098-45D9-8694-B5B7DD5A54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67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85B1F-EE30-4D0E-A556-2C38252027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A5EA4F-40AA-4695-A31B-2576E6D9BD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C3398FE-2113-4B59-9E2E-A5C6CCD567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C15BBD72-0D46-4804-A6B3-AADC288FBBEB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eaLnBrk="0" hangingPunct="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6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C15BBD72-0D46-4804-A6B3-AADC288FBBEB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eaLnBrk="0" hangingPunct="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47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C15BBD72-0D46-4804-A6B3-AADC288FBBEB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eaLnBrk="0" hangingPunct="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08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C15BBD72-0D46-4804-A6B3-AADC288FBBEB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eaLnBrk="0" hangingPunct="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12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EA3B9FA0-8A2A-4C3F-8D71-25CEA8096FFD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eaLnBrk="0" hangingPunct="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4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8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9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0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2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4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5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6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7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63FBF8-67DC-4EAD-B8CA-46CA1FC10A17}" type="slidenum">
              <a:rPr lang="ru-RU" smtClean="0"/>
              <a:pPr>
                <a:defRPr/>
              </a:pPr>
              <a:t>1</a:t>
            </a:fld>
            <a:endParaRPr lang="ru-RU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91056" y="457200"/>
            <a:ext cx="7552944" cy="24384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/>
              <a:t>АХЭД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 flipH="1">
            <a:off x="809625" y="2209800"/>
            <a:ext cx="8334375" cy="4643438"/>
            <a:chOff x="0" y="712"/>
            <a:chExt cx="5760" cy="3095"/>
          </a:xfrm>
        </p:grpSpPr>
        <p:sp>
          <p:nvSpPr>
            <p:cNvPr id="10246" name="Freeform 9"/>
            <p:cNvSpPr>
              <a:spLocks/>
            </p:cNvSpPr>
            <p:nvPr/>
          </p:nvSpPr>
          <p:spPr bwMode="auto">
            <a:xfrm>
              <a:off x="1492" y="1353"/>
              <a:ext cx="231" cy="283"/>
            </a:xfrm>
            <a:custGeom>
              <a:avLst/>
              <a:gdLst>
                <a:gd name="T0" fmla="*/ 1529990252 w 241"/>
                <a:gd name="T1" fmla="*/ 1540438838 h 295"/>
                <a:gd name="T2" fmla="*/ 1529990252 w 241"/>
                <a:gd name="T3" fmla="*/ 1540438838 h 295"/>
                <a:gd name="T4" fmla="*/ 1529990252 w 241"/>
                <a:gd name="T5" fmla="*/ 1540438838 h 295"/>
                <a:gd name="T6" fmla="*/ 1529990252 w 241"/>
                <a:gd name="T7" fmla="*/ 1540438838 h 295"/>
                <a:gd name="T8" fmla="*/ 1529990252 w 241"/>
                <a:gd name="T9" fmla="*/ 1540438838 h 295"/>
                <a:gd name="T10" fmla="*/ 1529990252 w 241"/>
                <a:gd name="T11" fmla="*/ 1540438838 h 295"/>
                <a:gd name="T12" fmla="*/ 1529990252 w 241"/>
                <a:gd name="T13" fmla="*/ 1540438838 h 295"/>
                <a:gd name="T14" fmla="*/ 1529990252 w 241"/>
                <a:gd name="T15" fmla="*/ 1540438838 h 295"/>
                <a:gd name="T16" fmla="*/ 1529990252 w 241"/>
                <a:gd name="T17" fmla="*/ 0 h 295"/>
                <a:gd name="T18" fmla="*/ 1529990252 w 241"/>
                <a:gd name="T19" fmla="*/ 1540438838 h 295"/>
                <a:gd name="T20" fmla="*/ 1529990252 w 241"/>
                <a:gd name="T21" fmla="*/ 1540438838 h 295"/>
                <a:gd name="T22" fmla="*/ 1529990252 w 241"/>
                <a:gd name="T23" fmla="*/ 1540438838 h 295"/>
                <a:gd name="T24" fmla="*/ 1529990252 w 241"/>
                <a:gd name="T25" fmla="*/ 1540438838 h 295"/>
                <a:gd name="T26" fmla="*/ 1529990252 w 241"/>
                <a:gd name="T27" fmla="*/ 1540438838 h 295"/>
                <a:gd name="T28" fmla="*/ 1529990252 w 241"/>
                <a:gd name="T29" fmla="*/ 1540438838 h 295"/>
                <a:gd name="T30" fmla="*/ 1529990252 w 241"/>
                <a:gd name="T31" fmla="*/ 1540438838 h 295"/>
                <a:gd name="T32" fmla="*/ 1529990252 w 241"/>
                <a:gd name="T33" fmla="*/ 1540438838 h 295"/>
                <a:gd name="T34" fmla="*/ 1529990252 w 241"/>
                <a:gd name="T35" fmla="*/ 1540438838 h 295"/>
                <a:gd name="T36" fmla="*/ 1529990252 w 241"/>
                <a:gd name="T37" fmla="*/ 1540438838 h 295"/>
                <a:gd name="T38" fmla="*/ 0 w 241"/>
                <a:gd name="T39" fmla="*/ 1540438838 h 295"/>
                <a:gd name="T40" fmla="*/ 1529990252 w 241"/>
                <a:gd name="T41" fmla="*/ 1540438838 h 295"/>
                <a:gd name="T42" fmla="*/ 1529990252 w 241"/>
                <a:gd name="T43" fmla="*/ 1540438838 h 295"/>
                <a:gd name="T44" fmla="*/ 1529990252 w 241"/>
                <a:gd name="T45" fmla="*/ 1540438838 h 29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41"/>
                <a:gd name="T70" fmla="*/ 0 h 295"/>
                <a:gd name="T71" fmla="*/ 241 w 241"/>
                <a:gd name="T72" fmla="*/ 295 h 29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41" h="295">
                  <a:moveTo>
                    <a:pt x="40" y="157"/>
                  </a:moveTo>
                  <a:cubicBezTo>
                    <a:pt x="67" y="207"/>
                    <a:pt x="67" y="207"/>
                    <a:pt x="67" y="207"/>
                  </a:cubicBezTo>
                  <a:cubicBezTo>
                    <a:pt x="36" y="239"/>
                    <a:pt x="36" y="239"/>
                    <a:pt x="36" y="239"/>
                  </a:cubicBezTo>
                  <a:cubicBezTo>
                    <a:pt x="31" y="295"/>
                    <a:pt x="31" y="295"/>
                    <a:pt x="31" y="295"/>
                  </a:cubicBezTo>
                  <a:cubicBezTo>
                    <a:pt x="82" y="225"/>
                    <a:pt x="82" y="225"/>
                    <a:pt x="82" y="225"/>
                  </a:cubicBezTo>
                  <a:cubicBezTo>
                    <a:pt x="82" y="225"/>
                    <a:pt x="148" y="135"/>
                    <a:pt x="159" y="124"/>
                  </a:cubicBezTo>
                  <a:cubicBezTo>
                    <a:pt x="169" y="112"/>
                    <a:pt x="230" y="49"/>
                    <a:pt x="234" y="45"/>
                  </a:cubicBezTo>
                  <a:cubicBezTo>
                    <a:pt x="239" y="40"/>
                    <a:pt x="241" y="33"/>
                    <a:pt x="235" y="23"/>
                  </a:cubicBezTo>
                  <a:cubicBezTo>
                    <a:pt x="230" y="14"/>
                    <a:pt x="224" y="0"/>
                    <a:pt x="224" y="0"/>
                  </a:cubicBezTo>
                  <a:cubicBezTo>
                    <a:pt x="224" y="0"/>
                    <a:pt x="204" y="22"/>
                    <a:pt x="199" y="26"/>
                  </a:cubicBezTo>
                  <a:cubicBezTo>
                    <a:pt x="193" y="30"/>
                    <a:pt x="114" y="89"/>
                    <a:pt x="114" y="89"/>
                  </a:cubicBezTo>
                  <a:cubicBezTo>
                    <a:pt x="66" y="129"/>
                    <a:pt x="66" y="129"/>
                    <a:pt x="66" y="129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6" y="157"/>
                    <a:pt x="27" y="137"/>
                    <a:pt x="24" y="135"/>
                  </a:cubicBezTo>
                  <a:cubicBezTo>
                    <a:pt x="21" y="133"/>
                    <a:pt x="19" y="113"/>
                    <a:pt x="19" y="113"/>
                  </a:cubicBezTo>
                  <a:cubicBezTo>
                    <a:pt x="14" y="104"/>
                    <a:pt x="14" y="104"/>
                    <a:pt x="14" y="104"/>
                  </a:cubicBezTo>
                  <a:cubicBezTo>
                    <a:pt x="10" y="114"/>
                    <a:pt x="10" y="114"/>
                    <a:pt x="10" y="114"/>
                  </a:cubicBezTo>
                  <a:cubicBezTo>
                    <a:pt x="10" y="114"/>
                    <a:pt x="8" y="159"/>
                    <a:pt x="4" y="160"/>
                  </a:cubicBezTo>
                  <a:cubicBezTo>
                    <a:pt x="1" y="162"/>
                    <a:pt x="3" y="167"/>
                    <a:pt x="3" y="16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192"/>
                    <a:pt x="3" y="182"/>
                    <a:pt x="8" y="176"/>
                  </a:cubicBezTo>
                  <a:cubicBezTo>
                    <a:pt x="13" y="170"/>
                    <a:pt x="24" y="159"/>
                    <a:pt x="27" y="159"/>
                  </a:cubicBezTo>
                  <a:lnTo>
                    <a:pt x="40" y="1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7" name="Freeform 11"/>
            <p:cNvSpPr>
              <a:spLocks/>
            </p:cNvSpPr>
            <p:nvPr/>
          </p:nvSpPr>
          <p:spPr bwMode="auto">
            <a:xfrm>
              <a:off x="399" y="1718"/>
              <a:ext cx="113" cy="180"/>
            </a:xfrm>
            <a:custGeom>
              <a:avLst/>
              <a:gdLst>
                <a:gd name="T0" fmla="*/ 1518800508 w 118"/>
                <a:gd name="T1" fmla="*/ 0 h 186"/>
                <a:gd name="T2" fmla="*/ 1518800508 w 118"/>
                <a:gd name="T3" fmla="*/ 1651982818 h 186"/>
                <a:gd name="T4" fmla="*/ 1518800508 w 118"/>
                <a:gd name="T5" fmla="*/ 1651982818 h 186"/>
                <a:gd name="T6" fmla="*/ 1518800508 w 118"/>
                <a:gd name="T7" fmla="*/ 1651982818 h 186"/>
                <a:gd name="T8" fmla="*/ 1518800508 w 118"/>
                <a:gd name="T9" fmla="*/ 1651982818 h 186"/>
                <a:gd name="T10" fmla="*/ 1518800508 w 118"/>
                <a:gd name="T11" fmla="*/ 1651982818 h 186"/>
                <a:gd name="T12" fmla="*/ 1518800508 w 118"/>
                <a:gd name="T13" fmla="*/ 1651982818 h 186"/>
                <a:gd name="T14" fmla="*/ 1518800508 w 118"/>
                <a:gd name="T15" fmla="*/ 1651982818 h 186"/>
                <a:gd name="T16" fmla="*/ 0 w 118"/>
                <a:gd name="T17" fmla="*/ 1651982818 h 186"/>
                <a:gd name="T18" fmla="*/ 1518800508 w 118"/>
                <a:gd name="T19" fmla="*/ 1651982818 h 186"/>
                <a:gd name="T20" fmla="*/ 1518800508 w 118"/>
                <a:gd name="T21" fmla="*/ 1651982818 h 186"/>
                <a:gd name="T22" fmla="*/ 1518800508 w 118"/>
                <a:gd name="T23" fmla="*/ 0 h 1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8"/>
                <a:gd name="T37" fmla="*/ 0 h 186"/>
                <a:gd name="T38" fmla="*/ 118 w 118"/>
                <a:gd name="T39" fmla="*/ 186 h 18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8" h="186">
                  <a:moveTo>
                    <a:pt x="10" y="0"/>
                  </a:moveTo>
                  <a:cubicBezTo>
                    <a:pt x="10" y="0"/>
                    <a:pt x="20" y="17"/>
                    <a:pt x="23" y="17"/>
                  </a:cubicBezTo>
                  <a:cubicBezTo>
                    <a:pt x="26" y="17"/>
                    <a:pt x="37" y="35"/>
                    <a:pt x="40" y="40"/>
                  </a:cubicBezTo>
                  <a:cubicBezTo>
                    <a:pt x="43" y="44"/>
                    <a:pt x="68" y="103"/>
                    <a:pt x="72" y="107"/>
                  </a:cubicBezTo>
                  <a:cubicBezTo>
                    <a:pt x="75" y="111"/>
                    <a:pt x="92" y="148"/>
                    <a:pt x="97" y="155"/>
                  </a:cubicBezTo>
                  <a:cubicBezTo>
                    <a:pt x="102" y="161"/>
                    <a:pt x="118" y="186"/>
                    <a:pt x="118" y="186"/>
                  </a:cubicBezTo>
                  <a:cubicBezTo>
                    <a:pt x="81" y="152"/>
                    <a:pt x="81" y="152"/>
                    <a:pt x="81" y="152"/>
                  </a:cubicBezTo>
                  <a:cubicBezTo>
                    <a:pt x="27" y="97"/>
                    <a:pt x="27" y="97"/>
                    <a:pt x="27" y="97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6"/>
                    <a:pt x="15" y="66"/>
                    <a:pt x="19" y="60"/>
                  </a:cubicBezTo>
                  <a:cubicBezTo>
                    <a:pt x="22" y="53"/>
                    <a:pt x="19" y="29"/>
                    <a:pt x="15" y="24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8" name="Freeform 12"/>
            <p:cNvSpPr>
              <a:spLocks/>
            </p:cNvSpPr>
            <p:nvPr/>
          </p:nvSpPr>
          <p:spPr bwMode="auto">
            <a:xfrm>
              <a:off x="1755" y="2575"/>
              <a:ext cx="124" cy="51"/>
            </a:xfrm>
            <a:custGeom>
              <a:avLst/>
              <a:gdLst>
                <a:gd name="T0" fmla="*/ 0 w 128"/>
                <a:gd name="T1" fmla="*/ 0 h 54"/>
                <a:gd name="T2" fmla="*/ 1665797846 w 128"/>
                <a:gd name="T3" fmla="*/ 1359379214 h 54"/>
                <a:gd name="T4" fmla="*/ 1665797846 w 128"/>
                <a:gd name="T5" fmla="*/ 1359379214 h 54"/>
                <a:gd name="T6" fmla="*/ 1665797846 w 128"/>
                <a:gd name="T7" fmla="*/ 1359379214 h 54"/>
                <a:gd name="T8" fmla="*/ 0 w 128"/>
                <a:gd name="T9" fmla="*/ 0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54"/>
                <a:gd name="T17" fmla="*/ 128 w 12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54">
                  <a:moveTo>
                    <a:pt x="0" y="0"/>
                  </a:moveTo>
                  <a:cubicBezTo>
                    <a:pt x="0" y="0"/>
                    <a:pt x="126" y="28"/>
                    <a:pt x="127" y="37"/>
                  </a:cubicBezTo>
                  <a:cubicBezTo>
                    <a:pt x="128" y="45"/>
                    <a:pt x="122" y="54"/>
                    <a:pt x="122" y="54"/>
                  </a:cubicBezTo>
                  <a:cubicBezTo>
                    <a:pt x="19" y="17"/>
                    <a:pt x="19" y="17"/>
                    <a:pt x="19" y="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52"/>
            <p:cNvSpPr>
              <a:spLocks noEditPoints="1"/>
            </p:cNvSpPr>
            <p:nvPr/>
          </p:nvSpPr>
          <p:spPr bwMode="auto">
            <a:xfrm>
              <a:off x="0" y="712"/>
              <a:ext cx="5760" cy="3095"/>
            </a:xfrm>
            <a:custGeom>
              <a:avLst/>
              <a:gdLst/>
              <a:ahLst/>
              <a:cxnLst>
                <a:cxn ang="0">
                  <a:pos x="4816" y="4199"/>
                </a:cxn>
                <a:cxn ang="0">
                  <a:pos x="5004" y="3405"/>
                </a:cxn>
                <a:cxn ang="0">
                  <a:pos x="5170" y="3012"/>
                </a:cxn>
                <a:cxn ang="0">
                  <a:pos x="5214" y="2399"/>
                </a:cxn>
                <a:cxn ang="0">
                  <a:pos x="5158" y="1820"/>
                </a:cxn>
                <a:cxn ang="0">
                  <a:pos x="4695" y="1279"/>
                </a:cxn>
                <a:cxn ang="0">
                  <a:pos x="4451" y="1096"/>
                </a:cxn>
                <a:cxn ang="0">
                  <a:pos x="4425" y="1074"/>
                </a:cxn>
                <a:cxn ang="0">
                  <a:pos x="4499" y="688"/>
                </a:cxn>
                <a:cxn ang="0">
                  <a:pos x="4379" y="145"/>
                </a:cxn>
                <a:cxn ang="0">
                  <a:pos x="3969" y="25"/>
                </a:cxn>
                <a:cxn ang="0">
                  <a:pos x="3580" y="478"/>
                </a:cxn>
                <a:cxn ang="0">
                  <a:pos x="3570" y="700"/>
                </a:cxn>
                <a:cxn ang="0">
                  <a:pos x="3580" y="886"/>
                </a:cxn>
                <a:cxn ang="0">
                  <a:pos x="3698" y="1122"/>
                </a:cxn>
                <a:cxn ang="0">
                  <a:pos x="3860" y="1424"/>
                </a:cxn>
                <a:cxn ang="0">
                  <a:pos x="3466" y="1984"/>
                </a:cxn>
                <a:cxn ang="0">
                  <a:pos x="3384" y="2240"/>
                </a:cxn>
                <a:cxn ang="0">
                  <a:pos x="3182" y="2527"/>
                </a:cxn>
                <a:cxn ang="0">
                  <a:pos x="2822" y="2795"/>
                </a:cxn>
                <a:cxn ang="0">
                  <a:pos x="2484" y="2840"/>
                </a:cxn>
                <a:cxn ang="0">
                  <a:pos x="2349" y="2882"/>
                </a:cxn>
                <a:cxn ang="0">
                  <a:pos x="2124" y="2935"/>
                </a:cxn>
                <a:cxn ang="0">
                  <a:pos x="1914" y="2944"/>
                </a:cxn>
                <a:cxn ang="0">
                  <a:pos x="1654" y="2978"/>
                </a:cxn>
                <a:cxn ang="0">
                  <a:pos x="1641" y="2592"/>
                </a:cxn>
                <a:cxn ang="0">
                  <a:pos x="1451" y="2112"/>
                </a:cxn>
                <a:cxn ang="0">
                  <a:pos x="1217" y="1926"/>
                </a:cxn>
                <a:cxn ang="0">
                  <a:pos x="1084" y="1750"/>
                </a:cxn>
                <a:cxn ang="0">
                  <a:pos x="1255" y="1649"/>
                </a:cxn>
                <a:cxn ang="0">
                  <a:pos x="1330" y="1518"/>
                </a:cxn>
                <a:cxn ang="0">
                  <a:pos x="1328" y="1381"/>
                </a:cxn>
                <a:cxn ang="0">
                  <a:pos x="1275" y="1137"/>
                </a:cxn>
                <a:cxn ang="0">
                  <a:pos x="1199" y="855"/>
                </a:cxn>
                <a:cxn ang="0">
                  <a:pos x="920" y="715"/>
                </a:cxn>
                <a:cxn ang="0">
                  <a:pos x="575" y="725"/>
                </a:cxn>
                <a:cxn ang="0">
                  <a:pos x="476" y="1506"/>
                </a:cxn>
                <a:cxn ang="0">
                  <a:pos x="639" y="1675"/>
                </a:cxn>
                <a:cxn ang="0">
                  <a:pos x="611" y="1849"/>
                </a:cxn>
                <a:cxn ang="0">
                  <a:pos x="398" y="2257"/>
                </a:cxn>
                <a:cxn ang="0">
                  <a:pos x="548" y="3005"/>
                </a:cxn>
                <a:cxn ang="0">
                  <a:pos x="620" y="3294"/>
                </a:cxn>
                <a:cxn ang="0">
                  <a:pos x="570" y="3774"/>
                </a:cxn>
                <a:cxn ang="0">
                  <a:pos x="497" y="4083"/>
                </a:cxn>
                <a:cxn ang="0">
                  <a:pos x="633" y="4660"/>
                </a:cxn>
                <a:cxn ang="0">
                  <a:pos x="114" y="5080"/>
                </a:cxn>
                <a:cxn ang="0">
                  <a:pos x="80" y="5164"/>
                </a:cxn>
                <a:cxn ang="0">
                  <a:pos x="5743" y="7777"/>
                </a:cxn>
                <a:cxn ang="0">
                  <a:pos x="3461" y="3471"/>
                </a:cxn>
                <a:cxn ang="0">
                  <a:pos x="2252" y="4885"/>
                </a:cxn>
                <a:cxn ang="0">
                  <a:pos x="1707" y="4469"/>
                </a:cxn>
                <a:cxn ang="0">
                  <a:pos x="1837" y="4240"/>
                </a:cxn>
                <a:cxn ang="0">
                  <a:pos x="1827" y="4074"/>
                </a:cxn>
                <a:cxn ang="0">
                  <a:pos x="1714" y="3439"/>
                </a:cxn>
                <a:cxn ang="0">
                  <a:pos x="2310" y="3338"/>
                </a:cxn>
                <a:cxn ang="0">
                  <a:pos x="2450" y="3350"/>
                </a:cxn>
                <a:cxn ang="0">
                  <a:pos x="2549" y="3275"/>
                </a:cxn>
                <a:cxn ang="0">
                  <a:pos x="2677" y="3364"/>
                </a:cxn>
                <a:cxn ang="0">
                  <a:pos x="3544" y="2850"/>
                </a:cxn>
              </a:cxnLst>
              <a:rect l="0" t="0" r="r" b="b"/>
              <a:pathLst>
                <a:path w="14491" h="7783">
                  <a:moveTo>
                    <a:pt x="4814" y="5351"/>
                  </a:moveTo>
                  <a:cubicBezTo>
                    <a:pt x="4810" y="5362"/>
                    <a:pt x="4810" y="5362"/>
                    <a:pt x="4810" y="5362"/>
                  </a:cubicBezTo>
                  <a:cubicBezTo>
                    <a:pt x="4763" y="5353"/>
                    <a:pt x="4763" y="5353"/>
                    <a:pt x="4763" y="5353"/>
                  </a:cubicBezTo>
                  <a:cubicBezTo>
                    <a:pt x="4816" y="4199"/>
                    <a:pt x="4816" y="4199"/>
                    <a:pt x="4816" y="4199"/>
                  </a:cubicBezTo>
                  <a:cubicBezTo>
                    <a:pt x="4852" y="4207"/>
                    <a:pt x="4852" y="4207"/>
                    <a:pt x="4852" y="4207"/>
                  </a:cubicBezTo>
                  <a:cubicBezTo>
                    <a:pt x="4852" y="4207"/>
                    <a:pt x="4927" y="3659"/>
                    <a:pt x="4934" y="3647"/>
                  </a:cubicBezTo>
                  <a:cubicBezTo>
                    <a:pt x="4944" y="3637"/>
                    <a:pt x="4975" y="3521"/>
                    <a:pt x="4975" y="3521"/>
                  </a:cubicBezTo>
                  <a:cubicBezTo>
                    <a:pt x="4975" y="3521"/>
                    <a:pt x="5002" y="3410"/>
                    <a:pt x="5004" y="3405"/>
                  </a:cubicBezTo>
                  <a:cubicBezTo>
                    <a:pt x="5004" y="3400"/>
                    <a:pt x="5040" y="3261"/>
                    <a:pt x="5040" y="3261"/>
                  </a:cubicBezTo>
                  <a:cubicBezTo>
                    <a:pt x="5040" y="3261"/>
                    <a:pt x="5091" y="3190"/>
                    <a:pt x="5098" y="3181"/>
                  </a:cubicBezTo>
                  <a:cubicBezTo>
                    <a:pt x="5103" y="3171"/>
                    <a:pt x="5120" y="3116"/>
                    <a:pt x="5120" y="3116"/>
                  </a:cubicBezTo>
                  <a:cubicBezTo>
                    <a:pt x="5120" y="3116"/>
                    <a:pt x="5168" y="3019"/>
                    <a:pt x="5170" y="3012"/>
                  </a:cubicBezTo>
                  <a:cubicBezTo>
                    <a:pt x="5173" y="3005"/>
                    <a:pt x="5192" y="2862"/>
                    <a:pt x="5192" y="2853"/>
                  </a:cubicBezTo>
                  <a:cubicBezTo>
                    <a:pt x="5192" y="2840"/>
                    <a:pt x="5190" y="2751"/>
                    <a:pt x="5180" y="2720"/>
                  </a:cubicBezTo>
                  <a:cubicBezTo>
                    <a:pt x="5180" y="2686"/>
                    <a:pt x="5156" y="2643"/>
                    <a:pt x="5156" y="2643"/>
                  </a:cubicBezTo>
                  <a:cubicBezTo>
                    <a:pt x="5156" y="2643"/>
                    <a:pt x="5209" y="2411"/>
                    <a:pt x="5214" y="2399"/>
                  </a:cubicBezTo>
                  <a:cubicBezTo>
                    <a:pt x="5216" y="2387"/>
                    <a:pt x="5166" y="2264"/>
                    <a:pt x="5163" y="2252"/>
                  </a:cubicBezTo>
                  <a:cubicBezTo>
                    <a:pt x="5163" y="2242"/>
                    <a:pt x="5197" y="2153"/>
                    <a:pt x="5168" y="2047"/>
                  </a:cubicBezTo>
                  <a:cubicBezTo>
                    <a:pt x="5166" y="2015"/>
                    <a:pt x="5258" y="2030"/>
                    <a:pt x="5158" y="1931"/>
                  </a:cubicBezTo>
                  <a:cubicBezTo>
                    <a:pt x="5158" y="1931"/>
                    <a:pt x="5180" y="1856"/>
                    <a:pt x="5158" y="1820"/>
                  </a:cubicBezTo>
                  <a:cubicBezTo>
                    <a:pt x="5139" y="1784"/>
                    <a:pt x="5154" y="1740"/>
                    <a:pt x="5163" y="1726"/>
                  </a:cubicBezTo>
                  <a:cubicBezTo>
                    <a:pt x="5170" y="1709"/>
                    <a:pt x="5173" y="1552"/>
                    <a:pt x="5101" y="1453"/>
                  </a:cubicBezTo>
                  <a:cubicBezTo>
                    <a:pt x="5028" y="1354"/>
                    <a:pt x="4939" y="1357"/>
                    <a:pt x="4917" y="1349"/>
                  </a:cubicBezTo>
                  <a:cubicBezTo>
                    <a:pt x="4893" y="1342"/>
                    <a:pt x="4695" y="1279"/>
                    <a:pt x="4695" y="1279"/>
                  </a:cubicBezTo>
                  <a:cubicBezTo>
                    <a:pt x="4695" y="1279"/>
                    <a:pt x="4601" y="1243"/>
                    <a:pt x="4596" y="1246"/>
                  </a:cubicBezTo>
                  <a:cubicBezTo>
                    <a:pt x="4591" y="1248"/>
                    <a:pt x="4557" y="1231"/>
                    <a:pt x="4557" y="1231"/>
                  </a:cubicBezTo>
                  <a:cubicBezTo>
                    <a:pt x="4557" y="1219"/>
                    <a:pt x="4557" y="1219"/>
                    <a:pt x="4557" y="1219"/>
                  </a:cubicBezTo>
                  <a:cubicBezTo>
                    <a:pt x="4557" y="1219"/>
                    <a:pt x="4456" y="1113"/>
                    <a:pt x="4451" y="1096"/>
                  </a:cubicBezTo>
                  <a:cubicBezTo>
                    <a:pt x="4444" y="1081"/>
                    <a:pt x="4420" y="1086"/>
                    <a:pt x="4420" y="1086"/>
                  </a:cubicBezTo>
                  <a:cubicBezTo>
                    <a:pt x="4405" y="1074"/>
                    <a:pt x="4405" y="1074"/>
                    <a:pt x="4405" y="1074"/>
                  </a:cubicBezTo>
                  <a:cubicBezTo>
                    <a:pt x="4425" y="1055"/>
                    <a:pt x="4425" y="1055"/>
                    <a:pt x="4425" y="1055"/>
                  </a:cubicBezTo>
                  <a:cubicBezTo>
                    <a:pt x="4425" y="1074"/>
                    <a:pt x="4425" y="1074"/>
                    <a:pt x="4425" y="1074"/>
                  </a:cubicBezTo>
                  <a:cubicBezTo>
                    <a:pt x="4425" y="1074"/>
                    <a:pt x="4441" y="1058"/>
                    <a:pt x="4439" y="1038"/>
                  </a:cubicBezTo>
                  <a:cubicBezTo>
                    <a:pt x="4439" y="1019"/>
                    <a:pt x="4461" y="963"/>
                    <a:pt x="4456" y="944"/>
                  </a:cubicBezTo>
                  <a:cubicBezTo>
                    <a:pt x="4451" y="922"/>
                    <a:pt x="4475" y="876"/>
                    <a:pt x="4480" y="828"/>
                  </a:cubicBezTo>
                  <a:cubicBezTo>
                    <a:pt x="4483" y="782"/>
                    <a:pt x="4502" y="722"/>
                    <a:pt x="4499" y="688"/>
                  </a:cubicBezTo>
                  <a:cubicBezTo>
                    <a:pt x="4497" y="657"/>
                    <a:pt x="4514" y="548"/>
                    <a:pt x="4497" y="517"/>
                  </a:cubicBezTo>
                  <a:cubicBezTo>
                    <a:pt x="4480" y="485"/>
                    <a:pt x="4509" y="408"/>
                    <a:pt x="4492" y="386"/>
                  </a:cubicBezTo>
                  <a:cubicBezTo>
                    <a:pt x="4473" y="362"/>
                    <a:pt x="4473" y="319"/>
                    <a:pt x="4456" y="276"/>
                  </a:cubicBezTo>
                  <a:cubicBezTo>
                    <a:pt x="4439" y="234"/>
                    <a:pt x="4413" y="165"/>
                    <a:pt x="4379" y="145"/>
                  </a:cubicBezTo>
                  <a:cubicBezTo>
                    <a:pt x="4345" y="129"/>
                    <a:pt x="4294" y="121"/>
                    <a:pt x="4273" y="129"/>
                  </a:cubicBezTo>
                  <a:cubicBezTo>
                    <a:pt x="4251" y="138"/>
                    <a:pt x="4217" y="116"/>
                    <a:pt x="4205" y="102"/>
                  </a:cubicBezTo>
                  <a:cubicBezTo>
                    <a:pt x="4193" y="87"/>
                    <a:pt x="4130" y="37"/>
                    <a:pt x="4089" y="30"/>
                  </a:cubicBezTo>
                  <a:cubicBezTo>
                    <a:pt x="4050" y="25"/>
                    <a:pt x="4043" y="0"/>
                    <a:pt x="3969" y="25"/>
                  </a:cubicBezTo>
                  <a:cubicBezTo>
                    <a:pt x="3894" y="51"/>
                    <a:pt x="3838" y="78"/>
                    <a:pt x="3759" y="111"/>
                  </a:cubicBezTo>
                  <a:cubicBezTo>
                    <a:pt x="3679" y="145"/>
                    <a:pt x="3616" y="184"/>
                    <a:pt x="3572" y="232"/>
                  </a:cubicBezTo>
                  <a:cubicBezTo>
                    <a:pt x="3529" y="281"/>
                    <a:pt x="3488" y="345"/>
                    <a:pt x="3493" y="377"/>
                  </a:cubicBezTo>
                  <a:cubicBezTo>
                    <a:pt x="3498" y="408"/>
                    <a:pt x="3563" y="474"/>
                    <a:pt x="3580" y="478"/>
                  </a:cubicBezTo>
                  <a:cubicBezTo>
                    <a:pt x="3599" y="483"/>
                    <a:pt x="3618" y="452"/>
                    <a:pt x="3618" y="452"/>
                  </a:cubicBezTo>
                  <a:cubicBezTo>
                    <a:pt x="3618" y="452"/>
                    <a:pt x="3592" y="548"/>
                    <a:pt x="3599" y="558"/>
                  </a:cubicBezTo>
                  <a:cubicBezTo>
                    <a:pt x="3607" y="568"/>
                    <a:pt x="3577" y="633"/>
                    <a:pt x="3575" y="654"/>
                  </a:cubicBezTo>
                  <a:cubicBezTo>
                    <a:pt x="3575" y="674"/>
                    <a:pt x="3565" y="695"/>
                    <a:pt x="3570" y="700"/>
                  </a:cubicBezTo>
                  <a:cubicBezTo>
                    <a:pt x="3575" y="705"/>
                    <a:pt x="3597" y="744"/>
                    <a:pt x="3597" y="744"/>
                  </a:cubicBezTo>
                  <a:cubicBezTo>
                    <a:pt x="3614" y="749"/>
                    <a:pt x="3614" y="749"/>
                    <a:pt x="3614" y="749"/>
                  </a:cubicBezTo>
                  <a:cubicBezTo>
                    <a:pt x="3614" y="749"/>
                    <a:pt x="3614" y="758"/>
                    <a:pt x="3616" y="766"/>
                  </a:cubicBezTo>
                  <a:cubicBezTo>
                    <a:pt x="3616" y="770"/>
                    <a:pt x="3580" y="876"/>
                    <a:pt x="3580" y="886"/>
                  </a:cubicBezTo>
                  <a:cubicBezTo>
                    <a:pt x="3580" y="893"/>
                    <a:pt x="3570" y="927"/>
                    <a:pt x="3599" y="942"/>
                  </a:cubicBezTo>
                  <a:cubicBezTo>
                    <a:pt x="3626" y="956"/>
                    <a:pt x="3628" y="946"/>
                    <a:pt x="3628" y="946"/>
                  </a:cubicBezTo>
                  <a:cubicBezTo>
                    <a:pt x="3628" y="946"/>
                    <a:pt x="3679" y="1045"/>
                    <a:pt x="3679" y="1050"/>
                  </a:cubicBezTo>
                  <a:cubicBezTo>
                    <a:pt x="3679" y="1055"/>
                    <a:pt x="3676" y="1106"/>
                    <a:pt x="3698" y="1122"/>
                  </a:cubicBezTo>
                  <a:cubicBezTo>
                    <a:pt x="3720" y="1139"/>
                    <a:pt x="3698" y="1219"/>
                    <a:pt x="3713" y="1233"/>
                  </a:cubicBezTo>
                  <a:cubicBezTo>
                    <a:pt x="3727" y="1248"/>
                    <a:pt x="3734" y="1272"/>
                    <a:pt x="3812" y="1265"/>
                  </a:cubicBezTo>
                  <a:cubicBezTo>
                    <a:pt x="3855" y="1277"/>
                    <a:pt x="3876" y="1287"/>
                    <a:pt x="3876" y="1287"/>
                  </a:cubicBezTo>
                  <a:cubicBezTo>
                    <a:pt x="3876" y="1287"/>
                    <a:pt x="3865" y="1407"/>
                    <a:pt x="3860" y="1424"/>
                  </a:cubicBezTo>
                  <a:cubicBezTo>
                    <a:pt x="3855" y="1439"/>
                    <a:pt x="3799" y="1463"/>
                    <a:pt x="3799" y="1463"/>
                  </a:cubicBezTo>
                  <a:cubicBezTo>
                    <a:pt x="3599" y="1571"/>
                    <a:pt x="3599" y="1571"/>
                    <a:pt x="3599" y="1571"/>
                  </a:cubicBezTo>
                  <a:cubicBezTo>
                    <a:pt x="3599" y="1571"/>
                    <a:pt x="3512" y="1634"/>
                    <a:pt x="3481" y="1830"/>
                  </a:cubicBezTo>
                  <a:cubicBezTo>
                    <a:pt x="3457" y="1984"/>
                    <a:pt x="3466" y="1984"/>
                    <a:pt x="3466" y="1984"/>
                  </a:cubicBezTo>
                  <a:cubicBezTo>
                    <a:pt x="3459" y="2027"/>
                    <a:pt x="3459" y="2027"/>
                    <a:pt x="3459" y="2027"/>
                  </a:cubicBezTo>
                  <a:cubicBezTo>
                    <a:pt x="3459" y="2027"/>
                    <a:pt x="3425" y="2088"/>
                    <a:pt x="3425" y="2107"/>
                  </a:cubicBezTo>
                  <a:cubicBezTo>
                    <a:pt x="3425" y="2124"/>
                    <a:pt x="3404" y="2189"/>
                    <a:pt x="3406" y="2220"/>
                  </a:cubicBezTo>
                  <a:cubicBezTo>
                    <a:pt x="3406" y="2252"/>
                    <a:pt x="3394" y="2238"/>
                    <a:pt x="3384" y="2240"/>
                  </a:cubicBezTo>
                  <a:cubicBezTo>
                    <a:pt x="3377" y="2245"/>
                    <a:pt x="3326" y="2310"/>
                    <a:pt x="3324" y="2332"/>
                  </a:cubicBezTo>
                  <a:cubicBezTo>
                    <a:pt x="3324" y="2351"/>
                    <a:pt x="3319" y="2426"/>
                    <a:pt x="3319" y="2433"/>
                  </a:cubicBezTo>
                  <a:cubicBezTo>
                    <a:pt x="3317" y="2440"/>
                    <a:pt x="3225" y="2474"/>
                    <a:pt x="3227" y="2527"/>
                  </a:cubicBezTo>
                  <a:cubicBezTo>
                    <a:pt x="3222" y="2544"/>
                    <a:pt x="3182" y="2527"/>
                    <a:pt x="3182" y="2527"/>
                  </a:cubicBezTo>
                  <a:cubicBezTo>
                    <a:pt x="3114" y="2609"/>
                    <a:pt x="3114" y="2609"/>
                    <a:pt x="3114" y="2609"/>
                  </a:cubicBezTo>
                  <a:cubicBezTo>
                    <a:pt x="3066" y="2626"/>
                    <a:pt x="3066" y="2626"/>
                    <a:pt x="3066" y="2626"/>
                  </a:cubicBezTo>
                  <a:cubicBezTo>
                    <a:pt x="3008" y="2708"/>
                    <a:pt x="3008" y="2708"/>
                    <a:pt x="3008" y="2708"/>
                  </a:cubicBezTo>
                  <a:cubicBezTo>
                    <a:pt x="3008" y="2708"/>
                    <a:pt x="2911" y="2696"/>
                    <a:pt x="2822" y="2795"/>
                  </a:cubicBezTo>
                  <a:cubicBezTo>
                    <a:pt x="2769" y="2812"/>
                    <a:pt x="2728" y="2826"/>
                    <a:pt x="2689" y="2843"/>
                  </a:cubicBezTo>
                  <a:cubicBezTo>
                    <a:pt x="2653" y="2860"/>
                    <a:pt x="2600" y="2889"/>
                    <a:pt x="2600" y="2889"/>
                  </a:cubicBezTo>
                  <a:cubicBezTo>
                    <a:pt x="2537" y="2870"/>
                    <a:pt x="2537" y="2870"/>
                    <a:pt x="2537" y="2870"/>
                  </a:cubicBezTo>
                  <a:cubicBezTo>
                    <a:pt x="2537" y="2870"/>
                    <a:pt x="2501" y="2840"/>
                    <a:pt x="2484" y="2840"/>
                  </a:cubicBezTo>
                  <a:cubicBezTo>
                    <a:pt x="2470" y="2843"/>
                    <a:pt x="2443" y="2840"/>
                    <a:pt x="2429" y="2867"/>
                  </a:cubicBezTo>
                  <a:cubicBezTo>
                    <a:pt x="2414" y="2894"/>
                    <a:pt x="2407" y="2901"/>
                    <a:pt x="2407" y="2901"/>
                  </a:cubicBezTo>
                  <a:cubicBezTo>
                    <a:pt x="2385" y="2882"/>
                    <a:pt x="2385" y="2882"/>
                    <a:pt x="2385" y="2882"/>
                  </a:cubicBezTo>
                  <a:cubicBezTo>
                    <a:pt x="2385" y="2882"/>
                    <a:pt x="2361" y="2877"/>
                    <a:pt x="2349" y="2882"/>
                  </a:cubicBezTo>
                  <a:cubicBezTo>
                    <a:pt x="2334" y="2889"/>
                    <a:pt x="2278" y="2920"/>
                    <a:pt x="2278" y="2920"/>
                  </a:cubicBezTo>
                  <a:cubicBezTo>
                    <a:pt x="2247" y="2923"/>
                    <a:pt x="2247" y="2923"/>
                    <a:pt x="2247" y="2923"/>
                  </a:cubicBezTo>
                  <a:cubicBezTo>
                    <a:pt x="2247" y="2923"/>
                    <a:pt x="2228" y="2935"/>
                    <a:pt x="2211" y="2937"/>
                  </a:cubicBezTo>
                  <a:cubicBezTo>
                    <a:pt x="2194" y="2939"/>
                    <a:pt x="2136" y="2935"/>
                    <a:pt x="2124" y="2935"/>
                  </a:cubicBezTo>
                  <a:cubicBezTo>
                    <a:pt x="2112" y="2935"/>
                    <a:pt x="2093" y="2937"/>
                    <a:pt x="2085" y="2942"/>
                  </a:cubicBezTo>
                  <a:cubicBezTo>
                    <a:pt x="2081" y="2944"/>
                    <a:pt x="2066" y="2954"/>
                    <a:pt x="2047" y="2956"/>
                  </a:cubicBezTo>
                  <a:cubicBezTo>
                    <a:pt x="2027" y="2959"/>
                    <a:pt x="1994" y="2935"/>
                    <a:pt x="1989" y="2935"/>
                  </a:cubicBezTo>
                  <a:cubicBezTo>
                    <a:pt x="1984" y="2935"/>
                    <a:pt x="1931" y="2937"/>
                    <a:pt x="1914" y="2944"/>
                  </a:cubicBezTo>
                  <a:cubicBezTo>
                    <a:pt x="1897" y="2952"/>
                    <a:pt x="1844" y="2961"/>
                    <a:pt x="1844" y="2961"/>
                  </a:cubicBezTo>
                  <a:cubicBezTo>
                    <a:pt x="1844" y="2961"/>
                    <a:pt x="1777" y="2954"/>
                    <a:pt x="1764" y="2959"/>
                  </a:cubicBezTo>
                  <a:cubicBezTo>
                    <a:pt x="1750" y="2961"/>
                    <a:pt x="1714" y="2964"/>
                    <a:pt x="1697" y="2971"/>
                  </a:cubicBezTo>
                  <a:cubicBezTo>
                    <a:pt x="1682" y="2976"/>
                    <a:pt x="1661" y="2976"/>
                    <a:pt x="1654" y="2978"/>
                  </a:cubicBezTo>
                  <a:cubicBezTo>
                    <a:pt x="1649" y="2981"/>
                    <a:pt x="1641" y="2974"/>
                    <a:pt x="1641" y="2974"/>
                  </a:cubicBezTo>
                  <a:cubicBezTo>
                    <a:pt x="1644" y="2901"/>
                    <a:pt x="1644" y="2901"/>
                    <a:pt x="1644" y="2901"/>
                  </a:cubicBezTo>
                  <a:cubicBezTo>
                    <a:pt x="1644" y="2901"/>
                    <a:pt x="1680" y="2790"/>
                    <a:pt x="1682" y="2742"/>
                  </a:cubicBezTo>
                  <a:cubicBezTo>
                    <a:pt x="1685" y="2691"/>
                    <a:pt x="1641" y="2592"/>
                    <a:pt x="1641" y="2592"/>
                  </a:cubicBezTo>
                  <a:cubicBezTo>
                    <a:pt x="1641" y="2592"/>
                    <a:pt x="1615" y="2498"/>
                    <a:pt x="1583" y="2454"/>
                  </a:cubicBezTo>
                  <a:cubicBezTo>
                    <a:pt x="1555" y="2411"/>
                    <a:pt x="1530" y="2351"/>
                    <a:pt x="1525" y="2344"/>
                  </a:cubicBezTo>
                  <a:cubicBezTo>
                    <a:pt x="1521" y="2334"/>
                    <a:pt x="1468" y="2211"/>
                    <a:pt x="1468" y="2199"/>
                  </a:cubicBezTo>
                  <a:cubicBezTo>
                    <a:pt x="1468" y="2189"/>
                    <a:pt x="1453" y="2124"/>
                    <a:pt x="1451" y="2112"/>
                  </a:cubicBezTo>
                  <a:cubicBezTo>
                    <a:pt x="1451" y="2100"/>
                    <a:pt x="1417" y="2054"/>
                    <a:pt x="1410" y="2049"/>
                  </a:cubicBezTo>
                  <a:cubicBezTo>
                    <a:pt x="1403" y="2045"/>
                    <a:pt x="1323" y="1984"/>
                    <a:pt x="1323" y="1984"/>
                  </a:cubicBezTo>
                  <a:cubicBezTo>
                    <a:pt x="1253" y="1941"/>
                    <a:pt x="1253" y="1941"/>
                    <a:pt x="1253" y="1941"/>
                  </a:cubicBezTo>
                  <a:cubicBezTo>
                    <a:pt x="1217" y="1926"/>
                    <a:pt x="1217" y="1926"/>
                    <a:pt x="1217" y="1926"/>
                  </a:cubicBezTo>
                  <a:cubicBezTo>
                    <a:pt x="1178" y="1878"/>
                    <a:pt x="1178" y="1878"/>
                    <a:pt x="1178" y="1878"/>
                  </a:cubicBezTo>
                  <a:cubicBezTo>
                    <a:pt x="1125" y="1825"/>
                    <a:pt x="1125" y="1825"/>
                    <a:pt x="1125" y="1825"/>
                  </a:cubicBezTo>
                  <a:cubicBezTo>
                    <a:pt x="1089" y="1801"/>
                    <a:pt x="1089" y="1801"/>
                    <a:pt x="1089" y="1801"/>
                  </a:cubicBezTo>
                  <a:cubicBezTo>
                    <a:pt x="1084" y="1750"/>
                    <a:pt x="1084" y="1750"/>
                    <a:pt x="1084" y="1750"/>
                  </a:cubicBezTo>
                  <a:cubicBezTo>
                    <a:pt x="1084" y="1750"/>
                    <a:pt x="1096" y="1716"/>
                    <a:pt x="1103" y="1702"/>
                  </a:cubicBezTo>
                  <a:cubicBezTo>
                    <a:pt x="1110" y="1687"/>
                    <a:pt x="1130" y="1668"/>
                    <a:pt x="1140" y="1660"/>
                  </a:cubicBezTo>
                  <a:cubicBezTo>
                    <a:pt x="1149" y="1654"/>
                    <a:pt x="1171" y="1651"/>
                    <a:pt x="1183" y="1651"/>
                  </a:cubicBezTo>
                  <a:cubicBezTo>
                    <a:pt x="1193" y="1649"/>
                    <a:pt x="1241" y="1649"/>
                    <a:pt x="1255" y="1649"/>
                  </a:cubicBezTo>
                  <a:cubicBezTo>
                    <a:pt x="1270" y="1649"/>
                    <a:pt x="1289" y="1646"/>
                    <a:pt x="1303" y="1646"/>
                  </a:cubicBezTo>
                  <a:cubicBezTo>
                    <a:pt x="1315" y="1646"/>
                    <a:pt x="1345" y="1634"/>
                    <a:pt x="1350" y="1622"/>
                  </a:cubicBezTo>
                  <a:cubicBezTo>
                    <a:pt x="1354" y="1610"/>
                    <a:pt x="1364" y="1579"/>
                    <a:pt x="1342" y="1555"/>
                  </a:cubicBezTo>
                  <a:cubicBezTo>
                    <a:pt x="1323" y="1530"/>
                    <a:pt x="1330" y="1518"/>
                    <a:pt x="1330" y="1518"/>
                  </a:cubicBezTo>
                  <a:cubicBezTo>
                    <a:pt x="1330" y="1518"/>
                    <a:pt x="1361" y="1494"/>
                    <a:pt x="1308" y="1463"/>
                  </a:cubicBezTo>
                  <a:cubicBezTo>
                    <a:pt x="1311" y="1448"/>
                    <a:pt x="1311" y="1419"/>
                    <a:pt x="1311" y="1419"/>
                  </a:cubicBezTo>
                  <a:cubicBezTo>
                    <a:pt x="1311" y="1419"/>
                    <a:pt x="1323" y="1424"/>
                    <a:pt x="1333" y="1398"/>
                  </a:cubicBezTo>
                  <a:cubicBezTo>
                    <a:pt x="1337" y="1383"/>
                    <a:pt x="1328" y="1381"/>
                    <a:pt x="1328" y="1381"/>
                  </a:cubicBezTo>
                  <a:cubicBezTo>
                    <a:pt x="1340" y="1364"/>
                    <a:pt x="1340" y="1364"/>
                    <a:pt x="1340" y="1364"/>
                  </a:cubicBezTo>
                  <a:cubicBezTo>
                    <a:pt x="1340" y="1364"/>
                    <a:pt x="1373" y="1352"/>
                    <a:pt x="1381" y="1340"/>
                  </a:cubicBezTo>
                  <a:cubicBezTo>
                    <a:pt x="1391" y="1328"/>
                    <a:pt x="1412" y="1301"/>
                    <a:pt x="1333" y="1226"/>
                  </a:cubicBezTo>
                  <a:cubicBezTo>
                    <a:pt x="1253" y="1152"/>
                    <a:pt x="1277" y="1156"/>
                    <a:pt x="1275" y="1137"/>
                  </a:cubicBezTo>
                  <a:cubicBezTo>
                    <a:pt x="1270" y="1118"/>
                    <a:pt x="1282" y="1103"/>
                    <a:pt x="1284" y="1096"/>
                  </a:cubicBezTo>
                  <a:cubicBezTo>
                    <a:pt x="1287" y="1089"/>
                    <a:pt x="1262" y="1004"/>
                    <a:pt x="1257" y="992"/>
                  </a:cubicBezTo>
                  <a:cubicBezTo>
                    <a:pt x="1255" y="980"/>
                    <a:pt x="1229" y="913"/>
                    <a:pt x="1217" y="898"/>
                  </a:cubicBezTo>
                  <a:cubicBezTo>
                    <a:pt x="1204" y="881"/>
                    <a:pt x="1190" y="876"/>
                    <a:pt x="1199" y="855"/>
                  </a:cubicBezTo>
                  <a:cubicBezTo>
                    <a:pt x="1207" y="835"/>
                    <a:pt x="1217" y="766"/>
                    <a:pt x="1204" y="746"/>
                  </a:cubicBezTo>
                  <a:cubicBezTo>
                    <a:pt x="1193" y="729"/>
                    <a:pt x="1142" y="693"/>
                    <a:pt x="1105" y="688"/>
                  </a:cubicBezTo>
                  <a:cubicBezTo>
                    <a:pt x="1072" y="683"/>
                    <a:pt x="1004" y="678"/>
                    <a:pt x="985" y="688"/>
                  </a:cubicBezTo>
                  <a:cubicBezTo>
                    <a:pt x="966" y="695"/>
                    <a:pt x="937" y="705"/>
                    <a:pt x="920" y="715"/>
                  </a:cubicBezTo>
                  <a:cubicBezTo>
                    <a:pt x="900" y="725"/>
                    <a:pt x="867" y="731"/>
                    <a:pt x="867" y="731"/>
                  </a:cubicBezTo>
                  <a:cubicBezTo>
                    <a:pt x="867" y="731"/>
                    <a:pt x="838" y="710"/>
                    <a:pt x="813" y="700"/>
                  </a:cubicBezTo>
                  <a:cubicBezTo>
                    <a:pt x="792" y="693"/>
                    <a:pt x="693" y="695"/>
                    <a:pt x="674" y="710"/>
                  </a:cubicBezTo>
                  <a:cubicBezTo>
                    <a:pt x="654" y="725"/>
                    <a:pt x="613" y="712"/>
                    <a:pt x="575" y="725"/>
                  </a:cubicBezTo>
                  <a:cubicBezTo>
                    <a:pt x="538" y="734"/>
                    <a:pt x="331" y="879"/>
                    <a:pt x="369" y="1125"/>
                  </a:cubicBezTo>
                  <a:cubicBezTo>
                    <a:pt x="379" y="1214"/>
                    <a:pt x="384" y="1219"/>
                    <a:pt x="381" y="1255"/>
                  </a:cubicBezTo>
                  <a:cubicBezTo>
                    <a:pt x="381" y="1255"/>
                    <a:pt x="372" y="1313"/>
                    <a:pt x="396" y="1354"/>
                  </a:cubicBezTo>
                  <a:cubicBezTo>
                    <a:pt x="423" y="1395"/>
                    <a:pt x="388" y="1431"/>
                    <a:pt x="476" y="1506"/>
                  </a:cubicBezTo>
                  <a:cubicBezTo>
                    <a:pt x="562" y="1579"/>
                    <a:pt x="504" y="1569"/>
                    <a:pt x="538" y="1627"/>
                  </a:cubicBezTo>
                  <a:cubicBezTo>
                    <a:pt x="572" y="1682"/>
                    <a:pt x="611" y="1682"/>
                    <a:pt x="633" y="1687"/>
                  </a:cubicBezTo>
                  <a:cubicBezTo>
                    <a:pt x="654" y="1692"/>
                    <a:pt x="572" y="1659"/>
                    <a:pt x="560" y="1610"/>
                  </a:cubicBezTo>
                  <a:cubicBezTo>
                    <a:pt x="581" y="1624"/>
                    <a:pt x="603" y="1670"/>
                    <a:pt x="639" y="1675"/>
                  </a:cubicBezTo>
                  <a:cubicBezTo>
                    <a:pt x="639" y="1675"/>
                    <a:pt x="633" y="1721"/>
                    <a:pt x="639" y="1728"/>
                  </a:cubicBezTo>
                  <a:cubicBezTo>
                    <a:pt x="644" y="1738"/>
                    <a:pt x="594" y="1815"/>
                    <a:pt x="594" y="1815"/>
                  </a:cubicBezTo>
                  <a:cubicBezTo>
                    <a:pt x="594" y="1815"/>
                    <a:pt x="601" y="1827"/>
                    <a:pt x="613" y="1832"/>
                  </a:cubicBezTo>
                  <a:cubicBezTo>
                    <a:pt x="625" y="1834"/>
                    <a:pt x="616" y="1844"/>
                    <a:pt x="611" y="1849"/>
                  </a:cubicBezTo>
                  <a:cubicBezTo>
                    <a:pt x="606" y="1854"/>
                    <a:pt x="584" y="1873"/>
                    <a:pt x="572" y="1885"/>
                  </a:cubicBezTo>
                  <a:cubicBezTo>
                    <a:pt x="560" y="1897"/>
                    <a:pt x="560" y="1919"/>
                    <a:pt x="560" y="1919"/>
                  </a:cubicBezTo>
                  <a:cubicBezTo>
                    <a:pt x="560" y="1919"/>
                    <a:pt x="500" y="2008"/>
                    <a:pt x="487" y="2013"/>
                  </a:cubicBezTo>
                  <a:cubicBezTo>
                    <a:pt x="478" y="2020"/>
                    <a:pt x="406" y="2083"/>
                    <a:pt x="398" y="2257"/>
                  </a:cubicBezTo>
                  <a:cubicBezTo>
                    <a:pt x="388" y="2431"/>
                    <a:pt x="406" y="2503"/>
                    <a:pt x="408" y="2515"/>
                  </a:cubicBezTo>
                  <a:cubicBezTo>
                    <a:pt x="410" y="2527"/>
                    <a:pt x="434" y="2619"/>
                    <a:pt x="432" y="2631"/>
                  </a:cubicBezTo>
                  <a:cubicBezTo>
                    <a:pt x="429" y="2643"/>
                    <a:pt x="442" y="2708"/>
                    <a:pt x="449" y="2725"/>
                  </a:cubicBezTo>
                  <a:cubicBezTo>
                    <a:pt x="459" y="2744"/>
                    <a:pt x="543" y="2993"/>
                    <a:pt x="548" y="3005"/>
                  </a:cubicBezTo>
                  <a:cubicBezTo>
                    <a:pt x="553" y="3014"/>
                    <a:pt x="538" y="3034"/>
                    <a:pt x="580" y="3089"/>
                  </a:cubicBezTo>
                  <a:cubicBezTo>
                    <a:pt x="620" y="3145"/>
                    <a:pt x="581" y="3171"/>
                    <a:pt x="591" y="3195"/>
                  </a:cubicBezTo>
                  <a:cubicBezTo>
                    <a:pt x="601" y="3220"/>
                    <a:pt x="630" y="3234"/>
                    <a:pt x="630" y="3236"/>
                  </a:cubicBezTo>
                  <a:cubicBezTo>
                    <a:pt x="630" y="3239"/>
                    <a:pt x="647" y="3251"/>
                    <a:pt x="620" y="3294"/>
                  </a:cubicBezTo>
                  <a:cubicBezTo>
                    <a:pt x="596" y="3338"/>
                    <a:pt x="639" y="3347"/>
                    <a:pt x="642" y="3357"/>
                  </a:cubicBezTo>
                  <a:cubicBezTo>
                    <a:pt x="644" y="3367"/>
                    <a:pt x="654" y="3550"/>
                    <a:pt x="625" y="3593"/>
                  </a:cubicBezTo>
                  <a:cubicBezTo>
                    <a:pt x="596" y="3634"/>
                    <a:pt x="599" y="3661"/>
                    <a:pt x="606" y="3683"/>
                  </a:cubicBezTo>
                  <a:cubicBezTo>
                    <a:pt x="613" y="3705"/>
                    <a:pt x="596" y="3758"/>
                    <a:pt x="570" y="3774"/>
                  </a:cubicBezTo>
                  <a:cubicBezTo>
                    <a:pt x="541" y="3791"/>
                    <a:pt x="524" y="3905"/>
                    <a:pt x="526" y="3917"/>
                  </a:cubicBezTo>
                  <a:cubicBezTo>
                    <a:pt x="529" y="3929"/>
                    <a:pt x="529" y="3946"/>
                    <a:pt x="529" y="3946"/>
                  </a:cubicBezTo>
                  <a:cubicBezTo>
                    <a:pt x="529" y="3946"/>
                    <a:pt x="522" y="3980"/>
                    <a:pt x="519" y="3992"/>
                  </a:cubicBezTo>
                  <a:cubicBezTo>
                    <a:pt x="517" y="4001"/>
                    <a:pt x="487" y="4062"/>
                    <a:pt x="497" y="4083"/>
                  </a:cubicBezTo>
                  <a:cubicBezTo>
                    <a:pt x="507" y="4105"/>
                    <a:pt x="500" y="4141"/>
                    <a:pt x="500" y="4149"/>
                  </a:cubicBezTo>
                  <a:cubicBezTo>
                    <a:pt x="500" y="4158"/>
                    <a:pt x="519" y="4347"/>
                    <a:pt x="548" y="4407"/>
                  </a:cubicBezTo>
                  <a:cubicBezTo>
                    <a:pt x="577" y="4467"/>
                    <a:pt x="620" y="4609"/>
                    <a:pt x="620" y="4617"/>
                  </a:cubicBezTo>
                  <a:cubicBezTo>
                    <a:pt x="620" y="4624"/>
                    <a:pt x="620" y="4643"/>
                    <a:pt x="633" y="4660"/>
                  </a:cubicBezTo>
                  <a:cubicBezTo>
                    <a:pt x="644" y="4677"/>
                    <a:pt x="642" y="4708"/>
                    <a:pt x="661" y="4761"/>
                  </a:cubicBezTo>
                  <a:cubicBezTo>
                    <a:pt x="681" y="4812"/>
                    <a:pt x="693" y="4855"/>
                    <a:pt x="693" y="4855"/>
                  </a:cubicBezTo>
                  <a:cubicBezTo>
                    <a:pt x="176" y="5046"/>
                    <a:pt x="176" y="5046"/>
                    <a:pt x="176" y="5046"/>
                  </a:cubicBezTo>
                  <a:cubicBezTo>
                    <a:pt x="176" y="5046"/>
                    <a:pt x="135" y="5073"/>
                    <a:pt x="114" y="5080"/>
                  </a:cubicBezTo>
                  <a:cubicBezTo>
                    <a:pt x="94" y="5087"/>
                    <a:pt x="128" y="5095"/>
                    <a:pt x="140" y="5100"/>
                  </a:cubicBezTo>
                  <a:cubicBezTo>
                    <a:pt x="152" y="5106"/>
                    <a:pt x="150" y="5109"/>
                    <a:pt x="140" y="5111"/>
                  </a:cubicBezTo>
                  <a:cubicBezTo>
                    <a:pt x="130" y="5116"/>
                    <a:pt x="89" y="5123"/>
                    <a:pt x="87" y="5133"/>
                  </a:cubicBezTo>
                  <a:cubicBezTo>
                    <a:pt x="84" y="5140"/>
                    <a:pt x="80" y="5164"/>
                    <a:pt x="80" y="5164"/>
                  </a:cubicBezTo>
                  <a:cubicBezTo>
                    <a:pt x="0" y="5196"/>
                    <a:pt x="0" y="5196"/>
                    <a:pt x="0" y="5196"/>
                  </a:cubicBezTo>
                  <a:cubicBezTo>
                    <a:pt x="0" y="7783"/>
                    <a:pt x="0" y="7783"/>
                    <a:pt x="0" y="7783"/>
                  </a:cubicBezTo>
                  <a:cubicBezTo>
                    <a:pt x="5743" y="7783"/>
                    <a:pt x="5743" y="7783"/>
                    <a:pt x="5743" y="7783"/>
                  </a:cubicBezTo>
                  <a:cubicBezTo>
                    <a:pt x="5743" y="7777"/>
                    <a:pt x="5743" y="7777"/>
                    <a:pt x="5743" y="7777"/>
                  </a:cubicBezTo>
                  <a:cubicBezTo>
                    <a:pt x="14491" y="7777"/>
                    <a:pt x="14491" y="7777"/>
                    <a:pt x="14491" y="7777"/>
                  </a:cubicBezTo>
                  <a:cubicBezTo>
                    <a:pt x="14491" y="7107"/>
                    <a:pt x="14491" y="7107"/>
                    <a:pt x="14491" y="7107"/>
                  </a:cubicBezTo>
                  <a:lnTo>
                    <a:pt x="4814" y="5351"/>
                  </a:lnTo>
                  <a:close/>
                  <a:moveTo>
                    <a:pt x="3461" y="3471"/>
                  </a:moveTo>
                  <a:cubicBezTo>
                    <a:pt x="3413" y="4257"/>
                    <a:pt x="3413" y="4257"/>
                    <a:pt x="3413" y="4257"/>
                  </a:cubicBezTo>
                  <a:cubicBezTo>
                    <a:pt x="3413" y="4257"/>
                    <a:pt x="3404" y="4310"/>
                    <a:pt x="3420" y="4315"/>
                  </a:cubicBezTo>
                  <a:cubicBezTo>
                    <a:pt x="3425" y="4342"/>
                    <a:pt x="3423" y="5106"/>
                    <a:pt x="3423" y="5106"/>
                  </a:cubicBezTo>
                  <a:cubicBezTo>
                    <a:pt x="3423" y="5106"/>
                    <a:pt x="2296" y="4892"/>
                    <a:pt x="2252" y="4885"/>
                  </a:cubicBezTo>
                  <a:cubicBezTo>
                    <a:pt x="2269" y="4860"/>
                    <a:pt x="2245" y="4827"/>
                    <a:pt x="2245" y="4827"/>
                  </a:cubicBezTo>
                  <a:cubicBezTo>
                    <a:pt x="2165" y="4814"/>
                    <a:pt x="2165" y="4814"/>
                    <a:pt x="2165" y="4814"/>
                  </a:cubicBezTo>
                  <a:cubicBezTo>
                    <a:pt x="1668" y="4742"/>
                    <a:pt x="1668" y="4742"/>
                    <a:pt x="1668" y="4742"/>
                  </a:cubicBezTo>
                  <a:cubicBezTo>
                    <a:pt x="1707" y="4469"/>
                    <a:pt x="1707" y="4469"/>
                    <a:pt x="1707" y="4469"/>
                  </a:cubicBezTo>
                  <a:cubicBezTo>
                    <a:pt x="1707" y="4469"/>
                    <a:pt x="1733" y="4453"/>
                    <a:pt x="1757" y="4450"/>
                  </a:cubicBezTo>
                  <a:cubicBezTo>
                    <a:pt x="1779" y="4448"/>
                    <a:pt x="1815" y="4433"/>
                    <a:pt x="1822" y="4421"/>
                  </a:cubicBezTo>
                  <a:cubicBezTo>
                    <a:pt x="1830" y="4407"/>
                    <a:pt x="1830" y="4284"/>
                    <a:pt x="1830" y="4284"/>
                  </a:cubicBezTo>
                  <a:cubicBezTo>
                    <a:pt x="1837" y="4240"/>
                    <a:pt x="1837" y="4240"/>
                    <a:pt x="1837" y="4240"/>
                  </a:cubicBezTo>
                  <a:cubicBezTo>
                    <a:pt x="1830" y="4209"/>
                    <a:pt x="1830" y="4209"/>
                    <a:pt x="1830" y="4209"/>
                  </a:cubicBezTo>
                  <a:cubicBezTo>
                    <a:pt x="1830" y="4209"/>
                    <a:pt x="1849" y="4202"/>
                    <a:pt x="1861" y="4187"/>
                  </a:cubicBezTo>
                  <a:cubicBezTo>
                    <a:pt x="1873" y="4173"/>
                    <a:pt x="1844" y="4146"/>
                    <a:pt x="1844" y="4146"/>
                  </a:cubicBezTo>
                  <a:cubicBezTo>
                    <a:pt x="1844" y="4146"/>
                    <a:pt x="1827" y="4088"/>
                    <a:pt x="1827" y="4074"/>
                  </a:cubicBezTo>
                  <a:cubicBezTo>
                    <a:pt x="1827" y="4062"/>
                    <a:pt x="1777" y="3936"/>
                    <a:pt x="1779" y="3922"/>
                  </a:cubicBezTo>
                  <a:cubicBezTo>
                    <a:pt x="1781" y="3905"/>
                    <a:pt x="1748" y="3714"/>
                    <a:pt x="1748" y="3690"/>
                  </a:cubicBezTo>
                  <a:cubicBezTo>
                    <a:pt x="1748" y="3669"/>
                    <a:pt x="1733" y="3562"/>
                    <a:pt x="1726" y="3555"/>
                  </a:cubicBezTo>
                  <a:cubicBezTo>
                    <a:pt x="1718" y="3548"/>
                    <a:pt x="1714" y="3439"/>
                    <a:pt x="1714" y="3439"/>
                  </a:cubicBezTo>
                  <a:cubicBezTo>
                    <a:pt x="1905" y="3400"/>
                    <a:pt x="1905" y="3400"/>
                    <a:pt x="1905" y="3400"/>
                  </a:cubicBezTo>
                  <a:cubicBezTo>
                    <a:pt x="1905" y="3400"/>
                    <a:pt x="1941" y="3398"/>
                    <a:pt x="1972" y="3393"/>
                  </a:cubicBezTo>
                  <a:cubicBezTo>
                    <a:pt x="2001" y="3388"/>
                    <a:pt x="2235" y="3347"/>
                    <a:pt x="2242" y="3342"/>
                  </a:cubicBezTo>
                  <a:cubicBezTo>
                    <a:pt x="2250" y="3338"/>
                    <a:pt x="2310" y="3338"/>
                    <a:pt x="2310" y="3338"/>
                  </a:cubicBezTo>
                  <a:cubicBezTo>
                    <a:pt x="2339" y="3326"/>
                    <a:pt x="2339" y="3326"/>
                    <a:pt x="2339" y="3326"/>
                  </a:cubicBezTo>
                  <a:cubicBezTo>
                    <a:pt x="2339" y="3326"/>
                    <a:pt x="2339" y="3357"/>
                    <a:pt x="2363" y="3357"/>
                  </a:cubicBezTo>
                  <a:cubicBezTo>
                    <a:pt x="2387" y="3357"/>
                    <a:pt x="2419" y="3342"/>
                    <a:pt x="2419" y="3342"/>
                  </a:cubicBezTo>
                  <a:cubicBezTo>
                    <a:pt x="2419" y="3342"/>
                    <a:pt x="2440" y="3350"/>
                    <a:pt x="2450" y="3350"/>
                  </a:cubicBezTo>
                  <a:cubicBezTo>
                    <a:pt x="2460" y="3350"/>
                    <a:pt x="2482" y="3330"/>
                    <a:pt x="2482" y="3330"/>
                  </a:cubicBezTo>
                  <a:cubicBezTo>
                    <a:pt x="2484" y="3306"/>
                    <a:pt x="2484" y="3306"/>
                    <a:pt x="2484" y="3306"/>
                  </a:cubicBezTo>
                  <a:cubicBezTo>
                    <a:pt x="2484" y="3306"/>
                    <a:pt x="2518" y="3319"/>
                    <a:pt x="2525" y="3311"/>
                  </a:cubicBezTo>
                  <a:cubicBezTo>
                    <a:pt x="2532" y="3304"/>
                    <a:pt x="2549" y="3275"/>
                    <a:pt x="2549" y="3275"/>
                  </a:cubicBezTo>
                  <a:cubicBezTo>
                    <a:pt x="2571" y="3275"/>
                    <a:pt x="2571" y="3275"/>
                    <a:pt x="2571" y="3275"/>
                  </a:cubicBezTo>
                  <a:cubicBezTo>
                    <a:pt x="2622" y="3352"/>
                    <a:pt x="2622" y="3352"/>
                    <a:pt x="2622" y="3352"/>
                  </a:cubicBezTo>
                  <a:cubicBezTo>
                    <a:pt x="2641" y="3377"/>
                    <a:pt x="2641" y="3377"/>
                    <a:pt x="2641" y="3377"/>
                  </a:cubicBezTo>
                  <a:cubicBezTo>
                    <a:pt x="2677" y="3364"/>
                    <a:pt x="2677" y="3364"/>
                    <a:pt x="2677" y="3364"/>
                  </a:cubicBezTo>
                  <a:cubicBezTo>
                    <a:pt x="2677" y="3364"/>
                    <a:pt x="2906" y="3244"/>
                    <a:pt x="2913" y="3241"/>
                  </a:cubicBezTo>
                  <a:cubicBezTo>
                    <a:pt x="2921" y="3239"/>
                    <a:pt x="3008" y="3198"/>
                    <a:pt x="3027" y="3198"/>
                  </a:cubicBezTo>
                  <a:cubicBezTo>
                    <a:pt x="3044" y="3198"/>
                    <a:pt x="3191" y="3126"/>
                    <a:pt x="3213" y="3106"/>
                  </a:cubicBezTo>
                  <a:cubicBezTo>
                    <a:pt x="3237" y="3089"/>
                    <a:pt x="3544" y="2850"/>
                    <a:pt x="3544" y="2850"/>
                  </a:cubicBezTo>
                  <a:cubicBezTo>
                    <a:pt x="3452" y="3458"/>
                    <a:pt x="3452" y="3458"/>
                    <a:pt x="3452" y="3458"/>
                  </a:cubicBezTo>
                  <a:lnTo>
                    <a:pt x="3461" y="3471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chemeClr val="tx1">
                    <a:gamma/>
                    <a:tint val="32157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lang="de-DE" dirty="0"/>
            </a:p>
          </p:txBody>
        </p:sp>
        <p:sp>
          <p:nvSpPr>
            <p:cNvPr id="10250" name="Freeform 8"/>
            <p:cNvSpPr>
              <a:spLocks noEditPoints="1"/>
            </p:cNvSpPr>
            <p:nvPr/>
          </p:nvSpPr>
          <p:spPr bwMode="auto">
            <a:xfrm>
              <a:off x="475" y="3158"/>
              <a:ext cx="460" cy="203"/>
            </a:xfrm>
            <a:custGeom>
              <a:avLst/>
              <a:gdLst>
                <a:gd name="T0" fmla="*/ 1553487066 w 479"/>
                <a:gd name="T1" fmla="*/ 1576296368 h 211"/>
                <a:gd name="T2" fmla="*/ 1553487066 w 479"/>
                <a:gd name="T3" fmla="*/ 1576296368 h 211"/>
                <a:gd name="T4" fmla="*/ 1553487066 w 479"/>
                <a:gd name="T5" fmla="*/ 1576296368 h 211"/>
                <a:gd name="T6" fmla="*/ 1553487066 w 479"/>
                <a:gd name="T7" fmla="*/ 1576296368 h 211"/>
                <a:gd name="T8" fmla="*/ 1553487066 w 479"/>
                <a:gd name="T9" fmla="*/ 1576296368 h 211"/>
                <a:gd name="T10" fmla="*/ 1553487066 w 479"/>
                <a:gd name="T11" fmla="*/ 1576296368 h 211"/>
                <a:gd name="T12" fmla="*/ 1553487066 w 479"/>
                <a:gd name="T13" fmla="*/ 1576296368 h 211"/>
                <a:gd name="T14" fmla="*/ 1553487066 w 479"/>
                <a:gd name="T15" fmla="*/ 1576296368 h 211"/>
                <a:gd name="T16" fmla="*/ 1553487066 w 479"/>
                <a:gd name="T17" fmla="*/ 1576296368 h 211"/>
                <a:gd name="T18" fmla="*/ 1553487066 w 479"/>
                <a:gd name="T19" fmla="*/ 1576296368 h 211"/>
                <a:gd name="T20" fmla="*/ 1553487066 w 479"/>
                <a:gd name="T21" fmla="*/ 1576296368 h 211"/>
                <a:gd name="T22" fmla="*/ 1553487066 w 479"/>
                <a:gd name="T23" fmla="*/ 1576296368 h 211"/>
                <a:gd name="T24" fmla="*/ 1553487066 w 479"/>
                <a:gd name="T25" fmla="*/ 1576296368 h 211"/>
                <a:gd name="T26" fmla="*/ 1553487066 w 479"/>
                <a:gd name="T27" fmla="*/ 1576296368 h 211"/>
                <a:gd name="T28" fmla="*/ 1553487066 w 479"/>
                <a:gd name="T29" fmla="*/ 1576296368 h 211"/>
                <a:gd name="T30" fmla="*/ 1553487066 w 479"/>
                <a:gd name="T31" fmla="*/ 1576296368 h 21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79"/>
                <a:gd name="T49" fmla="*/ 0 h 211"/>
                <a:gd name="T50" fmla="*/ 479 w 479"/>
                <a:gd name="T51" fmla="*/ 211 h 21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79" h="211">
                  <a:moveTo>
                    <a:pt x="443" y="54"/>
                  </a:moveTo>
                  <a:cubicBezTo>
                    <a:pt x="356" y="0"/>
                    <a:pt x="266" y="4"/>
                    <a:pt x="266" y="4"/>
                  </a:cubicBezTo>
                  <a:cubicBezTo>
                    <a:pt x="266" y="4"/>
                    <a:pt x="56" y="0"/>
                    <a:pt x="19" y="96"/>
                  </a:cubicBezTo>
                  <a:cubicBezTo>
                    <a:pt x="0" y="147"/>
                    <a:pt x="90" y="183"/>
                    <a:pt x="99" y="187"/>
                  </a:cubicBezTo>
                  <a:cubicBezTo>
                    <a:pt x="108" y="190"/>
                    <a:pt x="196" y="211"/>
                    <a:pt x="227" y="207"/>
                  </a:cubicBezTo>
                  <a:cubicBezTo>
                    <a:pt x="259" y="207"/>
                    <a:pt x="321" y="203"/>
                    <a:pt x="366" y="189"/>
                  </a:cubicBezTo>
                  <a:cubicBezTo>
                    <a:pt x="411" y="174"/>
                    <a:pt x="447" y="153"/>
                    <a:pt x="460" y="131"/>
                  </a:cubicBezTo>
                  <a:cubicBezTo>
                    <a:pt x="474" y="109"/>
                    <a:pt x="479" y="85"/>
                    <a:pt x="443" y="54"/>
                  </a:cubicBezTo>
                  <a:close/>
                  <a:moveTo>
                    <a:pt x="357" y="104"/>
                  </a:moveTo>
                  <a:cubicBezTo>
                    <a:pt x="352" y="131"/>
                    <a:pt x="317" y="139"/>
                    <a:pt x="304" y="143"/>
                  </a:cubicBezTo>
                  <a:cubicBezTo>
                    <a:pt x="290" y="148"/>
                    <a:pt x="264" y="152"/>
                    <a:pt x="234" y="153"/>
                  </a:cubicBezTo>
                  <a:cubicBezTo>
                    <a:pt x="203" y="155"/>
                    <a:pt x="172" y="143"/>
                    <a:pt x="172" y="143"/>
                  </a:cubicBezTo>
                  <a:cubicBezTo>
                    <a:pt x="172" y="143"/>
                    <a:pt x="131" y="133"/>
                    <a:pt x="131" y="97"/>
                  </a:cubicBezTo>
                  <a:cubicBezTo>
                    <a:pt x="149" y="46"/>
                    <a:pt x="256" y="49"/>
                    <a:pt x="256" y="49"/>
                  </a:cubicBezTo>
                  <a:cubicBezTo>
                    <a:pt x="256" y="49"/>
                    <a:pt x="310" y="54"/>
                    <a:pt x="320" y="60"/>
                  </a:cubicBezTo>
                  <a:cubicBezTo>
                    <a:pt x="326" y="61"/>
                    <a:pt x="362" y="77"/>
                    <a:pt x="357" y="10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1" name="AutoShape 54"/>
            <p:cNvSpPr>
              <a:spLocks/>
            </p:cNvSpPr>
            <p:nvPr/>
          </p:nvSpPr>
          <p:spPr bwMode="auto">
            <a:xfrm>
              <a:off x="1492" y="1114"/>
              <a:ext cx="231" cy="284"/>
            </a:xfrm>
            <a:custGeom>
              <a:avLst/>
              <a:gdLst>
                <a:gd name="T0" fmla="*/ 1529990252 w 241"/>
                <a:gd name="T1" fmla="*/ 1584525108 h 295"/>
                <a:gd name="T2" fmla="*/ 1529990252 w 241"/>
                <a:gd name="T3" fmla="*/ 1584525108 h 295"/>
                <a:gd name="T4" fmla="*/ 1529990252 w 241"/>
                <a:gd name="T5" fmla="*/ 1584525108 h 295"/>
                <a:gd name="T6" fmla="*/ 1529990252 w 241"/>
                <a:gd name="T7" fmla="*/ 1584525108 h 295"/>
                <a:gd name="T8" fmla="*/ 1529990252 w 241"/>
                <a:gd name="T9" fmla="*/ 1584525108 h 295"/>
                <a:gd name="T10" fmla="*/ 1529990252 w 241"/>
                <a:gd name="T11" fmla="*/ 1584525108 h 295"/>
                <a:gd name="T12" fmla="*/ 1529990252 w 241"/>
                <a:gd name="T13" fmla="*/ 1584525108 h 295"/>
                <a:gd name="T14" fmla="*/ 1529990252 w 241"/>
                <a:gd name="T15" fmla="*/ 1584525108 h 295"/>
                <a:gd name="T16" fmla="*/ 1529990252 w 241"/>
                <a:gd name="T17" fmla="*/ 0 h 295"/>
                <a:gd name="T18" fmla="*/ 1529990252 w 241"/>
                <a:gd name="T19" fmla="*/ 1584525108 h 295"/>
                <a:gd name="T20" fmla="*/ 1529990252 w 241"/>
                <a:gd name="T21" fmla="*/ 1584525108 h 295"/>
                <a:gd name="T22" fmla="*/ 1529990252 w 241"/>
                <a:gd name="T23" fmla="*/ 1584525108 h 295"/>
                <a:gd name="T24" fmla="*/ 1529990252 w 241"/>
                <a:gd name="T25" fmla="*/ 1584525108 h 295"/>
                <a:gd name="T26" fmla="*/ 1529990252 w 241"/>
                <a:gd name="T27" fmla="*/ 1584525108 h 295"/>
                <a:gd name="T28" fmla="*/ 1529990252 w 241"/>
                <a:gd name="T29" fmla="*/ 1584525108 h 295"/>
                <a:gd name="T30" fmla="*/ 1529990252 w 241"/>
                <a:gd name="T31" fmla="*/ 1584525108 h 295"/>
                <a:gd name="T32" fmla="*/ 1529990252 w 241"/>
                <a:gd name="T33" fmla="*/ 1584525108 h 295"/>
                <a:gd name="T34" fmla="*/ 1529990252 w 241"/>
                <a:gd name="T35" fmla="*/ 1584525108 h 295"/>
                <a:gd name="T36" fmla="*/ 1529990252 w 241"/>
                <a:gd name="T37" fmla="*/ 1584525108 h 295"/>
                <a:gd name="T38" fmla="*/ 0 w 241"/>
                <a:gd name="T39" fmla="*/ 1584525108 h 295"/>
                <a:gd name="T40" fmla="*/ 1529990252 w 241"/>
                <a:gd name="T41" fmla="*/ 1584525108 h 295"/>
                <a:gd name="T42" fmla="*/ 1529990252 w 241"/>
                <a:gd name="T43" fmla="*/ 1584525108 h 295"/>
                <a:gd name="T44" fmla="*/ 1529990252 w 241"/>
                <a:gd name="T45" fmla="*/ 1584525108 h 29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41"/>
                <a:gd name="T70" fmla="*/ 0 h 295"/>
                <a:gd name="T71" fmla="*/ 241 w 241"/>
                <a:gd name="T72" fmla="*/ 295 h 29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41" h="295">
                  <a:moveTo>
                    <a:pt x="40" y="157"/>
                  </a:moveTo>
                  <a:cubicBezTo>
                    <a:pt x="67" y="207"/>
                    <a:pt x="67" y="207"/>
                    <a:pt x="67" y="207"/>
                  </a:cubicBezTo>
                  <a:cubicBezTo>
                    <a:pt x="36" y="239"/>
                    <a:pt x="36" y="239"/>
                    <a:pt x="36" y="239"/>
                  </a:cubicBezTo>
                  <a:cubicBezTo>
                    <a:pt x="31" y="295"/>
                    <a:pt x="31" y="295"/>
                    <a:pt x="31" y="295"/>
                  </a:cubicBezTo>
                  <a:cubicBezTo>
                    <a:pt x="82" y="225"/>
                    <a:pt x="82" y="225"/>
                    <a:pt x="82" y="225"/>
                  </a:cubicBezTo>
                  <a:cubicBezTo>
                    <a:pt x="82" y="225"/>
                    <a:pt x="148" y="135"/>
                    <a:pt x="159" y="124"/>
                  </a:cubicBezTo>
                  <a:cubicBezTo>
                    <a:pt x="169" y="112"/>
                    <a:pt x="230" y="49"/>
                    <a:pt x="234" y="45"/>
                  </a:cubicBezTo>
                  <a:cubicBezTo>
                    <a:pt x="239" y="40"/>
                    <a:pt x="241" y="33"/>
                    <a:pt x="235" y="23"/>
                  </a:cubicBezTo>
                  <a:cubicBezTo>
                    <a:pt x="230" y="14"/>
                    <a:pt x="224" y="0"/>
                    <a:pt x="224" y="0"/>
                  </a:cubicBezTo>
                  <a:cubicBezTo>
                    <a:pt x="224" y="0"/>
                    <a:pt x="204" y="22"/>
                    <a:pt x="199" y="26"/>
                  </a:cubicBezTo>
                  <a:cubicBezTo>
                    <a:pt x="193" y="30"/>
                    <a:pt x="114" y="89"/>
                    <a:pt x="114" y="89"/>
                  </a:cubicBezTo>
                  <a:cubicBezTo>
                    <a:pt x="66" y="129"/>
                    <a:pt x="66" y="129"/>
                    <a:pt x="66" y="129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6" y="157"/>
                    <a:pt x="27" y="137"/>
                    <a:pt x="24" y="135"/>
                  </a:cubicBezTo>
                  <a:cubicBezTo>
                    <a:pt x="21" y="133"/>
                    <a:pt x="19" y="113"/>
                    <a:pt x="19" y="113"/>
                  </a:cubicBezTo>
                  <a:cubicBezTo>
                    <a:pt x="14" y="104"/>
                    <a:pt x="14" y="104"/>
                    <a:pt x="14" y="104"/>
                  </a:cubicBezTo>
                  <a:cubicBezTo>
                    <a:pt x="10" y="114"/>
                    <a:pt x="10" y="114"/>
                    <a:pt x="10" y="114"/>
                  </a:cubicBezTo>
                  <a:cubicBezTo>
                    <a:pt x="10" y="114"/>
                    <a:pt x="8" y="159"/>
                    <a:pt x="4" y="160"/>
                  </a:cubicBezTo>
                  <a:cubicBezTo>
                    <a:pt x="1" y="162"/>
                    <a:pt x="3" y="167"/>
                    <a:pt x="3" y="16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192"/>
                    <a:pt x="3" y="182"/>
                    <a:pt x="8" y="176"/>
                  </a:cubicBezTo>
                  <a:cubicBezTo>
                    <a:pt x="13" y="170"/>
                    <a:pt x="24" y="159"/>
                    <a:pt x="27" y="159"/>
                  </a:cubicBezTo>
                  <a:lnTo>
                    <a:pt x="40" y="1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AutoShape 55"/>
            <p:cNvSpPr>
              <a:spLocks/>
            </p:cNvSpPr>
            <p:nvPr/>
          </p:nvSpPr>
          <p:spPr bwMode="auto">
            <a:xfrm>
              <a:off x="997" y="1851"/>
              <a:ext cx="36" cy="97"/>
            </a:xfrm>
            <a:custGeom>
              <a:avLst/>
              <a:gdLst>
                <a:gd name="T0" fmla="*/ 0 w 40"/>
                <a:gd name="T1" fmla="*/ 0 h 103"/>
                <a:gd name="T2" fmla="*/ 924419052 w 40"/>
                <a:gd name="T3" fmla="*/ 1328633597 h 103"/>
                <a:gd name="T4" fmla="*/ 924419052 w 40"/>
                <a:gd name="T5" fmla="*/ 1328633597 h 103"/>
                <a:gd name="T6" fmla="*/ 924419052 w 40"/>
                <a:gd name="T7" fmla="*/ 1328633597 h 103"/>
                <a:gd name="T8" fmla="*/ 924419052 w 40"/>
                <a:gd name="T9" fmla="*/ 1328633597 h 103"/>
                <a:gd name="T10" fmla="*/ 924419052 w 40"/>
                <a:gd name="T11" fmla="*/ 1328633597 h 103"/>
                <a:gd name="T12" fmla="*/ 924419052 w 40"/>
                <a:gd name="T13" fmla="*/ 1328633597 h 103"/>
                <a:gd name="T14" fmla="*/ 924419052 w 40"/>
                <a:gd name="T15" fmla="*/ 1328633597 h 103"/>
                <a:gd name="T16" fmla="*/ 924419052 w 40"/>
                <a:gd name="T17" fmla="*/ 1328633597 h 103"/>
                <a:gd name="T18" fmla="*/ 0 w 40"/>
                <a:gd name="T19" fmla="*/ 0 h 10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0"/>
                <a:gd name="T31" fmla="*/ 0 h 103"/>
                <a:gd name="T32" fmla="*/ 40 w 40"/>
                <a:gd name="T33" fmla="*/ 103 h 10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0" h="103">
                  <a:moveTo>
                    <a:pt x="0" y="0"/>
                  </a:moveTo>
                  <a:cubicBezTo>
                    <a:pt x="0" y="0"/>
                    <a:pt x="19" y="14"/>
                    <a:pt x="22" y="26"/>
                  </a:cubicBezTo>
                  <a:cubicBezTo>
                    <a:pt x="26" y="39"/>
                    <a:pt x="36" y="69"/>
                    <a:pt x="35" y="78"/>
                  </a:cubicBezTo>
                  <a:cubicBezTo>
                    <a:pt x="35" y="87"/>
                    <a:pt x="40" y="101"/>
                    <a:pt x="40" y="101"/>
                  </a:cubicBezTo>
                  <a:cubicBezTo>
                    <a:pt x="38" y="103"/>
                    <a:pt x="38" y="103"/>
                    <a:pt x="38" y="103"/>
                  </a:cubicBezTo>
                  <a:cubicBezTo>
                    <a:pt x="38" y="103"/>
                    <a:pt x="30" y="79"/>
                    <a:pt x="30" y="74"/>
                  </a:cubicBezTo>
                  <a:cubicBezTo>
                    <a:pt x="30" y="70"/>
                    <a:pt x="23" y="41"/>
                    <a:pt x="23" y="41"/>
                  </a:cubicBezTo>
                  <a:cubicBezTo>
                    <a:pt x="23" y="41"/>
                    <a:pt x="17" y="22"/>
                    <a:pt x="15" y="20"/>
                  </a:cubicBezTo>
                  <a:cubicBezTo>
                    <a:pt x="13" y="17"/>
                    <a:pt x="2" y="5"/>
                    <a:pt x="2" y="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AutoShape 56"/>
            <p:cNvSpPr>
              <a:spLocks/>
            </p:cNvSpPr>
            <p:nvPr/>
          </p:nvSpPr>
          <p:spPr bwMode="auto">
            <a:xfrm>
              <a:off x="399" y="1479"/>
              <a:ext cx="113" cy="180"/>
            </a:xfrm>
            <a:custGeom>
              <a:avLst/>
              <a:gdLst>
                <a:gd name="T0" fmla="*/ 1518800508 w 118"/>
                <a:gd name="T1" fmla="*/ 0 h 186"/>
                <a:gd name="T2" fmla="*/ 1518800508 w 118"/>
                <a:gd name="T3" fmla="*/ 1651982818 h 186"/>
                <a:gd name="T4" fmla="*/ 1518800508 w 118"/>
                <a:gd name="T5" fmla="*/ 1651982818 h 186"/>
                <a:gd name="T6" fmla="*/ 1518800508 w 118"/>
                <a:gd name="T7" fmla="*/ 1651982818 h 186"/>
                <a:gd name="T8" fmla="*/ 1518800508 w 118"/>
                <a:gd name="T9" fmla="*/ 1651982818 h 186"/>
                <a:gd name="T10" fmla="*/ 1518800508 w 118"/>
                <a:gd name="T11" fmla="*/ 1651982818 h 186"/>
                <a:gd name="T12" fmla="*/ 1518800508 w 118"/>
                <a:gd name="T13" fmla="*/ 1651982818 h 186"/>
                <a:gd name="T14" fmla="*/ 1518800508 w 118"/>
                <a:gd name="T15" fmla="*/ 1651982818 h 186"/>
                <a:gd name="T16" fmla="*/ 0 w 118"/>
                <a:gd name="T17" fmla="*/ 1651982818 h 186"/>
                <a:gd name="T18" fmla="*/ 1518800508 w 118"/>
                <a:gd name="T19" fmla="*/ 1651982818 h 186"/>
                <a:gd name="T20" fmla="*/ 1518800508 w 118"/>
                <a:gd name="T21" fmla="*/ 1651982818 h 186"/>
                <a:gd name="T22" fmla="*/ 1518800508 w 118"/>
                <a:gd name="T23" fmla="*/ 0 h 1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8"/>
                <a:gd name="T37" fmla="*/ 0 h 186"/>
                <a:gd name="T38" fmla="*/ 118 w 118"/>
                <a:gd name="T39" fmla="*/ 186 h 18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8" h="186">
                  <a:moveTo>
                    <a:pt x="10" y="0"/>
                  </a:moveTo>
                  <a:cubicBezTo>
                    <a:pt x="10" y="0"/>
                    <a:pt x="20" y="17"/>
                    <a:pt x="23" y="17"/>
                  </a:cubicBezTo>
                  <a:cubicBezTo>
                    <a:pt x="26" y="17"/>
                    <a:pt x="37" y="35"/>
                    <a:pt x="40" y="40"/>
                  </a:cubicBezTo>
                  <a:cubicBezTo>
                    <a:pt x="43" y="44"/>
                    <a:pt x="68" y="103"/>
                    <a:pt x="72" y="107"/>
                  </a:cubicBezTo>
                  <a:cubicBezTo>
                    <a:pt x="75" y="111"/>
                    <a:pt x="92" y="148"/>
                    <a:pt x="97" y="155"/>
                  </a:cubicBezTo>
                  <a:cubicBezTo>
                    <a:pt x="102" y="161"/>
                    <a:pt x="118" y="186"/>
                    <a:pt x="118" y="186"/>
                  </a:cubicBezTo>
                  <a:cubicBezTo>
                    <a:pt x="81" y="152"/>
                    <a:pt x="81" y="152"/>
                    <a:pt x="81" y="152"/>
                  </a:cubicBezTo>
                  <a:cubicBezTo>
                    <a:pt x="27" y="97"/>
                    <a:pt x="27" y="97"/>
                    <a:pt x="27" y="97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6"/>
                    <a:pt x="15" y="66"/>
                    <a:pt x="19" y="60"/>
                  </a:cubicBezTo>
                  <a:cubicBezTo>
                    <a:pt x="22" y="53"/>
                    <a:pt x="19" y="29"/>
                    <a:pt x="15" y="24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AutoShape 57"/>
            <p:cNvSpPr>
              <a:spLocks/>
            </p:cNvSpPr>
            <p:nvPr/>
          </p:nvSpPr>
          <p:spPr bwMode="auto">
            <a:xfrm>
              <a:off x="1755" y="2336"/>
              <a:ext cx="124" cy="52"/>
            </a:xfrm>
            <a:custGeom>
              <a:avLst/>
              <a:gdLst>
                <a:gd name="T0" fmla="*/ 0 w 128"/>
                <a:gd name="T1" fmla="*/ 0 h 54"/>
                <a:gd name="T2" fmla="*/ 1665797846 w 128"/>
                <a:gd name="T3" fmla="*/ 1587836669 h 54"/>
                <a:gd name="T4" fmla="*/ 1665797846 w 128"/>
                <a:gd name="T5" fmla="*/ 1587836669 h 54"/>
                <a:gd name="T6" fmla="*/ 1665797846 w 128"/>
                <a:gd name="T7" fmla="*/ 1587836669 h 54"/>
                <a:gd name="T8" fmla="*/ 0 w 128"/>
                <a:gd name="T9" fmla="*/ 0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54"/>
                <a:gd name="T17" fmla="*/ 128 w 12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54">
                  <a:moveTo>
                    <a:pt x="0" y="0"/>
                  </a:moveTo>
                  <a:cubicBezTo>
                    <a:pt x="0" y="0"/>
                    <a:pt x="126" y="28"/>
                    <a:pt x="127" y="37"/>
                  </a:cubicBezTo>
                  <a:cubicBezTo>
                    <a:pt x="128" y="45"/>
                    <a:pt x="122" y="54"/>
                    <a:pt x="122" y="54"/>
                  </a:cubicBezTo>
                  <a:cubicBezTo>
                    <a:pt x="19" y="17"/>
                    <a:pt x="19" y="17"/>
                    <a:pt x="19" y="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129" y="2586"/>
              <a:ext cx="780" cy="219"/>
            </a:xfrm>
            <a:custGeom>
              <a:avLst/>
              <a:gdLst>
                <a:gd name="T0" fmla="*/ 0 w 881"/>
                <a:gd name="T1" fmla="*/ 163 h 247"/>
                <a:gd name="T2" fmla="*/ 458 w 881"/>
                <a:gd name="T3" fmla="*/ 0 h 247"/>
                <a:gd name="T4" fmla="*/ 881 w 881"/>
                <a:gd name="T5" fmla="*/ 58 h 247"/>
                <a:gd name="T6" fmla="*/ 430 w 881"/>
                <a:gd name="T7" fmla="*/ 247 h 247"/>
                <a:gd name="T8" fmla="*/ 0 w 881"/>
                <a:gd name="T9" fmla="*/ 163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1"/>
                <a:gd name="T16" fmla="*/ 0 h 247"/>
                <a:gd name="T17" fmla="*/ 881 w 881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1" h="247">
                  <a:moveTo>
                    <a:pt x="0" y="163"/>
                  </a:moveTo>
                  <a:lnTo>
                    <a:pt x="458" y="0"/>
                  </a:lnTo>
                  <a:lnTo>
                    <a:pt x="881" y="58"/>
                  </a:lnTo>
                  <a:lnTo>
                    <a:pt x="430" y="247"/>
                  </a:lnTo>
                  <a:lnTo>
                    <a:pt x="0" y="163"/>
                  </a:lnTo>
                  <a:close/>
                </a:path>
              </a:pathLst>
            </a:custGeom>
            <a:gradFill rotWithShape="1">
              <a:gsLst>
                <a:gs pos="0">
                  <a:srgbClr val="DCDCDC"/>
                </a:gs>
                <a:gs pos="50000">
                  <a:schemeClr val="bg1"/>
                </a:gs>
                <a:gs pos="100000">
                  <a:srgbClr val="DCDCD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lang="de-DE" noProof="1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2151" y="3224"/>
              <a:ext cx="1907" cy="362"/>
            </a:xfrm>
            <a:custGeom>
              <a:avLst/>
              <a:gdLst>
                <a:gd name="T0" fmla="*/ 6 w 1985"/>
                <a:gd name="T1" fmla="*/ 121 h 380"/>
                <a:gd name="T2" fmla="*/ 518 w 1985"/>
                <a:gd name="T3" fmla="*/ 35 h 380"/>
                <a:gd name="T4" fmla="*/ 701 w 1985"/>
                <a:gd name="T5" fmla="*/ 0 h 380"/>
                <a:gd name="T6" fmla="*/ 739 w 1985"/>
                <a:gd name="T7" fmla="*/ 24 h 380"/>
                <a:gd name="T8" fmla="*/ 897 w 1985"/>
                <a:gd name="T9" fmla="*/ 20 h 380"/>
                <a:gd name="T10" fmla="*/ 1008 w 1985"/>
                <a:gd name="T11" fmla="*/ 16 h 380"/>
                <a:gd name="T12" fmla="*/ 1028 w 1985"/>
                <a:gd name="T13" fmla="*/ 12 h 380"/>
                <a:gd name="T14" fmla="*/ 1084 w 1985"/>
                <a:gd name="T15" fmla="*/ 48 h 380"/>
                <a:gd name="T16" fmla="*/ 1140 w 1985"/>
                <a:gd name="T17" fmla="*/ 88 h 380"/>
                <a:gd name="T18" fmla="*/ 1193 w 1985"/>
                <a:gd name="T19" fmla="*/ 174 h 380"/>
                <a:gd name="T20" fmla="*/ 1221 w 1985"/>
                <a:gd name="T21" fmla="*/ 230 h 380"/>
                <a:gd name="T22" fmla="*/ 1241 w 1985"/>
                <a:gd name="T23" fmla="*/ 220 h 380"/>
                <a:gd name="T24" fmla="*/ 1246 w 1985"/>
                <a:gd name="T25" fmla="*/ 107 h 380"/>
                <a:gd name="T26" fmla="*/ 1300 w 1985"/>
                <a:gd name="T27" fmla="*/ 107 h 380"/>
                <a:gd name="T28" fmla="*/ 1441 w 1985"/>
                <a:gd name="T29" fmla="*/ 112 h 380"/>
                <a:gd name="T30" fmla="*/ 1553 w 1985"/>
                <a:gd name="T31" fmla="*/ 110 h 380"/>
                <a:gd name="T32" fmla="*/ 1589 w 1985"/>
                <a:gd name="T33" fmla="*/ 109 h 380"/>
                <a:gd name="T34" fmla="*/ 1739 w 1985"/>
                <a:gd name="T35" fmla="*/ 128 h 380"/>
                <a:gd name="T36" fmla="*/ 1894 w 1985"/>
                <a:gd name="T37" fmla="*/ 139 h 380"/>
                <a:gd name="T38" fmla="*/ 1985 w 1985"/>
                <a:gd name="T39" fmla="*/ 363 h 380"/>
                <a:gd name="T40" fmla="*/ 1974 w 1985"/>
                <a:gd name="T41" fmla="*/ 380 h 380"/>
                <a:gd name="T42" fmla="*/ 1314 w 1985"/>
                <a:gd name="T43" fmla="*/ 328 h 380"/>
                <a:gd name="T44" fmla="*/ 1239 w 1985"/>
                <a:gd name="T45" fmla="*/ 322 h 380"/>
                <a:gd name="T46" fmla="*/ 1234 w 1985"/>
                <a:gd name="T47" fmla="*/ 313 h 380"/>
                <a:gd name="T48" fmla="*/ 1181 w 1985"/>
                <a:gd name="T49" fmla="*/ 326 h 380"/>
                <a:gd name="T50" fmla="*/ 991 w 1985"/>
                <a:gd name="T51" fmla="*/ 337 h 380"/>
                <a:gd name="T52" fmla="*/ 923 w 1985"/>
                <a:gd name="T53" fmla="*/ 344 h 380"/>
                <a:gd name="T54" fmla="*/ 866 w 1985"/>
                <a:gd name="T55" fmla="*/ 348 h 380"/>
                <a:gd name="T56" fmla="*/ 672 w 1985"/>
                <a:gd name="T57" fmla="*/ 361 h 380"/>
                <a:gd name="T58" fmla="*/ 650 w 1985"/>
                <a:gd name="T59" fmla="*/ 274 h 380"/>
                <a:gd name="T60" fmla="*/ 646 w 1985"/>
                <a:gd name="T61" fmla="*/ 247 h 380"/>
                <a:gd name="T62" fmla="*/ 569 w 1985"/>
                <a:gd name="T63" fmla="*/ 269 h 380"/>
                <a:gd name="T64" fmla="*/ 258 w 1985"/>
                <a:gd name="T65" fmla="*/ 332 h 380"/>
                <a:gd name="T66" fmla="*/ 226 w 1985"/>
                <a:gd name="T67" fmla="*/ 339 h 380"/>
                <a:gd name="T68" fmla="*/ 179 w 1985"/>
                <a:gd name="T69" fmla="*/ 306 h 380"/>
                <a:gd name="T70" fmla="*/ 48 w 1985"/>
                <a:gd name="T71" fmla="*/ 193 h 380"/>
                <a:gd name="T72" fmla="*/ 13 w 1985"/>
                <a:gd name="T73" fmla="*/ 163 h 380"/>
                <a:gd name="T74" fmla="*/ 13 w 1985"/>
                <a:gd name="T75" fmla="*/ 157 h 380"/>
                <a:gd name="T76" fmla="*/ 9 w 1985"/>
                <a:gd name="T77" fmla="*/ 151 h 380"/>
                <a:gd name="T78" fmla="*/ 10 w 1985"/>
                <a:gd name="T79" fmla="*/ 146 h 380"/>
                <a:gd name="T80" fmla="*/ 0 w 1985"/>
                <a:gd name="T81" fmla="*/ 134 h 380"/>
                <a:gd name="T82" fmla="*/ 6 w 1985"/>
                <a:gd name="T83" fmla="*/ 121 h 38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85"/>
                <a:gd name="T127" fmla="*/ 0 h 380"/>
                <a:gd name="T128" fmla="*/ 1985 w 1985"/>
                <a:gd name="T129" fmla="*/ 380 h 38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85" h="380">
                  <a:moveTo>
                    <a:pt x="6" y="121"/>
                  </a:moveTo>
                  <a:cubicBezTo>
                    <a:pt x="518" y="35"/>
                    <a:pt x="518" y="35"/>
                    <a:pt x="518" y="35"/>
                  </a:cubicBezTo>
                  <a:cubicBezTo>
                    <a:pt x="701" y="0"/>
                    <a:pt x="701" y="0"/>
                    <a:pt x="701" y="0"/>
                  </a:cubicBezTo>
                  <a:cubicBezTo>
                    <a:pt x="739" y="24"/>
                    <a:pt x="739" y="24"/>
                    <a:pt x="739" y="24"/>
                  </a:cubicBezTo>
                  <a:cubicBezTo>
                    <a:pt x="739" y="24"/>
                    <a:pt x="881" y="22"/>
                    <a:pt x="897" y="20"/>
                  </a:cubicBezTo>
                  <a:cubicBezTo>
                    <a:pt x="913" y="18"/>
                    <a:pt x="1004" y="17"/>
                    <a:pt x="1008" y="16"/>
                  </a:cubicBezTo>
                  <a:cubicBezTo>
                    <a:pt x="1012" y="15"/>
                    <a:pt x="1028" y="12"/>
                    <a:pt x="1028" y="12"/>
                  </a:cubicBezTo>
                  <a:cubicBezTo>
                    <a:pt x="1028" y="12"/>
                    <a:pt x="1077" y="46"/>
                    <a:pt x="1084" y="48"/>
                  </a:cubicBezTo>
                  <a:cubicBezTo>
                    <a:pt x="1090" y="49"/>
                    <a:pt x="1136" y="83"/>
                    <a:pt x="1140" y="88"/>
                  </a:cubicBezTo>
                  <a:cubicBezTo>
                    <a:pt x="1145" y="92"/>
                    <a:pt x="1164" y="113"/>
                    <a:pt x="1193" y="174"/>
                  </a:cubicBezTo>
                  <a:cubicBezTo>
                    <a:pt x="1221" y="235"/>
                    <a:pt x="1221" y="230"/>
                    <a:pt x="1221" y="230"/>
                  </a:cubicBezTo>
                  <a:cubicBezTo>
                    <a:pt x="1241" y="220"/>
                    <a:pt x="1241" y="220"/>
                    <a:pt x="1241" y="220"/>
                  </a:cubicBezTo>
                  <a:cubicBezTo>
                    <a:pt x="1246" y="107"/>
                    <a:pt x="1246" y="107"/>
                    <a:pt x="1246" y="107"/>
                  </a:cubicBezTo>
                  <a:cubicBezTo>
                    <a:pt x="1246" y="107"/>
                    <a:pt x="1290" y="107"/>
                    <a:pt x="1300" y="107"/>
                  </a:cubicBezTo>
                  <a:cubicBezTo>
                    <a:pt x="1311" y="107"/>
                    <a:pt x="1435" y="112"/>
                    <a:pt x="1441" y="112"/>
                  </a:cubicBezTo>
                  <a:cubicBezTo>
                    <a:pt x="1447" y="112"/>
                    <a:pt x="1553" y="110"/>
                    <a:pt x="1553" y="110"/>
                  </a:cubicBezTo>
                  <a:cubicBezTo>
                    <a:pt x="1553" y="110"/>
                    <a:pt x="1573" y="90"/>
                    <a:pt x="1589" y="109"/>
                  </a:cubicBezTo>
                  <a:cubicBezTo>
                    <a:pt x="1621" y="118"/>
                    <a:pt x="1734" y="128"/>
                    <a:pt x="1739" y="128"/>
                  </a:cubicBezTo>
                  <a:cubicBezTo>
                    <a:pt x="1894" y="139"/>
                    <a:pt x="1894" y="139"/>
                    <a:pt x="1894" y="139"/>
                  </a:cubicBezTo>
                  <a:cubicBezTo>
                    <a:pt x="1985" y="363"/>
                    <a:pt x="1985" y="363"/>
                    <a:pt x="1985" y="363"/>
                  </a:cubicBezTo>
                  <a:cubicBezTo>
                    <a:pt x="1974" y="380"/>
                    <a:pt x="1974" y="380"/>
                    <a:pt x="1974" y="380"/>
                  </a:cubicBezTo>
                  <a:cubicBezTo>
                    <a:pt x="1974" y="380"/>
                    <a:pt x="1395" y="318"/>
                    <a:pt x="1314" y="328"/>
                  </a:cubicBezTo>
                  <a:cubicBezTo>
                    <a:pt x="1315" y="337"/>
                    <a:pt x="1246" y="325"/>
                    <a:pt x="1239" y="322"/>
                  </a:cubicBezTo>
                  <a:cubicBezTo>
                    <a:pt x="1232" y="320"/>
                    <a:pt x="1234" y="313"/>
                    <a:pt x="1234" y="313"/>
                  </a:cubicBezTo>
                  <a:cubicBezTo>
                    <a:pt x="1234" y="313"/>
                    <a:pt x="1192" y="325"/>
                    <a:pt x="1181" y="326"/>
                  </a:cubicBezTo>
                  <a:cubicBezTo>
                    <a:pt x="1171" y="327"/>
                    <a:pt x="1023" y="337"/>
                    <a:pt x="991" y="337"/>
                  </a:cubicBezTo>
                  <a:cubicBezTo>
                    <a:pt x="959" y="336"/>
                    <a:pt x="934" y="342"/>
                    <a:pt x="923" y="344"/>
                  </a:cubicBezTo>
                  <a:cubicBezTo>
                    <a:pt x="913" y="346"/>
                    <a:pt x="866" y="348"/>
                    <a:pt x="866" y="348"/>
                  </a:cubicBezTo>
                  <a:cubicBezTo>
                    <a:pt x="672" y="361"/>
                    <a:pt x="672" y="361"/>
                    <a:pt x="672" y="361"/>
                  </a:cubicBezTo>
                  <a:cubicBezTo>
                    <a:pt x="672" y="361"/>
                    <a:pt x="647" y="295"/>
                    <a:pt x="650" y="274"/>
                  </a:cubicBezTo>
                  <a:cubicBezTo>
                    <a:pt x="653" y="254"/>
                    <a:pt x="646" y="247"/>
                    <a:pt x="646" y="247"/>
                  </a:cubicBezTo>
                  <a:cubicBezTo>
                    <a:pt x="646" y="247"/>
                    <a:pt x="584" y="264"/>
                    <a:pt x="569" y="269"/>
                  </a:cubicBezTo>
                  <a:cubicBezTo>
                    <a:pt x="555" y="274"/>
                    <a:pt x="267" y="329"/>
                    <a:pt x="258" y="332"/>
                  </a:cubicBezTo>
                  <a:cubicBezTo>
                    <a:pt x="249" y="334"/>
                    <a:pt x="235" y="338"/>
                    <a:pt x="226" y="339"/>
                  </a:cubicBezTo>
                  <a:cubicBezTo>
                    <a:pt x="218" y="339"/>
                    <a:pt x="188" y="315"/>
                    <a:pt x="179" y="306"/>
                  </a:cubicBezTo>
                  <a:cubicBezTo>
                    <a:pt x="170" y="298"/>
                    <a:pt x="48" y="193"/>
                    <a:pt x="48" y="193"/>
                  </a:cubicBezTo>
                  <a:cubicBezTo>
                    <a:pt x="13" y="163"/>
                    <a:pt x="13" y="163"/>
                    <a:pt x="13" y="163"/>
                  </a:cubicBezTo>
                  <a:cubicBezTo>
                    <a:pt x="13" y="157"/>
                    <a:pt x="13" y="157"/>
                    <a:pt x="13" y="157"/>
                  </a:cubicBezTo>
                  <a:cubicBezTo>
                    <a:pt x="9" y="151"/>
                    <a:pt x="9" y="151"/>
                    <a:pt x="9" y="151"/>
                  </a:cubicBezTo>
                  <a:cubicBezTo>
                    <a:pt x="10" y="146"/>
                    <a:pt x="10" y="146"/>
                    <a:pt x="10" y="146"/>
                  </a:cubicBezTo>
                  <a:cubicBezTo>
                    <a:pt x="0" y="134"/>
                    <a:pt x="0" y="134"/>
                    <a:pt x="0" y="134"/>
                  </a:cubicBezTo>
                  <a:lnTo>
                    <a:pt x="6" y="121"/>
                  </a:lnTo>
                  <a:close/>
                </a:path>
              </a:pathLst>
            </a:custGeom>
            <a:gradFill rotWithShape="1">
              <a:gsLst>
                <a:gs pos="0">
                  <a:srgbClr val="DCDCDC"/>
                </a:gs>
                <a:gs pos="50000">
                  <a:schemeClr val="bg1"/>
                </a:gs>
                <a:gs pos="100000">
                  <a:srgbClr val="DCDCD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5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lang="de-DE" noProof="1"/>
            </a:p>
          </p:txBody>
        </p:sp>
        <p:sp>
          <p:nvSpPr>
            <p:cNvPr id="10257" name="Freeform 16"/>
            <p:cNvSpPr>
              <a:spLocks/>
            </p:cNvSpPr>
            <p:nvPr/>
          </p:nvSpPr>
          <p:spPr bwMode="auto">
            <a:xfrm>
              <a:off x="265" y="3172"/>
              <a:ext cx="1107" cy="419"/>
            </a:xfrm>
            <a:custGeom>
              <a:avLst/>
              <a:gdLst>
                <a:gd name="T0" fmla="*/ 1550511449 w 1153"/>
                <a:gd name="T1" fmla="*/ 1591208964 h 435"/>
                <a:gd name="T2" fmla="*/ 0 w 1153"/>
                <a:gd name="T3" fmla="*/ 1591208964 h 435"/>
                <a:gd name="T4" fmla="*/ 1550511449 w 1153"/>
                <a:gd name="T5" fmla="*/ 1591208964 h 435"/>
                <a:gd name="T6" fmla="*/ 1550511449 w 1153"/>
                <a:gd name="T7" fmla="*/ 1591208964 h 435"/>
                <a:gd name="T8" fmla="*/ 1550511449 w 1153"/>
                <a:gd name="T9" fmla="*/ 1591208964 h 435"/>
                <a:gd name="T10" fmla="*/ 1550511449 w 1153"/>
                <a:gd name="T11" fmla="*/ 1591208964 h 435"/>
                <a:gd name="T12" fmla="*/ 1550511449 w 1153"/>
                <a:gd name="T13" fmla="*/ 1591208964 h 435"/>
                <a:gd name="T14" fmla="*/ 1550511449 w 1153"/>
                <a:gd name="T15" fmla="*/ 1591208964 h 435"/>
                <a:gd name="T16" fmla="*/ 1550511449 w 1153"/>
                <a:gd name="T17" fmla="*/ 1591208964 h 435"/>
                <a:gd name="T18" fmla="*/ 1550511449 w 1153"/>
                <a:gd name="T19" fmla="*/ 0 h 435"/>
                <a:gd name="T20" fmla="*/ 1550511449 w 1153"/>
                <a:gd name="T21" fmla="*/ 1591208964 h 435"/>
                <a:gd name="T22" fmla="*/ 1550511449 w 1153"/>
                <a:gd name="T23" fmla="*/ 1591208964 h 4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53"/>
                <a:gd name="T37" fmla="*/ 0 h 435"/>
                <a:gd name="T38" fmla="*/ 1153 w 1153"/>
                <a:gd name="T39" fmla="*/ 435 h 4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53" h="435">
                  <a:moveTo>
                    <a:pt x="838" y="9"/>
                  </a:moveTo>
                  <a:cubicBezTo>
                    <a:pt x="0" y="103"/>
                    <a:pt x="0" y="103"/>
                    <a:pt x="0" y="103"/>
                  </a:cubicBezTo>
                  <a:cubicBezTo>
                    <a:pt x="86" y="432"/>
                    <a:pt x="86" y="432"/>
                    <a:pt x="86" y="432"/>
                  </a:cubicBezTo>
                  <a:cubicBezTo>
                    <a:pt x="86" y="432"/>
                    <a:pt x="117" y="435"/>
                    <a:pt x="120" y="435"/>
                  </a:cubicBezTo>
                  <a:cubicBezTo>
                    <a:pt x="123" y="435"/>
                    <a:pt x="258" y="416"/>
                    <a:pt x="258" y="416"/>
                  </a:cubicBezTo>
                  <a:cubicBezTo>
                    <a:pt x="1000" y="282"/>
                    <a:pt x="1000" y="282"/>
                    <a:pt x="1000" y="282"/>
                  </a:cubicBezTo>
                  <a:cubicBezTo>
                    <a:pt x="1153" y="254"/>
                    <a:pt x="1153" y="254"/>
                    <a:pt x="1153" y="254"/>
                  </a:cubicBezTo>
                  <a:cubicBezTo>
                    <a:pt x="1153" y="254"/>
                    <a:pt x="1142" y="264"/>
                    <a:pt x="1131" y="251"/>
                  </a:cubicBezTo>
                  <a:cubicBezTo>
                    <a:pt x="1121" y="237"/>
                    <a:pt x="978" y="72"/>
                    <a:pt x="978" y="72"/>
                  </a:cubicBezTo>
                  <a:cubicBezTo>
                    <a:pt x="933" y="0"/>
                    <a:pt x="933" y="0"/>
                    <a:pt x="933" y="0"/>
                  </a:cubicBezTo>
                  <a:cubicBezTo>
                    <a:pt x="838" y="7"/>
                    <a:pt x="838" y="7"/>
                    <a:pt x="838" y="7"/>
                  </a:cubicBezTo>
                  <a:lnTo>
                    <a:pt x="838" y="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Freeform 17"/>
            <p:cNvSpPr>
              <a:spLocks/>
            </p:cNvSpPr>
            <p:nvPr/>
          </p:nvSpPr>
          <p:spPr bwMode="auto">
            <a:xfrm>
              <a:off x="1140" y="2981"/>
              <a:ext cx="1906" cy="364"/>
            </a:xfrm>
            <a:custGeom>
              <a:avLst/>
              <a:gdLst>
                <a:gd name="T0" fmla="*/ 1551773261 w 1985"/>
                <a:gd name="T1" fmla="*/ 1522198896 h 380"/>
                <a:gd name="T2" fmla="*/ 1551773261 w 1985"/>
                <a:gd name="T3" fmla="*/ 1522198896 h 380"/>
                <a:gd name="T4" fmla="*/ 1551773261 w 1985"/>
                <a:gd name="T5" fmla="*/ 0 h 380"/>
                <a:gd name="T6" fmla="*/ 1551773261 w 1985"/>
                <a:gd name="T7" fmla="*/ 1522198896 h 380"/>
                <a:gd name="T8" fmla="*/ 1551773261 w 1985"/>
                <a:gd name="T9" fmla="*/ 1522198896 h 380"/>
                <a:gd name="T10" fmla="*/ 1551773261 w 1985"/>
                <a:gd name="T11" fmla="*/ 1522198896 h 380"/>
                <a:gd name="T12" fmla="*/ 1551773261 w 1985"/>
                <a:gd name="T13" fmla="*/ 1522198896 h 380"/>
                <a:gd name="T14" fmla="*/ 1551773261 w 1985"/>
                <a:gd name="T15" fmla="*/ 1522198896 h 380"/>
                <a:gd name="T16" fmla="*/ 1551773261 w 1985"/>
                <a:gd name="T17" fmla="*/ 1522198896 h 380"/>
                <a:gd name="T18" fmla="*/ 1551773261 w 1985"/>
                <a:gd name="T19" fmla="*/ 1522198896 h 380"/>
                <a:gd name="T20" fmla="*/ 1551773261 w 1985"/>
                <a:gd name="T21" fmla="*/ 1522198896 h 380"/>
                <a:gd name="T22" fmla="*/ 1551773261 w 1985"/>
                <a:gd name="T23" fmla="*/ 1522198896 h 380"/>
                <a:gd name="T24" fmla="*/ 1551773261 w 1985"/>
                <a:gd name="T25" fmla="*/ 1522198896 h 380"/>
                <a:gd name="T26" fmla="*/ 1551773261 w 1985"/>
                <a:gd name="T27" fmla="*/ 1522198896 h 380"/>
                <a:gd name="T28" fmla="*/ 1551773261 w 1985"/>
                <a:gd name="T29" fmla="*/ 1522198896 h 380"/>
                <a:gd name="T30" fmla="*/ 1551773261 w 1985"/>
                <a:gd name="T31" fmla="*/ 1522198896 h 380"/>
                <a:gd name="T32" fmla="*/ 1551773261 w 1985"/>
                <a:gd name="T33" fmla="*/ 1522198896 h 380"/>
                <a:gd name="T34" fmla="*/ 1551773261 w 1985"/>
                <a:gd name="T35" fmla="*/ 1522198896 h 380"/>
                <a:gd name="T36" fmla="*/ 1551773261 w 1985"/>
                <a:gd name="T37" fmla="*/ 1522198896 h 380"/>
                <a:gd name="T38" fmla="*/ 1551773261 w 1985"/>
                <a:gd name="T39" fmla="*/ 1522198896 h 380"/>
                <a:gd name="T40" fmla="*/ 1551773261 w 1985"/>
                <a:gd name="T41" fmla="*/ 1522198896 h 380"/>
                <a:gd name="T42" fmla="*/ 1551773261 w 1985"/>
                <a:gd name="T43" fmla="*/ 1522198896 h 380"/>
                <a:gd name="T44" fmla="*/ 1551773261 w 1985"/>
                <a:gd name="T45" fmla="*/ 1522198896 h 380"/>
                <a:gd name="T46" fmla="*/ 1551773261 w 1985"/>
                <a:gd name="T47" fmla="*/ 1522198896 h 380"/>
                <a:gd name="T48" fmla="*/ 1551773261 w 1985"/>
                <a:gd name="T49" fmla="*/ 1522198896 h 380"/>
                <a:gd name="T50" fmla="*/ 1551773261 w 1985"/>
                <a:gd name="T51" fmla="*/ 1522198896 h 380"/>
                <a:gd name="T52" fmla="*/ 1551773261 w 1985"/>
                <a:gd name="T53" fmla="*/ 1522198896 h 380"/>
                <a:gd name="T54" fmla="*/ 1551773261 w 1985"/>
                <a:gd name="T55" fmla="*/ 1522198896 h 380"/>
                <a:gd name="T56" fmla="*/ 1551773261 w 1985"/>
                <a:gd name="T57" fmla="*/ 1522198896 h 380"/>
                <a:gd name="T58" fmla="*/ 1551773261 w 1985"/>
                <a:gd name="T59" fmla="*/ 1522198896 h 380"/>
                <a:gd name="T60" fmla="*/ 1551773261 w 1985"/>
                <a:gd name="T61" fmla="*/ 1522198896 h 380"/>
                <a:gd name="T62" fmla="*/ 1551773261 w 1985"/>
                <a:gd name="T63" fmla="*/ 1522198896 h 380"/>
                <a:gd name="T64" fmla="*/ 1551773261 w 1985"/>
                <a:gd name="T65" fmla="*/ 1522198896 h 380"/>
                <a:gd name="T66" fmla="*/ 1551773261 w 1985"/>
                <a:gd name="T67" fmla="*/ 1522198896 h 380"/>
                <a:gd name="T68" fmla="*/ 1551773261 w 1985"/>
                <a:gd name="T69" fmla="*/ 1522198896 h 380"/>
                <a:gd name="T70" fmla="*/ 1551773261 w 1985"/>
                <a:gd name="T71" fmla="*/ 1522198896 h 380"/>
                <a:gd name="T72" fmla="*/ 1551773261 w 1985"/>
                <a:gd name="T73" fmla="*/ 1522198896 h 380"/>
                <a:gd name="T74" fmla="*/ 1551773261 w 1985"/>
                <a:gd name="T75" fmla="*/ 1522198896 h 380"/>
                <a:gd name="T76" fmla="*/ 1551773261 w 1985"/>
                <a:gd name="T77" fmla="*/ 1522198896 h 380"/>
                <a:gd name="T78" fmla="*/ 1551773261 w 1985"/>
                <a:gd name="T79" fmla="*/ 1522198896 h 380"/>
                <a:gd name="T80" fmla="*/ 0 w 1985"/>
                <a:gd name="T81" fmla="*/ 1522198896 h 380"/>
                <a:gd name="T82" fmla="*/ 1551773261 w 1985"/>
                <a:gd name="T83" fmla="*/ 1522198896 h 38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85"/>
                <a:gd name="T127" fmla="*/ 0 h 380"/>
                <a:gd name="T128" fmla="*/ 1985 w 1985"/>
                <a:gd name="T129" fmla="*/ 380 h 38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85" h="380">
                  <a:moveTo>
                    <a:pt x="6" y="121"/>
                  </a:moveTo>
                  <a:cubicBezTo>
                    <a:pt x="518" y="35"/>
                    <a:pt x="518" y="35"/>
                    <a:pt x="518" y="35"/>
                  </a:cubicBezTo>
                  <a:cubicBezTo>
                    <a:pt x="701" y="0"/>
                    <a:pt x="701" y="0"/>
                    <a:pt x="701" y="0"/>
                  </a:cubicBezTo>
                  <a:cubicBezTo>
                    <a:pt x="739" y="24"/>
                    <a:pt x="739" y="24"/>
                    <a:pt x="739" y="24"/>
                  </a:cubicBezTo>
                  <a:cubicBezTo>
                    <a:pt x="739" y="24"/>
                    <a:pt x="881" y="22"/>
                    <a:pt x="897" y="20"/>
                  </a:cubicBezTo>
                  <a:cubicBezTo>
                    <a:pt x="913" y="18"/>
                    <a:pt x="1004" y="17"/>
                    <a:pt x="1008" y="16"/>
                  </a:cubicBezTo>
                  <a:cubicBezTo>
                    <a:pt x="1012" y="15"/>
                    <a:pt x="1028" y="12"/>
                    <a:pt x="1028" y="12"/>
                  </a:cubicBezTo>
                  <a:cubicBezTo>
                    <a:pt x="1028" y="12"/>
                    <a:pt x="1077" y="46"/>
                    <a:pt x="1084" y="48"/>
                  </a:cubicBezTo>
                  <a:cubicBezTo>
                    <a:pt x="1090" y="49"/>
                    <a:pt x="1136" y="83"/>
                    <a:pt x="1140" y="88"/>
                  </a:cubicBezTo>
                  <a:cubicBezTo>
                    <a:pt x="1145" y="92"/>
                    <a:pt x="1164" y="113"/>
                    <a:pt x="1193" y="174"/>
                  </a:cubicBezTo>
                  <a:cubicBezTo>
                    <a:pt x="1221" y="235"/>
                    <a:pt x="1221" y="230"/>
                    <a:pt x="1221" y="230"/>
                  </a:cubicBezTo>
                  <a:cubicBezTo>
                    <a:pt x="1241" y="220"/>
                    <a:pt x="1241" y="220"/>
                    <a:pt x="1241" y="220"/>
                  </a:cubicBezTo>
                  <a:cubicBezTo>
                    <a:pt x="1246" y="107"/>
                    <a:pt x="1246" y="107"/>
                    <a:pt x="1246" y="107"/>
                  </a:cubicBezTo>
                  <a:cubicBezTo>
                    <a:pt x="1246" y="107"/>
                    <a:pt x="1290" y="107"/>
                    <a:pt x="1300" y="107"/>
                  </a:cubicBezTo>
                  <a:cubicBezTo>
                    <a:pt x="1311" y="107"/>
                    <a:pt x="1435" y="112"/>
                    <a:pt x="1441" y="112"/>
                  </a:cubicBezTo>
                  <a:cubicBezTo>
                    <a:pt x="1447" y="112"/>
                    <a:pt x="1553" y="110"/>
                    <a:pt x="1553" y="110"/>
                  </a:cubicBezTo>
                  <a:cubicBezTo>
                    <a:pt x="1553" y="110"/>
                    <a:pt x="1573" y="90"/>
                    <a:pt x="1589" y="109"/>
                  </a:cubicBezTo>
                  <a:cubicBezTo>
                    <a:pt x="1621" y="118"/>
                    <a:pt x="1734" y="128"/>
                    <a:pt x="1739" y="128"/>
                  </a:cubicBezTo>
                  <a:cubicBezTo>
                    <a:pt x="1894" y="139"/>
                    <a:pt x="1894" y="139"/>
                    <a:pt x="1894" y="139"/>
                  </a:cubicBezTo>
                  <a:cubicBezTo>
                    <a:pt x="1985" y="363"/>
                    <a:pt x="1985" y="363"/>
                    <a:pt x="1985" y="363"/>
                  </a:cubicBezTo>
                  <a:cubicBezTo>
                    <a:pt x="1974" y="380"/>
                    <a:pt x="1974" y="380"/>
                    <a:pt x="1974" y="380"/>
                  </a:cubicBezTo>
                  <a:cubicBezTo>
                    <a:pt x="1974" y="380"/>
                    <a:pt x="1395" y="318"/>
                    <a:pt x="1314" y="328"/>
                  </a:cubicBezTo>
                  <a:cubicBezTo>
                    <a:pt x="1315" y="337"/>
                    <a:pt x="1246" y="325"/>
                    <a:pt x="1239" y="322"/>
                  </a:cubicBezTo>
                  <a:cubicBezTo>
                    <a:pt x="1232" y="320"/>
                    <a:pt x="1234" y="313"/>
                    <a:pt x="1234" y="313"/>
                  </a:cubicBezTo>
                  <a:cubicBezTo>
                    <a:pt x="1234" y="313"/>
                    <a:pt x="1192" y="325"/>
                    <a:pt x="1181" y="326"/>
                  </a:cubicBezTo>
                  <a:cubicBezTo>
                    <a:pt x="1171" y="327"/>
                    <a:pt x="1023" y="337"/>
                    <a:pt x="991" y="337"/>
                  </a:cubicBezTo>
                  <a:cubicBezTo>
                    <a:pt x="959" y="336"/>
                    <a:pt x="934" y="342"/>
                    <a:pt x="923" y="344"/>
                  </a:cubicBezTo>
                  <a:cubicBezTo>
                    <a:pt x="913" y="346"/>
                    <a:pt x="866" y="348"/>
                    <a:pt x="866" y="348"/>
                  </a:cubicBezTo>
                  <a:cubicBezTo>
                    <a:pt x="672" y="361"/>
                    <a:pt x="672" y="361"/>
                    <a:pt x="672" y="361"/>
                  </a:cubicBezTo>
                  <a:cubicBezTo>
                    <a:pt x="672" y="361"/>
                    <a:pt x="647" y="295"/>
                    <a:pt x="650" y="274"/>
                  </a:cubicBezTo>
                  <a:cubicBezTo>
                    <a:pt x="653" y="254"/>
                    <a:pt x="646" y="247"/>
                    <a:pt x="646" y="247"/>
                  </a:cubicBezTo>
                  <a:cubicBezTo>
                    <a:pt x="646" y="247"/>
                    <a:pt x="584" y="264"/>
                    <a:pt x="569" y="269"/>
                  </a:cubicBezTo>
                  <a:cubicBezTo>
                    <a:pt x="555" y="274"/>
                    <a:pt x="267" y="329"/>
                    <a:pt x="258" y="332"/>
                  </a:cubicBezTo>
                  <a:cubicBezTo>
                    <a:pt x="249" y="334"/>
                    <a:pt x="235" y="338"/>
                    <a:pt x="226" y="339"/>
                  </a:cubicBezTo>
                  <a:cubicBezTo>
                    <a:pt x="218" y="339"/>
                    <a:pt x="188" y="315"/>
                    <a:pt x="179" y="306"/>
                  </a:cubicBezTo>
                  <a:cubicBezTo>
                    <a:pt x="170" y="298"/>
                    <a:pt x="48" y="193"/>
                    <a:pt x="48" y="193"/>
                  </a:cubicBezTo>
                  <a:cubicBezTo>
                    <a:pt x="13" y="163"/>
                    <a:pt x="13" y="163"/>
                    <a:pt x="13" y="163"/>
                  </a:cubicBezTo>
                  <a:cubicBezTo>
                    <a:pt x="13" y="157"/>
                    <a:pt x="13" y="157"/>
                    <a:pt x="13" y="157"/>
                  </a:cubicBezTo>
                  <a:cubicBezTo>
                    <a:pt x="9" y="151"/>
                    <a:pt x="9" y="151"/>
                    <a:pt x="9" y="151"/>
                  </a:cubicBezTo>
                  <a:cubicBezTo>
                    <a:pt x="10" y="146"/>
                    <a:pt x="10" y="146"/>
                    <a:pt x="10" y="146"/>
                  </a:cubicBezTo>
                  <a:cubicBezTo>
                    <a:pt x="0" y="134"/>
                    <a:pt x="0" y="134"/>
                    <a:pt x="0" y="134"/>
                  </a:cubicBezTo>
                  <a:lnTo>
                    <a:pt x="6" y="12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9" name="Freeform 19"/>
            <p:cNvSpPr>
              <a:spLocks noEditPoints="1"/>
            </p:cNvSpPr>
            <p:nvPr/>
          </p:nvSpPr>
          <p:spPr bwMode="auto">
            <a:xfrm>
              <a:off x="907" y="3035"/>
              <a:ext cx="273" cy="133"/>
            </a:xfrm>
            <a:custGeom>
              <a:avLst/>
              <a:gdLst>
                <a:gd name="T0" fmla="*/ 1610416883 w 283"/>
                <a:gd name="T1" fmla="*/ 1508772036 h 139"/>
                <a:gd name="T2" fmla="*/ 1610416883 w 283"/>
                <a:gd name="T3" fmla="*/ 1508772036 h 139"/>
                <a:gd name="T4" fmla="*/ 1610416883 w 283"/>
                <a:gd name="T5" fmla="*/ 0 h 139"/>
                <a:gd name="T6" fmla="*/ 1610416883 w 283"/>
                <a:gd name="T7" fmla="*/ 1508772036 h 139"/>
                <a:gd name="T8" fmla="*/ 0 w 283"/>
                <a:gd name="T9" fmla="*/ 1508772036 h 139"/>
                <a:gd name="T10" fmla="*/ 1610416883 w 283"/>
                <a:gd name="T11" fmla="*/ 1508772036 h 139"/>
                <a:gd name="T12" fmla="*/ 1610416883 w 283"/>
                <a:gd name="T13" fmla="*/ 1508772036 h 139"/>
                <a:gd name="T14" fmla="*/ 1610416883 w 283"/>
                <a:gd name="T15" fmla="*/ 1508772036 h 139"/>
                <a:gd name="T16" fmla="*/ 1610416883 w 283"/>
                <a:gd name="T17" fmla="*/ 1508772036 h 139"/>
                <a:gd name="T18" fmla="*/ 1610416883 w 283"/>
                <a:gd name="T19" fmla="*/ 1508772036 h 139"/>
                <a:gd name="T20" fmla="*/ 1610416883 w 283"/>
                <a:gd name="T21" fmla="*/ 1508772036 h 139"/>
                <a:gd name="T22" fmla="*/ 1610416883 w 283"/>
                <a:gd name="T23" fmla="*/ 1508772036 h 139"/>
                <a:gd name="T24" fmla="*/ 1610416883 w 283"/>
                <a:gd name="T25" fmla="*/ 1508772036 h 139"/>
                <a:gd name="T26" fmla="*/ 1610416883 w 283"/>
                <a:gd name="T27" fmla="*/ 1508772036 h 139"/>
                <a:gd name="T28" fmla="*/ 1610416883 w 283"/>
                <a:gd name="T29" fmla="*/ 1508772036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3"/>
                <a:gd name="T46" fmla="*/ 0 h 139"/>
                <a:gd name="T47" fmla="*/ 283 w 283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3" h="139">
                  <a:moveTo>
                    <a:pt x="241" y="25"/>
                  </a:moveTo>
                  <a:cubicBezTo>
                    <a:pt x="159" y="3"/>
                    <a:pt x="159" y="3"/>
                    <a:pt x="159" y="3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5"/>
                    <a:pt x="134" y="139"/>
                    <a:pt x="139" y="139"/>
                  </a:cubicBezTo>
                  <a:cubicBezTo>
                    <a:pt x="144" y="139"/>
                    <a:pt x="200" y="103"/>
                    <a:pt x="200" y="103"/>
                  </a:cubicBezTo>
                  <a:cubicBezTo>
                    <a:pt x="280" y="49"/>
                    <a:pt x="280" y="49"/>
                    <a:pt x="280" y="49"/>
                  </a:cubicBezTo>
                  <a:cubicBezTo>
                    <a:pt x="283" y="42"/>
                    <a:pt x="283" y="42"/>
                    <a:pt x="283" y="42"/>
                  </a:cubicBezTo>
                  <a:lnTo>
                    <a:pt x="241" y="25"/>
                  </a:lnTo>
                  <a:close/>
                  <a:moveTo>
                    <a:pt x="152" y="99"/>
                  </a:moveTo>
                  <a:cubicBezTo>
                    <a:pt x="60" y="68"/>
                    <a:pt x="60" y="68"/>
                    <a:pt x="60" y="68"/>
                  </a:cubicBezTo>
                  <a:cubicBezTo>
                    <a:pt x="74" y="61"/>
                    <a:pt x="74" y="61"/>
                    <a:pt x="74" y="61"/>
                  </a:cubicBezTo>
                  <a:cubicBezTo>
                    <a:pt x="165" y="90"/>
                    <a:pt x="165" y="90"/>
                    <a:pt x="165" y="90"/>
                  </a:cubicBezTo>
                  <a:lnTo>
                    <a:pt x="152" y="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0245" name="Picture 5" descr="коллаж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3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1555668" y="2331067"/>
            <a:ext cx="49592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Тема</a:t>
            </a:r>
            <a:r>
              <a:rPr lang="ru-RU" sz="2800" b="1" dirty="0">
                <a:solidFill>
                  <a:schemeClr val="tx2"/>
                </a:solidFill>
              </a:rPr>
              <a:t>. Анализ финансовых результатов</a:t>
            </a:r>
            <a:br>
              <a:rPr lang="ru-RU" sz="2800" b="1" dirty="0">
                <a:solidFill>
                  <a:schemeClr val="tx2"/>
                </a:solidFill>
              </a:rPr>
            </a:br>
            <a:r>
              <a:rPr lang="ru-RU" sz="2800" b="1" dirty="0">
                <a:solidFill>
                  <a:schemeClr val="tx2"/>
                </a:solidFill>
              </a:rPr>
              <a:t/>
            </a:r>
            <a:br>
              <a:rPr lang="ru-RU" sz="2800" b="1" dirty="0">
                <a:solidFill>
                  <a:schemeClr val="tx2"/>
                </a:solidFill>
              </a:rPr>
            </a:br>
            <a:r>
              <a:rPr lang="ru-RU" sz="2800" b="1" dirty="0">
                <a:solidFill>
                  <a:schemeClr val="tx2"/>
                </a:solidFill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0290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61511" y="233645"/>
          <a:ext cx="8775974" cy="6435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04800" y="1397000"/>
          <a:ext cx="8578851" cy="4629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9617"/>
                <a:gridCol w="2963333"/>
                <a:gridCol w="2755901"/>
              </a:tblGrid>
              <a:tr h="1085850">
                <a:tc gridSpan="3"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Выручка от продаж</a:t>
                      </a:r>
                      <a:endParaRPr lang="ru-RU" sz="3600" dirty="0"/>
                    </a:p>
                  </a:txBody>
                  <a:tcP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58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Экономические затраты </a:t>
                      </a:r>
                      <a:endParaRPr lang="ru-RU" sz="28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Экономическая прибыль</a:t>
                      </a:r>
                      <a:endParaRPr lang="ru-RU" sz="2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085850"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Бухгалтерские (явные)затраты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Неявные (альтернативные) затраты</a:t>
                      </a:r>
                      <a:endParaRPr lang="ru-RU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8585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Бухгалтерская прибыль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82" name="TextBox 7"/>
          <p:cNvSpPr txBox="1">
            <a:spLocks noChangeArrowheads="1"/>
          </p:cNvSpPr>
          <p:nvPr/>
        </p:nvSpPr>
        <p:spPr bwMode="auto">
          <a:xfrm>
            <a:off x="439738" y="228600"/>
            <a:ext cx="87042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</a:rPr>
              <a:t>Взаимосвязь экономической и бухгалтерской прибыли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0825" y="1125538"/>
          <a:ext cx="8623304" cy="54267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5826"/>
                <a:gridCol w="2155826"/>
                <a:gridCol w="2155826"/>
                <a:gridCol w="2155826"/>
              </a:tblGrid>
              <a:tr h="93345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Концепция оценки финансовых результатов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Метод оценки доходов и расходов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Область применения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Алгоритм расчета</a:t>
                      </a:r>
                      <a:endParaRPr lang="ru-RU" b="1" dirty="0"/>
                    </a:p>
                  </a:txBody>
                  <a:tcPr/>
                </a:tc>
              </a:tr>
              <a:tr h="137795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Экономическая прибыль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Оценка расходов с учетом альтернативных затрат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 прогнозировании и  планировании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Доходы – экономические затраты  (</a:t>
                      </a:r>
                      <a:r>
                        <a:rPr lang="ru-RU" i="1" dirty="0" smtClean="0"/>
                        <a:t>сумма бухгалтерских и альтернативных затрат)</a:t>
                      </a:r>
                      <a:endParaRPr lang="ru-RU" i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37795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Бухгалтерская прибыль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Метод начислений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 ретроспективной оценке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Доходы – бухгалтерские (явные) затраты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37795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Чистый денежный поток</a:t>
                      </a:r>
                      <a:endParaRPr lang="ru-RU" sz="20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 движению денежных средств</a:t>
                      </a:r>
                      <a:endParaRPr lang="ru-RU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 оперативной оценке</a:t>
                      </a:r>
                      <a:endParaRPr lang="ru-RU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Положительный</a:t>
                      </a:r>
                      <a:r>
                        <a:rPr lang="ru-RU" baseline="0" dirty="0" smtClean="0"/>
                        <a:t> денежный </a:t>
                      </a:r>
                      <a:r>
                        <a:rPr lang="ru-RU" baseline="0" dirty="0" err="1" smtClean="0"/>
                        <a:t>поток-отрицательный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денежный</a:t>
                      </a:r>
                      <a:r>
                        <a:rPr lang="ru-RU" baseline="0" dirty="0" smtClean="0"/>
                        <a:t> поток</a:t>
                      </a:r>
                      <a:endParaRPr lang="ru-RU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2317" name="TextBox 2"/>
          <p:cNvSpPr txBox="1">
            <a:spLocks noChangeArrowheads="1"/>
          </p:cNvSpPr>
          <p:nvPr/>
        </p:nvSpPr>
        <p:spPr bwMode="auto">
          <a:xfrm>
            <a:off x="395288" y="188913"/>
            <a:ext cx="82883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</a:rPr>
              <a:t>Сравнительная характеристика концепций финансовых результатов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0350" y="450850"/>
            <a:ext cx="8667750" cy="5689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indent="457200" algn="just">
              <a:lnSpc>
                <a:spcPct val="150000"/>
              </a:lnSpc>
              <a:defRPr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</a:rPr>
              <a:t>В экономическом подходе в расчет принимаются не только явные (бухгалтерские), но и неявные (альтернативные) затраты. Величина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</a:rPr>
              <a:t>неявных затрат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</a:rPr>
              <a:t> определяется тем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</a:rPr>
              <a:t>доходом,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</a:rPr>
              <a:t> который могли бы принести ресурсы, имеющиеся в распоряжении предприятия, при их наиболее выгодном использовании.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27000" y="850900"/>
          <a:ext cx="8845550" cy="5600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239713" y="188913"/>
            <a:ext cx="8664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</a:rPr>
              <a:t>Влияние учетной политики на бухгалтерскую прибыль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466677-459B-423B-BD1E-B5D7CB7E7689}" type="slidenum">
              <a:rPr lang="ru-RU"/>
              <a:pPr>
                <a:defRPr/>
              </a:pPr>
              <a:t>15</a:t>
            </a:fld>
            <a:endParaRPr lang="ru-RU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 cstate="print"/>
          <a:srcRect l="1669" r="1517" b="9851"/>
          <a:stretch>
            <a:fillRect/>
          </a:stretch>
        </p:blipFill>
        <p:spPr bwMode="auto">
          <a:xfrm>
            <a:off x="0" y="0"/>
            <a:ext cx="9144000" cy="623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58EB46-3E9F-44B3-BB42-F79BC9C2861F}" type="slidenum">
              <a:rPr lang="ru-RU"/>
              <a:pPr>
                <a:defRPr/>
              </a:pPr>
              <a:t>16</a:t>
            </a:fld>
            <a:endParaRPr lang="ru-RU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 cstate="print"/>
          <a:srcRect l="1820" t="6790" r="1366" b="33025"/>
          <a:stretch>
            <a:fillRect/>
          </a:stretch>
        </p:blipFill>
        <p:spPr bwMode="auto">
          <a:xfrm>
            <a:off x="0" y="0"/>
            <a:ext cx="9097963" cy="465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623" y="2474893"/>
            <a:ext cx="88827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666699"/>
                </a:solidFill>
              </a:rPr>
              <a:t>Модель формирования финансовых результатов  </a:t>
            </a:r>
          </a:p>
          <a:p>
            <a:pPr algn="ctr"/>
            <a:r>
              <a:rPr lang="ru-RU" sz="2800" i="1" dirty="0" smtClean="0">
                <a:solidFill>
                  <a:srgbClr val="666699"/>
                </a:solidFill>
              </a:rPr>
              <a:t>в Отчете о финансовых результатах</a:t>
            </a:r>
            <a:endParaRPr lang="ru-RU" sz="2800" i="1" dirty="0">
              <a:solidFill>
                <a:srgbClr val="66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9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2" name="Group 3"/>
          <p:cNvGrpSpPr>
            <a:grpSpLocks noChangeAspect="1"/>
          </p:cNvGrpSpPr>
          <p:nvPr/>
        </p:nvGrpSpPr>
        <p:grpSpPr bwMode="auto">
          <a:xfrm>
            <a:off x="251281" y="188640"/>
            <a:ext cx="8623224" cy="6480720"/>
            <a:chOff x="2433" y="2267"/>
            <a:chExt cx="6628" cy="5057"/>
          </a:xfrm>
        </p:grpSpPr>
        <p:sp>
          <p:nvSpPr>
            <p:cNvPr id="62495" name="Rectangle 31"/>
            <p:cNvSpPr>
              <a:spLocks noChangeArrowheads="1"/>
            </p:cNvSpPr>
            <p:nvPr/>
          </p:nvSpPr>
          <p:spPr bwMode="auto">
            <a:xfrm>
              <a:off x="2433" y="2267"/>
              <a:ext cx="2629" cy="42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6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Выручка (без НДС, акцизов)  </a:t>
              </a:r>
            </a:p>
            <a:p>
              <a:endParaRPr lang="ru-RU" sz="1400" dirty="0" smtClean="0">
                <a:solidFill>
                  <a:prstClr val="black"/>
                </a:solidFill>
                <a:latin typeface="Arial" pitchFamily="34" charset="0"/>
              </a:endParaRPr>
            </a:p>
            <a:p>
              <a:pPr eaLnBrk="0" hangingPunct="0"/>
              <a:endParaRPr lang="ru-RU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94" name="Rectangle 30"/>
            <p:cNvSpPr>
              <a:spLocks noChangeArrowheads="1"/>
            </p:cNvSpPr>
            <p:nvPr/>
          </p:nvSpPr>
          <p:spPr bwMode="auto">
            <a:xfrm>
              <a:off x="5754" y="2306"/>
              <a:ext cx="3294" cy="37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Себестоимость</a:t>
              </a:r>
              <a:r>
                <a:rPr lang="en-US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 </a:t>
              </a:r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продаж</a:t>
              </a:r>
              <a:endParaRPr lang="ru-RU" sz="14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93" name="Rectangle 29"/>
            <p:cNvSpPr>
              <a:spLocks noChangeArrowheads="1"/>
            </p:cNvSpPr>
            <p:nvPr/>
          </p:nvSpPr>
          <p:spPr bwMode="auto">
            <a:xfrm>
              <a:off x="2433" y="2969"/>
              <a:ext cx="2629" cy="42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6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Валовая прибыль  (убыток)</a:t>
              </a:r>
              <a:endParaRPr lang="ru-RU" sz="16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91" name="Rectangle 27"/>
            <p:cNvSpPr>
              <a:spLocks noChangeArrowheads="1"/>
            </p:cNvSpPr>
            <p:nvPr/>
          </p:nvSpPr>
          <p:spPr bwMode="auto">
            <a:xfrm>
              <a:off x="5754" y="2969"/>
              <a:ext cx="1411" cy="39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Коммерческие расходы </a:t>
              </a:r>
              <a:endParaRPr lang="ru-RU" sz="1400" dirty="0" smtClean="0">
                <a:solidFill>
                  <a:prstClr val="black"/>
                </a:solidFill>
                <a:latin typeface="Arial" pitchFamily="34" charset="0"/>
              </a:endParaRPr>
            </a:p>
            <a:p>
              <a:pPr eaLnBrk="0" hangingPunct="0"/>
              <a:endParaRPr lang="ru-RU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90" name="Rectangle 26"/>
            <p:cNvSpPr>
              <a:spLocks noChangeArrowheads="1"/>
            </p:cNvSpPr>
            <p:nvPr/>
          </p:nvSpPr>
          <p:spPr bwMode="auto">
            <a:xfrm>
              <a:off x="7414" y="2969"/>
              <a:ext cx="1411" cy="39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Управленческие расходы </a:t>
              </a:r>
              <a:endParaRPr lang="ru-RU" sz="14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88" name="Line 24"/>
            <p:cNvSpPr>
              <a:spLocks noChangeShapeType="1"/>
            </p:cNvSpPr>
            <p:nvPr/>
          </p:nvSpPr>
          <p:spPr bwMode="auto">
            <a:xfrm>
              <a:off x="3748" y="2688"/>
              <a:ext cx="3" cy="280"/>
            </a:xfrm>
            <a:prstGeom prst="line">
              <a:avLst/>
            </a:prstGeom>
            <a:ln w="12700">
              <a:headEnd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62487" name="Line 23"/>
            <p:cNvSpPr>
              <a:spLocks noChangeShapeType="1"/>
            </p:cNvSpPr>
            <p:nvPr/>
          </p:nvSpPr>
          <p:spPr bwMode="auto">
            <a:xfrm flipH="1" flipV="1">
              <a:off x="3748" y="2794"/>
              <a:ext cx="3665" cy="11"/>
            </a:xfrm>
            <a:prstGeom prst="line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62486" name="Rectangle 22"/>
            <p:cNvSpPr>
              <a:spLocks noChangeArrowheads="1"/>
            </p:cNvSpPr>
            <p:nvPr/>
          </p:nvSpPr>
          <p:spPr bwMode="auto">
            <a:xfrm>
              <a:off x="2433" y="3847"/>
              <a:ext cx="2629" cy="42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6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Прибыль (убыток) от продаж</a:t>
              </a:r>
              <a:endParaRPr lang="ru-RU" sz="16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85" name="Rectangle 21"/>
            <p:cNvSpPr>
              <a:spLocks noChangeArrowheads="1"/>
            </p:cNvSpPr>
            <p:nvPr/>
          </p:nvSpPr>
          <p:spPr bwMode="auto">
            <a:xfrm>
              <a:off x="5962" y="4634"/>
              <a:ext cx="3099" cy="19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Сальдо прочих доходов и расходов </a:t>
              </a:r>
            </a:p>
            <a:p>
              <a:endParaRPr lang="ru-RU" sz="14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84" name="Rectangle 20"/>
            <p:cNvSpPr>
              <a:spLocks noChangeArrowheads="1"/>
            </p:cNvSpPr>
            <p:nvPr/>
          </p:nvSpPr>
          <p:spPr bwMode="auto">
            <a:xfrm>
              <a:off x="2433" y="4831"/>
              <a:ext cx="2629" cy="42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6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Прибыль до налогообложения</a:t>
              </a:r>
            </a:p>
            <a:p>
              <a:endParaRPr lang="ru-RU" sz="14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83" name="Rectangle 19"/>
            <p:cNvSpPr>
              <a:spLocks noChangeArrowheads="1"/>
            </p:cNvSpPr>
            <p:nvPr/>
          </p:nvSpPr>
          <p:spPr bwMode="auto">
            <a:xfrm>
              <a:off x="5754" y="6025"/>
              <a:ext cx="3127" cy="3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Текущий налог на прибыль </a:t>
              </a:r>
            </a:p>
            <a:p>
              <a:pPr algn="ctr"/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в т. ч. ПНО (+), ПНА (-) </a:t>
              </a:r>
              <a:endParaRPr lang="ru-RU" sz="1400" i="1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82" name="Line 18"/>
            <p:cNvSpPr>
              <a:spLocks noChangeShapeType="1"/>
            </p:cNvSpPr>
            <p:nvPr/>
          </p:nvSpPr>
          <p:spPr bwMode="auto">
            <a:xfrm flipH="1" flipV="1">
              <a:off x="7382" y="4043"/>
              <a:ext cx="0" cy="141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62481" name="Line 17"/>
            <p:cNvSpPr>
              <a:spLocks noChangeShapeType="1"/>
            </p:cNvSpPr>
            <p:nvPr/>
          </p:nvSpPr>
          <p:spPr bwMode="auto">
            <a:xfrm>
              <a:off x="3751" y="3396"/>
              <a:ext cx="1" cy="453"/>
            </a:xfrm>
            <a:prstGeom prst="line">
              <a:avLst/>
            </a:prstGeom>
            <a:ln w="12700">
              <a:headEnd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62476" name="Rectangle 12"/>
            <p:cNvSpPr>
              <a:spLocks noChangeArrowheads="1"/>
            </p:cNvSpPr>
            <p:nvPr/>
          </p:nvSpPr>
          <p:spPr bwMode="auto">
            <a:xfrm>
              <a:off x="2433" y="5849"/>
              <a:ext cx="2629" cy="42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600" dirty="0" smtClean="0">
                  <a:solidFill>
                    <a:prstClr val="black"/>
                  </a:solidFill>
                  <a:latin typeface="Arial" pitchFamily="34" charset="0"/>
                  <a:ea typeface="Times New Roman" pitchFamily="18" charset="0"/>
                </a:rPr>
                <a:t>Чистая прибыль (убыток) отчетного периода </a:t>
              </a:r>
              <a:endParaRPr lang="ru-RU" sz="1600" dirty="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2471" name="Line 7"/>
            <p:cNvSpPr>
              <a:spLocks noChangeShapeType="1"/>
            </p:cNvSpPr>
            <p:nvPr/>
          </p:nvSpPr>
          <p:spPr bwMode="auto">
            <a:xfrm>
              <a:off x="7354" y="7184"/>
              <a:ext cx="0" cy="14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4572000" y="4194085"/>
            <a:ext cx="4068000" cy="25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Изменение ОНО </a:t>
            </a:r>
            <a:r>
              <a:rPr lang="en-US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рост(-),уменьшение (+)</a:t>
            </a:r>
            <a:r>
              <a:rPr lang="en-US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14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572000" y="4599130"/>
            <a:ext cx="4068000" cy="2520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Изменение ОНА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рост(+), уменьшение (-)</a:t>
            </a:r>
            <a:r>
              <a:rPr lang="en-US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14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333240" y="3850640"/>
            <a:ext cx="10160" cy="13970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355976" y="4734145"/>
            <a:ext cx="216024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33" idx="1"/>
          </p:cNvCxnSpPr>
          <p:nvPr/>
        </p:nvCxnSpPr>
        <p:spPr>
          <a:xfrm flipH="1" flipV="1">
            <a:off x="4353560" y="4318000"/>
            <a:ext cx="218440" cy="208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4842031" y="1988840"/>
            <a:ext cx="4050450" cy="252028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Доходы от участия в других организациях</a:t>
            </a:r>
            <a:endParaRPr lang="ru-RU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4575810" y="2097185"/>
            <a:ext cx="5715" cy="12499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 flipV="1">
            <a:off x="1960245" y="3067050"/>
            <a:ext cx="2611756" cy="1910"/>
          </a:xfrm>
          <a:prstGeom prst="line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4842030" y="2393885"/>
            <a:ext cx="4032000" cy="252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</a:rPr>
              <a:t>Проценты к получению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836950" y="2798930"/>
            <a:ext cx="4032000" cy="2520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</a:rPr>
              <a:t>Проценты у уплате</a:t>
            </a:r>
            <a:endParaRPr lang="ru-RU" sz="1600" dirty="0">
              <a:solidFill>
                <a:prstClr val="black"/>
              </a:solidFill>
            </a:endParaRPr>
          </a:p>
        </p:txBody>
      </p:sp>
      <p:cxnSp>
        <p:nvCxnSpPr>
          <p:cNvPr id="49" name="Прямая соединительная линия 48"/>
          <p:cNvCxnSpPr>
            <a:endCxn id="45" idx="1"/>
          </p:cNvCxnSpPr>
          <p:nvPr/>
        </p:nvCxnSpPr>
        <p:spPr>
          <a:xfrm>
            <a:off x="4572000" y="2920210"/>
            <a:ext cx="264950" cy="472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endCxn id="62" idx="1"/>
          </p:cNvCxnSpPr>
          <p:nvPr/>
        </p:nvCxnSpPr>
        <p:spPr>
          <a:xfrm>
            <a:off x="4566285" y="2110740"/>
            <a:ext cx="275746" cy="411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44" idx="1"/>
          </p:cNvCxnSpPr>
          <p:nvPr/>
        </p:nvCxnSpPr>
        <p:spPr>
          <a:xfrm>
            <a:off x="4572000" y="2514525"/>
            <a:ext cx="270030" cy="53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4391980" y="3068960"/>
            <a:ext cx="1800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4572000" y="3609020"/>
            <a:ext cx="4068000" cy="360040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prstClr val="black"/>
                </a:solidFill>
              </a:rPr>
              <a:t>Условный расход </a:t>
            </a:r>
            <a:r>
              <a:rPr lang="en-US" i="1" dirty="0" smtClean="0">
                <a:solidFill>
                  <a:prstClr val="black"/>
                </a:solidFill>
              </a:rPr>
              <a:t> </a:t>
            </a:r>
            <a:r>
              <a:rPr lang="ru-RU" i="1" dirty="0" err="1" smtClean="0">
                <a:solidFill>
                  <a:prstClr val="black"/>
                </a:solidFill>
              </a:rPr>
              <a:t>П</a:t>
            </a:r>
            <a:r>
              <a:rPr lang="ru-RU" i="1" baseline="-25000" dirty="0" err="1" smtClean="0">
                <a:solidFill>
                  <a:prstClr val="black"/>
                </a:solidFill>
              </a:rPr>
              <a:t>н</a:t>
            </a:r>
            <a:r>
              <a:rPr lang="ru-RU" i="1" dirty="0" err="1" smtClean="0">
                <a:solidFill>
                  <a:prstClr val="black"/>
                </a:solidFill>
              </a:rPr>
              <a:t>×Н</a:t>
            </a:r>
            <a:r>
              <a:rPr lang="ru-RU" i="1" baseline="-25000" dirty="0" err="1" smtClean="0">
                <a:solidFill>
                  <a:prstClr val="black"/>
                </a:solidFill>
              </a:rPr>
              <a:t>п</a:t>
            </a:r>
            <a:endParaRPr lang="ru-RU" i="1" baseline="-25000" dirty="0">
              <a:solidFill>
                <a:prstClr val="black"/>
              </a:solidFill>
            </a:endParaRPr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3671900" y="3699030"/>
            <a:ext cx="900100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H="1">
            <a:off x="1953895" y="2784475"/>
            <a:ext cx="5080" cy="70104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H="1" flipV="1">
            <a:off x="6725920" y="726440"/>
            <a:ext cx="2540" cy="15367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251520" y="5904275"/>
            <a:ext cx="3420000" cy="540000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СОВОКУПНЫЙ ФИНАНСОВЫЙ РЕЗУЛЬТАТ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572000" y="5634245"/>
            <a:ext cx="4068000" cy="468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Результат от переоценки </a:t>
            </a:r>
            <a:r>
              <a:rPr lang="ru-RU" sz="1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внеоборотных</a:t>
            </a: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активов, не включаемый в чистую прибыль (убыток) периода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571999" y="6219310"/>
            <a:ext cx="4068000" cy="468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Результат от прочих операций, не включаемый в чистую прибыль (убыток) периода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 flipV="1">
            <a:off x="1961710" y="1808820"/>
            <a:ext cx="5690235" cy="19051"/>
          </a:xfrm>
          <a:prstGeom prst="line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>
            <a:stCxn id="62491" idx="2"/>
          </p:cNvCxnSpPr>
          <p:nvPr/>
        </p:nvCxnSpPr>
        <p:spPr>
          <a:xfrm>
            <a:off x="5489877" y="1591920"/>
            <a:ext cx="1603" cy="2165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7652385" y="1590675"/>
            <a:ext cx="7620" cy="24193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>
            <a:endCxn id="62485" idx="1"/>
          </p:cNvCxnSpPr>
          <p:nvPr/>
        </p:nvCxnSpPr>
        <p:spPr>
          <a:xfrm flipV="1">
            <a:off x="4575810" y="3348263"/>
            <a:ext cx="266804" cy="263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1961710" y="4554125"/>
            <a:ext cx="2381663" cy="5687"/>
          </a:xfrm>
          <a:prstGeom prst="line">
            <a:avLst/>
          </a:prstGeom>
          <a:ln w="12700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62484" idx="2"/>
            <a:endCxn id="62476" idx="0"/>
          </p:cNvCxnSpPr>
          <p:nvPr/>
        </p:nvCxnSpPr>
        <p:spPr>
          <a:xfrm>
            <a:off x="1961485" y="4014020"/>
            <a:ext cx="239" cy="76513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>
            <a:stCxn id="52" idx="1"/>
          </p:cNvCxnSpPr>
          <p:nvPr/>
        </p:nvCxnSpPr>
        <p:spPr>
          <a:xfrm flipH="1">
            <a:off x="4302760" y="5868245"/>
            <a:ext cx="269240" cy="423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>
            <a:stCxn id="55" idx="1"/>
          </p:cNvCxnSpPr>
          <p:nvPr/>
        </p:nvCxnSpPr>
        <p:spPr>
          <a:xfrm flipH="1" flipV="1">
            <a:off x="4297680" y="6446520"/>
            <a:ext cx="274319" cy="679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4301970" y="5859270"/>
            <a:ext cx="5870" cy="58725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>
            <a:stCxn id="50" idx="3"/>
          </p:cNvCxnSpPr>
          <p:nvPr/>
        </p:nvCxnSpPr>
        <p:spPr>
          <a:xfrm>
            <a:off x="3671520" y="6174275"/>
            <a:ext cx="630450" cy="30"/>
          </a:xfrm>
          <a:prstGeom prst="line">
            <a:avLst/>
          </a:prstGeom>
          <a:ln w="12700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62476" idx="2"/>
            <a:endCxn id="50" idx="0"/>
          </p:cNvCxnSpPr>
          <p:nvPr/>
        </p:nvCxnSpPr>
        <p:spPr>
          <a:xfrm flipH="1">
            <a:off x="1961520" y="5318676"/>
            <a:ext cx="204" cy="585599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V="1">
            <a:off x="4338320" y="3851910"/>
            <a:ext cx="222250" cy="381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endCxn id="62483" idx="1"/>
          </p:cNvCxnSpPr>
          <p:nvPr/>
        </p:nvCxnSpPr>
        <p:spPr>
          <a:xfrm flipV="1">
            <a:off x="4343400" y="5238527"/>
            <a:ext cx="228600" cy="4033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37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Алгоритм анализа прибыли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1.Изучение изменений каждого составного элемента балансовой прибыли за отчетный период по сравнению с базисным (горизонтальный анализ);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2.Структурный анализ соответствующих статей балансовой прибыли.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3.Изучение динамики изменения показателей прибыли.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4.Исследование влияния отдельных факторов на прибыль до налогообложения.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5. В заключении анализа выявляют резервы увеличения балансовой прибыли.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CCA3B3-3C9B-4B50-BC5D-3AD0840E11EB}" type="slidenum">
              <a:rPr lang="ru-RU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00" y="1880828"/>
            <a:ext cx="9144000" cy="396044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rgbClr val="003399"/>
                </a:solidFill>
              </a:rPr>
              <a:t>Вопросы</a:t>
            </a:r>
            <a:br>
              <a:rPr lang="ru-RU" sz="36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>1.Анализ уровня и динамики финансовых результатов.</a:t>
            </a:r>
            <a:br>
              <a:rPr lang="ru-RU" sz="28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/>
            </a:r>
            <a:br>
              <a:rPr lang="ru-RU" sz="28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>2. Анализ влияния факторов на прибыль.</a:t>
            </a:r>
            <a:br>
              <a:rPr lang="ru-RU" sz="28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/>
            </a:r>
            <a:br>
              <a:rPr lang="ru-RU" sz="28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>3. Сводная система показателей рентабельности.</a:t>
            </a:r>
            <a:br>
              <a:rPr lang="ru-RU" sz="28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/>
            </a:r>
            <a:br>
              <a:rPr lang="ru-RU" sz="2800" dirty="0" smtClean="0">
                <a:solidFill>
                  <a:srgbClr val="003399"/>
                </a:solidFill>
              </a:rPr>
            </a:br>
            <a:r>
              <a:rPr lang="ru-RU" sz="2800" dirty="0" smtClean="0">
                <a:solidFill>
                  <a:srgbClr val="003399"/>
                </a:solidFill>
              </a:rPr>
              <a:t>4.Моделирование показателей рентабельности</a:t>
            </a:r>
            <a:endParaRPr lang="ru-RU" sz="2800" dirty="0">
              <a:solidFill>
                <a:srgbClr val="003399"/>
              </a:solidFill>
            </a:endParaRPr>
          </a:p>
        </p:txBody>
      </p:sp>
      <p:pic>
        <p:nvPicPr>
          <p:cNvPr id="3" name="Picture 4" descr="BD0002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898589"/>
            <a:ext cx="1561059" cy="1529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69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828637"/>
              </p:ext>
            </p:extLst>
          </p:nvPr>
        </p:nvGraphicFramePr>
        <p:xfrm>
          <a:off x="226954" y="506927"/>
          <a:ext cx="8690092" cy="6115331"/>
        </p:xfrm>
        <a:graphic>
          <a:graphicData uri="http://schemas.openxmlformats.org/drawingml/2006/table">
            <a:tbl>
              <a:tblPr/>
              <a:tblGrid>
                <a:gridCol w="1864623"/>
                <a:gridCol w="1020049"/>
                <a:gridCol w="983969"/>
                <a:gridCol w="983969"/>
                <a:gridCol w="983969"/>
                <a:gridCol w="1082367"/>
                <a:gridCol w="1082367"/>
                <a:gridCol w="688779"/>
              </a:tblGrid>
              <a:tr h="292077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Анализ структуры и динамики финансовых результатов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30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</a:rPr>
                        <a:t>рошлый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 год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Отчетный год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Изменение показателей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%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65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сумма, тыс.руб.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уд.вес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в % к выручке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сумма, тыс.руб.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уд.вес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 в% к выручке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по   сумме,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тыс.руб.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 по уд. весу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Выручка </a:t>
                      </a: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latin typeface="Times New Roman"/>
                          <a:ea typeface="Arial Unicode MS"/>
                        </a:rPr>
                        <a:t>S</a:t>
                      </a:r>
                      <a:r>
                        <a:rPr lang="ru-RU" sz="2000" baseline="-25000" dirty="0" smtClean="0">
                          <a:latin typeface="Times New Roman"/>
                          <a:ea typeface="Arial Unicode MS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100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Arial Unicode MS"/>
                        </a:rPr>
                        <a:t>S</a:t>
                      </a:r>
                      <a:r>
                        <a:rPr lang="ru-RU" sz="2000" baseline="-25000" dirty="0" smtClean="0">
                          <a:latin typeface="Times New Roman"/>
                          <a:ea typeface="Arial Unicode MS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100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Arial Unicode MS"/>
                        </a:rPr>
                        <a:t>∆</a:t>
                      </a:r>
                      <a:r>
                        <a:rPr lang="en-US" sz="2000" dirty="0" smtClean="0">
                          <a:latin typeface="Times New Roman"/>
                          <a:ea typeface="Arial Unicode MS"/>
                        </a:rPr>
                        <a:t>S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        -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(гр.4: гр.2)*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</a:rPr>
                        <a:t>100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6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Себестоимость продаж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С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0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с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С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1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с</a:t>
                      </a:r>
                      <a:r>
                        <a:rPr lang="ru-RU" sz="2000">
                          <a:latin typeface="Times New Roman"/>
                          <a:ea typeface="Arial Unicode MS"/>
                        </a:rPr>
                        <a:t> 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∆С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∆У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с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6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Валовая прибыль (маржинальный доход)</a:t>
                      </a: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МД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0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мд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МД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1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мд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∆МД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∆У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мд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Arial Unicode MS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Коммерческие расходы</a:t>
                      </a: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КР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0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кр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КР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1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кр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∆КР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∆У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кр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Arial Unicode MS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Управленческие расходы</a:t>
                      </a: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УР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0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ур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УР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>
                          <a:latin typeface="Times New Roman"/>
                          <a:ea typeface="Arial Unicode MS"/>
                        </a:rPr>
                        <a:t>1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ур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∆УР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Arial Unicode MS"/>
                        </a:rPr>
                        <a:t>∆У</a:t>
                      </a:r>
                      <a:r>
                        <a:rPr lang="ru-RU" sz="2000" baseline="30000">
                          <a:latin typeface="Times New Roman"/>
                          <a:ea typeface="Arial Unicode MS"/>
                        </a:rPr>
                        <a:t>ур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Arial Unicode MS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Прибыль от продажи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Arial Unicode MS"/>
                        </a:rPr>
                        <a:t>П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0</a:t>
                      </a:r>
                      <a:r>
                        <a:rPr lang="ru-RU" sz="2000" baseline="30000" dirty="0">
                          <a:latin typeface="Times New Roman"/>
                          <a:ea typeface="Arial Unicode MS"/>
                        </a:rPr>
                        <a:t>п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Arial Unicode MS"/>
                        </a:rPr>
                        <a:t>П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-25000" dirty="0">
                          <a:latin typeface="Times New Roman"/>
                          <a:ea typeface="Arial Unicode MS"/>
                        </a:rPr>
                        <a:t>1</a:t>
                      </a:r>
                      <a:r>
                        <a:rPr lang="ru-RU" sz="2000" baseline="30000" dirty="0">
                          <a:latin typeface="Times New Roman"/>
                          <a:ea typeface="Arial Unicode MS"/>
                        </a:rPr>
                        <a:t>п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∆П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Arial Unicode MS"/>
                        </a:rPr>
                        <a:t>∆</a:t>
                      </a:r>
                      <a:r>
                        <a:rPr lang="ru-RU" sz="2000" dirty="0" err="1">
                          <a:latin typeface="Times New Roman"/>
                          <a:ea typeface="Arial Unicode MS"/>
                        </a:rPr>
                        <a:t>У</a:t>
                      </a:r>
                      <a:r>
                        <a:rPr lang="ru-RU" sz="2000" baseline="30000" dirty="0" err="1">
                          <a:latin typeface="Times New Roman"/>
                          <a:ea typeface="Arial Unicode MS"/>
                        </a:rPr>
                        <a:t>п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0015" marR="10015" marT="100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91580" y="2844225"/>
            <a:ext cx="7892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2.Анализ влияния факторов на прибыль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7921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Факторный анализ прибыли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3579E-BEBB-4B03-8BEC-47347CD56310}" type="slidenum">
              <a:rPr lang="ru-RU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22</a:t>
            </a:fld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3563938" y="1196975"/>
            <a:ext cx="194468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latin typeface="Times New Roman" pitchFamily="18" charset="0"/>
                <a:cs typeface="Times New Roman" pitchFamily="18" charset="0"/>
              </a:rPr>
              <a:t>ФАКТОРЫ</a:t>
            </a:r>
          </a:p>
        </p:txBody>
      </p:sp>
      <p:sp>
        <p:nvSpPr>
          <p:cNvPr id="21509" name="AutoShape 3"/>
          <p:cNvSpPr>
            <a:spLocks noChangeArrowheads="1"/>
          </p:cNvSpPr>
          <p:nvPr/>
        </p:nvSpPr>
        <p:spPr bwMode="auto">
          <a:xfrm>
            <a:off x="250825" y="1916113"/>
            <a:ext cx="4176713" cy="64928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Внутренние, зависящие от предприятия</a:t>
            </a:r>
          </a:p>
          <a:p>
            <a:endParaRPr lang="ru-RU"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AutoShape 4"/>
          <p:cNvSpPr>
            <a:spLocks noChangeArrowheads="1"/>
          </p:cNvSpPr>
          <p:nvPr/>
        </p:nvSpPr>
        <p:spPr bwMode="auto">
          <a:xfrm>
            <a:off x="4859338" y="1916113"/>
            <a:ext cx="3960812" cy="6477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Внешние, не зависящие от предприятия</a:t>
            </a:r>
          </a:p>
        </p:txBody>
      </p:sp>
      <p:sp>
        <p:nvSpPr>
          <p:cNvPr id="21511" name="Text Box 17"/>
          <p:cNvSpPr txBox="1">
            <a:spLocks noChangeArrowheads="1"/>
          </p:cNvSpPr>
          <p:nvPr/>
        </p:nvSpPr>
        <p:spPr bwMode="auto">
          <a:xfrm>
            <a:off x="107950" y="2852738"/>
            <a:ext cx="230505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Внепроизводственные</a:t>
            </a:r>
          </a:p>
        </p:txBody>
      </p:sp>
      <p:sp>
        <p:nvSpPr>
          <p:cNvPr id="21512" name="Text Box 18"/>
          <p:cNvSpPr txBox="1">
            <a:spLocks noChangeArrowheads="1"/>
          </p:cNvSpPr>
          <p:nvPr/>
        </p:nvSpPr>
        <p:spPr bwMode="auto">
          <a:xfrm>
            <a:off x="2627313" y="2852738"/>
            <a:ext cx="1944687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Производственные</a:t>
            </a:r>
          </a:p>
        </p:txBody>
      </p:sp>
      <p:sp>
        <p:nvSpPr>
          <p:cNvPr id="21513" name="Text Box 26"/>
          <p:cNvSpPr txBox="1">
            <a:spLocks noChangeArrowheads="1"/>
          </p:cNvSpPr>
          <p:nvPr/>
        </p:nvSpPr>
        <p:spPr bwMode="auto">
          <a:xfrm>
            <a:off x="2268538" y="3357563"/>
            <a:ext cx="10795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Средства труда</a:t>
            </a:r>
          </a:p>
        </p:txBody>
      </p:sp>
      <p:sp>
        <p:nvSpPr>
          <p:cNvPr id="21514" name="Text Box 27"/>
          <p:cNvSpPr txBox="1">
            <a:spLocks noChangeArrowheads="1"/>
          </p:cNvSpPr>
          <p:nvPr/>
        </p:nvSpPr>
        <p:spPr bwMode="auto">
          <a:xfrm>
            <a:off x="3779838" y="3357563"/>
            <a:ext cx="115252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Предметы труда</a:t>
            </a:r>
          </a:p>
        </p:txBody>
      </p:sp>
      <p:sp>
        <p:nvSpPr>
          <p:cNvPr id="21515" name="Text Box 28"/>
          <p:cNvSpPr txBox="1">
            <a:spLocks noChangeArrowheads="1"/>
          </p:cNvSpPr>
          <p:nvPr/>
        </p:nvSpPr>
        <p:spPr bwMode="auto">
          <a:xfrm>
            <a:off x="3276600" y="4005263"/>
            <a:ext cx="6477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Труд</a:t>
            </a:r>
          </a:p>
        </p:txBody>
      </p:sp>
      <p:sp>
        <p:nvSpPr>
          <p:cNvPr id="21516" name="Text Box 25"/>
          <p:cNvSpPr txBox="1">
            <a:spLocks noChangeArrowheads="1"/>
          </p:cNvSpPr>
          <p:nvPr/>
        </p:nvSpPr>
        <p:spPr bwMode="auto">
          <a:xfrm>
            <a:off x="179388" y="3357563"/>
            <a:ext cx="1873250" cy="1590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Снабженческо-сбытовые, социального развития коллектива, природоохранной деятельности</a:t>
            </a:r>
          </a:p>
        </p:txBody>
      </p:sp>
      <p:sp>
        <p:nvSpPr>
          <p:cNvPr id="21517" name="Text Box 7"/>
          <p:cNvSpPr txBox="1">
            <a:spLocks noChangeArrowheads="1"/>
          </p:cNvSpPr>
          <p:nvPr/>
        </p:nvSpPr>
        <p:spPr bwMode="auto">
          <a:xfrm>
            <a:off x="5076825" y="2852738"/>
            <a:ext cx="1655763" cy="738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Обусловленные конъюнктурой рынка</a:t>
            </a:r>
          </a:p>
        </p:txBody>
      </p:sp>
      <p:sp>
        <p:nvSpPr>
          <p:cNvPr id="21518" name="Text Box 7"/>
          <p:cNvSpPr txBox="1">
            <a:spLocks noChangeArrowheads="1"/>
          </p:cNvSpPr>
          <p:nvPr/>
        </p:nvSpPr>
        <p:spPr bwMode="auto">
          <a:xfrm>
            <a:off x="6875463" y="2852738"/>
            <a:ext cx="2089150" cy="954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Связанные с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государст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 регулированием предпринимательской деятельности</a:t>
            </a:r>
          </a:p>
        </p:txBody>
      </p:sp>
      <p:sp>
        <p:nvSpPr>
          <p:cNvPr id="21519" name="Text Box 27"/>
          <p:cNvSpPr txBox="1">
            <a:spLocks noChangeArrowheads="1"/>
          </p:cNvSpPr>
          <p:nvPr/>
        </p:nvSpPr>
        <p:spPr bwMode="auto">
          <a:xfrm>
            <a:off x="5364163" y="3860800"/>
            <a:ext cx="1152525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Уровень инфляции</a:t>
            </a:r>
          </a:p>
        </p:txBody>
      </p:sp>
      <p:sp>
        <p:nvSpPr>
          <p:cNvPr id="21520" name="Text Box 27"/>
          <p:cNvSpPr txBox="1">
            <a:spLocks noChangeArrowheads="1"/>
          </p:cNvSpPr>
          <p:nvPr/>
        </p:nvSpPr>
        <p:spPr bwMode="auto">
          <a:xfrm>
            <a:off x="5364163" y="4508500"/>
            <a:ext cx="1152525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Уровень концентрации рынка</a:t>
            </a:r>
          </a:p>
        </p:txBody>
      </p:sp>
      <p:sp>
        <p:nvSpPr>
          <p:cNvPr id="21521" name="Text Box 27"/>
          <p:cNvSpPr txBox="1">
            <a:spLocks noChangeArrowheads="1"/>
          </p:cNvSpPr>
          <p:nvPr/>
        </p:nvSpPr>
        <p:spPr bwMode="auto">
          <a:xfrm>
            <a:off x="5364163" y="5373688"/>
            <a:ext cx="1152525" cy="954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Платежеспособность спроса и т.д.</a:t>
            </a:r>
          </a:p>
        </p:txBody>
      </p:sp>
      <p:sp>
        <p:nvSpPr>
          <p:cNvPr id="21522" name="Text Box 28"/>
          <p:cNvSpPr txBox="1">
            <a:spLocks noChangeArrowheads="1"/>
          </p:cNvSpPr>
          <p:nvPr/>
        </p:nvSpPr>
        <p:spPr bwMode="auto">
          <a:xfrm>
            <a:off x="6948488" y="4076700"/>
            <a:ext cx="2016125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Налоговая политика</a:t>
            </a:r>
          </a:p>
        </p:txBody>
      </p:sp>
      <p:sp>
        <p:nvSpPr>
          <p:cNvPr id="21523" name="Text Box 28"/>
          <p:cNvSpPr txBox="1">
            <a:spLocks noChangeArrowheads="1"/>
          </p:cNvSpPr>
          <p:nvPr/>
        </p:nvSpPr>
        <p:spPr bwMode="auto">
          <a:xfrm>
            <a:off x="6948488" y="5229225"/>
            <a:ext cx="2016125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Административные ограничения</a:t>
            </a:r>
          </a:p>
        </p:txBody>
      </p:sp>
      <p:sp>
        <p:nvSpPr>
          <p:cNvPr id="21524" name="Text Box 28"/>
          <p:cNvSpPr txBox="1">
            <a:spLocks noChangeArrowheads="1"/>
          </p:cNvSpPr>
          <p:nvPr/>
        </p:nvSpPr>
        <p:spPr bwMode="auto">
          <a:xfrm>
            <a:off x="6948488" y="4652963"/>
            <a:ext cx="2016125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Таможенная политика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 rot="5400000">
            <a:off x="1943100" y="1665288"/>
            <a:ext cx="5048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6695281" y="1664494"/>
            <a:ext cx="5048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195513" y="1412875"/>
            <a:ext cx="1368425" cy="14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1508" idx="3"/>
          </p:cNvCxnSpPr>
          <p:nvPr/>
        </p:nvCxnSpPr>
        <p:spPr>
          <a:xfrm>
            <a:off x="5508625" y="1381641"/>
            <a:ext cx="1439863" cy="31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21509" idx="2"/>
          </p:cNvCxnSpPr>
          <p:nvPr/>
        </p:nvCxnSpPr>
        <p:spPr>
          <a:xfrm rot="5400000">
            <a:off x="1584325" y="2097088"/>
            <a:ext cx="287338" cy="122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21509" idx="2"/>
            <a:endCxn id="21512" idx="0"/>
          </p:cNvCxnSpPr>
          <p:nvPr/>
        </p:nvCxnSpPr>
        <p:spPr>
          <a:xfrm rot="16200000" flipH="1">
            <a:off x="2826544" y="2078831"/>
            <a:ext cx="287338" cy="1260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21510" idx="2"/>
            <a:endCxn id="21517" idx="0"/>
          </p:cNvCxnSpPr>
          <p:nvPr/>
        </p:nvCxnSpPr>
        <p:spPr>
          <a:xfrm rot="5400000">
            <a:off x="6227763" y="2239963"/>
            <a:ext cx="288925" cy="936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21510" idx="2"/>
            <a:endCxn id="21518" idx="0"/>
          </p:cNvCxnSpPr>
          <p:nvPr/>
        </p:nvCxnSpPr>
        <p:spPr>
          <a:xfrm rot="16200000" flipH="1">
            <a:off x="7235825" y="2168526"/>
            <a:ext cx="288925" cy="1079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stCxn id="21511" idx="2"/>
          </p:cNvCxnSpPr>
          <p:nvPr/>
        </p:nvCxnSpPr>
        <p:spPr>
          <a:xfrm rot="5400000">
            <a:off x="1164432" y="3261519"/>
            <a:ext cx="190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>
            <a:stCxn id="21512" idx="2"/>
            <a:endCxn id="21513" idx="0"/>
          </p:cNvCxnSpPr>
          <p:nvPr/>
        </p:nvCxnSpPr>
        <p:spPr>
          <a:xfrm rot="5400000">
            <a:off x="3109119" y="2866232"/>
            <a:ext cx="190500" cy="79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stCxn id="21512" idx="2"/>
            <a:endCxn id="21515" idx="0"/>
          </p:cNvCxnSpPr>
          <p:nvPr/>
        </p:nvCxnSpPr>
        <p:spPr>
          <a:xfrm rot="5400000">
            <a:off x="3181350" y="3586163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21512" idx="2"/>
            <a:endCxn id="21514" idx="0"/>
          </p:cNvCxnSpPr>
          <p:nvPr/>
        </p:nvCxnSpPr>
        <p:spPr>
          <a:xfrm rot="16200000" flipH="1">
            <a:off x="3883025" y="2884488"/>
            <a:ext cx="190500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4032250" y="4689476"/>
            <a:ext cx="2232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endCxn id="21521" idx="1"/>
          </p:cNvCxnSpPr>
          <p:nvPr/>
        </p:nvCxnSpPr>
        <p:spPr>
          <a:xfrm>
            <a:off x="5148263" y="5805488"/>
            <a:ext cx="215900" cy="44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endCxn id="21520" idx="1"/>
          </p:cNvCxnSpPr>
          <p:nvPr/>
        </p:nvCxnSpPr>
        <p:spPr>
          <a:xfrm>
            <a:off x="5148263" y="4868863"/>
            <a:ext cx="21590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>
            <a:endCxn id="21519" idx="1"/>
          </p:cNvCxnSpPr>
          <p:nvPr/>
        </p:nvCxnSpPr>
        <p:spPr>
          <a:xfrm flipV="1">
            <a:off x="5148263" y="4122738"/>
            <a:ext cx="215900" cy="26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10800000">
            <a:off x="6659563" y="371633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5400000">
            <a:off x="5759450" y="4616451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endCxn id="21523" idx="1"/>
          </p:cNvCxnSpPr>
          <p:nvPr/>
        </p:nvCxnSpPr>
        <p:spPr>
          <a:xfrm flipV="1">
            <a:off x="6659563" y="5491163"/>
            <a:ext cx="288925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endCxn id="21524" idx="1"/>
          </p:cNvCxnSpPr>
          <p:nvPr/>
        </p:nvCxnSpPr>
        <p:spPr>
          <a:xfrm>
            <a:off x="6659563" y="4797425"/>
            <a:ext cx="28892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endCxn id="21522" idx="1"/>
          </p:cNvCxnSpPr>
          <p:nvPr/>
        </p:nvCxnSpPr>
        <p:spPr>
          <a:xfrm>
            <a:off x="6659563" y="4221163"/>
            <a:ext cx="28892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Факторная модель аддитивного типа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5556" y="2168860"/>
            <a:ext cx="8229600" cy="2836863"/>
          </a:xfrm>
          <a:solidFill>
            <a:schemeClr val="bg1">
              <a:lumMod val="95000"/>
            </a:schemeClr>
          </a:solidFill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Чистая прибыль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(</a:t>
            </a:r>
            <a:r>
              <a:rPr lang="ru-RU" dirty="0" err="1" smtClean="0"/>
              <a:t>Пч</a:t>
            </a:r>
            <a:r>
              <a:rPr lang="ru-RU" dirty="0" smtClean="0"/>
              <a:t>)= </a:t>
            </a:r>
            <a:r>
              <a:rPr lang="en-US" dirty="0" smtClean="0"/>
              <a:t>S</a:t>
            </a:r>
            <a:r>
              <a:rPr lang="ru-RU" dirty="0" smtClean="0"/>
              <a:t>-С-КР</a:t>
            </a:r>
            <a:r>
              <a:rPr lang="en-US" dirty="0" smtClean="0"/>
              <a:t>-</a:t>
            </a:r>
            <a:r>
              <a:rPr lang="ru-RU" dirty="0" smtClean="0"/>
              <a:t>УР-ОНО+ОНА-НП;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Прибыль от продаж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(</a:t>
            </a:r>
            <a:r>
              <a:rPr lang="ru-RU" dirty="0" err="1" smtClean="0"/>
              <a:t>Ппр</a:t>
            </a:r>
            <a:r>
              <a:rPr lang="ru-RU" dirty="0" smtClean="0"/>
              <a:t>)= </a:t>
            </a:r>
            <a:r>
              <a:rPr lang="en-US" dirty="0" smtClean="0"/>
              <a:t>S</a:t>
            </a:r>
            <a:r>
              <a:rPr lang="ru-RU" dirty="0" smtClean="0"/>
              <a:t>-С-КР</a:t>
            </a:r>
            <a:r>
              <a:rPr lang="en-US" dirty="0" smtClean="0"/>
              <a:t>-</a:t>
            </a:r>
            <a:r>
              <a:rPr lang="ru-RU" dirty="0" smtClean="0"/>
              <a:t>УР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4006F-1F8D-44F5-8FA8-A1F13B57D71D}" type="slidenum">
              <a:rPr lang="ru-RU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3508" y="116632"/>
            <a:ext cx="874897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Исходная  факторная модель</a:t>
            </a:r>
          </a:p>
          <a:p>
            <a:pPr lvl="0">
              <a:tabLst>
                <a:tab pos="342900" algn="l"/>
              </a:tabLst>
            </a:pPr>
            <a:endParaRPr lang="ru-RU" dirty="0" smtClean="0"/>
          </a:p>
          <a:p>
            <a:pPr eaLnBrk="0" hangingPunct="0">
              <a:tabLst>
                <a:tab pos="342900" algn="l"/>
              </a:tabLst>
            </a:pPr>
            <a:r>
              <a:rPr lang="ru-RU" sz="2000" b="1" dirty="0" smtClean="0">
                <a:ea typeface="Times New Roman" pitchFamily="18" charset="0"/>
              </a:rPr>
              <a:t>                                                      </a:t>
            </a:r>
            <a:endParaRPr lang="ru-RU" sz="1400" b="1" dirty="0" smtClean="0">
              <a:ea typeface="Times New Roman" pitchFamily="18" charset="0"/>
            </a:endParaRPr>
          </a:p>
          <a:p>
            <a:pPr lvl="0" algn="ctr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1.Расчет влияния фактора «Выручка»</a:t>
            </a:r>
            <a:endParaRPr lang="ru-RU" dirty="0" smtClean="0"/>
          </a:p>
          <a:p>
            <a:pPr lvl="0" eaLnBrk="0" hangingPunct="0">
              <a:tabLst>
                <a:tab pos="342900" algn="l"/>
              </a:tabLst>
            </a:pPr>
            <a:r>
              <a:rPr lang="ru-RU" sz="1400" dirty="0" smtClean="0">
                <a:ea typeface="Times New Roman" pitchFamily="18" charset="0"/>
              </a:rPr>
              <a:t>                 </a:t>
            </a:r>
          </a:p>
          <a:p>
            <a:pPr lvl="0" eaLnBrk="0" hangingPunct="0">
              <a:tabLst>
                <a:tab pos="342900" algn="l"/>
              </a:tabLst>
            </a:pPr>
            <a:r>
              <a:rPr lang="ru-RU" sz="1400" dirty="0" smtClean="0">
                <a:ea typeface="Times New Roman" pitchFamily="18" charset="0"/>
              </a:rPr>
              <a:t>   </a:t>
            </a:r>
            <a:r>
              <a:rPr lang="ru-RU" sz="2000" dirty="0" smtClean="0">
                <a:ea typeface="Times New Roman" pitchFamily="18" charset="0"/>
              </a:rPr>
              <a:t>                                       </a:t>
            </a:r>
            <a:endParaRPr lang="ru-RU" sz="2000" dirty="0" smtClean="0"/>
          </a:p>
          <a:p>
            <a:pPr lvl="0" eaLnBrk="0" hangingPunct="0">
              <a:tabLst>
                <a:tab pos="342900" algn="l"/>
              </a:tabLst>
            </a:pPr>
            <a:endParaRPr lang="ru-RU" sz="2000" b="1" dirty="0" smtClean="0">
              <a:ea typeface="Times New Roman" pitchFamily="18" charset="0"/>
            </a:endParaRPr>
          </a:p>
          <a:p>
            <a:pPr lvl="0" algn="ctr" eaLnBrk="0" hangingPunct="0">
              <a:tabLst>
                <a:tab pos="342900" algn="l"/>
              </a:tabLst>
            </a:pPr>
            <a:r>
              <a:rPr lang="ru-RU" sz="2000" b="1" dirty="0" smtClean="0">
                <a:ea typeface="Times New Roman" pitchFamily="18" charset="0"/>
              </a:rPr>
              <a:t> </a:t>
            </a:r>
            <a:r>
              <a:rPr lang="ru-RU" b="1" dirty="0" smtClean="0">
                <a:ea typeface="Times New Roman" pitchFamily="18" charset="0"/>
              </a:rPr>
              <a:t>2. Расчет влияния фактора «Себестоимость продаж»</a:t>
            </a:r>
            <a:endParaRPr lang="ru-RU" dirty="0" smtClean="0"/>
          </a:p>
          <a:p>
            <a:pPr lvl="0" eaLnBrk="0" hangingPunct="0">
              <a:tabLst>
                <a:tab pos="342900" algn="l"/>
              </a:tabLst>
            </a:pPr>
            <a:r>
              <a:rPr lang="ru-RU" sz="1400" b="1" dirty="0" smtClean="0">
                <a:ea typeface="Times New Roman" pitchFamily="18" charset="0"/>
              </a:rPr>
              <a:t>                     </a:t>
            </a:r>
            <a:r>
              <a:rPr lang="ru-RU" sz="2000" b="1" dirty="0" smtClean="0">
                <a:ea typeface="Times New Roman" pitchFamily="18" charset="0"/>
              </a:rPr>
              <a:t>                          </a:t>
            </a:r>
            <a:endParaRPr lang="ru-RU" sz="2000" dirty="0" smtClean="0"/>
          </a:p>
          <a:p>
            <a:pPr lvl="0" eaLnBrk="0" hangingPunct="0">
              <a:tabLst>
                <a:tab pos="342900" algn="l"/>
              </a:tabLst>
            </a:pPr>
            <a:endParaRPr lang="ru-RU" b="1" dirty="0" smtClean="0">
              <a:ea typeface="Times New Roman" pitchFamily="18" charset="0"/>
            </a:endParaRPr>
          </a:p>
          <a:p>
            <a:pPr lvl="0" eaLnBrk="0" hangingPunct="0">
              <a:tabLst>
                <a:tab pos="342900" algn="l"/>
              </a:tabLst>
            </a:pPr>
            <a:endParaRPr lang="ru-RU" b="1" dirty="0" smtClean="0">
              <a:ea typeface="Times New Roman" pitchFamily="18" charset="0"/>
            </a:endParaRPr>
          </a:p>
          <a:p>
            <a:pPr lvl="0" algn="ctr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3.Расчет влияния фактора «Коммерческие расходы».</a:t>
            </a:r>
            <a:endParaRPr lang="ru-RU" dirty="0" smtClean="0"/>
          </a:p>
          <a:p>
            <a:pPr lvl="0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                   </a:t>
            </a:r>
          </a:p>
          <a:p>
            <a:pPr lvl="0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                                          </a:t>
            </a:r>
            <a:r>
              <a:rPr lang="ru-RU" sz="2000" b="1" dirty="0" smtClean="0">
                <a:ea typeface="Times New Roman" pitchFamily="18" charset="0"/>
              </a:rPr>
              <a:t>   </a:t>
            </a:r>
            <a:endParaRPr lang="ru-RU" sz="2000" dirty="0" smtClean="0"/>
          </a:p>
          <a:p>
            <a:pPr lvl="0" eaLnBrk="0" hangingPunct="0">
              <a:tabLst>
                <a:tab pos="342900" algn="l"/>
              </a:tabLst>
            </a:pPr>
            <a:endParaRPr lang="ru-RU" b="1" dirty="0" smtClean="0">
              <a:ea typeface="Times New Roman" pitchFamily="18" charset="0"/>
            </a:endParaRPr>
          </a:p>
          <a:p>
            <a:pPr lvl="0" algn="ctr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4.Расчет влияния фактора «Управленческие расходы».</a:t>
            </a:r>
            <a:endParaRPr lang="ru-RU" dirty="0" smtClean="0"/>
          </a:p>
          <a:p>
            <a:pPr lvl="0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      </a:t>
            </a:r>
            <a:r>
              <a:rPr lang="ru-RU" dirty="0" smtClean="0">
                <a:ea typeface="Times New Roman" pitchFamily="18" charset="0"/>
              </a:rPr>
              <a:t>              </a:t>
            </a:r>
            <a:r>
              <a:rPr lang="ru-RU" b="1" dirty="0" smtClean="0">
                <a:ea typeface="Times New Roman" pitchFamily="18" charset="0"/>
              </a:rPr>
              <a:t> </a:t>
            </a:r>
          </a:p>
          <a:p>
            <a:pPr lvl="0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                                              </a:t>
            </a:r>
            <a:r>
              <a:rPr lang="ru-RU" sz="2000" b="1" dirty="0" smtClean="0">
                <a:ea typeface="Times New Roman" pitchFamily="18" charset="0"/>
              </a:rPr>
              <a:t> </a:t>
            </a:r>
            <a:endParaRPr lang="ru-RU" sz="2000" dirty="0" smtClean="0"/>
          </a:p>
          <a:p>
            <a:pPr lvl="0" eaLnBrk="0" hangingPunct="0">
              <a:tabLst>
                <a:tab pos="342900" algn="l"/>
              </a:tabLst>
            </a:pPr>
            <a:endParaRPr lang="ru-RU" b="1" dirty="0" smtClean="0">
              <a:ea typeface="Times New Roman" pitchFamily="18" charset="0"/>
            </a:endParaRPr>
          </a:p>
          <a:p>
            <a:pPr lvl="0" eaLnBrk="0" hangingPunct="0">
              <a:tabLst>
                <a:tab pos="342900" algn="l"/>
              </a:tabLst>
            </a:pPr>
            <a:endParaRPr lang="ru-RU" b="1" dirty="0" smtClean="0">
              <a:ea typeface="Times New Roman" pitchFamily="18" charset="0"/>
            </a:endParaRPr>
          </a:p>
          <a:p>
            <a:pPr lvl="0" algn="ctr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5.Совокупное влияние факторов </a:t>
            </a:r>
            <a:endParaRPr lang="ru-RU" dirty="0" smtClean="0"/>
          </a:p>
          <a:p>
            <a:pPr lvl="0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                  </a:t>
            </a:r>
          </a:p>
          <a:p>
            <a:pPr lvl="0" eaLnBrk="0" hangingPunct="0">
              <a:tabLst>
                <a:tab pos="342900" algn="l"/>
              </a:tabLst>
            </a:pPr>
            <a:r>
              <a:rPr lang="ru-RU" b="1" dirty="0" smtClean="0">
                <a:ea typeface="Times New Roman" pitchFamily="18" charset="0"/>
              </a:rPr>
              <a:t>                                         </a:t>
            </a:r>
            <a:r>
              <a:rPr lang="ru-RU" sz="2000" b="1" dirty="0" smtClean="0">
                <a:ea typeface="Times New Roman" pitchFamily="18" charset="0"/>
              </a:rPr>
              <a:t>        </a:t>
            </a:r>
            <a:endParaRPr lang="ru-RU" sz="2000" dirty="0" smtClean="0"/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884635"/>
              </p:ext>
            </p:extLst>
          </p:nvPr>
        </p:nvGraphicFramePr>
        <p:xfrm>
          <a:off x="2886075" y="549275"/>
          <a:ext cx="20034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18" name="Equation" r:id="rId3" imgW="1180588" imgH="177723" progId="">
                  <p:embed/>
                </p:oleObj>
              </mc:Choice>
              <mc:Fallback>
                <p:oleObj name="Equation" r:id="rId3" imgW="1180588" imgH="177723" progId="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549275"/>
                        <a:ext cx="20034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635242"/>
              </p:ext>
            </p:extLst>
          </p:nvPr>
        </p:nvGraphicFramePr>
        <p:xfrm>
          <a:off x="2733675" y="1341438"/>
          <a:ext cx="21558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19" name="Equation" r:id="rId5" imgW="1231366" imgH="418918" progId="">
                  <p:embed/>
                </p:oleObj>
              </mc:Choice>
              <mc:Fallback>
                <p:oleObj name="Equation" r:id="rId5" imgW="1231366" imgH="418918" progId="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5" y="1341438"/>
                        <a:ext cx="21558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435457"/>
              </p:ext>
            </p:extLst>
          </p:nvPr>
        </p:nvGraphicFramePr>
        <p:xfrm>
          <a:off x="2751138" y="2492375"/>
          <a:ext cx="20224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20" name="Equation" r:id="rId7" imgW="977900" imgH="419100" progId="">
                  <p:embed/>
                </p:oleObj>
              </mc:Choice>
              <mc:Fallback>
                <p:oleObj name="Equation" r:id="rId7" imgW="977900" imgH="419100" progId="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38" y="2492375"/>
                        <a:ext cx="202247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561859"/>
              </p:ext>
            </p:extLst>
          </p:nvPr>
        </p:nvGraphicFramePr>
        <p:xfrm>
          <a:off x="2851150" y="3681413"/>
          <a:ext cx="21447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21" name="Equation" r:id="rId9" imgW="1079500" imgH="419100" progId="">
                  <p:embed/>
                </p:oleObj>
              </mc:Choice>
              <mc:Fallback>
                <p:oleObj name="Equation" r:id="rId9" imgW="1079500" imgH="419100" progId="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3681413"/>
                        <a:ext cx="214471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46266"/>
              </p:ext>
            </p:extLst>
          </p:nvPr>
        </p:nvGraphicFramePr>
        <p:xfrm>
          <a:off x="3038475" y="4868863"/>
          <a:ext cx="19113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22" name="Equation" r:id="rId11" imgW="1091726" imgH="418918" progId="">
                  <p:embed/>
                </p:oleObj>
              </mc:Choice>
              <mc:Fallback>
                <p:oleObj name="Equation" r:id="rId11" imgW="1091726" imgH="418918" progId="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4868863"/>
                        <a:ext cx="191135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65831"/>
              </p:ext>
            </p:extLst>
          </p:nvPr>
        </p:nvGraphicFramePr>
        <p:xfrm>
          <a:off x="2286000" y="6165850"/>
          <a:ext cx="457041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23" name="Equation" r:id="rId13" imgW="2311400" imgH="177800" progId="">
                  <p:embed/>
                </p:oleObj>
              </mc:Choice>
              <mc:Fallback>
                <p:oleObj name="Equation" r:id="rId13" imgW="2311400" imgH="177800" progId="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165850"/>
                        <a:ext cx="4570413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8815" y="215857"/>
            <a:ext cx="2446370" cy="440836"/>
          </a:xfrm>
          <a:prstGeom prst="rect">
            <a:avLst/>
          </a:prstGeom>
          <a:solidFill>
            <a:srgbClr val="CC00CC"/>
          </a:solidFill>
          <a:ln>
            <a:solidFill>
              <a:srgbClr val="CC00C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Повышение прибыли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978" y="1052736"/>
            <a:ext cx="4128005" cy="4410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Повышение  производительности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32140" y="944724"/>
            <a:ext cx="3067092" cy="4746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Рост продаж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3465" y="1895453"/>
            <a:ext cx="1825651" cy="6937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активов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36811" y="1858941"/>
            <a:ext cx="2446371" cy="5842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источников активов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1808820"/>
            <a:ext cx="1570059" cy="8032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Внедрение в сегмент рынка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488324" y="1844824"/>
            <a:ext cx="1497033" cy="65723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Развитие организации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3927" y="2881305"/>
            <a:ext cx="2221829" cy="31401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Сокращение расходов</a:t>
            </a:r>
          </a:p>
          <a:p>
            <a:pPr marL="0" lvl="1"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Повышение цен</a:t>
            </a:r>
          </a:p>
          <a:p>
            <a:pPr marL="0" lvl="1"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Улучшение использования активов</a:t>
            </a:r>
          </a:p>
          <a:p>
            <a:pPr marL="0" lvl="1"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Повышение интенсивности труда</a:t>
            </a:r>
          </a:p>
          <a:p>
            <a:pPr marL="0" lvl="1"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Ускорение оборачиваемости средств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59832" y="2672916"/>
            <a:ext cx="2081240" cy="116841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Инвестиции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Инновации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Диверсификация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92080" y="2996952"/>
            <a:ext cx="1787610" cy="270437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Рост использования сегмента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Перехват потребителей у конкурентов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Политика цен и скидок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23828" y="3969060"/>
            <a:ext cx="2152740" cy="175262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Arial" pitchFamily="34" charset="0"/>
                <a:cs typeface="Arial" pitchFamily="34" charset="0"/>
              </a:rPr>
              <a:t>РЕОРГАНИЗАЦИЯ БИЗНЕСА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Переосвоение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капитальных ресурсов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Внешние кредиты и займы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237449" y="2924944"/>
            <a:ext cx="1752624" cy="30243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ru-RU" sz="1600" dirty="0" smtClean="0"/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Новые сегменты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Вовлечение новых потребителей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Развитие продукта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Улучшение качества продукта и структуры продаж</a:t>
            </a:r>
          </a:p>
          <a:p>
            <a:pPr>
              <a:buFont typeface="Arial" pitchFamily="34" charset="0"/>
              <a:buChar char="•"/>
            </a:pPr>
            <a:endParaRPr lang="ru-RU" sz="1600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920700" y="1566837"/>
            <a:ext cx="620721" cy="25559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3147993" y="1566837"/>
            <a:ext cx="484632" cy="25559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Выгнутая влево стрелка 21"/>
          <p:cNvSpPr/>
          <p:nvPr/>
        </p:nvSpPr>
        <p:spPr>
          <a:xfrm>
            <a:off x="2636811" y="2516175"/>
            <a:ext cx="401643" cy="3030580"/>
          </a:xfrm>
          <a:prstGeom prst="curv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лево стрелка 22"/>
          <p:cNvSpPr/>
          <p:nvPr/>
        </p:nvSpPr>
        <p:spPr>
          <a:xfrm>
            <a:off x="2782863" y="2552688"/>
            <a:ext cx="255591" cy="1128340"/>
          </a:xfrm>
          <a:prstGeom prst="curv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993726" y="2625714"/>
            <a:ext cx="438156" cy="21907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6120172" y="1448780"/>
            <a:ext cx="484632" cy="32810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8136396" y="1484784"/>
            <a:ext cx="484632" cy="29210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6156176" y="2708920"/>
            <a:ext cx="484632" cy="182565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7992380" y="2636912"/>
            <a:ext cx="484632" cy="18256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3369477">
            <a:off x="5268308" y="1278381"/>
            <a:ext cx="287367" cy="68700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 rot="17926499">
            <a:off x="6235436" y="74872"/>
            <a:ext cx="237176" cy="97840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 rot="3527336">
            <a:off x="2646883" y="204755"/>
            <a:ext cx="246011" cy="97840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Выноска со стрелкой вверх 31"/>
          <p:cNvSpPr/>
          <p:nvPr/>
        </p:nvSpPr>
        <p:spPr>
          <a:xfrm>
            <a:off x="153927" y="6021423"/>
            <a:ext cx="2263805" cy="698544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itchFamily="34" charset="0"/>
                <a:cs typeface="Arial" pitchFamily="34" charset="0"/>
              </a:rPr>
              <a:t>Ориентирование на наличность и доход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Выноска со стрелкой вверх 32"/>
          <p:cNvSpPr/>
          <p:nvPr/>
        </p:nvSpPr>
        <p:spPr>
          <a:xfrm>
            <a:off x="3023829" y="5733256"/>
            <a:ext cx="2205406" cy="981914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itchFamily="34" charset="0"/>
                <a:cs typeface="Arial" pitchFamily="34" charset="0"/>
              </a:rPr>
              <a:t>Ориентирование на использование капитала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Выноска со стрелкой вверх 33"/>
          <p:cNvSpPr/>
          <p:nvPr/>
        </p:nvSpPr>
        <p:spPr>
          <a:xfrm>
            <a:off x="5630877" y="5841269"/>
            <a:ext cx="3140118" cy="873902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itchFamily="34" charset="0"/>
                <a:cs typeface="Arial" pitchFamily="34" charset="0"/>
              </a:rPr>
              <a:t>Ориентирование на рост производственно-коммерческого потенциала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31883" y="471447"/>
            <a:ext cx="6389774" cy="124144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Решение собственников(акционеров) </a:t>
            </a:r>
          </a:p>
          <a:p>
            <a:pPr algn="ctr"/>
            <a:r>
              <a:rPr lang="ru-RU" sz="2400" smtClean="0"/>
              <a:t>о </a:t>
            </a:r>
            <a:r>
              <a:rPr lang="ru-RU" sz="2400" dirty="0" smtClean="0"/>
              <a:t>распределении </a:t>
            </a:r>
            <a:r>
              <a:rPr lang="ru-RU" sz="2400" smtClean="0"/>
              <a:t>чистой прибыли</a:t>
            </a:r>
          </a:p>
          <a:p>
            <a:pPr algn="ctr"/>
            <a:r>
              <a:rPr lang="ru-RU" sz="2400" smtClean="0"/>
              <a:t> </a:t>
            </a:r>
            <a:r>
              <a:rPr lang="ru-RU" sz="2400" dirty="0" smtClean="0"/>
              <a:t>за отчетный год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7213" y="2004993"/>
            <a:ext cx="2849589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Капитализация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02260" y="2004993"/>
            <a:ext cx="2921040" cy="9144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Потребление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6953" y="3429001"/>
            <a:ext cx="914400" cy="28480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Резервный капитал, формируемый в соответствии с законодательством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9779" y="3429000"/>
            <a:ext cx="987426" cy="28480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Резервный капитал, формируемый в соответствии с уставом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089116" y="3429000"/>
            <a:ext cx="914400" cy="28480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Увеличение уставного капитала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01941" y="3429000"/>
            <a:ext cx="950913" cy="28480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Нераспределенная часть чистой прибыли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251598" y="3429000"/>
            <a:ext cx="914400" cy="28480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Дивиденды по обыкновенным акциям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65748" y="3429000"/>
            <a:ext cx="985850" cy="28480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Дивиденды по привилегированным акциям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164423" y="3429001"/>
            <a:ext cx="914400" cy="28480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Поощрительные выплаты работникам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077248" y="3429000"/>
            <a:ext cx="914400" cy="28480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/>
              <a:t>Прочие выплаты из чистой прибыли</a:t>
            </a:r>
            <a:endParaRPr lang="ru-RU" sz="1600" dirty="0"/>
          </a:p>
        </p:txBody>
      </p:sp>
      <p:sp>
        <p:nvSpPr>
          <p:cNvPr id="19" name="Выгнутая влево стрелка 18"/>
          <p:cNvSpPr/>
          <p:nvPr/>
        </p:nvSpPr>
        <p:spPr>
          <a:xfrm>
            <a:off x="190440" y="836577"/>
            <a:ext cx="731520" cy="1471743"/>
          </a:xfrm>
          <a:prstGeom prst="curv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право стрелка 19"/>
          <p:cNvSpPr/>
          <p:nvPr/>
        </p:nvSpPr>
        <p:spPr>
          <a:xfrm>
            <a:off x="8223300" y="873090"/>
            <a:ext cx="731520" cy="1435230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2162142" y="3027357"/>
            <a:ext cx="484632" cy="40164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6616728" y="2990844"/>
            <a:ext cx="484632" cy="43815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9600" y="806450"/>
            <a:ext cx="2844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Прибыль до налогообложения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38750" y="1739900"/>
            <a:ext cx="2355850" cy="4445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Чистая прибыль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1873250"/>
            <a:ext cx="24892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Налоги и сборы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50050" y="3251200"/>
            <a:ext cx="1600200" cy="9144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выплату дивидендов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49650" y="4451350"/>
            <a:ext cx="2044700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формирование резервов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94100" y="5695950"/>
            <a:ext cx="1955800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Прочие формы капитализации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81400" y="3251200"/>
            <a:ext cx="1981200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инвестирование в производство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50050" y="4406900"/>
            <a:ext cx="1555750" cy="9144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социальные нужды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71550" y="3829050"/>
            <a:ext cx="1689100" cy="914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Штрафы, пени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71550" y="2673350"/>
            <a:ext cx="1778000" cy="914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 на прибыль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27450" y="2514600"/>
            <a:ext cx="2355850" cy="5143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Капитализированная часть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39000" y="2540000"/>
            <a:ext cx="1670050" cy="533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Потребленная часть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72250" y="5784850"/>
            <a:ext cx="1866900" cy="84455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Прочие формы потребления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>
            <a:stCxn id="2" idx="3"/>
          </p:cNvCxnSpPr>
          <p:nvPr/>
        </p:nvCxnSpPr>
        <p:spPr>
          <a:xfrm>
            <a:off x="5994400" y="1073150"/>
            <a:ext cx="711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2" idx="1"/>
          </p:cNvCxnSpPr>
          <p:nvPr/>
        </p:nvCxnSpPr>
        <p:spPr>
          <a:xfrm rot="10800000">
            <a:off x="1638300" y="1073150"/>
            <a:ext cx="1511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6200000" flipH="1">
            <a:off x="6353175" y="1400175"/>
            <a:ext cx="697230" cy="762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1243330" y="1456690"/>
            <a:ext cx="778510" cy="1143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4337685" y="4646295"/>
            <a:ext cx="3238504" cy="38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7137674" y="4673857"/>
            <a:ext cx="3184630" cy="17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6200000" flipH="1">
            <a:off x="-364490" y="3342640"/>
            <a:ext cx="1875790" cy="3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574280" y="1958340"/>
            <a:ext cx="659130" cy="76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>
            <a:off x="7927975" y="2251075"/>
            <a:ext cx="57785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H="1">
            <a:off x="4302284" y="2233454"/>
            <a:ext cx="547846" cy="682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3" idx="1"/>
          </p:cNvCxnSpPr>
          <p:nvPr/>
        </p:nvCxnSpPr>
        <p:spPr>
          <a:xfrm rot="10800000" flipV="1">
            <a:off x="4552950" y="1962150"/>
            <a:ext cx="685800" cy="114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9" idx="3"/>
          </p:cNvCxnSpPr>
          <p:nvPr/>
        </p:nvCxnSpPr>
        <p:spPr>
          <a:xfrm rot="10800000" flipV="1">
            <a:off x="5562600" y="3703320"/>
            <a:ext cx="396240" cy="5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endCxn id="7" idx="3"/>
          </p:cNvCxnSpPr>
          <p:nvPr/>
        </p:nvCxnSpPr>
        <p:spPr>
          <a:xfrm rot="10800000" flipV="1">
            <a:off x="5594350" y="4899660"/>
            <a:ext cx="360680" cy="889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0800000">
            <a:off x="5558790" y="6271260"/>
            <a:ext cx="403860" cy="381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V="1">
            <a:off x="571500" y="3112770"/>
            <a:ext cx="396240" cy="5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endCxn id="11" idx="1"/>
          </p:cNvCxnSpPr>
          <p:nvPr/>
        </p:nvCxnSpPr>
        <p:spPr>
          <a:xfrm>
            <a:off x="567690" y="4278630"/>
            <a:ext cx="403860" cy="762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10800000">
            <a:off x="8484870" y="6267450"/>
            <a:ext cx="243840" cy="762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endCxn id="10" idx="3"/>
          </p:cNvCxnSpPr>
          <p:nvPr/>
        </p:nvCxnSpPr>
        <p:spPr>
          <a:xfrm rot="10800000">
            <a:off x="8305800" y="4864100"/>
            <a:ext cx="411480" cy="5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endCxn id="6" idx="3"/>
          </p:cNvCxnSpPr>
          <p:nvPr/>
        </p:nvCxnSpPr>
        <p:spPr>
          <a:xfrm rot="10800000" flipV="1">
            <a:off x="8350250" y="3703320"/>
            <a:ext cx="386080" cy="5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2389800" y="184150"/>
            <a:ext cx="51451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Общая схема распределения прибыли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04800" y="2184400"/>
          <a:ext cx="8534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0350" y="361950"/>
            <a:ext cx="86677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/>
              <a:t>При распределении чистой прибыли  нужно  добиваться оптимизации пропорций между капитализируемой и потребляемой ее частью.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60350" y="800708"/>
          <a:ext cx="8623300" cy="5727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6185" y="188640"/>
            <a:ext cx="8291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Внешние факторы, влияющие на пропорции распределения прибыли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Схема 12"/>
          <p:cNvGraphicFramePr/>
          <p:nvPr/>
        </p:nvGraphicFramePr>
        <p:xfrm>
          <a:off x="263466" y="507959"/>
          <a:ext cx="8690094" cy="5732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60350" y="656692"/>
          <a:ext cx="8756650" cy="570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9665" y="184150"/>
            <a:ext cx="8624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Внутренние факторы, влияющие на пропорции распределения прибыли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49250" y="850900"/>
          <a:ext cx="8401050" cy="537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Резервы увеличения суммы прибыли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8E636-DC26-46BB-B18C-6EA43F7AC1E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 rot="1704081">
            <a:off x="904875" y="1887538"/>
            <a:ext cx="3671888" cy="647700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400" dirty="0">
                <a:solidFill>
                  <a:prstClr val="black"/>
                </a:solidFill>
              </a:rPr>
              <a:t>Повышение качества товарной продукции </a:t>
            </a:r>
          </a:p>
        </p:txBody>
      </p:sp>
      <p:sp>
        <p:nvSpPr>
          <p:cNvPr id="8" name="Пятиугольник 7"/>
          <p:cNvSpPr/>
          <p:nvPr/>
        </p:nvSpPr>
        <p:spPr>
          <a:xfrm rot="621149">
            <a:off x="568325" y="2746375"/>
            <a:ext cx="3671888" cy="64770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400" dirty="0">
                <a:solidFill>
                  <a:prstClr val="black"/>
                </a:solidFill>
              </a:rPr>
              <a:t>Поиск более выгодных рынков сбытов</a:t>
            </a:r>
          </a:p>
        </p:txBody>
      </p:sp>
      <p:sp>
        <p:nvSpPr>
          <p:cNvPr id="9" name="Пятиугольник 8"/>
          <p:cNvSpPr/>
          <p:nvPr/>
        </p:nvSpPr>
        <p:spPr>
          <a:xfrm rot="20688825">
            <a:off x="557213" y="3881438"/>
            <a:ext cx="3810000" cy="6477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400" dirty="0">
                <a:solidFill>
                  <a:prstClr val="white"/>
                </a:solidFill>
              </a:rPr>
              <a:t>Скорость оборота капитала </a:t>
            </a:r>
          </a:p>
        </p:txBody>
      </p:sp>
    </p:spTree>
    <p:extLst>
      <p:ext uri="{BB962C8B-B14F-4D97-AF65-F5344CB8AC3E}">
        <p14:creationId xmlns:p14="http://schemas.microsoft.com/office/powerpoint/2010/main" val="147455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1630" y="2960948"/>
            <a:ext cx="66607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003399"/>
                </a:solidFill>
              </a:rPr>
              <a:t>3.Сводная система показателей рентабельности</a:t>
            </a:r>
            <a:br>
              <a:rPr lang="ru-RU" sz="3600" dirty="0" smtClean="0">
                <a:solidFill>
                  <a:srgbClr val="003399"/>
                </a:solidFill>
              </a:rPr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1D2E0-33B5-4537-B865-B05BF22D8CE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" t="11111" r="1669" b="19949"/>
          <a:stretch>
            <a:fillRect/>
          </a:stretch>
        </p:blipFill>
        <p:spPr bwMode="auto">
          <a:xfrm>
            <a:off x="0" y="0"/>
            <a:ext cx="9177338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Группа показателей рентабельности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084366"/>
              </p:ext>
            </p:extLst>
          </p:nvPr>
        </p:nvGraphicFramePr>
        <p:xfrm>
          <a:off x="359532" y="656692"/>
          <a:ext cx="82296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96B8D-11B4-48CB-A4E6-1221A75A51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12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15039"/>
              </p:ext>
            </p:extLst>
          </p:nvPr>
        </p:nvGraphicFramePr>
        <p:xfrm>
          <a:off x="1007602" y="368657"/>
          <a:ext cx="6834658" cy="5646858"/>
        </p:xfrm>
        <a:graphic>
          <a:graphicData uri="http://schemas.openxmlformats.org/drawingml/2006/table">
            <a:tbl>
              <a:tblPr/>
              <a:tblGrid>
                <a:gridCol w="654382"/>
                <a:gridCol w="65438"/>
                <a:gridCol w="3039239"/>
                <a:gridCol w="458067"/>
                <a:gridCol w="130877"/>
                <a:gridCol w="327191"/>
                <a:gridCol w="65438"/>
                <a:gridCol w="261753"/>
                <a:gridCol w="261753"/>
                <a:gridCol w="130877"/>
                <a:gridCol w="130877"/>
                <a:gridCol w="130877"/>
                <a:gridCol w="327191"/>
                <a:gridCol w="65438"/>
                <a:gridCol w="261753"/>
                <a:gridCol w="261753"/>
                <a:gridCol w="130877"/>
                <a:gridCol w="130877"/>
              </a:tblGrid>
              <a:tr h="29987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err="1">
                          <a:effectLst/>
                          <a:latin typeface="Arial"/>
                        </a:rPr>
                        <a:t>Поясне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-</a:t>
                      </a:r>
                      <a:br>
                        <a:rPr lang="ru-RU" sz="900" b="0" i="0" u="none" strike="noStrike" dirty="0">
                          <a:effectLst/>
                          <a:latin typeface="Arial"/>
                        </a:rPr>
                      </a:br>
                      <a:r>
                        <a:rPr lang="ru-RU" sz="900" b="0" i="0" u="none" strike="noStrike" dirty="0" err="1">
                          <a:effectLst/>
                          <a:latin typeface="Arial"/>
                        </a:rPr>
                        <a:t>ния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ru-RU" sz="900" b="0" i="0" u="none" strike="noStrike" baseline="30000" dirty="0">
                          <a:effectLst/>
                          <a:latin typeface="Arial"/>
                        </a:rPr>
                        <a:t>1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Наименование показателя </a:t>
                      </a:r>
                      <a:r>
                        <a:rPr lang="ru-RU" sz="900" b="0" i="0" u="none" strike="noStrike" baseline="30000" dirty="0">
                          <a:effectLst/>
                          <a:latin typeface="Arial"/>
                        </a:rPr>
                        <a:t>2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За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За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4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 г.</a:t>
                      </a:r>
                      <a:r>
                        <a:rPr lang="ru-RU" sz="900" b="0" i="0" u="none" strike="noStrike" baseline="30000">
                          <a:effectLst/>
                          <a:latin typeface="Arial"/>
                        </a:rPr>
                        <a:t>3</a:t>
                      </a:r>
                      <a:endParaRPr lang="ru-RU" sz="9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 г.</a:t>
                      </a:r>
                      <a:r>
                        <a:rPr lang="ru-RU" sz="900" b="0" i="0" u="none" strike="noStrike" baseline="30000">
                          <a:effectLst/>
                          <a:latin typeface="Arial"/>
                        </a:rPr>
                        <a:t>4</a:t>
                      </a:r>
                      <a:endParaRPr lang="ru-RU" sz="9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24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Выручка </a:t>
                      </a:r>
                      <a:r>
                        <a:rPr lang="ru-RU" sz="900" b="0" i="0" u="none" strike="noStrike" baseline="30000">
                          <a:effectLst/>
                          <a:latin typeface="Arial"/>
                        </a:rPr>
                        <a:t>5</a:t>
                      </a:r>
                      <a:endParaRPr lang="ru-RU" sz="9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2110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Себестоимость продаж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Валовая прибыль (убыток)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Коммерческие расходы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Управленческие расходы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Прибыль (убыток) от продаж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Доходы от участия в других организациях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Проценты к получению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Проценты к уплате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Прочие доходы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Прочие расходы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Прибыль (убыток) до налогообложения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Текущий налог на прибыль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(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6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в т.ч. постоянные налоговые обязательства (активы)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56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Изменение отложенных налоговых </a:t>
                      </a:r>
                      <a:br>
                        <a:rPr lang="ru-RU" sz="900" b="0" i="0" u="none" strike="noStrike">
                          <a:effectLst/>
                          <a:latin typeface="Arial"/>
                        </a:rPr>
                      </a:br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обязательств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Изменение отложенных налоговых активов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Прочее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8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Чистая прибыль (убыток)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30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008053"/>
              </p:ext>
            </p:extLst>
          </p:nvPr>
        </p:nvGraphicFramePr>
        <p:xfrm>
          <a:off x="1331637" y="440663"/>
          <a:ext cx="7452830" cy="6074934"/>
        </p:xfrm>
        <a:graphic>
          <a:graphicData uri="http://schemas.openxmlformats.org/drawingml/2006/table">
            <a:tbl>
              <a:tblPr/>
              <a:tblGrid>
                <a:gridCol w="725926"/>
                <a:gridCol w="72593"/>
                <a:gridCol w="2831109"/>
                <a:gridCol w="508149"/>
                <a:gridCol w="80657"/>
                <a:gridCol w="80657"/>
                <a:gridCol w="80657"/>
                <a:gridCol w="80657"/>
                <a:gridCol w="80657"/>
                <a:gridCol w="72593"/>
                <a:gridCol w="290370"/>
                <a:gridCol w="290370"/>
                <a:gridCol w="80657"/>
                <a:gridCol w="72593"/>
                <a:gridCol w="72593"/>
                <a:gridCol w="290370"/>
                <a:gridCol w="290370"/>
                <a:gridCol w="290370"/>
                <a:gridCol w="72593"/>
                <a:gridCol w="72593"/>
                <a:gridCol w="72593"/>
                <a:gridCol w="290370"/>
                <a:gridCol w="290370"/>
                <a:gridCol w="290370"/>
                <a:gridCol w="72593"/>
              </a:tblGrid>
              <a:tr h="45257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effectLst/>
                          <a:latin typeface="Arial"/>
                        </a:rPr>
                        <a:t>Поясне</a:t>
                      </a:r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-</a:t>
                      </a:r>
                      <a:br>
                        <a:rPr lang="ru-RU" sz="1200" b="0" i="0" u="none" strike="noStrike" dirty="0">
                          <a:effectLst/>
                          <a:latin typeface="Arial"/>
                        </a:rPr>
                      </a:br>
                      <a:r>
                        <a:rPr lang="ru-RU" sz="1200" b="0" i="0" u="none" strike="noStrike" dirty="0" err="1">
                          <a:effectLst/>
                          <a:latin typeface="Arial"/>
                        </a:rPr>
                        <a:t>ния</a:t>
                      </a:r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ru-RU" sz="1200" b="0" i="0" u="none" strike="noStrike" baseline="30000" dirty="0">
                          <a:effectLst/>
                          <a:latin typeface="Arial"/>
                        </a:rPr>
                        <a:t>1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Наименование показателя </a:t>
                      </a:r>
                      <a:r>
                        <a:rPr lang="ru-RU" sz="1200" b="0" i="0" u="none" strike="noStrike" baseline="30000" dirty="0">
                          <a:effectLst/>
                          <a:latin typeface="Arial"/>
                        </a:rPr>
                        <a:t>2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Код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На 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На 31 декабря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На 31 декабря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43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 г.</a:t>
                      </a:r>
                      <a:r>
                        <a:rPr lang="ru-RU" sz="1200" b="0" i="0" u="none" strike="noStrike" baseline="30000">
                          <a:effectLst/>
                          <a:latin typeface="Arial"/>
                        </a:rPr>
                        <a:t>3</a:t>
                      </a:r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 г.</a:t>
                      </a:r>
                      <a:r>
                        <a:rPr lang="ru-RU" sz="1200" b="0" i="0" u="none" strike="noStrike" baseline="30000">
                          <a:effectLst/>
                          <a:latin typeface="Arial"/>
                        </a:rPr>
                        <a:t>4</a:t>
                      </a:r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 dirty="0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"/>
                        </a:rPr>
                        <a:t> г.</a:t>
                      </a:r>
                      <a:r>
                        <a:rPr lang="ru-RU" sz="700" b="0" i="0" u="none" strike="noStrike" baseline="30000">
                          <a:effectLst/>
                          <a:latin typeface="Arial"/>
                        </a:rPr>
                        <a:t>5</a:t>
                      </a:r>
                      <a:endParaRPr lang="ru-RU" sz="7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829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Arial"/>
                        </a:rPr>
                        <a:t>АКТИВ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1110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1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I. </a:t>
                      </a:r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ВНЕОБОРОТНЫЕ АКТИВЫ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Нематериальные активы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Результаты исследований и разработок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1120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Нематериальные поисковые активы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1130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Материальные поисковые активы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1140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Основные средства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1150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5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Доходные вложения в материальные ценности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1160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Финансовые вложения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1170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Отложенные налоговые активы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1180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Прочие внеоборотные активы</a:t>
                      </a:r>
                    </a:p>
                  </a:txBody>
                  <a:tcPr marL="7848" marR="7848" marT="78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1190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Итого по разделу </a:t>
                      </a: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I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1100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II. </a:t>
                      </a:r>
                      <a:r>
                        <a:rPr lang="ru-RU" sz="1200" b="1" i="0" u="none" strike="noStrike">
                          <a:effectLst/>
                          <a:latin typeface="Arial"/>
                        </a:rPr>
                        <a:t>ОБОРОТНЫЕ АКТИВЫ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1210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pPr algn="ctr" fontAlgn="b"/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Запасы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5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Налог на добавленную стоимость по приобретенным ценностям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1220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Дебиторская задолженность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1230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5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Финансовые вложения (за исключением денежных эквивалентов)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1240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5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Денежные средства и денежные эквиваленты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1250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effectLst/>
                          <a:latin typeface="Arial"/>
                        </a:rPr>
                        <a:t>Прочие оборотные активы</a:t>
                      </a:r>
                    </a:p>
                  </a:txBody>
                  <a:tcPr marL="7848" marR="7848" marT="78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1260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Итого по разделу </a:t>
                      </a: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II</a:t>
                      </a:r>
                    </a:p>
                  </a:txBody>
                  <a:tcPr marL="7848" marR="7848" marT="78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1200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effectLst/>
                          <a:latin typeface="Arial"/>
                        </a:rPr>
                        <a:t>БАЛАНС</a:t>
                      </a:r>
                    </a:p>
                  </a:txBody>
                  <a:tcPr marL="7848" marR="7848" marT="78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"/>
                        </a:rPr>
                        <a:t>1600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48" marR="7848" marT="7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63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16632"/>
            <a:ext cx="7311901" cy="68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95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0038" y="361908"/>
            <a:ext cx="5476950" cy="547695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1. Рентабельность продаж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019175"/>
            <a:ext cx="5111750" cy="5440363"/>
          </a:xfrm>
        </p:spPr>
        <p:txBody>
          <a:bodyPr/>
          <a:lstStyle/>
          <a:p>
            <a:pPr>
              <a:buNone/>
            </a:pPr>
            <a:r>
              <a:rPr lang="en-US" b="1" i="1" dirty="0" smtClean="0"/>
              <a:t>        </a:t>
            </a:r>
            <a:r>
              <a:rPr lang="en-US" i="1" baseline="-25000" dirty="0" smtClean="0"/>
              <a:t>                                                  </a:t>
            </a:r>
          </a:p>
          <a:p>
            <a:pPr>
              <a:buNone/>
            </a:pPr>
            <a:r>
              <a:rPr lang="en-US" i="1" baseline="-25000" dirty="0" smtClean="0"/>
              <a:t>  </a:t>
            </a:r>
          </a:p>
          <a:p>
            <a:pPr>
              <a:buNone/>
            </a:pPr>
            <a:r>
              <a:rPr lang="en-US" i="1" baseline="-25000" dirty="0" smtClean="0"/>
              <a:t>                            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1212850" cy="46910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957723"/>
              </p:ext>
            </p:extLst>
          </p:nvPr>
        </p:nvGraphicFramePr>
        <p:xfrm>
          <a:off x="2447764" y="1448780"/>
          <a:ext cx="489585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Equation" r:id="rId3" imgW="1981200" imgH="419100" progId="">
                  <p:embed/>
                </p:oleObj>
              </mc:Choice>
              <mc:Fallback>
                <p:oleObj name="Equation" r:id="rId3" imgW="1981200" imgH="4191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764" y="1448780"/>
                        <a:ext cx="4895850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6196" y="3573016"/>
            <a:ext cx="8676964" cy="14240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Показывает сколько прибыли приходится на единицу проданной продукции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51820" y="2780928"/>
            <a:ext cx="392443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к.2200 / к.2110 х 100</a:t>
            </a:r>
          </a:p>
        </p:txBody>
      </p:sp>
      <p:pic>
        <p:nvPicPr>
          <p:cNvPr id="21525" name="Picture 2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8" y="5146823"/>
            <a:ext cx="9144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9682" y="2024844"/>
            <a:ext cx="57246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003399"/>
                </a:solidFill>
              </a:rPr>
              <a:t>1.Анализ уровня и динамики финансовых результатов</a:t>
            </a:r>
            <a:br>
              <a:rPr lang="ru-RU" sz="3600" dirty="0" smtClean="0">
                <a:solidFill>
                  <a:srgbClr val="003399"/>
                </a:solidFill>
              </a:rPr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3" y="0"/>
            <a:ext cx="9144000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065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2. Бухгалтерская рентабельность по обычной деятельности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2754313" y="2771775"/>
            <a:ext cx="6389687" cy="14605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ru-RU" sz="1800" dirty="0" smtClean="0"/>
              <a:t>       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7524" y="4195773"/>
            <a:ext cx="8568952" cy="13874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Показывает уровень прибыли до налогообложения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276350" y="1968500"/>
          <a:ext cx="6592888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Equation" r:id="rId3" imgW="2667000" imgH="533400" progId="">
                  <p:embed/>
                </p:oleObj>
              </mc:Choice>
              <mc:Fallback>
                <p:oleObj name="Equation" r:id="rId3" imgW="2667000" imgH="5334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968500"/>
                        <a:ext cx="6592888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79812" y="3319543"/>
            <a:ext cx="392443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к.2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/ к.2110 х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055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3. Чистая рентабельность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4853007"/>
            <a:ext cx="8676964" cy="13874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2400" dirty="0" smtClean="0"/>
              <a:t>Показывает сколько чистой прибыли приходится на единицу выручки от продаж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3821" y="2266932"/>
            <a:ext cx="949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+mn-lt"/>
              </a:rPr>
              <a:t>    </a:t>
            </a:r>
            <a:endParaRPr lang="ru-RU" dirty="0">
              <a:latin typeface="+mn-lt"/>
            </a:endParaRP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798763" y="2127250"/>
          <a:ext cx="4735512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3" imgW="1916868" imgH="533169" progId="">
                  <p:embed/>
                </p:oleObj>
              </mc:Choice>
              <mc:Fallback>
                <p:oleObj name="Equation" r:id="rId3" imgW="1916868" imgH="533169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2127250"/>
                        <a:ext cx="4735512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131840" y="3736640"/>
            <a:ext cx="392443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к.2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/ к.2110 х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4. Рентабельность активов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(экономическая рентабельность)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962546"/>
            <a:ext cx="8604956" cy="131604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Показывает эффективность использования всего имущества (средств, вложенных в активы)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592263" y="1957388"/>
          <a:ext cx="5959475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0" name="Equation" r:id="rId3" imgW="2413000" imgH="685800" progId="">
                  <p:embed/>
                </p:oleObj>
              </mc:Choice>
              <mc:Fallback>
                <p:oleObj name="Equation" r:id="rId3" imgW="2413000" imgH="68580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63" y="1957388"/>
                        <a:ext cx="5959475" cy="167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22343" y="2187558"/>
            <a:ext cx="949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  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3751188"/>
            <a:ext cx="392443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к.2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160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5. Рентабельность собственного капитала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(финансовая рентабельность)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108598"/>
            <a:ext cx="8604956" cy="11699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Показывает эффективность использования собственного капитала.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1421" y="2114532"/>
            <a:ext cx="949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   </a:t>
            </a:r>
            <a:endParaRPr lang="ru-RU" dirty="0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931988" y="1968500"/>
          <a:ext cx="5959475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3" imgW="2413000" imgH="685800" progId="">
                  <p:embed/>
                </p:oleObj>
              </mc:Choice>
              <mc:Fallback>
                <p:oleObj name="Equation" r:id="rId3" imgW="2413000" imgH="6858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1968500"/>
                        <a:ext cx="5959475" cy="167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35796" y="3762164"/>
            <a:ext cx="468052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к.2200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к.1300 + к.1530)х100</a:t>
            </a:r>
          </a:p>
          <a:p>
            <a:pPr lvl="0">
              <a:lnSpc>
                <a:spcPct val="115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6.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Валовая рентабельность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108598"/>
            <a:ext cx="8604956" cy="11699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Показывает сколько валовой прибыли приходится на единицу выручки от продаж.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430463" y="2005013"/>
          <a:ext cx="4862512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Equation" r:id="rId3" imgW="1968500" imgH="533400" progId="">
                  <p:embed/>
                </p:oleObj>
              </mc:Choice>
              <mc:Fallback>
                <p:oleObj name="Equation" r:id="rId3" imgW="1968500" imgH="5334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3" y="2005013"/>
                        <a:ext cx="4862512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31840" y="3736640"/>
            <a:ext cx="392443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к.2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/ к.2110 х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7. </a:t>
            </a:r>
            <a:r>
              <a:rPr lang="ru-RU" sz="2800" dirty="0" err="1" smtClean="0">
                <a:solidFill>
                  <a:srgbClr val="FF0000"/>
                </a:solidFill>
              </a:rPr>
              <a:t>Затратоотдача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524" y="4926033"/>
            <a:ext cx="8604955" cy="13874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Показывает сколько прибыли приходится на единицу затрат</a:t>
            </a:r>
            <a:endParaRPr lang="ru-RU" sz="2400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668463" y="1879600"/>
          <a:ext cx="5807075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Equation" r:id="rId3" imgW="2349500" imgH="685800" progId="">
                  <p:embed/>
                </p:oleObj>
              </mc:Choice>
              <mc:Fallback>
                <p:oleObj name="Equation" r:id="rId3" imgW="2349500" imgH="6858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1879600"/>
                        <a:ext cx="5807075" cy="167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43708" y="3736640"/>
            <a:ext cx="514857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к.2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 /к.2120+2210+2220)х100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8. Рентабельность перманентного капитала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5072085"/>
            <a:ext cx="8676964" cy="12795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Показывает эффективность использования капитала, вложенного в деятельность организации на длительный срок.</a:t>
            </a:r>
            <a:endParaRPr lang="ru-RU" sz="2400" dirty="0"/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895475" y="1530350"/>
          <a:ext cx="6213475" cy="24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name="Equation" r:id="rId3" imgW="2514600" imgH="990600" progId="">
                  <p:embed/>
                </p:oleObj>
              </mc:Choice>
              <mc:Fallback>
                <p:oleObj name="Equation" r:id="rId3" imgW="2514600" imgH="9906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530350"/>
                        <a:ext cx="6213475" cy="241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07704" y="3897052"/>
            <a:ext cx="619268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к.2200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к.1300 +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к.1530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к.1400)х100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9. Коэффициент устойчивости экономического роста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889520"/>
            <a:ext cx="8532947" cy="135098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Показывает какими темпами увеличивается собственный капитал за счет финансово-хозяйственной деятельности</a:t>
            </a:r>
            <a:endParaRPr lang="ru-RU" sz="2400" dirty="0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189038" y="1243013"/>
          <a:ext cx="6875462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8" name="Equation" r:id="rId3" imgW="2565400" imgH="914400" progId="">
                  <p:embed/>
                </p:oleObj>
              </mc:Choice>
              <mc:Fallback>
                <p:oleObj name="Equation" r:id="rId3" imgW="2565400" imgH="9144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1243013"/>
                        <a:ext cx="6875462" cy="251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5676" y="2384884"/>
            <a:ext cx="5976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003399"/>
                </a:solidFill>
              </a:rPr>
              <a:t>4.Моделирование показателей рентабельности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1450" y="406400"/>
          <a:ext cx="8845550" cy="604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 rot="21386942">
            <a:off x="1458913" y="3238500"/>
            <a:ext cx="6588125" cy="35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ФИНАНСОВЫЕ РЕЗУЛЬТАТЫ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991"/>
          </a:xfrm>
        </p:spPr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Моделирование рентабельности активов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03288" y="1033463"/>
          <a:ext cx="7332662" cy="305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0" name="Equation" r:id="rId3" imgW="3111500" imgH="1244600" progId="">
                  <p:embed/>
                </p:oleObj>
              </mc:Choice>
              <mc:Fallback>
                <p:oleObj name="Equation" r:id="rId3" imgW="3111500" imgH="124460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1033463"/>
                        <a:ext cx="7332662" cy="305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Выноска со стрелкой вверх 12"/>
          <p:cNvSpPr/>
          <p:nvPr/>
        </p:nvSpPr>
        <p:spPr>
          <a:xfrm rot="2302017">
            <a:off x="354741" y="3563158"/>
            <a:ext cx="1338515" cy="914400"/>
          </a:xfrm>
          <a:prstGeom prst="upArrowCallou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</a:t>
            </a:r>
            <a:r>
              <a:rPr lang="ru-RU" sz="2000" dirty="0" smtClean="0"/>
              <a:t>3</a:t>
            </a:r>
            <a:endParaRPr lang="ru-RU" sz="2000" dirty="0"/>
          </a:p>
        </p:txBody>
      </p:sp>
      <p:sp>
        <p:nvSpPr>
          <p:cNvPr id="14" name="Выноска со стрелкой вверх 13"/>
          <p:cNvSpPr/>
          <p:nvPr/>
        </p:nvSpPr>
        <p:spPr>
          <a:xfrm rot="19774930">
            <a:off x="7369487" y="3926167"/>
            <a:ext cx="914400" cy="914400"/>
          </a:xfrm>
          <a:prstGeom prst="upArrow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err="1" smtClean="0"/>
              <a:t>К</a:t>
            </a:r>
            <a:r>
              <a:rPr lang="ru-RU" dirty="0" err="1" smtClean="0"/>
              <a:t>об.А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411760" y="4633929"/>
            <a:ext cx="4464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Модель </a:t>
            </a:r>
            <a:r>
              <a:rPr lang="en-US" sz="2400" b="1" dirty="0" smtClean="0">
                <a:solidFill>
                  <a:srgbClr val="FF0000"/>
                </a:solidFill>
              </a:rPr>
              <a:t>Du Pont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4000" dirty="0" smtClean="0"/>
              <a:t>R</a:t>
            </a:r>
            <a:r>
              <a:rPr lang="ru-RU" sz="2400" dirty="0" smtClean="0"/>
              <a:t>4</a:t>
            </a:r>
            <a:r>
              <a:rPr lang="en-US" sz="4000" dirty="0" smtClean="0"/>
              <a:t>=R</a:t>
            </a:r>
            <a:r>
              <a:rPr lang="ru-RU" sz="2400" dirty="0" smtClean="0"/>
              <a:t>3</a:t>
            </a:r>
            <a:r>
              <a:rPr lang="en-US" sz="4000" dirty="0" smtClean="0"/>
              <a:t>×</a:t>
            </a:r>
            <a:r>
              <a:rPr lang="ru-RU" sz="4000" dirty="0" err="1" smtClean="0"/>
              <a:t>К</a:t>
            </a:r>
            <a:r>
              <a:rPr lang="ru-RU" sz="3200" dirty="0" err="1" smtClean="0"/>
              <a:t>об.А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39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Моделирование рентабельности собственного капитала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1268413" y="1055688"/>
          <a:ext cx="7004050" cy="314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7" name="Equation" r:id="rId3" imgW="3086100" imgH="1181100" progId="">
                  <p:embed/>
                </p:oleObj>
              </mc:Choice>
              <mc:Fallback>
                <p:oleObj name="Equation" r:id="rId3" imgW="3086100" imgH="1181100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1055688"/>
                        <a:ext cx="7004050" cy="314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Выноска со стрелкой вверх 12"/>
          <p:cNvSpPr/>
          <p:nvPr/>
        </p:nvSpPr>
        <p:spPr>
          <a:xfrm rot="2302017">
            <a:off x="760606" y="3597550"/>
            <a:ext cx="914400" cy="914400"/>
          </a:xfrm>
          <a:prstGeom prst="upArrowCallout">
            <a:avLst/>
          </a:prstGeom>
          <a:ln>
            <a:prstDash val="sys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</a:t>
            </a:r>
            <a:r>
              <a:rPr lang="ru-RU" dirty="0" err="1" smtClean="0"/>
              <a:t>са</a:t>
            </a:r>
            <a:endParaRPr lang="ru-RU" dirty="0"/>
          </a:p>
        </p:txBody>
      </p:sp>
      <p:sp>
        <p:nvSpPr>
          <p:cNvPr id="14" name="Выноска со стрелкой вверх 13"/>
          <p:cNvSpPr/>
          <p:nvPr/>
        </p:nvSpPr>
        <p:spPr>
          <a:xfrm rot="19774930">
            <a:off x="6055019" y="3597551"/>
            <a:ext cx="914400" cy="914400"/>
          </a:xfrm>
          <a:prstGeom prst="upArrowCallou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U</a:t>
            </a:r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673324" y="4633929"/>
            <a:ext cx="45989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4000" dirty="0" smtClean="0"/>
              <a:t>R</a:t>
            </a:r>
            <a:r>
              <a:rPr lang="ru-RU" sz="2000" dirty="0" smtClean="0"/>
              <a:t>5</a:t>
            </a:r>
            <a:r>
              <a:rPr lang="en-US" sz="4000" dirty="0" smtClean="0"/>
              <a:t>=R</a:t>
            </a:r>
            <a:r>
              <a:rPr lang="ru-RU" sz="2000" dirty="0" smtClean="0"/>
              <a:t>4</a:t>
            </a:r>
            <a:r>
              <a:rPr lang="ru-RU" sz="4000" dirty="0" smtClean="0"/>
              <a:t> </a:t>
            </a:r>
            <a:r>
              <a:rPr lang="ru-RU" sz="4000" b="1" dirty="0" smtClean="0"/>
              <a:t>:</a:t>
            </a:r>
            <a:r>
              <a:rPr lang="en-US" sz="4000" b="1" dirty="0" smtClean="0"/>
              <a:t> </a:t>
            </a:r>
            <a:r>
              <a:rPr lang="en-US" sz="4000" dirty="0" smtClean="0"/>
              <a:t>U</a:t>
            </a:r>
            <a:r>
              <a:rPr lang="en-US" sz="2000" b="1" dirty="0" smtClean="0"/>
              <a:t>3</a:t>
            </a:r>
            <a:r>
              <a:rPr lang="ru-RU" sz="2000" dirty="0" smtClean="0"/>
              <a:t>   </a:t>
            </a:r>
            <a:r>
              <a:rPr lang="en-US" sz="2000" dirty="0" smtClean="0"/>
              <a:t> </a:t>
            </a:r>
            <a:r>
              <a:rPr lang="ru-RU" sz="2000" dirty="0" smtClean="0"/>
              <a:t>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465" y="434934"/>
            <a:ext cx="2117755" cy="4016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Выручка от продаж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3466" y="836578"/>
            <a:ext cx="2117754" cy="4746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</a:t>
            </a:r>
            <a:r>
              <a:rPr lang="ru-RU" sz="1600" dirty="0" smtClean="0"/>
              <a:t>оходы от прочей деятельности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466" y="1311247"/>
            <a:ext cx="2117754" cy="2921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ОНА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47993" y="434934"/>
            <a:ext cx="2811501" cy="5111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Себестоимость проданной продукции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47993" y="946116"/>
            <a:ext cx="2811501" cy="5111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Расходы от прочей деятельности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47993" y="1457299"/>
            <a:ext cx="2811501" cy="29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ОНО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07190" y="580986"/>
            <a:ext cx="2374920" cy="4381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Запасы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07190" y="1019142"/>
            <a:ext cx="2374920" cy="47466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Средства в расчетах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07190" y="1493812"/>
            <a:ext cx="2374920" cy="2921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Денежные средства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358856" y="0"/>
            <a:ext cx="7521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Взаимосвязь баланса и отчета о финансовых результатах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3466" y="1968481"/>
            <a:ext cx="1277955" cy="3651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Все доходы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308194" y="2004994"/>
            <a:ext cx="1277955" cy="4016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Все расходы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133844" y="2004993"/>
            <a:ext cx="2192355" cy="3651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Внеоборотные</a:t>
            </a:r>
            <a:r>
              <a:rPr lang="ru-RU" sz="1600" dirty="0" smtClean="0"/>
              <a:t> активы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799293" y="2004993"/>
            <a:ext cx="2117754" cy="3286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Оборотные активы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63466" y="2917818"/>
            <a:ext cx="1679597" cy="3651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Чистая прибыль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44706" y="2881305"/>
            <a:ext cx="2008215" cy="4016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Выручка от продаж</a:t>
            </a:r>
            <a:endParaRPr lang="ru-RU" sz="1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718052" y="2881305"/>
            <a:ext cx="1971701" cy="4016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Выручка от продаж</a:t>
            </a:r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091397" y="2954332"/>
            <a:ext cx="1825650" cy="292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Стоимость активов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870038" y="3648078"/>
            <a:ext cx="2081241" cy="5842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Чистая рентабельность</a:t>
            </a:r>
            <a:r>
              <a:rPr lang="en-US" dirty="0" smtClean="0"/>
              <a:t> </a:t>
            </a:r>
            <a:r>
              <a:rPr lang="en-US" sz="1600" b="1" dirty="0" smtClean="0"/>
              <a:t>R</a:t>
            </a:r>
            <a:r>
              <a:rPr lang="ru-RU" sz="1600" b="1" dirty="0" smtClean="0"/>
              <a:t>3 </a:t>
            </a:r>
            <a:endParaRPr lang="ru-RU" sz="16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864104" y="3611565"/>
            <a:ext cx="2044728" cy="4746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Ресурсоотдача</a:t>
            </a:r>
            <a:r>
              <a:rPr lang="en-US" dirty="0" smtClean="0"/>
              <a:t>  </a:t>
            </a:r>
            <a:r>
              <a:rPr lang="ru-RU" dirty="0" err="1" smtClean="0"/>
              <a:t>КобА</a:t>
            </a:r>
            <a:endParaRPr lang="ru-RU" sz="16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375286" y="4378338"/>
            <a:ext cx="1644660" cy="5111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Собственный капитал</a:t>
            </a:r>
            <a:endParaRPr lang="ru-RU" sz="1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529554" y="4378338"/>
            <a:ext cx="1425582" cy="5111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Совокупный капитал</a:t>
            </a:r>
            <a:endParaRPr lang="ru-RU" sz="1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146431" y="5218137"/>
            <a:ext cx="2520972" cy="5111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Рентабельность активов </a:t>
            </a:r>
            <a:r>
              <a:rPr lang="en-US" sz="2000" b="1" dirty="0" smtClean="0"/>
              <a:t>R</a:t>
            </a:r>
            <a:r>
              <a:rPr lang="ru-RU" sz="2000" b="1" dirty="0" smtClean="0"/>
              <a:t>4</a:t>
            </a:r>
            <a:endParaRPr lang="ru-RU" sz="16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594364" y="5254650"/>
            <a:ext cx="2374920" cy="5111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Коэффициент автономии</a:t>
            </a:r>
            <a:r>
              <a:rPr lang="en-US" dirty="0" smtClean="0"/>
              <a:t> </a:t>
            </a:r>
            <a:r>
              <a:rPr lang="en-US" sz="2000" b="1" dirty="0" smtClean="0"/>
              <a:t>U</a:t>
            </a:r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052603" y="6167475"/>
            <a:ext cx="4856229" cy="438156"/>
          </a:xfrm>
          <a:prstGeom prst="rect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Рентабельность собственного капитала</a:t>
            </a:r>
            <a:r>
              <a:rPr lang="en-US" dirty="0" smtClean="0"/>
              <a:t> </a:t>
            </a:r>
            <a:r>
              <a:rPr lang="en-US" sz="2000" b="1" dirty="0" smtClean="0"/>
              <a:t>R</a:t>
            </a:r>
            <a:r>
              <a:rPr lang="ru-RU" sz="2000" b="1" dirty="0" smtClean="0"/>
              <a:t>5</a:t>
            </a:r>
            <a:endParaRPr lang="ru-RU" sz="1600" b="1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>
            <a:off x="779903" y="1778488"/>
            <a:ext cx="352450" cy="21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3304204" y="1885153"/>
            <a:ext cx="271644" cy="173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6" idx="0"/>
          </p:cNvCxnSpPr>
          <p:nvPr/>
        </p:nvCxnSpPr>
        <p:spPr>
          <a:xfrm rot="16200000" flipH="1">
            <a:off x="7744971" y="1891794"/>
            <a:ext cx="211750" cy="1464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15" idx="2"/>
          </p:cNvCxnSpPr>
          <p:nvPr/>
        </p:nvCxnSpPr>
        <p:spPr>
          <a:xfrm rot="5400000">
            <a:off x="5065320" y="2534037"/>
            <a:ext cx="328617" cy="7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8321045" y="2514600"/>
            <a:ext cx="355594" cy="2031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5229234" y="2692400"/>
            <a:ext cx="3279766" cy="63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7474784" y="2826535"/>
            <a:ext cx="255591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299720" y="2494283"/>
            <a:ext cx="360684" cy="152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2957191" y="2544451"/>
            <a:ext cx="300978" cy="760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62280" y="2692400"/>
            <a:ext cx="2649200" cy="63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endCxn id="17" idx="0"/>
          </p:cNvCxnSpPr>
          <p:nvPr/>
        </p:nvCxnSpPr>
        <p:spPr>
          <a:xfrm rot="16200000" flipH="1">
            <a:off x="992647" y="2807199"/>
            <a:ext cx="215255" cy="59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19" idx="2"/>
          </p:cNvCxnSpPr>
          <p:nvPr/>
        </p:nvCxnSpPr>
        <p:spPr>
          <a:xfrm rot="5400000">
            <a:off x="5630877" y="3355974"/>
            <a:ext cx="14605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8058992" y="3337717"/>
            <a:ext cx="18256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5704840" y="3429000"/>
            <a:ext cx="2445434" cy="5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6342076" y="3518999"/>
            <a:ext cx="182086" cy="367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884187" y="3355974"/>
            <a:ext cx="14605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3055619" y="3355341"/>
            <a:ext cx="14732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957213" y="3423920"/>
            <a:ext cx="2177147" cy="5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rot="5400000">
            <a:off x="2310114" y="3535826"/>
            <a:ext cx="219872" cy="622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16200000" flipH="1">
            <a:off x="4859019" y="4330701"/>
            <a:ext cx="497843" cy="5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2925124" y="4411042"/>
            <a:ext cx="365114" cy="760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3114040" y="4582160"/>
            <a:ext cx="1991360" cy="50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rot="5400000">
            <a:off x="3522328" y="4895698"/>
            <a:ext cx="641851" cy="461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>
            <a:off x="5941238" y="4980802"/>
            <a:ext cx="18256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6200000" flipH="1">
            <a:off x="8115302" y="4950461"/>
            <a:ext cx="137161" cy="101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6040120" y="5035572"/>
            <a:ext cx="2146667" cy="37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endCxn id="26" idx="0"/>
          </p:cNvCxnSpPr>
          <p:nvPr/>
        </p:nvCxnSpPr>
        <p:spPr>
          <a:xfrm rot="16200000" flipH="1">
            <a:off x="6666547" y="5139373"/>
            <a:ext cx="215290" cy="152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3003080" y="5835201"/>
            <a:ext cx="214286" cy="251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16200000" flipH="1">
            <a:off x="6639562" y="5852158"/>
            <a:ext cx="172719" cy="101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3114040" y="5943600"/>
            <a:ext cx="3611880" cy="5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 rot="16200000" flipH="1">
            <a:off x="4447542" y="6052821"/>
            <a:ext cx="233677" cy="50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833525" y="178591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_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6397650" y="2004993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94" name="TextBox 93"/>
          <p:cNvSpPr txBox="1"/>
          <p:nvPr/>
        </p:nvSpPr>
        <p:spPr>
          <a:xfrm>
            <a:off x="2016090" y="2917818"/>
            <a:ext cx="26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6762780" y="291781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4252682" y="3757617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×</a:t>
            </a:r>
            <a:endParaRPr lang="ru-RU" sz="2000" dirty="0"/>
          </a:p>
        </p:txBody>
      </p:sp>
      <p:sp>
        <p:nvSpPr>
          <p:cNvPr id="97" name="TextBox 96"/>
          <p:cNvSpPr txBox="1"/>
          <p:nvPr/>
        </p:nvSpPr>
        <p:spPr>
          <a:xfrm>
            <a:off x="7164423" y="437833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4973643" y="525465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: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26953" y="909603"/>
          <a:ext cx="8690093" cy="547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85830" y="142830"/>
            <a:ext cx="741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Особенности оценки рентабельности собственного капитала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250825" y="188913"/>
            <a:ext cx="8353425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Расчет и анализ показателей доходности (рентабельности)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eaLnBrk="0" hangingPunct="0">
              <a:defRPr/>
            </a:pPr>
            <a:fld id="{556681F7-9CB6-455A-8D8B-63971EAC734C}" type="slidenum">
              <a:rPr lang="ru-RU" sz="1200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algn="r" eaLnBrk="0" hangingPunct="0">
                <a:defRPr/>
              </a:pPr>
              <a:t>54</a:t>
            </a:fld>
            <a:endParaRPr lang="ru-RU" sz="1200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13622"/>
              </p:ext>
            </p:extLst>
          </p:nvPr>
        </p:nvGraphicFramePr>
        <p:xfrm>
          <a:off x="250825" y="1412875"/>
          <a:ext cx="8281988" cy="5329239"/>
        </p:xfrm>
        <a:graphic>
          <a:graphicData uri="http://schemas.openxmlformats.org/drawingml/2006/table">
            <a:tbl>
              <a:tblPr/>
              <a:tblGrid>
                <a:gridCol w="4000500"/>
                <a:gridCol w="815975"/>
                <a:gridCol w="996950"/>
                <a:gridCol w="746125"/>
                <a:gridCol w="895350"/>
                <a:gridCol w="827088"/>
              </a:tblGrid>
              <a:tr h="58041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2014г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2015г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+,- )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роста, %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9 месяцев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2016г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9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Исходные данные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Прибыль до налогообложения, тыс.руб.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280,2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373,4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93,2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133,0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206,1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Чистая прибыль тыс.руб.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280,2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373,4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93,2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133,0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205,1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Прибыль от реализации продукции тыс.руб. 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1103,7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1921,3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817,6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817,6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1334,8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1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Средняя величина основных производственных фондов и материальных оборотных средств, тыс.руб.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26122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29382,6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3260,6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112,5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38085,1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87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Средняя величина перманентного капитала, тыс.руб.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-114,3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43,7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9493,8</a:t>
                      </a:r>
                    </a:p>
                  </a:txBody>
                  <a:tcPr marL="9475" marR="9475" marT="947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76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eaLnBrk="0" hangingPunct="0">
              <a:defRPr/>
            </a:pPr>
            <a:fld id="{8A3903AE-D0BF-40DC-B7DE-478A1116DEAB}" type="slidenum">
              <a:rPr lang="ru-RU" sz="1200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algn="r" eaLnBrk="0" hangingPunct="0">
                <a:defRPr/>
              </a:pPr>
              <a:t>55</a:t>
            </a:fld>
            <a:endParaRPr lang="ru-RU" sz="1200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592476"/>
              </p:ext>
            </p:extLst>
          </p:nvPr>
        </p:nvGraphicFramePr>
        <p:xfrm>
          <a:off x="250825" y="765175"/>
          <a:ext cx="8640763" cy="5832472"/>
        </p:xfrm>
        <a:graphic>
          <a:graphicData uri="http://schemas.openxmlformats.org/drawingml/2006/table">
            <a:tbl>
              <a:tblPr/>
              <a:tblGrid>
                <a:gridCol w="4173801"/>
                <a:gridCol w="851323"/>
                <a:gridCol w="1040138"/>
                <a:gridCol w="778447"/>
                <a:gridCol w="934137"/>
                <a:gridCol w="862917"/>
              </a:tblGrid>
              <a:tr h="60232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+,- )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роста, %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9 месяцев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Исходные данные</a:t>
                      </a:r>
                    </a:p>
                  </a:txBody>
                  <a:tcPr marL="9475" marR="9475" marT="947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Общая рентабельность (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рентабельность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активов), %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</a:p>
                  </a:txBody>
                  <a:tcPr marL="9525" marR="9525" marT="9525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Рентабельность продукции (основной деятельности ), %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-0,4</a:t>
                      </a:r>
                    </a:p>
                  </a:txBody>
                  <a:tcPr marL="9525" marR="9525" marT="9525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Рентабельность продаж,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-0,2</a:t>
                      </a:r>
                    </a:p>
                  </a:txBody>
                  <a:tcPr marL="9525" marR="9525" marT="9525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Рентабельность собственного капитала, %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 раз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5,5 раз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Рентабельность оборотных активов, %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</a:p>
                  </a:txBody>
                  <a:tcPr marL="9525" marR="9525" marT="9525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Рентабельность производственных фондов, %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9525" marR="9525" marT="9525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15888"/>
            <a:ext cx="8893175" cy="4619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Расчетные показатели</a:t>
            </a:r>
          </a:p>
        </p:txBody>
      </p:sp>
    </p:spTree>
    <p:extLst>
      <p:ext uri="{BB962C8B-B14F-4D97-AF65-F5344CB8AC3E}">
        <p14:creationId xmlns:p14="http://schemas.microsoft.com/office/powerpoint/2010/main" val="210056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smtClean="0">
                <a:latin typeface="Arial" charset="0"/>
              </a:rPr>
              <a:t>Основная </a:t>
            </a:r>
            <a:r>
              <a:rPr lang="ru-RU" sz="4000" b="1" i="1" smtClean="0">
                <a:latin typeface="Arial" charset="0"/>
              </a:rPr>
              <a:t>цель анализа финансовых результатов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>
          <a:xfrm>
            <a:off x="395288" y="2205038"/>
            <a:ext cx="8229600" cy="24050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Arial" charset="0"/>
              </a:rPr>
              <a:t>  -  выявление факторов, вызывающих уменьшение финансовых результатов, т. е. снижение прибыли и рентабельности.</a:t>
            </a:r>
          </a:p>
          <a:p>
            <a:endParaRPr lang="ru-RU" smtClean="0"/>
          </a:p>
        </p:txBody>
      </p:sp>
      <p:pic>
        <p:nvPicPr>
          <p:cNvPr id="7172" name="Picture 6" descr="photos0-800x600"/>
          <p:cNvPicPr>
            <a:picLocks noChangeAspect="1" noChangeArrowheads="1"/>
          </p:cNvPicPr>
          <p:nvPr/>
        </p:nvPicPr>
        <p:blipFill>
          <a:blip r:embed="rId3" cstate="print"/>
          <a:srcRect l="14604" r="16142" b="12050"/>
          <a:stretch>
            <a:fillRect/>
          </a:stretch>
        </p:blipFill>
        <p:spPr bwMode="auto">
          <a:xfrm>
            <a:off x="5724525" y="3810000"/>
            <a:ext cx="3200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Основные задачи анализа финансовых результатов работы предприятия 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Систематический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контроль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над выполнением плана реализации продукции и получением прибыли;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влияния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 объективных, так и субъективных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факторов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финансовые результаты;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резервов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увеличения суммы прибыли и рентабельности;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Оценка работы предприятия по использованию возможностей увеличения прибыли и рентабельности;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динамики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изменения показателей за ряд лет.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BDBF4-9A76-492F-8B7C-BD10D5B195C2}" type="slidenum">
              <a:rPr lang="ru-RU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Источники информации для проведения анализа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E28012-7D8E-4C29-8476-3E1F18EBACC5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440" y="800064"/>
            <a:ext cx="87266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FF0000"/>
                </a:solidFill>
              </a:rPr>
              <a:t>Прибыль</a:t>
            </a:r>
            <a:r>
              <a:rPr lang="ru-RU" sz="2400" dirty="0" smtClean="0"/>
              <a:t> (убыток) - это финансовый результат, который показывает прирост (уменьшение) стоимости собственного капитала организации за отчетный период.</a:t>
            </a:r>
          </a:p>
          <a:p>
            <a:pPr algn="just">
              <a:lnSpc>
                <a:spcPct val="150000"/>
              </a:lnSpc>
            </a:pPr>
            <a:endParaRPr lang="ru-RU" sz="2400" dirty="0" smtClean="0"/>
          </a:p>
          <a:p>
            <a:pPr algn="just">
              <a:lnSpc>
                <a:spcPct val="150000"/>
              </a:lnSpc>
            </a:pPr>
            <a:endParaRPr lang="ru-RU" sz="2400" dirty="0" smtClean="0"/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FF0000"/>
                </a:solidFill>
              </a:rPr>
              <a:t>Прибыль</a:t>
            </a:r>
            <a:r>
              <a:rPr lang="ru-RU" sz="2400" dirty="0" smtClean="0"/>
              <a:t> характеризует абсолютный экономический эффект  финансово-хозяйственной деятельности и  составляет основу экономического развития организации.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3244</TotalTime>
  <Words>2684</Words>
  <Application>Microsoft Office PowerPoint</Application>
  <PresentationFormat>Экран (4:3)</PresentationFormat>
  <Paragraphs>828</Paragraphs>
  <Slides>55</Slides>
  <Notes>20</Notes>
  <HiddenSlides>0</HiddenSlides>
  <MMClips>0</MMClips>
  <ScaleCrop>false</ScaleCrop>
  <HeadingPairs>
    <vt:vector size="6" baseType="variant"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62" baseType="lpstr"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Equation</vt:lpstr>
      <vt:lpstr>АХЭД</vt:lpstr>
      <vt:lpstr>Вопросы 1.Анализ уровня и динамики финансовых результатов.  2. Анализ влияния факторов на прибыль.  3. Сводная система показателей рентабельности.  4.Моделирование показателей рентабельности</vt:lpstr>
      <vt:lpstr>Презентация PowerPoint</vt:lpstr>
      <vt:lpstr>Презентация PowerPoint</vt:lpstr>
      <vt:lpstr>Презентация PowerPoint</vt:lpstr>
      <vt:lpstr>Основная цель анализа финансовых результатов</vt:lpstr>
      <vt:lpstr> Основные задачи анализа финансовых результатов работы предприятия : </vt:lpstr>
      <vt:lpstr>Источники информации для проведения анализа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анализа прибыли</vt:lpstr>
      <vt:lpstr>Презентация PowerPoint</vt:lpstr>
      <vt:lpstr>Презентация PowerPoint</vt:lpstr>
      <vt:lpstr>Факторный анализ прибыли</vt:lpstr>
      <vt:lpstr>Факторная модель аддитивного типа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Резервы увеличения суммы прибыли</vt:lpstr>
      <vt:lpstr>Презентация PowerPoint</vt:lpstr>
      <vt:lpstr>Презентация PowerPoint</vt:lpstr>
      <vt:lpstr>Группа показателей рентабельности</vt:lpstr>
      <vt:lpstr>Презентация PowerPoint</vt:lpstr>
      <vt:lpstr>Презентация PowerPoint</vt:lpstr>
      <vt:lpstr>Презентация PowerPoint</vt:lpstr>
      <vt:lpstr> 1. Рентабельность продаж </vt:lpstr>
      <vt:lpstr>Презентация PowerPoint</vt:lpstr>
      <vt:lpstr> 2. Бухгалтерская рентабельность по обычной деятельности  </vt:lpstr>
      <vt:lpstr>3. Чистая рентабельность</vt:lpstr>
      <vt:lpstr>4. Рентабельность активов  (экономическая рентабельность)</vt:lpstr>
      <vt:lpstr>5. Рентабельность собственного капитала (финансовая рентабельность)</vt:lpstr>
      <vt:lpstr>6. Валовая рентабельность</vt:lpstr>
      <vt:lpstr>7. Затратоотдача</vt:lpstr>
      <vt:lpstr>8. Рентабельность перманентного капитала</vt:lpstr>
      <vt:lpstr>9. Коэффициент устойчивости экономического роста</vt:lpstr>
      <vt:lpstr>Презентация PowerPoint</vt:lpstr>
      <vt:lpstr> Моделирование рентабельности активов</vt:lpstr>
      <vt:lpstr> Моделирование рентабельности собственного капитала</vt:lpstr>
      <vt:lpstr>Презентация PowerPoint</vt:lpstr>
      <vt:lpstr>Презентация PowerPoint</vt:lpstr>
      <vt:lpstr> Расчет и анализ показателей доходности (рентабельности)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Иван и Светлана</cp:lastModifiedBy>
  <cp:revision>651</cp:revision>
  <dcterms:created xsi:type="dcterms:W3CDTF">2007-02-24T09:13:02Z</dcterms:created>
  <dcterms:modified xsi:type="dcterms:W3CDTF">2015-12-02T13:38:27Z</dcterms:modified>
</cp:coreProperties>
</file>