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8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86A4FF0-38A1-40EF-BAEC-DE39BCD04A7C}" type="datetimeFigureOut">
              <a:rPr lang="ru-RU" smtClean="0"/>
              <a:pPr/>
              <a:t>19.08.2025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0F0B9E2-7865-441E-815C-0D43CAA0AA4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6A4FF0-38A1-40EF-BAEC-DE39BCD04A7C}" type="datetimeFigureOut">
              <a:rPr lang="ru-RU" smtClean="0"/>
              <a:pPr/>
              <a:t>19.08.2025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0B9E2-7865-441E-815C-0D43CAA0AA4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8BF42A-E56F-49A6-951F-E2C02E7B5FDA}"/>
              </a:ext>
            </a:extLst>
          </p:cNvPr>
          <p:cNvSpPr txBox="1"/>
          <p:nvPr/>
        </p:nvSpPr>
        <p:spPr>
          <a:xfrm>
            <a:off x="971600" y="1196752"/>
            <a:ext cx="7632848" cy="2456506"/>
          </a:xfrm>
          <a:prstGeom prst="rect">
            <a:avLst/>
          </a:prstGeom>
          <a:solidFill>
            <a:schemeClr val="accent3">
              <a:lumMod val="40000"/>
              <a:lumOff val="60000"/>
            </a:schemeClr>
          </a:solidFill>
        </p:spPr>
        <p:txBody>
          <a:bodyPr wrap="square">
            <a:spAutoFit/>
          </a:bodyPr>
          <a:lstStyle/>
          <a:p>
            <a:pPr algn="ctr">
              <a:lnSpc>
                <a:spcPct val="150000"/>
              </a:lnSpc>
            </a:pPr>
            <a:r>
              <a:rPr lang="ru-RU" sz="5400" b="1" i="1" dirty="0">
                <a:latin typeface="Times New Roman" panose="02020603050405020304" pitchFamily="18" charset="0"/>
                <a:cs typeface="Times New Roman" panose="02020603050405020304" pitchFamily="18" charset="0"/>
              </a:rPr>
              <a:t>Тема 2. </a:t>
            </a:r>
            <a:r>
              <a:rPr lang="ru-RU" sz="5400" b="1" i="1" cap="small" dirty="0">
                <a:latin typeface="Times New Roman" panose="02020603050405020304" pitchFamily="18" charset="0"/>
                <a:cs typeface="Times New Roman" panose="02020603050405020304" pitchFamily="18" charset="0"/>
              </a:rPr>
              <a:t>Формы и виды кредита</a:t>
            </a:r>
            <a:endParaRPr lang="ru-RU" sz="5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917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216828"/>
            <a:ext cx="8176422" cy="71438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000" b="1" dirty="0">
                <a:solidFill>
                  <a:srgbClr val="C00000"/>
                </a:solidFill>
                <a:latin typeface="Times New Roman" panose="02020603050405020304" pitchFamily="18" charset="0"/>
                <a:cs typeface="Times New Roman" panose="02020603050405020304" pitchFamily="18" charset="0"/>
              </a:rPr>
              <a:t>3. Вексельное кредитование</a:t>
            </a:r>
            <a:endParaRPr lang="ru-RU" sz="2000" dirty="0">
              <a:solidFill>
                <a:srgbClr val="C00000"/>
              </a:solidFill>
              <a:latin typeface="Times New Roman" panose="02020603050405020304" pitchFamily="18" charset="0"/>
              <a:cs typeface="Times New Roman" panose="02020603050405020304" pitchFamily="18" charset="0"/>
            </a:endParaRPr>
          </a:p>
          <a:p>
            <a:pPr algn="ctr"/>
            <a:endParaRPr lang="ru-RU" dirty="0"/>
          </a:p>
        </p:txBody>
      </p:sp>
      <p:sp>
        <p:nvSpPr>
          <p:cNvPr id="3" name="TextBox 2"/>
          <p:cNvSpPr txBox="1"/>
          <p:nvPr/>
        </p:nvSpPr>
        <p:spPr>
          <a:xfrm>
            <a:off x="500034" y="1285860"/>
            <a:ext cx="8358246"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dirty="0">
                <a:latin typeface="Arial" pitchFamily="34" charset="0"/>
                <a:cs typeface="Arial" pitchFamily="34" charset="0"/>
              </a:rPr>
              <a:t>Вексельное кредитование осуществляется в различных формах.</a:t>
            </a:r>
          </a:p>
          <a:p>
            <a:pPr algn="just"/>
            <a:endParaRPr lang="ru-RU" dirty="0">
              <a:latin typeface="Arial" pitchFamily="34" charset="0"/>
              <a:cs typeface="Arial" pitchFamily="34" charset="0"/>
            </a:endParaRPr>
          </a:p>
          <a:p>
            <a:pPr algn="just"/>
            <a:r>
              <a:rPr lang="ru-RU" b="1" dirty="0">
                <a:latin typeface="Arial" pitchFamily="34" charset="0"/>
                <a:cs typeface="Arial" pitchFamily="34" charset="0"/>
              </a:rPr>
              <a:t>Учет векселей</a:t>
            </a:r>
            <a:r>
              <a:rPr lang="ru-RU" dirty="0">
                <a:latin typeface="Arial" pitchFamily="34" charset="0"/>
                <a:cs typeface="Arial" pitchFamily="34" charset="0"/>
              </a:rPr>
              <a:t> — это покупка банком любого несобственного векселя до наступления срока платежа по векселю. При этом векселедержатель получает вексельную сумму за вычетом (за досрочное получение) учетного процента или дисконта. Поскольку векселедержатель получает платеж по векселю раньше срока его погашения, то это — форма его кредитования. Поэтому учет векселей — это способ предоставления ссуд.</a:t>
            </a:r>
          </a:p>
          <a:p>
            <a:pPr algn="just"/>
            <a:endParaRPr lang="ru-RU" dirty="0">
              <a:latin typeface="Arial" pitchFamily="34" charset="0"/>
              <a:cs typeface="Arial" pitchFamily="34" charset="0"/>
            </a:endParaRPr>
          </a:p>
          <a:p>
            <a:pPr algn="just"/>
            <a:r>
              <a:rPr lang="ru-RU" b="1" dirty="0">
                <a:latin typeface="Arial" pitchFamily="34" charset="0"/>
                <a:cs typeface="Arial" pitchFamily="34" charset="0"/>
              </a:rPr>
              <a:t>Ссуды вод залог векселей </a:t>
            </a:r>
            <a:r>
              <a:rPr lang="ru-RU" dirty="0">
                <a:latin typeface="Arial" pitchFamily="34" charset="0"/>
                <a:cs typeface="Arial" pitchFamily="34" charset="0"/>
              </a:rPr>
              <a:t>отличаются от учета векселей тем, что вексель не продается банку, а закладывается на определенный срок с целью получения ссуды и с последующим выкупом векселя после ее погашения. Ссуда выдается на 60—90% от номинала векселя.</a:t>
            </a:r>
          </a:p>
          <a:p>
            <a:pPr algn="just"/>
            <a:endParaRPr lang="ru-RU" dirty="0">
              <a:latin typeface="Arial" pitchFamily="34" charset="0"/>
              <a:cs typeface="Arial" pitchFamily="34" charset="0"/>
            </a:endParaRPr>
          </a:p>
          <a:p>
            <a:pPr algn="just"/>
            <a:r>
              <a:rPr lang="ru-RU" b="1" dirty="0">
                <a:latin typeface="Arial" pitchFamily="34" charset="0"/>
                <a:cs typeface="Arial" pitchFamily="34" charset="0"/>
              </a:rPr>
              <a:t>Кредит в виде банковских векселей. </a:t>
            </a:r>
            <a:r>
              <a:rPr lang="ru-RU" dirty="0">
                <a:latin typeface="Arial" pitchFamily="34" charset="0"/>
                <a:cs typeface="Arial" pitchFamily="34" charset="0"/>
              </a:rPr>
              <a:t>В этом случае заемщик получает кредит в банке в виде собственных векселей банка-кредитора. И этими векселями рассчитывается со своими контрагентами. Подобный кредит, как правило, более дешев.</a:t>
            </a:r>
          </a:p>
          <a:p>
            <a:pPr algn="just"/>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85728"/>
            <a:ext cx="8358246" cy="618630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endParaRPr lang="ru-RU" b="1" dirty="0">
              <a:latin typeface="Arial" pitchFamily="34" charset="0"/>
              <a:cs typeface="Arial" pitchFamily="34" charset="0"/>
            </a:endParaRPr>
          </a:p>
          <a:p>
            <a:pPr algn="just"/>
            <a:r>
              <a:rPr lang="ru-RU" b="1" dirty="0">
                <a:latin typeface="Arial" pitchFamily="34" charset="0"/>
                <a:cs typeface="Arial" pitchFamily="34" charset="0"/>
              </a:rPr>
              <a:t>Акцептный</a:t>
            </a:r>
            <a:r>
              <a:rPr lang="ru-RU" dirty="0">
                <a:latin typeface="Arial" pitchFamily="34" charset="0"/>
                <a:cs typeface="Arial" pitchFamily="34" charset="0"/>
              </a:rPr>
              <a:t> </a:t>
            </a:r>
            <a:r>
              <a:rPr lang="ru-RU" b="1" dirty="0">
                <a:latin typeface="Arial" pitchFamily="34" charset="0"/>
                <a:cs typeface="Arial" pitchFamily="34" charset="0"/>
              </a:rPr>
              <a:t>кредит. </a:t>
            </a:r>
            <a:r>
              <a:rPr lang="ru-RU" dirty="0">
                <a:latin typeface="Arial" pitchFamily="34" charset="0"/>
                <a:cs typeface="Arial" pitchFamily="34" charset="0"/>
              </a:rPr>
              <a:t>Банк может быть акцептантом, то есть плательщиком по переводному векселю. Акцептный кредит, в отличие от дисконтного, не принимает характера прямого кредита, а является лишь гарантией, предоставленной банком. Акцептуя вексель, банк гарантирует </a:t>
            </a:r>
            <a:r>
              <a:rPr lang="ru-RU" dirty="0" err="1">
                <a:latin typeface="Arial" pitchFamily="34" charset="0"/>
                <a:cs typeface="Arial" pitchFamily="34" charset="0"/>
              </a:rPr>
              <a:t>осуществ-ление</a:t>
            </a:r>
            <a:r>
              <a:rPr lang="ru-RU" dirty="0">
                <a:latin typeface="Arial" pitchFamily="34" charset="0"/>
                <a:cs typeface="Arial" pitchFamily="34" charset="0"/>
              </a:rPr>
              <a:t> платежа точно в установленные сроки. Векселедатель вносит вексельную сумму в банк до наступления срока платежа по векселю (обычно за 1—2 дня), а также уплачивает комиссию за акцепт (обычно 0,5% от суммы).   </a:t>
            </a:r>
          </a:p>
          <a:p>
            <a:pPr algn="just"/>
            <a:endParaRPr lang="ru-RU" dirty="0">
              <a:latin typeface="Arial" pitchFamily="34" charset="0"/>
              <a:cs typeface="Arial" pitchFamily="34" charset="0"/>
            </a:endParaRPr>
          </a:p>
          <a:p>
            <a:pPr algn="just"/>
            <a:r>
              <a:rPr lang="ru-RU" b="1" dirty="0" err="1">
                <a:latin typeface="Arial" pitchFamily="34" charset="0"/>
                <a:cs typeface="Arial" pitchFamily="34" charset="0"/>
              </a:rPr>
              <a:t>Авальный</a:t>
            </a:r>
            <a:r>
              <a:rPr lang="ru-RU" b="1" dirty="0">
                <a:latin typeface="Arial" pitchFamily="34" charset="0"/>
                <a:cs typeface="Arial" pitchFamily="34" charset="0"/>
              </a:rPr>
              <a:t> кредит.</a:t>
            </a:r>
            <a:r>
              <a:rPr lang="ru-RU" dirty="0">
                <a:latin typeface="Arial" pitchFamily="34" charset="0"/>
                <a:cs typeface="Arial" pitchFamily="34" charset="0"/>
              </a:rPr>
              <a:t> Банки и другие кредитные организации часто выступают авалистами (поручителями по векселю). За выдачу вексельного поручительства банк взимает плату. В случае </a:t>
            </a:r>
            <a:r>
              <a:rPr lang="ru-RU" dirty="0" err="1">
                <a:latin typeface="Arial" pitchFamily="34" charset="0"/>
                <a:cs typeface="Arial" pitchFamily="34" charset="0"/>
              </a:rPr>
              <a:t>авального</a:t>
            </a:r>
            <a:r>
              <a:rPr lang="ru-RU" dirty="0">
                <a:latin typeface="Arial" pitchFamily="34" charset="0"/>
                <a:cs typeface="Arial" pitchFamily="34" charset="0"/>
              </a:rPr>
              <a:t> кредита так же, как и при акцептном кредите, речь идет не о собственно прямом кредите, а лишь о гарантиях, предоставляемых банком по выплате вексельной суммы или ее части.</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Акцептный и </a:t>
            </a:r>
            <a:r>
              <a:rPr lang="ru-RU" dirty="0" err="1">
                <a:latin typeface="Arial" pitchFamily="34" charset="0"/>
                <a:cs typeface="Arial" pitchFamily="34" charset="0"/>
              </a:rPr>
              <a:t>авальный</a:t>
            </a:r>
            <a:r>
              <a:rPr lang="ru-RU" dirty="0">
                <a:latin typeface="Arial" pitchFamily="34" charset="0"/>
                <a:cs typeface="Arial" pitchFamily="34" charset="0"/>
              </a:rPr>
              <a:t> кредиты носят характер косвенного кредитования. Средства в этом случае заемщику непосредственно не предоставляются.</a:t>
            </a:r>
          </a:p>
          <a:p>
            <a:pPr algn="just"/>
            <a:r>
              <a:rPr lang="ru-RU" b="1" dirty="0">
                <a:latin typeface="Arial" pitchFamily="34" charset="0"/>
                <a:cs typeface="Arial" pitchFamily="34" charset="0"/>
              </a:rPr>
              <a:t> </a:t>
            </a:r>
            <a:endParaRPr lang="ru-RU" dirty="0">
              <a:latin typeface="Arial" pitchFamily="34" charset="0"/>
              <a:cs typeface="Arial" pitchFamily="34" charset="0"/>
            </a:endParaRPr>
          </a:p>
          <a:p>
            <a:pPr algn="just"/>
            <a:r>
              <a:rPr lang="ru-RU" dirty="0"/>
              <a:t>              </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2976" y="285728"/>
            <a:ext cx="7143800" cy="71438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b="1" dirty="0">
                <a:solidFill>
                  <a:srgbClr val="C00000"/>
                </a:solidFill>
                <a:latin typeface="Times New Roman" panose="02020603050405020304" pitchFamily="18" charset="0"/>
                <a:cs typeface="Times New Roman" panose="02020603050405020304" pitchFamily="18" charset="0"/>
              </a:rPr>
              <a:t>4. Контокоррентный кредит и овердрафт</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500034" y="1493959"/>
            <a:ext cx="8358246" cy="480131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Контокоррентный</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кредит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кредит</a:t>
            </a:r>
            <a:r>
              <a:rPr lang="ru-RU" dirty="0">
                <a:latin typeface="Times New Roman" panose="02020603050405020304" pitchFamily="18" charset="0"/>
                <a:cs typeface="Times New Roman" panose="02020603050405020304" pitchFamily="18" charset="0"/>
              </a:rPr>
              <a:t> по специальному контокоррентному счету. Контокоррентный счет представляет собой сочетание текущего и ссудного счетов, он открывается для первоклассных клиентов. На контокоррентном счете отражаются все операции банка с клиентом.</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форме контокоррентного кредита может быть предоставлен определенный (оговоренный в кредитном соглашении) лимит денежных средств, который определяется платежеспособностью заемщика, масштабами его деятельности, прочностью связей с банком, основными характеристиками его кредитоспособности.</a:t>
            </a:r>
          </a:p>
          <a:p>
            <a:pPr algn="just"/>
            <a:endParaRPr lang="ru-RU" dirty="0">
              <a:latin typeface="Times New Roman" panose="02020603050405020304" pitchFamily="18" charset="0"/>
              <a:cs typeface="Times New Roman" panose="02020603050405020304" pitchFamily="18" charset="0"/>
            </a:endParaRPr>
          </a:p>
          <a:p>
            <a:pPr algn="just"/>
            <a:r>
              <a:rPr lang="ru-RU" dirty="0">
                <a:solidFill>
                  <a:schemeClr val="tx2"/>
                </a:solidFill>
                <a:latin typeface="Times New Roman" panose="02020603050405020304" pitchFamily="18" charset="0"/>
                <a:cs typeface="Times New Roman" panose="02020603050405020304" pitchFamily="18" charset="0"/>
              </a:rPr>
              <a:t>Контокоррентный кредит может предоставляться с обеспечением или без него.</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Раз в квартал или в полугодие банк проводит расчеты, при этом подсчитывается весь приход и весь расход средств клиента и определяется фактическая сумма кредита по контокоррентному счету.</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285728"/>
            <a:ext cx="8286808"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ru-RU" dirty="0">
                <a:latin typeface="Times New Roman" panose="02020603050405020304" pitchFamily="18" charset="0"/>
                <a:cs typeface="Times New Roman" panose="02020603050405020304" pitchFamily="18" charset="0"/>
              </a:rPr>
              <a:t>Наряду с контокоррентом используется счет </a:t>
            </a:r>
            <a:r>
              <a:rPr lang="ru-RU" b="1" dirty="0">
                <a:latin typeface="Times New Roman" panose="02020603050405020304" pitchFamily="18" charset="0"/>
                <a:cs typeface="Times New Roman" panose="02020603050405020304" pitchFamily="18" charset="0"/>
              </a:rPr>
              <a:t>овердрафт.</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Это — одна из форм краткосрочного банковского кредитования. Впервые появилась в Англии.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Банк предоставляет своему клиенту право расплачиваться чеками или иным способом сверх остатка на текущем счете.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При этом открываются как минимум два счета — расчетный счет и счет по кредитным операциям.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Подобное право предоставляется наиболее надежным клиентам.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При этом заключается дополнительный договор, в котором фиксируются предельный срок покрытия образовавшегося долга, а также процент отчислений банку предоставление овердрафта.</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В настоящее время ситуация овердрафта часто возникают при чековых формах расчетов, при использовании кредитных карточек.</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214290"/>
            <a:ext cx="8643998" cy="507831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dirty="0">
                <a:latin typeface="Times New Roman" panose="02020603050405020304" pitchFamily="18" charset="0"/>
                <a:cs typeface="Times New Roman" panose="02020603050405020304" pitchFamily="18" charset="0"/>
              </a:rPr>
              <a:t>Наряду с контокоррентом используется счет </a:t>
            </a:r>
            <a:r>
              <a:rPr lang="ru-RU" b="1" dirty="0">
                <a:latin typeface="Times New Roman" panose="02020603050405020304" pitchFamily="18" charset="0"/>
                <a:cs typeface="Times New Roman" panose="02020603050405020304" pitchFamily="18" charset="0"/>
              </a:rPr>
              <a:t>овердрафт.</a:t>
            </a:r>
            <a:r>
              <a:rPr lang="ru-RU" dirty="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Это — одна из форм краткосрочного банковского кредитования. Впервые появилась в Англии. </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Банк предоставляет своему клиенту право расплачиваться чеками или иным способом сверх остатка на текущем счете. При этом открываются как минимум два счета — расчетный счет и счет по кредитным операциям.</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Подобное право предоставляется наиболее надежным клиентам. При этом заключается дополнительный договор, в котором фиксируются предельный срок покрытия образовавшегося долга, а также процент отчислений банку предоставление овердрафта.</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настоящее время ситуация овердрафта часто возникают при чековых формах расчетов, при использовании кредитных карточек.</a:t>
            </a:r>
          </a:p>
          <a:p>
            <a:r>
              <a:rPr lang="ru-RU" b="1" dirty="0"/>
              <a:t> </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285728"/>
            <a:ext cx="7929618" cy="71438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000" b="1" dirty="0">
                <a:solidFill>
                  <a:srgbClr val="C00000"/>
                </a:solidFill>
                <a:latin typeface="Times New Roman" panose="02020603050405020304" pitchFamily="18" charset="0"/>
                <a:cs typeface="Times New Roman" panose="02020603050405020304" pitchFamily="18" charset="0"/>
              </a:rPr>
              <a:t>5. Аккредитивная форма кредитования</a:t>
            </a:r>
            <a:endParaRPr lang="ru-RU" sz="2000" dirty="0">
              <a:solidFill>
                <a:srgbClr val="C00000"/>
              </a:solidFill>
              <a:latin typeface="Times New Roman" panose="02020603050405020304" pitchFamily="18" charset="0"/>
              <a:cs typeface="Times New Roman" panose="02020603050405020304" pitchFamily="18" charset="0"/>
            </a:endParaRPr>
          </a:p>
          <a:p>
            <a:pPr algn="ctr"/>
            <a:endParaRPr lang="ru-RU" dirty="0"/>
          </a:p>
        </p:txBody>
      </p:sp>
      <p:sp>
        <p:nvSpPr>
          <p:cNvPr id="3" name="TextBox 2"/>
          <p:cNvSpPr txBox="1"/>
          <p:nvPr/>
        </p:nvSpPr>
        <p:spPr>
          <a:xfrm>
            <a:off x="285720" y="1428736"/>
            <a:ext cx="8501122" cy="507831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Аккредитив</a:t>
            </a:r>
            <a:r>
              <a:rPr lang="ru-RU" dirty="0">
                <a:latin typeface="Times New Roman" panose="02020603050405020304" pitchFamily="18" charset="0"/>
                <a:cs typeface="Times New Roman" panose="02020603050405020304" pitchFamily="18" charset="0"/>
              </a:rPr>
              <a:t> — денежное обязательство банка, выдаваемое им по поручению клиента в пользу его контрагента </a:t>
            </a:r>
            <a:r>
              <a:rPr lang="ru-RU" i="1" dirty="0">
                <a:latin typeface="Times New Roman" panose="02020603050405020304" pitchFamily="18" charset="0"/>
                <a:cs typeface="Times New Roman" panose="02020603050405020304" pitchFamily="18" charset="0"/>
              </a:rPr>
              <a:t>по </a:t>
            </a:r>
            <a:r>
              <a:rPr lang="ru-RU" dirty="0">
                <a:latin typeface="Times New Roman" panose="02020603050405020304" pitchFamily="18" charset="0"/>
                <a:cs typeface="Times New Roman" panose="02020603050405020304" pitchFamily="18" charset="0"/>
              </a:rPr>
              <a:t>договору.</a:t>
            </a:r>
          </a:p>
          <a:p>
            <a:pPr algn="just"/>
            <a:r>
              <a:rPr lang="ru-RU" dirty="0">
                <a:latin typeface="Times New Roman" panose="02020603050405020304" pitchFamily="18" charset="0"/>
                <a:cs typeface="Times New Roman" panose="02020603050405020304" pitchFamily="18" charset="0"/>
              </a:rPr>
              <a:t>Аккредитив используется в международной и внутренне практике для ускорения расчетов и снижения кредитных рисков.</a:t>
            </a:r>
          </a:p>
          <a:p>
            <a:pPr algn="just"/>
            <a:r>
              <a:rPr lang="ru-RU" b="1" dirty="0">
                <a:latin typeface="Times New Roman" panose="02020603050405020304" pitchFamily="18" charset="0"/>
                <a:cs typeface="Times New Roman" panose="02020603050405020304" pitchFamily="18" charset="0"/>
              </a:rPr>
              <a:t>При применении аккредитива кредитный риск от покупателя и продавца передается банку</a:t>
            </a:r>
            <a:r>
              <a:rPr lang="ru-RU" dirty="0">
                <a:latin typeface="Times New Roman" panose="02020603050405020304" pitchFamily="18" charset="0"/>
                <a:cs typeface="Times New Roman" panose="02020603050405020304" pitchFamily="18" charset="0"/>
              </a:rPr>
              <a:t>. Крупные транснациональные банки работают во многих странах мира и вовлечены большое количество сделок. Они имеют экспертную систему оценки международных коммерческих сделок и операций экономят на эффекте масштаба, проявляющемся в снижении издержек на одну операцию при большом числе </a:t>
            </a:r>
            <a:r>
              <a:rPr lang="en-US" dirty="0" err="1">
                <a:latin typeface="Times New Roman" panose="02020603050405020304" pitchFamily="18" charset="0"/>
                <a:cs typeface="Times New Roman" panose="02020603050405020304" pitchFamily="18" charset="0"/>
              </a:rPr>
              <a:t>npo</a:t>
            </a:r>
            <a:r>
              <a:rPr lang="ru-RU" dirty="0">
                <a:latin typeface="Times New Roman" panose="02020603050405020304" pitchFamily="18" charset="0"/>
                <a:cs typeface="Times New Roman" panose="02020603050405020304" pitchFamily="18" charset="0"/>
              </a:rPr>
              <a:t>водимых экспертиз.</a:t>
            </a:r>
          </a:p>
          <a:p>
            <a:pPr algn="just"/>
            <a:r>
              <a:rPr lang="ru-RU" b="1" dirty="0">
                <a:latin typeface="Times New Roman" panose="02020603050405020304" pitchFamily="18" charset="0"/>
                <a:cs typeface="Times New Roman" panose="02020603050405020304" pitchFamily="18" charset="0"/>
              </a:rPr>
              <a:t>Как функционирует международная аккредитивная система?</a:t>
            </a:r>
            <a:r>
              <a:rPr lang="ru-RU" dirty="0">
                <a:latin typeface="Times New Roman" panose="02020603050405020304" pitchFamily="18" charset="0"/>
                <a:cs typeface="Times New Roman" panose="02020603050405020304" pitchFamily="18" charset="0"/>
              </a:rPr>
              <a:t> Предположим, немецкий предприниматель, имеющий розничную торговую сеть в Бразилии, хочет продавать там микроволновые печи, которые изготавливаются небольшой фирмой в Малайзии. Предприниматель связался с </a:t>
            </a:r>
            <a:r>
              <a:rPr lang="ru-RU" dirty="0" err="1">
                <a:latin typeface="Times New Roman" panose="02020603050405020304" pitchFamily="18" charset="0"/>
                <a:cs typeface="Times New Roman" panose="02020603050405020304" pitchFamily="18" charset="0"/>
              </a:rPr>
              <a:t>малайзийской</a:t>
            </a:r>
            <a:r>
              <a:rPr lang="ru-RU" dirty="0">
                <a:latin typeface="Times New Roman" panose="02020603050405020304" pitchFamily="18" charset="0"/>
                <a:cs typeface="Times New Roman" panose="02020603050405020304" pitchFamily="18" charset="0"/>
              </a:rPr>
              <a:t> компанией. Но та отказалась поставлять ему товар в кредит и предложила сделать авансовый платеж, опасаясь отправки своей продукции в кредит незнакомому партнеру. Немецкий же поставщик не имел в это время свободных средств для авансового платежа.</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14290"/>
            <a:ext cx="9144000" cy="65556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sz="2000" dirty="0">
                <a:latin typeface="Times New Roman" panose="02020603050405020304" pitchFamily="18" charset="0"/>
                <a:cs typeface="Times New Roman" panose="02020603050405020304" pitchFamily="18" charset="0"/>
              </a:rPr>
              <a:t>Выходом из этого тупика стало обращение предпринимателя в крупный международный банк, имеющий свои отделения в Малайзии, ФРГ и Бразилии. Этот банк может гарантировать выполнение обязательств обеими сторонами. Или, другими словами, принять на себя кредитный риск малайской фирмы, наличие которого в ином случае могло бы сорвать сделку. Процесс начинается немецким предпринимателем, который идет в банк и обращается за аккредитивом. Если банк предоставляет ему аккредитив, то банк, тем самым, гарантирует оплату товара немецким предпринимателем. Банк при этом проверяет кредитоспособность немецкого предпринимателя. Если банк пришел к выводу, что кредит предназначен для ведения прибыльного и законного дела и что немецкий предприниматель кредитоспособен, он может удовлетворить просьбу, выдать аккредитив и известить об этом малайского производителя. В аккредитиве будут определены тип продукции, ее качество и цена, средства доставки и условия платежа.</a:t>
            </a:r>
          </a:p>
          <a:p>
            <a:pPr algn="just"/>
            <a:r>
              <a:rPr lang="ru-RU" sz="2000" dirty="0">
                <a:latin typeface="Times New Roman" panose="02020603050405020304" pitchFamily="18" charset="0"/>
                <a:cs typeface="Times New Roman" panose="02020603050405020304" pitchFamily="18" charset="0"/>
              </a:rPr>
              <a:t>В большинстве случаев в сделку вовлекается более одного банка. Банк страны импортера, который получает и подтверждает заявку на аккредитив, известен как банк-эмитент. Если банк-эмитент не имеет отделений в стране экспортера, он извещает либо банк-корреспондент в той стране, либо банк экспортера, известный как банк-акцептор. Банк-акцептор действует в интересах банка-эмитента, но не дает никаких гарантий платежа, пока последний не подтвердит установленным образом свой аккредитив, внеся соответствующую плату.</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85728"/>
            <a:ext cx="9144000" cy="627864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sz="2400" b="1" dirty="0">
                <a:latin typeface="Times New Roman" panose="02020603050405020304" pitchFamily="18" charset="0"/>
                <a:cs typeface="Times New Roman" panose="02020603050405020304" pitchFamily="18" charset="0"/>
              </a:rPr>
              <a:t>Международные аккредитивы могут быть также отзывными или безотзывными.</a:t>
            </a:r>
            <a:r>
              <a:rPr lang="ru-RU" sz="2400" dirty="0">
                <a:latin typeface="Times New Roman" panose="02020603050405020304" pitchFamily="18" charset="0"/>
                <a:cs typeface="Times New Roman" panose="02020603050405020304" pitchFamily="18" charset="0"/>
              </a:rPr>
              <a:t> </a:t>
            </a:r>
          </a:p>
          <a:p>
            <a:pPr algn="just"/>
            <a:endParaRPr lang="ru-RU" sz="2400" b="1" dirty="0">
              <a:latin typeface="Times New Roman" panose="02020603050405020304" pitchFamily="18" charset="0"/>
              <a:cs typeface="Times New Roman" panose="02020603050405020304" pitchFamily="18" charset="0"/>
            </a:endParaRPr>
          </a:p>
          <a:p>
            <a:pPr algn="just"/>
            <a:r>
              <a:rPr lang="ru-RU" sz="2400" b="1" dirty="0">
                <a:latin typeface="Times New Roman" panose="02020603050405020304" pitchFamily="18" charset="0"/>
                <a:cs typeface="Times New Roman" panose="02020603050405020304" pitchFamily="18" charset="0"/>
              </a:rPr>
              <a:t>Безотзывной аккредитив</a:t>
            </a:r>
            <a:r>
              <a:rPr lang="ru-RU" sz="2400" dirty="0">
                <a:latin typeface="Times New Roman" panose="02020603050405020304" pitchFamily="18" charset="0"/>
                <a:cs typeface="Times New Roman" panose="02020603050405020304" pitchFamily="18" charset="0"/>
              </a:rPr>
              <a:t> гарантирует осуществление экспортером платежа даже при отказе импортера отданной сделки. </a:t>
            </a:r>
          </a:p>
          <a:p>
            <a:pPr algn="just"/>
            <a:endParaRPr lang="ru-RU" sz="2400" b="1" dirty="0">
              <a:latin typeface="Times New Roman" panose="02020603050405020304" pitchFamily="18" charset="0"/>
              <a:cs typeface="Times New Roman" panose="02020603050405020304" pitchFamily="18" charset="0"/>
            </a:endParaRPr>
          </a:p>
          <a:p>
            <a:pPr algn="just"/>
            <a:r>
              <a:rPr lang="ru-RU" sz="2400" b="1" dirty="0">
                <a:latin typeface="Times New Roman" panose="02020603050405020304" pitchFamily="18" charset="0"/>
                <a:cs typeface="Times New Roman" panose="02020603050405020304" pitchFamily="18" charset="0"/>
              </a:rPr>
              <a:t>Отзывной аккредитив</a:t>
            </a:r>
            <a:r>
              <a:rPr lang="ru-RU" sz="2400" dirty="0">
                <a:latin typeface="Times New Roman" panose="02020603050405020304" pitchFamily="18" charset="0"/>
                <a:cs typeface="Times New Roman" panose="02020603050405020304" pitchFamily="18" charset="0"/>
              </a:rPr>
              <a:t> позволяет импортеру аннулировать заказ до поставки перевозочных документов в банк-эмитент.</a:t>
            </a:r>
          </a:p>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Аккредитивная форма кредитования достаточно широко используется в России. Коммерческий </a:t>
            </a:r>
            <a:r>
              <a:rPr lang="ru-RU" sz="2400" dirty="0" err="1">
                <a:latin typeface="Times New Roman" panose="02020603050405020304" pitchFamily="18" charset="0"/>
                <a:cs typeface="Times New Roman" panose="02020603050405020304" pitchFamily="18" charset="0"/>
              </a:rPr>
              <a:t>многопрофилиальный</a:t>
            </a:r>
            <a:r>
              <a:rPr lang="ru-RU" sz="2400" dirty="0">
                <a:latin typeface="Times New Roman" panose="02020603050405020304" pitchFamily="18" charset="0"/>
                <a:cs typeface="Times New Roman" panose="02020603050405020304" pitchFamily="18" charset="0"/>
              </a:rPr>
              <a:t> банк может взять на себя риски по сделке, аналогичной рассмотренной выше, и выдать кредит своему клиенту в форме аккредитива.</a:t>
            </a:r>
          </a:p>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Аккредитив может выдать и небольшой банк, используя свои корреспондентские связи с другими банками.</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260648"/>
            <a:ext cx="7000924"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sz="2000" b="1" dirty="0">
              <a:solidFill>
                <a:srgbClr val="C00000"/>
              </a:solidFill>
              <a:latin typeface="Times New Roman" panose="02020603050405020304" pitchFamily="18" charset="0"/>
              <a:cs typeface="Times New Roman" panose="02020603050405020304" pitchFamily="18" charset="0"/>
            </a:endParaRPr>
          </a:p>
          <a:p>
            <a:pPr algn="ctr"/>
            <a:r>
              <a:rPr lang="ru-RU" sz="2000" b="1" dirty="0">
                <a:solidFill>
                  <a:srgbClr val="C00000"/>
                </a:solidFill>
                <a:latin typeface="Times New Roman" panose="02020603050405020304" pitchFamily="18" charset="0"/>
                <a:cs typeface="Times New Roman" panose="02020603050405020304" pitchFamily="18" charset="0"/>
              </a:rPr>
              <a:t>6. Лизинг</a:t>
            </a:r>
            <a:endParaRPr lang="ru-RU" sz="2000" dirty="0">
              <a:solidFill>
                <a:srgbClr val="C00000"/>
              </a:solidFill>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57158" y="1285860"/>
            <a:ext cx="8572560" cy="452431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Лизинг</a:t>
            </a:r>
            <a:r>
              <a:rPr lang="ru-RU" dirty="0">
                <a:latin typeface="Times New Roman" panose="02020603050405020304" pitchFamily="18" charset="0"/>
                <a:cs typeface="Times New Roman" panose="02020603050405020304" pitchFamily="18" charset="0"/>
              </a:rPr>
              <a:t> — это форма кредитования предпринимателей в связи с эксплуатацией технологического оборудования и иного имущества, при которой арендодатель обязуется приобрести в свою собственность заказанное арендатором имущество предоставить арендатору во временное пользование за плату.</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Лизинговые компании обычно создаются банками или работают с ними совместно.</a:t>
            </a:r>
          </a:p>
          <a:p>
            <a:pPr algn="just"/>
            <a:endParaRPr lang="ru-RU" dirty="0">
              <a:latin typeface="Times New Roman" panose="02020603050405020304" pitchFamily="18" charset="0"/>
              <a:cs typeface="Times New Roman" panose="02020603050405020304" pitchFamily="18" charset="0"/>
            </a:endParaRPr>
          </a:p>
          <a:p>
            <a:pPr algn="just"/>
            <a:r>
              <a:rPr lang="ru-RU" b="1" cap="small" dirty="0">
                <a:latin typeface="Times New Roman" panose="02020603050405020304" pitchFamily="18" charset="0"/>
                <a:cs typeface="Times New Roman" panose="02020603050405020304" pitchFamily="18" charset="0"/>
              </a:rPr>
              <a:t>Лизинг </a:t>
            </a:r>
            <a:r>
              <a:rPr lang="ru-RU" b="1" dirty="0">
                <a:latin typeface="Times New Roman" panose="02020603050405020304" pitchFamily="18" charset="0"/>
                <a:cs typeface="Times New Roman" panose="02020603050405020304" pitchFamily="18" charset="0"/>
              </a:rPr>
              <a:t>представляет собой договор аренды</a:t>
            </a:r>
            <a:r>
              <a:rPr lang="ru-RU" dirty="0">
                <a:latin typeface="Times New Roman" panose="02020603050405020304" pitchFamily="18" charset="0"/>
                <a:cs typeface="Times New Roman" panose="02020603050405020304" pitchFamily="18" charset="0"/>
              </a:rPr>
              <a:t>, предусматривающий предоставление лизингодателем (арендодателе принадлежащих ему оборудования, машин, компьютерной оргтехники, транспортных средств, сооружений производственного, торгового и складского назначения лизингодателю (арендатору) на установленный срок за арендную плату. Последняя включает процентную ставку, которая определяется амортизацией имущества с учётом необходимой </a:t>
            </a:r>
            <a:r>
              <a:rPr lang="ru-RU" i="1" dirty="0">
                <a:latin typeface="Times New Roman" panose="02020603050405020304" pitchFamily="18" charset="0"/>
                <a:cs typeface="Times New Roman" panose="02020603050405020304" pitchFamily="18" charset="0"/>
              </a:rPr>
              <a:t>при</a:t>
            </a:r>
            <a:r>
              <a:rPr lang="ru-RU" dirty="0">
                <a:latin typeface="Times New Roman" panose="02020603050405020304" pitchFamily="18" charset="0"/>
                <a:cs typeface="Times New Roman" panose="02020603050405020304" pitchFamily="18" charset="0"/>
              </a:rPr>
              <a:t>были лизинговой компании или банка.</a:t>
            </a:r>
          </a:p>
          <a:p>
            <a:pPr algn="just"/>
            <a:r>
              <a:rPr lang="ru-RU" dirty="0">
                <a:latin typeface="Times New Roman" panose="02020603050405020304" pitchFamily="18" charset="0"/>
                <a:cs typeface="Times New Roman" panose="02020603050405020304" pitchFamily="18" charset="0"/>
              </a:rPr>
              <a:t>Лизингодатель и лизингополучатель оперируют с капиталом не в денежной, а в товарной (производственной) форме.</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85728"/>
            <a:ext cx="8358246" cy="59093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dirty="0">
                <a:latin typeface="Times New Roman" panose="02020603050405020304" pitchFamily="18" charset="0"/>
                <a:cs typeface="Times New Roman" panose="02020603050405020304" pitchFamily="18" charset="0"/>
              </a:rPr>
              <a:t>Лизинговые операции приравниваются к кредитным со всеми вытекающими из этого правами и нормами государственного регулирования. В частности, банк или лизинговая компания должны оценивать кредитоспособность и ликвидность лизингополучателя, как и заемщика, в кредитных отношениях. После окончания срока лизинга и выплаты всей обусловленной суммы договора объект лизинга остается собственностью лизингодателя, если договором не предусмотрены выкуп объекта лизинга по остаточной стоимости передача его в собственность лизингополучателя.</a:t>
            </a:r>
          </a:p>
          <a:p>
            <a:pPr algn="just"/>
            <a:r>
              <a:rPr lang="ru-RU" dirty="0">
                <a:latin typeface="Times New Roman" panose="02020603050405020304" pitchFamily="18" charset="0"/>
                <a:cs typeface="Times New Roman" panose="02020603050405020304" pitchFamily="18" charset="0"/>
              </a:rPr>
              <a:t>Экономическая сущность лизинга делает его применение наиболее эффективным в отраслях, выпускающих продукцию с высокой добавленной стоимостью, сбыт которой во многом определяется её конкурентоспособностью и наличием средств у пользователя этой продукции.</a:t>
            </a:r>
          </a:p>
          <a:p>
            <a:pPr algn="just"/>
            <a:r>
              <a:rPr lang="ru-RU" b="1" dirty="0">
                <a:latin typeface="Times New Roman" panose="02020603050405020304" pitchFamily="18" charset="0"/>
                <a:cs typeface="Times New Roman" panose="02020603050405020304" pitchFamily="18" charset="0"/>
              </a:rPr>
              <a:t>Лизинговые операции могут быть двух видов:</a:t>
            </a:r>
            <a:r>
              <a:rPr lang="ru-RU" dirty="0">
                <a:latin typeface="Times New Roman" panose="02020603050405020304" pitchFamily="18" charset="0"/>
                <a:cs typeface="Times New Roman" panose="02020603050405020304" pitchFamily="18" charset="0"/>
              </a:rPr>
              <a:t> оперативный лизинг и финансовый лизинг.</a:t>
            </a:r>
          </a:p>
          <a:p>
            <a:pPr algn="just"/>
            <a:r>
              <a:rPr lang="ru-RU" b="1" dirty="0">
                <a:latin typeface="Times New Roman" panose="02020603050405020304" pitchFamily="18" charset="0"/>
                <a:cs typeface="Times New Roman" panose="02020603050405020304" pitchFamily="18" charset="0"/>
              </a:rPr>
              <a:t>Оперативный лизинг</a:t>
            </a:r>
            <a:r>
              <a:rPr lang="ru-RU" dirty="0">
                <a:latin typeface="Times New Roman" panose="02020603050405020304" pitchFamily="18" charset="0"/>
                <a:cs typeface="Times New Roman" panose="02020603050405020304" pitchFamily="18" charset="0"/>
              </a:rPr>
              <a:t> подразумевает лизинговые контракты, заключаемые на короткий и средний срок (обычно короче амортизационного периода), согласно которым арендатору предоставляется (при соблюдении определённого срока) право в любое другое время расторгнуть договор. Как правило, это происходит, когда арендаторы объекта лизинга быстро сменяют друг друга. Арендодатель здесь несет повышенный риск, а быстро сменяющиеся арендаторы заставляют лизинговую компанию проявлять особый интерес к хорошему состоянию предмета лизинга.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28605"/>
            <a:ext cx="7772400" cy="571503"/>
          </a:xfrm>
        </p:spPr>
        <p:style>
          <a:lnRef idx="1">
            <a:schemeClr val="accent6"/>
          </a:lnRef>
          <a:fillRef idx="2">
            <a:schemeClr val="accent6"/>
          </a:fillRef>
          <a:effectRef idx="1">
            <a:schemeClr val="accent6"/>
          </a:effectRef>
          <a:fontRef idx="minor">
            <a:schemeClr val="dk1"/>
          </a:fontRef>
        </p:style>
        <p:txBody>
          <a:bodyPr>
            <a:normAutofit fontScale="90000"/>
          </a:bodyPr>
          <a:lstStyle/>
          <a:p>
            <a:br>
              <a:rPr lang="ru-RU" sz="2200" b="1" dirty="0">
                <a:solidFill>
                  <a:srgbClr val="FF0000"/>
                </a:solidFill>
              </a:rPr>
            </a:br>
            <a:br>
              <a:rPr lang="ru-RU" sz="2200" b="1" dirty="0">
                <a:solidFill>
                  <a:srgbClr val="FF0000"/>
                </a:solidFill>
              </a:rPr>
            </a:br>
            <a:r>
              <a:rPr lang="ru-RU" sz="2200" b="1" dirty="0">
                <a:solidFill>
                  <a:schemeClr val="tx1"/>
                </a:solidFill>
                <a:latin typeface="Times New Roman" panose="02020603050405020304" pitchFamily="18" charset="0"/>
                <a:cs typeface="Times New Roman" panose="02020603050405020304" pitchFamily="18" charset="0"/>
              </a:rPr>
              <a:t>Вопросы:</a:t>
            </a:r>
            <a:br>
              <a:rPr lang="ru-RU" dirty="0"/>
            </a:br>
            <a:endParaRPr lang="ru-RU" dirty="0"/>
          </a:p>
        </p:txBody>
      </p:sp>
      <p:sp>
        <p:nvSpPr>
          <p:cNvPr id="3" name="Подзаголовок 2"/>
          <p:cNvSpPr>
            <a:spLocks noGrp="1"/>
          </p:cNvSpPr>
          <p:nvPr>
            <p:ph type="subTitle" idx="1"/>
          </p:nvPr>
        </p:nvSpPr>
        <p:spPr>
          <a:xfrm>
            <a:off x="785786" y="1500174"/>
            <a:ext cx="7715304" cy="4138626"/>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l"/>
            <a:endParaRPr lang="ru-RU" b="1" dirty="0">
              <a:solidFill>
                <a:schemeClr val="tx2"/>
              </a:solidFill>
            </a:endParaRPr>
          </a:p>
          <a:p>
            <a:pPr algn="l"/>
            <a:r>
              <a:rPr lang="ru-RU" b="1" dirty="0">
                <a:solidFill>
                  <a:schemeClr val="tx2"/>
                </a:solidFill>
                <a:latin typeface="Times New Roman" panose="02020603050405020304" pitchFamily="18" charset="0"/>
                <a:cs typeface="Times New Roman" panose="02020603050405020304" pitchFamily="18" charset="0"/>
              </a:rPr>
              <a:t>1. Формы кредита</a:t>
            </a:r>
            <a:r>
              <a:rPr lang="ru-RU" dirty="0">
                <a:solidFill>
                  <a:schemeClr val="tx2"/>
                </a:solidFill>
                <a:latin typeface="Times New Roman" panose="02020603050405020304" pitchFamily="18" charset="0"/>
                <a:cs typeface="Times New Roman" panose="02020603050405020304" pitchFamily="18" charset="0"/>
              </a:rPr>
              <a:t>             </a:t>
            </a:r>
          </a:p>
          <a:p>
            <a:pPr algn="l"/>
            <a:r>
              <a:rPr lang="ru-RU" b="1" dirty="0">
                <a:solidFill>
                  <a:schemeClr val="tx2"/>
                </a:solidFill>
                <a:latin typeface="Times New Roman" panose="02020603050405020304" pitchFamily="18" charset="0"/>
                <a:cs typeface="Times New Roman" panose="02020603050405020304" pitchFamily="18" charset="0"/>
              </a:rPr>
              <a:t>2. Виды кредитов</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3. Вексельное кредитование</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4. Контокоррентный кредит и овердрафт</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5. Аккредитивная форма кредитования</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6. Лизинг</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7.</a:t>
            </a:r>
            <a:r>
              <a:rPr lang="ru-RU" dirty="0">
                <a:solidFill>
                  <a:schemeClr val="tx2"/>
                </a:solidFill>
                <a:latin typeface="Times New Roman" panose="02020603050405020304" pitchFamily="18" charset="0"/>
                <a:cs typeface="Times New Roman" panose="02020603050405020304" pitchFamily="18" charset="0"/>
              </a:rPr>
              <a:t> </a:t>
            </a:r>
            <a:r>
              <a:rPr lang="ru-RU" b="1" dirty="0">
                <a:solidFill>
                  <a:schemeClr val="tx2"/>
                </a:solidFill>
                <a:latin typeface="Times New Roman" panose="02020603050405020304" pitchFamily="18" charset="0"/>
                <a:cs typeface="Times New Roman" panose="02020603050405020304" pitchFamily="18" charset="0"/>
              </a:rPr>
              <a:t>Финансирование под уступку денежного требования</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8. Факторинг</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9. Форфейтинг</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latin typeface="Times New Roman" panose="02020603050405020304" pitchFamily="18" charset="0"/>
                <a:cs typeface="Times New Roman" panose="02020603050405020304" pitchFamily="18" charset="0"/>
              </a:rPr>
              <a:t>10. Кредит в международных экономических отношениях</a:t>
            </a:r>
            <a:endParaRPr lang="ru-RU" dirty="0">
              <a:solidFill>
                <a:schemeClr val="tx2"/>
              </a:solidFill>
              <a:latin typeface="Times New Roman" panose="02020603050405020304" pitchFamily="18" charset="0"/>
              <a:cs typeface="Times New Roman" panose="02020603050405020304" pitchFamily="18" charset="0"/>
            </a:endParaRPr>
          </a:p>
          <a:p>
            <a:pPr algn="l"/>
            <a:r>
              <a:rPr lang="ru-RU" b="1" dirty="0">
                <a:solidFill>
                  <a:schemeClr val="tx2"/>
                </a:solidFill>
              </a:rPr>
              <a:t> </a:t>
            </a:r>
            <a:endParaRPr lang="ru-RU" dirty="0">
              <a:solidFill>
                <a:schemeClr val="tx2"/>
              </a:solidFill>
            </a:endParaRPr>
          </a:p>
          <a:p>
            <a:endParaRPr lang="ru-RU" dirty="0"/>
          </a:p>
        </p:txBody>
      </p:sp>
    </p:spTree>
    <p:extLst>
      <p:ext uri="{BB962C8B-B14F-4D97-AF65-F5344CB8AC3E}">
        <p14:creationId xmlns:p14="http://schemas.microsoft.com/office/powerpoint/2010/main" val="547488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520" y="285728"/>
            <a:ext cx="9252520" cy="67403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sz="2400" b="1" dirty="0">
                <a:latin typeface="Times New Roman" panose="02020603050405020304" pitchFamily="18" charset="0"/>
                <a:cs typeface="Times New Roman" panose="02020603050405020304" pitchFamily="18" charset="0"/>
              </a:rPr>
              <a:t>Финансовый лизинг</a:t>
            </a:r>
            <a:r>
              <a:rPr lang="ru-RU" sz="2400" dirty="0">
                <a:latin typeface="Times New Roman" panose="02020603050405020304" pitchFamily="18" charset="0"/>
                <a:cs typeface="Times New Roman" panose="02020603050405020304" pitchFamily="18" charset="0"/>
              </a:rPr>
              <a:t> характеризуется длительным сроком контракта (от 5 до 10 лет) и амортизацией всей или большей части стоимости оборудования. Фактически, финансовый лизинг представляет собой форму долгосрочного кредитования покупки. По истечении срока действия арендатор может вернуть объект аренды, продлить соглашение или заключить новое, а также купить объект по остаточной стоимости (обычно она носит чисто символический характер).</a:t>
            </a:r>
          </a:p>
          <a:p>
            <a:pPr algn="just"/>
            <a:endParaRPr lang="ru-RU" sz="2400" dirty="0">
              <a:latin typeface="Times New Roman" panose="02020603050405020304" pitchFamily="18" charset="0"/>
              <a:cs typeface="Times New Roman" panose="02020603050405020304" pitchFamily="18" charset="0"/>
            </a:endParaRPr>
          </a:p>
          <a:p>
            <a:pPr algn="just"/>
            <a:r>
              <a:rPr lang="ru-RU" sz="2400" b="1" dirty="0">
                <a:latin typeface="Times New Roman" panose="02020603050405020304" pitchFamily="18" charset="0"/>
                <a:cs typeface="Times New Roman" panose="02020603050405020304" pitchFamily="18" charset="0"/>
              </a:rPr>
              <a:t>Различают лизинг нового имущества</a:t>
            </a:r>
            <a:r>
              <a:rPr lang="ru-RU" sz="2400" dirty="0">
                <a:latin typeface="Times New Roman" panose="02020603050405020304" pitchFamily="18" charset="0"/>
                <a:cs typeface="Times New Roman" panose="02020603050405020304" pitchFamily="18" charset="0"/>
              </a:rPr>
              <a:t> (из первых рук) и </a:t>
            </a:r>
            <a:r>
              <a:rPr lang="ru-RU" sz="2400" b="1" dirty="0">
                <a:latin typeface="Times New Roman" panose="02020603050405020304" pitchFamily="18" charset="0"/>
                <a:cs typeface="Times New Roman" panose="02020603050405020304" pitchFamily="18" charset="0"/>
              </a:rPr>
              <a:t>лизинг бывшего в употреблении имущества</a:t>
            </a:r>
            <a:r>
              <a:rPr lang="ru-RU" sz="2400" dirty="0">
                <a:latin typeface="Times New Roman" panose="02020603050405020304" pitchFamily="18" charset="0"/>
                <a:cs typeface="Times New Roman" panose="02020603050405020304" pitchFamily="18" charset="0"/>
              </a:rPr>
              <a:t> (из вторых рук), то есть предприниматель продает имущество, собственником которого он уже является и им уже пользуется.</a:t>
            </a:r>
          </a:p>
          <a:p>
            <a:pPr algn="just"/>
            <a:endParaRPr lang="ru-RU" sz="2400" dirty="0">
              <a:latin typeface="Times New Roman" panose="02020603050405020304" pitchFamily="18" charset="0"/>
              <a:cs typeface="Times New Roman" panose="02020603050405020304" pitchFamily="18" charset="0"/>
            </a:endParaRPr>
          </a:p>
          <a:p>
            <a:pPr algn="just"/>
            <a:r>
              <a:rPr lang="ru-RU" sz="2400" b="1" dirty="0">
                <a:latin typeface="Times New Roman" panose="02020603050405020304" pitchFamily="18" charset="0"/>
                <a:cs typeface="Times New Roman" panose="02020603050405020304" pitchFamily="18" charset="0"/>
              </a:rPr>
              <a:t>По объектам сделок</a:t>
            </a:r>
            <a:r>
              <a:rPr lang="ru-RU" sz="2400" dirty="0">
                <a:latin typeface="Times New Roman" panose="02020603050405020304" pitchFamily="18" charset="0"/>
                <a:cs typeface="Times New Roman" panose="02020603050405020304" pitchFamily="18" charset="0"/>
              </a:rPr>
              <a:t> различают </a:t>
            </a:r>
            <a:r>
              <a:rPr lang="ru-RU" sz="2400" b="1" dirty="0">
                <a:latin typeface="Times New Roman" panose="02020603050405020304" pitchFamily="18" charset="0"/>
                <a:cs typeface="Times New Roman" panose="02020603050405020304" pitchFamily="18" charset="0"/>
              </a:rPr>
              <a:t>лизинг движимого</a:t>
            </a:r>
            <a:r>
              <a:rPr lang="ru-RU" sz="2400" dirty="0">
                <a:latin typeface="Times New Roman" panose="02020603050405020304" pitchFamily="18" charset="0"/>
                <a:cs typeface="Times New Roman" panose="02020603050405020304" pitchFamily="18" charset="0"/>
              </a:rPr>
              <a:t> (дорожный транспорт, воздушный и морской транспорт, вагоны, контейнеры, техника связи) и </a:t>
            </a:r>
            <a:r>
              <a:rPr lang="ru-RU" sz="2400" b="1" dirty="0">
                <a:latin typeface="Times New Roman" panose="02020603050405020304" pitchFamily="18" charset="0"/>
                <a:cs typeface="Times New Roman" panose="02020603050405020304" pitchFamily="18" charset="0"/>
              </a:rPr>
              <a:t>недвижимого имущества</a:t>
            </a:r>
            <a:r>
              <a:rPr lang="ru-RU" sz="2400" dirty="0">
                <a:latin typeface="Times New Roman" panose="02020603050405020304" pitchFamily="18" charset="0"/>
                <a:cs typeface="Times New Roman" panose="02020603050405020304" pitchFamily="18" charset="0"/>
              </a:rPr>
              <a:t> (торговые и конторские здания, производственные помещения, склады и пр.).</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285728"/>
            <a:ext cx="7429552" cy="64294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ru-RU" b="1" dirty="0"/>
          </a:p>
          <a:p>
            <a:endParaRPr lang="ru-RU" sz="2000" b="1" dirty="0"/>
          </a:p>
          <a:p>
            <a:r>
              <a:rPr lang="ru-RU" sz="2000" b="1" dirty="0">
                <a:latin typeface="Times New Roman" panose="02020603050405020304" pitchFamily="18" charset="0"/>
                <a:cs typeface="Times New Roman" panose="02020603050405020304" pitchFamily="18" charset="0"/>
              </a:rPr>
              <a:t>         7.</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Финансирование под уступку денежного требования</a:t>
            </a:r>
            <a:endParaRPr lang="ru-RU" sz="2000" dirty="0">
              <a:latin typeface="Times New Roman" panose="02020603050405020304" pitchFamily="18" charset="0"/>
              <a:cs typeface="Times New Roman" panose="02020603050405020304" pitchFamily="18" charset="0"/>
            </a:endParaRPr>
          </a:p>
          <a:p>
            <a:r>
              <a:rPr lang="ru-RU" sz="2000" dirty="0"/>
              <a:t> </a:t>
            </a:r>
          </a:p>
          <a:p>
            <a:pPr algn="ctr"/>
            <a:endParaRPr lang="ru-RU" dirty="0"/>
          </a:p>
        </p:txBody>
      </p:sp>
      <p:sp>
        <p:nvSpPr>
          <p:cNvPr id="4" name="TextBox 3"/>
          <p:cNvSpPr txBox="1"/>
          <p:nvPr/>
        </p:nvSpPr>
        <p:spPr>
          <a:xfrm>
            <a:off x="357158" y="1428736"/>
            <a:ext cx="8501122" cy="480131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dirty="0">
                <a:latin typeface="Times New Roman" panose="02020603050405020304" pitchFamily="18" charset="0"/>
                <a:cs typeface="Times New Roman" panose="02020603050405020304" pitchFamily="18" charset="0"/>
              </a:rPr>
              <a:t> По договору финансирования под уступку денежного требования одна сторона (финансовый агент) передает или обязуется передать другой стороне (клиенту) денежные средства в счет денежного требования клиентка (кредитора) к третьему лицу (должнику), вытекающего из предоставления клиентом товаров, выполнения им работ или оказания услуг третьему лицу, а клиент уступает или обязуется уступить финансовому агенту это денежное требование.</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Обязательства финансового агента по договору финансирования под уступку денежного требования могут включат ведение для клиента бухгалтерского учета, а также предоставление клиенту иных финансовых услуг, связанных с денежными требованиями, являющимися предметом уступки.)</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качестве финансового агента договоры финансирования под уступку денежного требования могут заключать банки и иные кредитные организации, а также другие коммерческие организации, имеющие разрешение (лицензию) </a:t>
            </a:r>
            <a:r>
              <a:rPr lang="ru-RU" i="1" dirty="0">
                <a:latin typeface="Times New Roman" panose="02020603050405020304" pitchFamily="18" charset="0"/>
                <a:cs typeface="Times New Roman" panose="02020603050405020304" pitchFamily="18" charset="0"/>
              </a:rPr>
              <a:t>на </a:t>
            </a:r>
            <a:r>
              <a:rPr lang="ru-RU" dirty="0">
                <a:latin typeface="Times New Roman" panose="02020603050405020304" pitchFamily="18" charset="0"/>
                <a:cs typeface="Times New Roman" panose="02020603050405020304" pitchFamily="18" charset="0"/>
              </a:rPr>
              <a:t>осуществление деятельности такого вида. </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2976" y="285728"/>
            <a:ext cx="721523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sz="2000" b="1" dirty="0">
              <a:solidFill>
                <a:srgbClr val="C00000"/>
              </a:solidFill>
              <a:latin typeface="Arial" pitchFamily="34" charset="0"/>
              <a:cs typeface="Arial" pitchFamily="34" charset="0"/>
            </a:endParaRPr>
          </a:p>
          <a:p>
            <a:pPr algn="ctr"/>
            <a:r>
              <a:rPr lang="ru-RU" sz="2000" b="1" dirty="0">
                <a:solidFill>
                  <a:srgbClr val="C00000"/>
                </a:solidFill>
                <a:latin typeface="Times New Roman" panose="02020603050405020304" pitchFamily="18" charset="0"/>
                <a:cs typeface="Times New Roman" panose="02020603050405020304" pitchFamily="18" charset="0"/>
              </a:rPr>
              <a:t>8. Факторинг</a:t>
            </a:r>
            <a:endParaRPr lang="ru-RU" sz="2000" dirty="0">
              <a:solidFill>
                <a:srgbClr val="C00000"/>
              </a:solidFill>
              <a:latin typeface="Times New Roman" panose="02020603050405020304" pitchFamily="18" charset="0"/>
              <a:cs typeface="Times New Roman" panose="02020603050405020304" pitchFamily="18" charset="0"/>
            </a:endParaRPr>
          </a:p>
          <a:p>
            <a:pPr algn="ctr"/>
            <a:endParaRPr lang="ru-RU" dirty="0"/>
          </a:p>
        </p:txBody>
      </p:sp>
      <p:sp>
        <p:nvSpPr>
          <p:cNvPr id="3" name="TextBox 2"/>
          <p:cNvSpPr txBox="1"/>
          <p:nvPr/>
        </p:nvSpPr>
        <p:spPr>
          <a:xfrm>
            <a:off x="428596" y="1142984"/>
            <a:ext cx="8429684" cy="480131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dirty="0">
                <a:solidFill>
                  <a:srgbClr val="C00000"/>
                </a:solidFill>
                <a:latin typeface="Times New Roman" panose="02020603050405020304" pitchFamily="18" charset="0"/>
                <a:cs typeface="Times New Roman" panose="02020603050405020304" pitchFamily="18" charset="0"/>
              </a:rPr>
              <a:t>Факторинг</a:t>
            </a:r>
            <a:r>
              <a:rPr lang="ru-RU" dirty="0">
                <a:latin typeface="Times New Roman" panose="02020603050405020304" pitchFamily="18" charset="0"/>
                <a:cs typeface="Times New Roman" panose="02020603050405020304" pitchFamily="18" charset="0"/>
              </a:rPr>
              <a:t> — это форма кредитования, в основе которой лежит оплата банком или </a:t>
            </a:r>
            <a:r>
              <a:rPr lang="ru-RU" dirty="0" err="1">
                <a:latin typeface="Times New Roman" panose="02020603050405020304" pitchFamily="18" charset="0"/>
                <a:cs typeface="Times New Roman" panose="02020603050405020304" pitchFamily="18" charset="0"/>
              </a:rPr>
              <a:t>факторинговой</a:t>
            </a:r>
            <a:r>
              <a:rPr lang="ru-RU" dirty="0">
                <a:latin typeface="Times New Roman" panose="02020603050405020304" pitchFamily="18" charset="0"/>
                <a:cs typeface="Times New Roman" panose="02020603050405020304" pitchFamily="18" charset="0"/>
              </a:rPr>
              <a:t> компанией (фактором) до 90% поставок клиента и выплата оставшейся части в строго обусловленные сроки и на согласованных условиях.</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Банк оплачивает, например, 80% счета за поставленный товар. Поставщик товара получает выгоду в виде ускоренной оплаты (частичной) своего отгруженного товара. Банк получает доход за проведение этой операции. Покупатели товара кредитуются банком.</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Термин «факторинг» происходит от английского — посредник.</a:t>
            </a:r>
          </a:p>
          <a:p>
            <a:pPr algn="just"/>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 факторинговых операциях принимают участие три стороны:</a:t>
            </a:r>
            <a:r>
              <a:rPr lang="ru-RU" dirty="0">
                <a:latin typeface="Times New Roman" panose="02020603050405020304" pitchFamily="18" charset="0"/>
                <a:cs typeface="Times New Roman" panose="02020603050405020304" pitchFamily="18" charset="0"/>
              </a:rPr>
              <a:t> банк или </a:t>
            </a:r>
            <a:r>
              <a:rPr lang="ru-RU" dirty="0" err="1">
                <a:latin typeface="Times New Roman" panose="02020603050405020304" pitchFamily="18" charset="0"/>
                <a:cs typeface="Times New Roman" panose="02020603050405020304" pitchFamily="18" charset="0"/>
              </a:rPr>
              <a:t>факторинговая</a:t>
            </a:r>
            <a:r>
              <a:rPr lang="ru-RU" dirty="0">
                <a:latin typeface="Times New Roman" panose="02020603050405020304" pitchFamily="18" charset="0"/>
                <a:cs typeface="Times New Roman" panose="02020603050405020304" pitchFamily="18" charset="0"/>
              </a:rPr>
              <a:t> компания, поставщик, и покупатель или группа покупателей.</a:t>
            </a:r>
          </a:p>
          <a:p>
            <a:pPr algn="just"/>
            <a:r>
              <a:rPr lang="ru-RU" dirty="0">
                <a:latin typeface="Times New Roman" panose="02020603050405020304" pitchFamily="18" charset="0"/>
                <a:cs typeface="Times New Roman" panose="02020603050405020304" pitchFamily="18" charset="0"/>
              </a:rPr>
              <a:t>В рамках факторинга банк инкассирует дебиторские счета своих клиентов и получает за эту услугу доходы.</a:t>
            </a:r>
          </a:p>
          <a:p>
            <a:pPr algn="just"/>
            <a:r>
              <a:rPr lang="ru-RU" dirty="0">
                <a:latin typeface="Times New Roman" panose="02020603050405020304" pitchFamily="18" charset="0"/>
                <a:cs typeface="Times New Roman" panose="02020603050405020304" pitchFamily="18" charset="0"/>
              </a:rPr>
              <a:t>В рамках факторинга банк кредитует покупателей товара и поэтому должен оценивать их кредитоспособность, а также конкурентоспособность товаров поставщика.</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14290"/>
            <a:ext cx="8501122" cy="563231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dirty="0">
                <a:solidFill>
                  <a:schemeClr val="tx2"/>
                </a:solidFill>
                <a:latin typeface="Times New Roman" panose="02020603050405020304" pitchFamily="18" charset="0"/>
                <a:cs typeface="Times New Roman" panose="02020603050405020304" pitchFamily="18" charset="0"/>
              </a:rPr>
              <a:t>Факторинг особенно полезен, когда покупателями крупной партий товара являются несколько небольших фирм, </a:t>
            </a:r>
            <a:r>
              <a:rPr lang="ru-RU" dirty="0">
                <a:latin typeface="Times New Roman" panose="02020603050405020304" pitchFamily="18" charset="0"/>
                <a:cs typeface="Times New Roman" panose="02020603050405020304" pitchFamily="18" charset="0"/>
              </a:rPr>
              <a:t>например, магазинов, не имеющих достаточных оборотных средств для немедленной оплаты товара. Банк оплачивает часть стоимости товара, тем самым, выкупая обязательства магазинов перед поставщиком. Одновременно банк ускоряет поступление основной части средств производителю товара, способствуя стабилизации процесса производства.</a:t>
            </a:r>
          </a:p>
          <a:p>
            <a:endParaRPr lang="ru-RU" dirty="0">
              <a:latin typeface="Times New Roman" panose="02020603050405020304" pitchFamily="18" charset="0"/>
              <a:cs typeface="Times New Roman" panose="02020603050405020304" pitchFamily="18" charset="0"/>
            </a:endParaRPr>
          </a:p>
          <a:p>
            <a:pPr algn="just"/>
            <a:r>
              <a:rPr lang="ru-RU" dirty="0" err="1">
                <a:solidFill>
                  <a:schemeClr val="tx2"/>
                </a:solidFill>
                <a:latin typeface="Times New Roman" panose="02020603050405020304" pitchFamily="18" charset="0"/>
                <a:cs typeface="Times New Roman" panose="02020603050405020304" pitchFamily="18" charset="0"/>
              </a:rPr>
              <a:t>Факторинговое</a:t>
            </a:r>
            <a:r>
              <a:rPr lang="ru-RU" dirty="0">
                <a:solidFill>
                  <a:schemeClr val="tx2"/>
                </a:solidFill>
                <a:latin typeface="Times New Roman" panose="02020603050405020304" pitchFamily="18" charset="0"/>
                <a:cs typeface="Times New Roman" panose="02020603050405020304" pitchFamily="18" charset="0"/>
              </a:rPr>
              <a:t> обслуживание наиболее эффективно для малых и средних предприятий, </a:t>
            </a:r>
            <a:r>
              <a:rPr lang="ru-RU" dirty="0">
                <a:latin typeface="Times New Roman" panose="02020603050405020304" pitchFamily="18" charset="0"/>
                <a:cs typeface="Times New Roman" panose="02020603050405020304" pitchFamily="18" charset="0"/>
              </a:rPr>
              <a:t>которые традиционно испытывают финансовые затруднения из-за несвоевременного погашения долгов дебиторами и ограниченности доступных для них источников.</a:t>
            </a:r>
          </a:p>
          <a:p>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соответствии с конвенцией о международном факторинге, принятой в 1988 г. Международным институтом унификации частного права, </a:t>
            </a:r>
            <a:r>
              <a:rPr lang="ru-RU" dirty="0">
                <a:solidFill>
                  <a:schemeClr val="tx2"/>
                </a:solidFill>
                <a:latin typeface="Times New Roman" panose="02020603050405020304" pitchFamily="18" charset="0"/>
                <a:cs typeface="Times New Roman" panose="02020603050405020304" pitchFamily="18" charset="0"/>
              </a:rPr>
              <a:t>операция считается факторингом в том случае, если она удовлетворяет как минимум двум из четырех признаков:</a:t>
            </a:r>
          </a:p>
          <a:p>
            <a:r>
              <a:rPr lang="ru-RU" dirty="0">
                <a:latin typeface="Times New Roman" panose="02020603050405020304" pitchFamily="18" charset="0"/>
                <a:cs typeface="Times New Roman" panose="02020603050405020304" pitchFamily="18" charset="0"/>
              </a:rPr>
              <a:t>1) наличие кредитования в форме предварительной оплаты долговых требований;</a:t>
            </a:r>
          </a:p>
          <a:p>
            <a:r>
              <a:rPr lang="ru-RU" dirty="0">
                <a:latin typeface="Times New Roman" panose="02020603050405020304" pitchFamily="18" charset="0"/>
                <a:cs typeface="Times New Roman" panose="02020603050405020304" pitchFamily="18" charset="0"/>
              </a:rPr>
              <a:t>2) ведение бухгалтерского учета поставщиком, прежде всего учета реализации;</a:t>
            </a:r>
          </a:p>
          <a:p>
            <a:r>
              <a:rPr lang="ru-RU" dirty="0">
                <a:latin typeface="Times New Roman" panose="02020603050405020304" pitchFamily="18" charset="0"/>
                <a:cs typeface="Times New Roman" panose="02020603050405020304" pitchFamily="18" charset="0"/>
              </a:rPr>
              <a:t>3) инкассирование его задолженности;</a:t>
            </a:r>
          </a:p>
          <a:p>
            <a:r>
              <a:rPr lang="ru-RU" dirty="0">
                <a:latin typeface="Times New Roman" panose="02020603050405020304" pitchFamily="18" charset="0"/>
                <a:cs typeface="Times New Roman" panose="02020603050405020304" pitchFamily="18" charset="0"/>
              </a:rPr>
              <a:t>4) страхование поставщика от кредитного риска.</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14290"/>
            <a:ext cx="8501122" cy="646330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Цель факторинга</a:t>
            </a:r>
            <a:r>
              <a:rPr lang="ru-RU" dirty="0">
                <a:latin typeface="Times New Roman" panose="02020603050405020304" pitchFamily="18" charset="0"/>
                <a:cs typeface="Times New Roman" panose="02020603050405020304" pitchFamily="18" charset="0"/>
              </a:rPr>
              <a:t> — </a:t>
            </a:r>
            <a:r>
              <a:rPr lang="ru-RU" dirty="0">
                <a:solidFill>
                  <a:schemeClr val="tx2"/>
                </a:solidFill>
                <a:latin typeface="Times New Roman" panose="02020603050405020304" pitchFamily="18" charset="0"/>
                <a:cs typeface="Times New Roman" panose="02020603050405020304" pitchFamily="18" charset="0"/>
              </a:rPr>
              <a:t>устранение риска, являющегося неотъемлемой частью любой кредитной операции.</a:t>
            </a:r>
          </a:p>
          <a:p>
            <a:pPr algn="just"/>
            <a:r>
              <a:rPr lang="ru-RU" dirty="0">
                <a:latin typeface="Times New Roman" panose="02020603050405020304" pitchFamily="18" charset="0"/>
                <a:cs typeface="Times New Roman" panose="02020603050405020304" pitchFamily="18" charset="0"/>
              </a:rPr>
              <a:t>В странах с развитой рыночной экономикой серьезное внимание уделяется соблюдению сроков платежей. Деятельность факторинговых компаний и банковских факторинговых отделов как раз призвана решать проблемы рисков и сроков платежей в отношениях между поставщиками и </a:t>
            </a:r>
            <a:r>
              <a:rPr lang="en-US" dirty="0">
                <a:latin typeface="Times New Roman" panose="02020603050405020304" pitchFamily="18" charset="0"/>
                <a:cs typeface="Times New Roman" panose="02020603050405020304" pitchFamily="18" charset="0"/>
              </a:rPr>
              <a:t>no</a:t>
            </a:r>
            <a:r>
              <a:rPr lang="ru-RU" dirty="0">
                <a:latin typeface="Times New Roman" panose="02020603050405020304" pitchFamily="18" charset="0"/>
                <a:cs typeface="Times New Roman" panose="02020603050405020304" pitchFamily="18" charset="0"/>
              </a:rPr>
              <a:t>к</a:t>
            </a:r>
            <a:r>
              <a:rPr lang="en-US" dirty="0" err="1">
                <a:latin typeface="Times New Roman" panose="02020603050405020304" pitchFamily="18" charset="0"/>
                <a:cs typeface="Times New Roman" panose="02020603050405020304" pitchFamily="18" charset="0"/>
              </a:rPr>
              <a:t>yna</a:t>
            </a:r>
            <a:r>
              <a:rPr lang="ru-RU" dirty="0" err="1">
                <a:latin typeface="Times New Roman" panose="02020603050405020304" pitchFamily="18" charset="0"/>
                <a:cs typeface="Times New Roman" panose="02020603050405020304" pitchFamily="18" charset="0"/>
              </a:rPr>
              <a:t>телями</a:t>
            </a:r>
            <a:r>
              <a:rPr lang="ru-RU" dirty="0">
                <a:latin typeface="Times New Roman" panose="02020603050405020304" pitchFamily="18" charset="0"/>
                <a:cs typeface="Times New Roman" panose="02020603050405020304" pitchFamily="18" charset="0"/>
              </a:rPr>
              <a:t> и придавать этим отношениям большую устойчивость.</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Источниками формирования средств для факторинга:</a:t>
            </a:r>
            <a:r>
              <a:rPr lang="ru-RU" dirty="0">
                <a:latin typeface="Times New Roman" panose="02020603050405020304" pitchFamily="18" charset="0"/>
                <a:cs typeface="Times New Roman" panose="02020603050405020304" pitchFamily="18" charset="0"/>
              </a:rPr>
              <a:t> являются собственные средства банка и </a:t>
            </a:r>
            <a:r>
              <a:rPr lang="ru-RU" dirty="0" err="1">
                <a:latin typeface="Times New Roman" panose="02020603050405020304" pitchFamily="18" charset="0"/>
                <a:cs typeface="Times New Roman" panose="02020603050405020304" pitchFamily="18" charset="0"/>
              </a:rPr>
              <a:t>факторинговой</a:t>
            </a:r>
            <a:r>
              <a:rPr lang="ru-RU" dirty="0">
                <a:latin typeface="Times New Roman" panose="02020603050405020304" pitchFamily="18" charset="0"/>
                <a:cs typeface="Times New Roman" panose="02020603050405020304" pitchFamily="18" charset="0"/>
              </a:rPr>
              <a:t> компании (прибыль, фонды), привлеченные и заемные средства.</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При решении вопроса о заключении договора о </a:t>
            </a:r>
            <a:r>
              <a:rPr lang="ru-RU" dirty="0" err="1">
                <a:latin typeface="Times New Roman" panose="02020603050405020304" pitchFamily="18" charset="0"/>
                <a:cs typeface="Times New Roman" panose="02020603050405020304" pitchFamily="18" charset="0"/>
              </a:rPr>
              <a:t>факторинговом</a:t>
            </a:r>
            <a:r>
              <a:rPr lang="ru-RU" dirty="0">
                <a:latin typeface="Times New Roman" panose="02020603050405020304" pitchFamily="18" charset="0"/>
                <a:cs typeface="Times New Roman" panose="02020603050405020304" pitchFamily="18" charset="0"/>
              </a:rPr>
              <a:t> обслуживании с поставщиком необходимо установить и оценить следующее:</a:t>
            </a:r>
          </a:p>
          <a:p>
            <a:pPr algn="just"/>
            <a:r>
              <a:rPr lang="ru-RU" dirty="0">
                <a:latin typeface="Times New Roman" panose="02020603050405020304" pitchFamily="18" charset="0"/>
                <a:cs typeface="Times New Roman" panose="02020603050405020304" pitchFamily="18" charset="0"/>
              </a:rPr>
              <a:t> ■ конкурентоспособность продукции или услуг поставщика, наличие для нее надежной ниши на рынке;</a:t>
            </a:r>
          </a:p>
          <a:p>
            <a:pPr algn="just"/>
            <a:r>
              <a:rPr lang="ru-RU" dirty="0">
                <a:latin typeface="Times New Roman" panose="02020603050405020304" pitchFamily="18" charset="0"/>
                <a:cs typeface="Times New Roman" panose="02020603050405020304" pitchFamily="18" charset="0"/>
              </a:rPr>
              <a:t>■ темпы прироста выпуска продукции (или снижения) в краткосрочном и долгосрочном периодах;</a:t>
            </a:r>
          </a:p>
          <a:p>
            <a:pPr algn="just"/>
            <a:r>
              <a:rPr lang="ru-RU" dirty="0">
                <a:latin typeface="Times New Roman" panose="02020603050405020304" pitchFamily="18" charset="0"/>
                <a:cs typeface="Times New Roman" panose="02020603050405020304" pitchFamily="18" charset="0"/>
              </a:rPr>
              <a:t>■   уровень менеджмента;</a:t>
            </a:r>
          </a:p>
          <a:p>
            <a:pPr algn="just"/>
            <a:r>
              <a:rPr lang="ru-RU" dirty="0">
                <a:latin typeface="Times New Roman" panose="02020603050405020304" pitchFamily="18" charset="0"/>
                <a:cs typeface="Times New Roman" panose="02020603050405020304" pitchFamily="18" charset="0"/>
              </a:rPr>
              <a:t>■   уровень внутреннего контроля:</a:t>
            </a:r>
          </a:p>
          <a:p>
            <a:pPr algn="just"/>
            <a:r>
              <a:rPr lang="ru-RU" dirty="0">
                <a:latin typeface="Times New Roman" panose="02020603050405020304" pitchFamily="18" charset="0"/>
                <a:cs typeface="Times New Roman" panose="02020603050405020304" pitchFamily="18" charset="0"/>
              </a:rPr>
              <a:t>■   стабильность связей с контрагентами;</a:t>
            </a:r>
          </a:p>
          <a:p>
            <a:pPr algn="just"/>
            <a:r>
              <a:rPr lang="ru-RU" dirty="0">
                <a:latin typeface="Times New Roman" panose="02020603050405020304" pitchFamily="18" charset="0"/>
                <a:cs typeface="Times New Roman" panose="02020603050405020304" pitchFamily="18" charset="0"/>
              </a:rPr>
              <a:t>■   кредитоспособность покупателей товара. </a:t>
            </a:r>
          </a:p>
          <a:p>
            <a:pPr algn="just"/>
            <a:endParaRPr lang="ru-RU"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285728"/>
            <a:ext cx="8358246"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ru-RU" b="1" dirty="0">
                <a:latin typeface="Arial" pitchFamily="34" charset="0"/>
                <a:cs typeface="Arial" pitchFamily="34" charset="0"/>
              </a:rPr>
              <a:t>Ф</a:t>
            </a:r>
            <a:r>
              <a:rPr lang="ru-RU" b="1" dirty="0">
                <a:latin typeface="Times New Roman" panose="02020603050405020304" pitchFamily="18" charset="0"/>
                <a:cs typeface="Times New Roman" panose="02020603050405020304" pitchFamily="18" charset="0"/>
              </a:rPr>
              <a:t>акторинговые операции не производятся:</a:t>
            </a:r>
          </a:p>
          <a:p>
            <a:pPr algn="ct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по долговым обязательствам частных лиц;</a:t>
            </a:r>
          </a:p>
          <a:p>
            <a:pPr algn="just"/>
            <a:r>
              <a:rPr lang="ru-RU" dirty="0">
                <a:latin typeface="Times New Roman" panose="02020603050405020304" pitchFamily="18" charset="0"/>
                <a:cs typeface="Times New Roman" panose="02020603050405020304" pitchFamily="18" charset="0"/>
              </a:rPr>
              <a:t>—  по требованиям, предъявляемым бюджетным организациям;</a:t>
            </a:r>
          </a:p>
          <a:p>
            <a:pPr algn="just"/>
            <a:r>
              <a:rPr lang="ru-RU" dirty="0">
                <a:latin typeface="Times New Roman" panose="02020603050405020304" pitchFamily="18" charset="0"/>
                <a:cs typeface="Times New Roman" panose="02020603050405020304" pitchFamily="18" charset="0"/>
              </a:rPr>
              <a:t>—  по обязательствам неликвидных фирм;</a:t>
            </a:r>
          </a:p>
          <a:p>
            <a:pPr algn="just"/>
            <a:r>
              <a:rPr lang="ru-RU" dirty="0">
                <a:latin typeface="Times New Roman" panose="02020603050405020304" pitchFamily="18" charset="0"/>
                <a:cs typeface="Times New Roman" panose="02020603050405020304" pitchFamily="18" charset="0"/>
              </a:rPr>
              <a:t>— по обязательствам филиалов или отделений предприятий, организаций;</a:t>
            </a:r>
          </a:p>
          <a:p>
            <a:pPr algn="just"/>
            <a:r>
              <a:rPr lang="ru-RU" dirty="0">
                <a:latin typeface="Times New Roman" panose="02020603050405020304" pitchFamily="18" charset="0"/>
                <a:cs typeface="Times New Roman" panose="02020603050405020304" pitchFamily="18" charset="0"/>
              </a:rPr>
              <a:t>—  по договорам о продаже, в соответствия с которыми покупатель имеет право платить поэтапно и возвратить товар в течение определенного времени, а также при условии послепродажного обслуживания.</a:t>
            </a:r>
          </a:p>
          <a:p>
            <a:pPr algn="just"/>
            <a:r>
              <a:rPr lang="ru-RU" dirty="0">
                <a:latin typeface="Times New Roman" panose="02020603050405020304" pitchFamily="18" charset="0"/>
                <a:cs typeface="Times New Roman" panose="02020603050405020304" pitchFamily="18" charset="0"/>
              </a:rPr>
              <a:t> </a:t>
            </a:r>
          </a:p>
          <a:p>
            <a:pPr algn="just"/>
            <a:r>
              <a:rPr lang="ru-RU" b="1" dirty="0">
                <a:latin typeface="Times New Roman" panose="02020603050405020304" pitchFamily="18" charset="0"/>
                <a:cs typeface="Times New Roman" panose="02020603050405020304" pitchFamily="18" charset="0"/>
              </a:rPr>
              <a:t>Факторинг подразумевает</a:t>
            </a:r>
            <a:r>
              <a:rPr lang="ru-RU" dirty="0">
                <a:latin typeface="Times New Roman" panose="02020603050405020304" pitchFamily="18" charset="0"/>
                <a:cs typeface="Times New Roman" panose="02020603050405020304" pitchFamily="18" charset="0"/>
              </a:rPr>
              <a:t> постоянные отношения между банком и поставщиком, поскольку предполагает наблюдение и контроль за финансовым состоянием поставщика, а также платежеспособностью его покупателей.</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Факторинг может быть и без финансирования поставщика, когда фактор лишь обеспечивает (за комиссионные) платежи в сроки со стороны покупателей. В этом случае подобный факторинг должен быть отнесен к </a:t>
            </a:r>
            <a:r>
              <a:rPr lang="ru-RU" b="1" dirty="0">
                <a:latin typeface="Times New Roman" panose="02020603050405020304" pitchFamily="18" charset="0"/>
                <a:cs typeface="Times New Roman" panose="02020603050405020304" pitchFamily="18" charset="0"/>
              </a:rPr>
              <a:t>комиссионным, а не к </a:t>
            </a:r>
            <a:r>
              <a:rPr lang="ru-RU" i="1"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кредитным операциям.</a:t>
            </a:r>
          </a:p>
          <a:p>
            <a:pPr algn="just"/>
            <a:endParaRPr lang="ru-RU"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357166"/>
            <a:ext cx="8429684" cy="563231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Arial" pitchFamily="34" charset="0"/>
                <a:cs typeface="Arial" pitchFamily="34" charset="0"/>
              </a:rPr>
              <a:t>Факторинг с финансированием (кредитом) может быть двух видов:</a:t>
            </a:r>
          </a:p>
          <a:p>
            <a:pPr algn="just"/>
            <a:endParaRPr lang="ru-RU" b="1" dirty="0">
              <a:latin typeface="Arial" pitchFamily="34" charset="0"/>
              <a:cs typeface="Arial" pitchFamily="34" charset="0"/>
            </a:endParaRPr>
          </a:p>
          <a:p>
            <a:pPr algn="just"/>
            <a:r>
              <a:rPr lang="ru-RU" dirty="0">
                <a:latin typeface="Arial" pitchFamily="34" charset="0"/>
                <a:cs typeface="Arial" pitchFamily="34" charset="0"/>
              </a:rPr>
              <a:t>■   </a:t>
            </a:r>
            <a:r>
              <a:rPr lang="ru-RU" dirty="0">
                <a:solidFill>
                  <a:schemeClr val="tx2"/>
                </a:solidFill>
                <a:latin typeface="Arial" pitchFamily="34" charset="0"/>
                <a:cs typeface="Arial" pitchFamily="34" charset="0"/>
              </a:rPr>
              <a:t>открытый факторинг </a:t>
            </a:r>
            <a:r>
              <a:rPr lang="ru-RU" dirty="0">
                <a:latin typeface="Arial" pitchFamily="34" charset="0"/>
                <a:cs typeface="Arial" pitchFamily="34" charset="0"/>
              </a:rPr>
              <a:t>— это когда плательщик уведомляется о </a:t>
            </a:r>
            <a:r>
              <a:rPr lang="ru-RU" dirty="0" err="1">
                <a:latin typeface="Arial" pitchFamily="34" charset="0"/>
                <a:cs typeface="Arial" pitchFamily="34" charset="0"/>
              </a:rPr>
              <a:t>факторинговой</a:t>
            </a:r>
            <a:r>
              <a:rPr lang="ru-RU" dirty="0">
                <a:latin typeface="Arial" pitchFamily="34" charset="0"/>
                <a:cs typeface="Arial" pitchFamily="34" charset="0"/>
              </a:rPr>
              <a:t> операции;</a:t>
            </a:r>
          </a:p>
          <a:p>
            <a:pPr algn="just"/>
            <a:r>
              <a:rPr lang="ru-RU" dirty="0">
                <a:latin typeface="Arial" pitchFamily="34" charset="0"/>
                <a:cs typeface="Arial" pitchFamily="34" charset="0"/>
              </a:rPr>
              <a:t>■   </a:t>
            </a:r>
            <a:r>
              <a:rPr lang="ru-RU" dirty="0">
                <a:solidFill>
                  <a:schemeClr val="tx2"/>
                </a:solidFill>
                <a:latin typeface="Arial" pitchFamily="34" charset="0"/>
                <a:cs typeface="Arial" pitchFamily="34" charset="0"/>
              </a:rPr>
              <a:t>закрытый (или конфиденциальный) факторинг </a:t>
            </a:r>
            <a:r>
              <a:rPr lang="ru-RU" dirty="0">
                <a:latin typeface="Arial" pitchFamily="34" charset="0"/>
                <a:cs typeface="Arial" pitchFamily="34" charset="0"/>
              </a:rPr>
              <a:t>— контрагенты поставщика не уведомляются о </a:t>
            </a:r>
            <a:r>
              <a:rPr lang="ru-RU" dirty="0" err="1">
                <a:latin typeface="Arial" pitchFamily="34" charset="0"/>
                <a:cs typeface="Arial" pitchFamily="34" charset="0"/>
              </a:rPr>
              <a:t>факторинговой</a:t>
            </a:r>
            <a:r>
              <a:rPr lang="ru-RU" dirty="0">
                <a:latin typeface="Arial" pitchFamily="34" charset="0"/>
                <a:cs typeface="Arial" pitchFamily="34" charset="0"/>
              </a:rPr>
              <a:t> операции.</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По соглашению между сторонами в договоре может быть предусмотрено </a:t>
            </a:r>
            <a:r>
              <a:rPr lang="ru-RU" b="1" dirty="0">
                <a:latin typeface="Arial" pitchFamily="34" charset="0"/>
                <a:cs typeface="Arial" pitchFamily="34" charset="0"/>
              </a:rPr>
              <a:t>право регресса</a:t>
            </a:r>
            <a:r>
              <a:rPr lang="ru-RU" dirty="0">
                <a:latin typeface="Arial" pitchFamily="34" charset="0"/>
                <a:cs typeface="Arial" pitchFamily="34" charset="0"/>
              </a:rPr>
              <a:t> </a:t>
            </a:r>
            <a:r>
              <a:rPr lang="ru-RU" i="1" dirty="0">
                <a:latin typeface="Arial" pitchFamily="34" charset="0"/>
                <a:cs typeface="Arial" pitchFamily="34" charset="0"/>
              </a:rPr>
              <a:t>- </a:t>
            </a:r>
            <a:r>
              <a:rPr lang="ru-RU" dirty="0">
                <a:latin typeface="Arial" pitchFamily="34" charset="0"/>
                <a:cs typeface="Arial" pitchFamily="34" charset="0"/>
              </a:rPr>
              <a:t>возврата фактором не оплаченных покупателями счетов с требованием возмещения кредита. Однако в мировой практике факторинг с регрессом применяется редко. Обычно все риски </a:t>
            </a:r>
            <a:r>
              <a:rPr lang="ru-RU" dirty="0" err="1">
                <a:latin typeface="Arial" pitchFamily="34" charset="0"/>
                <a:cs typeface="Arial" pitchFamily="34" charset="0"/>
              </a:rPr>
              <a:t>факторинговые</a:t>
            </a:r>
            <a:r>
              <a:rPr lang="ru-RU" dirty="0">
                <a:latin typeface="Arial" pitchFamily="34" charset="0"/>
                <a:cs typeface="Arial" pitchFamily="34" charset="0"/>
              </a:rPr>
              <a:t> компании берут на себя.</a:t>
            </a:r>
          </a:p>
          <a:p>
            <a:pPr algn="just"/>
            <a:endParaRPr lang="ru-RU" dirty="0">
              <a:latin typeface="Arial" pitchFamily="34" charset="0"/>
              <a:cs typeface="Arial" pitchFamily="34" charset="0"/>
            </a:endParaRPr>
          </a:p>
          <a:p>
            <a:pPr algn="just"/>
            <a:r>
              <a:rPr lang="ru-RU" u="sng" dirty="0">
                <a:latin typeface="Arial" pitchFamily="34" charset="0"/>
                <a:cs typeface="Arial" pitchFamily="34" charset="0"/>
              </a:rPr>
              <a:t>В рамках факторинга могут предоставляться услуги</a:t>
            </a:r>
            <a:r>
              <a:rPr lang="ru-RU" dirty="0">
                <a:latin typeface="Arial" pitchFamily="34" charset="0"/>
                <a:cs typeface="Arial" pitchFamily="34" charset="0"/>
              </a:rPr>
              <a:t>: </a:t>
            </a:r>
          </a:p>
          <a:p>
            <a:pPr algn="just"/>
            <a:r>
              <a:rPr lang="ru-RU" dirty="0">
                <a:latin typeface="Arial" pitchFamily="34" charset="0"/>
                <a:cs typeface="Arial" pitchFamily="34" charset="0"/>
              </a:rPr>
              <a:t>—  ведение бухучета дебиторской задолженности;</a:t>
            </a:r>
          </a:p>
          <a:p>
            <a:pPr algn="just"/>
            <a:r>
              <a:rPr lang="ru-RU" dirty="0">
                <a:latin typeface="Arial" pitchFamily="34" charset="0"/>
                <a:cs typeface="Arial" pitchFamily="34" charset="0"/>
              </a:rPr>
              <a:t>—  консультации;</a:t>
            </a:r>
          </a:p>
          <a:p>
            <a:pPr algn="just"/>
            <a:r>
              <a:rPr lang="ru-RU" dirty="0">
                <a:latin typeface="Arial" pitchFamily="34" charset="0"/>
                <a:cs typeface="Arial" pitchFamily="34" charset="0"/>
              </a:rPr>
              <a:t>—  предоставление информации;</a:t>
            </a:r>
          </a:p>
          <a:p>
            <a:pPr algn="just"/>
            <a:r>
              <a:rPr lang="ru-RU" dirty="0">
                <a:latin typeface="Arial" pitchFamily="34" charset="0"/>
                <a:cs typeface="Arial" pitchFamily="34" charset="0"/>
              </a:rPr>
              <a:t>—  предоставление транспортных, складских и иных услуг;</a:t>
            </a:r>
          </a:p>
          <a:p>
            <a:pPr algn="just"/>
            <a:r>
              <a:rPr lang="ru-RU" dirty="0">
                <a:latin typeface="Arial" pitchFamily="34" charset="0"/>
                <a:cs typeface="Arial" pitchFamily="34" charset="0"/>
              </a:rPr>
              <a:t>—  другие услуги.</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8662" y="285728"/>
            <a:ext cx="7215238"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sz="2000" b="1" dirty="0">
              <a:solidFill>
                <a:srgbClr val="C00000"/>
              </a:solidFill>
              <a:latin typeface="Arial" pitchFamily="34" charset="0"/>
              <a:cs typeface="Arial" pitchFamily="34" charset="0"/>
            </a:endParaRPr>
          </a:p>
          <a:p>
            <a:pPr algn="ctr"/>
            <a:r>
              <a:rPr lang="ru-RU" sz="2000" b="1" dirty="0">
                <a:solidFill>
                  <a:srgbClr val="C00000"/>
                </a:solidFill>
                <a:latin typeface="Arial" pitchFamily="34" charset="0"/>
                <a:cs typeface="Arial" pitchFamily="34" charset="0"/>
              </a:rPr>
              <a:t>10.9. Форфейтинг</a:t>
            </a:r>
            <a:endParaRPr lang="ru-RU" sz="2000" dirty="0">
              <a:solidFill>
                <a:srgbClr val="C00000"/>
              </a:solidFill>
              <a:latin typeface="Arial" pitchFamily="34" charset="0"/>
              <a:cs typeface="Arial" pitchFamily="34" charset="0"/>
            </a:endParaRPr>
          </a:p>
          <a:p>
            <a:pPr algn="ctr"/>
            <a:endParaRPr lang="ru-RU" dirty="0"/>
          </a:p>
        </p:txBody>
      </p:sp>
      <p:sp>
        <p:nvSpPr>
          <p:cNvPr id="3" name="TextBox 2"/>
          <p:cNvSpPr txBox="1"/>
          <p:nvPr/>
        </p:nvSpPr>
        <p:spPr>
          <a:xfrm>
            <a:off x="500034" y="1428736"/>
            <a:ext cx="8286808" cy="507831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Arial" pitchFamily="34" charset="0"/>
                <a:cs typeface="Arial" pitchFamily="34" charset="0"/>
              </a:rPr>
              <a:t>Форфейтинг</a:t>
            </a:r>
            <a:r>
              <a:rPr lang="ru-RU" dirty="0">
                <a:latin typeface="Arial" pitchFamily="34" charset="0"/>
                <a:cs typeface="Arial" pitchFamily="34" charset="0"/>
              </a:rPr>
              <a:t> — операция при продаже в кредит в международной торговле. </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Банк (</a:t>
            </a:r>
            <a:r>
              <a:rPr lang="ru-RU" dirty="0" err="1">
                <a:latin typeface="Arial" pitchFamily="34" charset="0"/>
                <a:cs typeface="Arial" pitchFamily="34" charset="0"/>
              </a:rPr>
              <a:t>форфейтер</a:t>
            </a:r>
            <a:r>
              <a:rPr lang="ru-RU" dirty="0">
                <a:latin typeface="Arial" pitchFamily="34" charset="0"/>
                <a:cs typeface="Arial" pitchFamily="34" charset="0"/>
              </a:rPr>
              <a:t>) выкупает векселя (тратты) импортера сразу после поставки товара, обеспечивая экспортеру немедленный платеж стоимости товара за вычетом процента в свою пользу за услугу.</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Форфейтинг похож на факторинг, но используется в международных расчетах. Применение этого способа было </a:t>
            </a:r>
            <a:r>
              <a:rPr lang="ru-RU" dirty="0" err="1">
                <a:latin typeface="Arial" pitchFamily="34" charset="0"/>
                <a:cs typeface="Arial" pitchFamily="34" charset="0"/>
              </a:rPr>
              <a:t>ввызвано</a:t>
            </a:r>
            <a:r>
              <a:rPr lang="ru-RU" dirty="0">
                <a:latin typeface="Arial" pitchFamily="34" charset="0"/>
                <a:cs typeface="Arial" pitchFamily="34" charset="0"/>
              </a:rPr>
              <a:t> необходимостью стран Восточной Европы финансировать экспорт капитального оборудования, а иногда и </a:t>
            </a:r>
            <a:r>
              <a:rPr lang="ru-RU" i="1" dirty="0">
                <a:latin typeface="Arial" pitchFamily="34" charset="0"/>
                <a:cs typeface="Arial" pitchFamily="34" charset="0"/>
              </a:rPr>
              <a:t> </a:t>
            </a:r>
            <a:r>
              <a:rPr lang="ru-RU" dirty="0">
                <a:latin typeface="Arial" pitchFamily="34" charset="0"/>
                <a:cs typeface="Arial" pitchFamily="34" charset="0"/>
              </a:rPr>
              <a:t>производственных комплексов. А поскольку валюты стран часто были неконвертируемыми по рыночным ценам, а административная секретность препятствовала свободному потоку информации, то для того, чтобы способствовать торговле и обеспечить финансирование этих проектов, несколько банков Германии, Швейцарии и Австрии создали специальные подразделения, которые называются </a:t>
            </a:r>
            <a:r>
              <a:rPr lang="ru-RU" b="1" i="1" dirty="0" err="1">
                <a:latin typeface="Arial" pitchFamily="34" charset="0"/>
                <a:cs typeface="Arial" pitchFamily="34" charset="0"/>
              </a:rPr>
              <a:t>форфейторами</a:t>
            </a:r>
            <a:r>
              <a:rPr lang="ru-RU" i="1" dirty="0">
                <a:latin typeface="Arial" pitchFamily="34" charset="0"/>
                <a:cs typeface="Arial" pitchFamily="34" charset="0"/>
              </a:rPr>
              <a:t>.</a:t>
            </a:r>
            <a:endParaRPr lang="ru-RU" dirty="0">
              <a:latin typeface="Arial" pitchFamily="34" charset="0"/>
              <a:cs typeface="Arial" pitchFamily="34" charset="0"/>
            </a:endParaRP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357166"/>
            <a:ext cx="8358246" cy="618630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err="1">
                <a:latin typeface="Arial" pitchFamily="34" charset="0"/>
                <a:cs typeface="Arial" pitchFamily="34" charset="0"/>
              </a:rPr>
              <a:t>Форфейторы</a:t>
            </a:r>
            <a:r>
              <a:rPr lang="ru-RU" dirty="0">
                <a:latin typeface="Arial" pitchFamily="34" charset="0"/>
                <a:cs typeface="Arial" pitchFamily="34" charset="0"/>
              </a:rPr>
              <a:t> финансируют программы иностранных капиталовложений без права регресса к экспортеру. Это означает, что все риски потери средств, как и фактор, он берет на себя. </a:t>
            </a:r>
            <a:r>
              <a:rPr lang="ru-RU" dirty="0">
                <a:solidFill>
                  <a:schemeClr val="tx2"/>
                </a:solidFill>
                <a:latin typeface="Arial" pitchFamily="34" charset="0"/>
                <a:cs typeface="Arial" pitchFamily="34" charset="0"/>
              </a:rPr>
              <a:t>Термин «форфейтинг» происходит от французского термина, означающего «отдать право», в этом случае – право регресса против экспортера.</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Первым шагом к форфейтингу является достижение согласия между экспортером и импортером о цене и общей схеме выполнения неоплаты за программу капиталовложений. После этого экспортер связывается с </a:t>
            </a:r>
            <a:r>
              <a:rPr lang="ru-RU" dirty="0" err="1">
                <a:latin typeface="Arial" pitchFamily="34" charset="0"/>
                <a:cs typeface="Arial" pitchFamily="34" charset="0"/>
              </a:rPr>
              <a:t>форфейтором</a:t>
            </a:r>
            <a:r>
              <a:rPr lang="ru-RU" dirty="0">
                <a:latin typeface="Arial" pitchFamily="34" charset="0"/>
                <a:cs typeface="Arial" pitchFamily="34" charset="0"/>
              </a:rPr>
              <a:t>, и они совместно обсуждают условия контракта с тем, чтобы дисконтировать платежи импортера в валюте экспортера. Эти обязательства, как правило, должны быть гарантированы государственным банком или соответствующими правительственными агентствами. Затем долговые обязательства передается экспортеру, который дисконтирует их с </a:t>
            </a:r>
            <a:r>
              <a:rPr lang="ru-RU" dirty="0" err="1">
                <a:latin typeface="Arial" pitchFamily="34" charset="0"/>
                <a:cs typeface="Arial" pitchFamily="34" charset="0"/>
              </a:rPr>
              <a:t>форфейтором</a:t>
            </a:r>
            <a:r>
              <a:rPr lang="ru-RU" dirty="0">
                <a:latin typeface="Arial" pitchFamily="34" charset="0"/>
                <a:cs typeface="Arial" pitchFamily="34" charset="0"/>
              </a:rPr>
              <a:t>. После этого банк </a:t>
            </a:r>
            <a:r>
              <a:rPr lang="ru-RU" dirty="0" err="1">
                <a:latin typeface="Arial" pitchFamily="34" charset="0"/>
                <a:cs typeface="Arial" pitchFamily="34" charset="0"/>
              </a:rPr>
              <a:t>форфейтора</a:t>
            </a:r>
            <a:r>
              <a:rPr lang="ru-RU" dirty="0">
                <a:latin typeface="Arial" pitchFamily="34" charset="0"/>
                <a:cs typeface="Arial" pitchFamily="34" charset="0"/>
              </a:rPr>
              <a:t> может индоссировать эти обязательства и продать их на рынке международных обязательств.</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За исключением долгосрочной природы рассматриваемой сделки и предоставляемого финансирования, </a:t>
            </a:r>
            <a:r>
              <a:rPr lang="ru-RU" dirty="0">
                <a:solidFill>
                  <a:schemeClr val="tx2"/>
                </a:solidFill>
                <a:latin typeface="Arial" pitchFamily="34" charset="0"/>
                <a:cs typeface="Arial" pitchFamily="34" charset="0"/>
              </a:rPr>
              <a:t>форфейтинг выполняет те же функции, что и аккредитивная система в международных сделках</a:t>
            </a:r>
            <a:r>
              <a:rPr lang="ru-RU" dirty="0">
                <a:latin typeface="Arial" pitchFamily="34" charset="0"/>
                <a:cs typeface="Arial" pitchFamily="34" charset="0"/>
              </a:rPr>
              <a:t>. Экспортер в этом случае свободен от кредитного риска, импортер получает товары в кредит. Оба при этом не подвергаются риску обменных курсов.</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57224" y="285728"/>
            <a:ext cx="8001056" cy="64294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sz="2000" b="1" dirty="0">
              <a:solidFill>
                <a:srgbClr val="C00000"/>
              </a:solidFill>
              <a:latin typeface="Arial" pitchFamily="34" charset="0"/>
              <a:cs typeface="Arial" pitchFamily="34" charset="0"/>
            </a:endParaRPr>
          </a:p>
          <a:p>
            <a:pPr algn="ctr"/>
            <a:r>
              <a:rPr lang="ru-RU" sz="2000" b="1" dirty="0">
                <a:solidFill>
                  <a:srgbClr val="C00000"/>
                </a:solidFill>
                <a:latin typeface="Arial" pitchFamily="34" charset="0"/>
                <a:cs typeface="Arial" pitchFamily="34" charset="0"/>
              </a:rPr>
              <a:t>10.10. Кредит в международных экономических отношениях</a:t>
            </a:r>
            <a:endParaRPr lang="ru-RU" sz="2000" dirty="0">
              <a:solidFill>
                <a:srgbClr val="C00000"/>
              </a:solidFill>
              <a:latin typeface="Arial" pitchFamily="34" charset="0"/>
              <a:cs typeface="Arial" pitchFamily="34" charset="0"/>
            </a:endParaRPr>
          </a:p>
          <a:p>
            <a:pPr algn="ctr"/>
            <a:endParaRPr lang="ru-RU" dirty="0"/>
          </a:p>
        </p:txBody>
      </p:sp>
      <p:sp>
        <p:nvSpPr>
          <p:cNvPr id="3" name="TextBox 2"/>
          <p:cNvSpPr txBox="1"/>
          <p:nvPr/>
        </p:nvSpPr>
        <p:spPr>
          <a:xfrm>
            <a:off x="500034" y="1357298"/>
            <a:ext cx="8358246"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Arial" pitchFamily="34" charset="0"/>
                <a:cs typeface="Arial" pitchFamily="34" charset="0"/>
              </a:rPr>
              <a:t>Международный кредит</a:t>
            </a:r>
            <a:r>
              <a:rPr lang="ru-RU" dirty="0">
                <a:latin typeface="Arial" pitchFamily="34" charset="0"/>
                <a:cs typeface="Arial" pitchFamily="34" charset="0"/>
              </a:rPr>
              <a:t> — это различные формы кредита в международных отношениях.</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Международный кредит возник в </a:t>
            </a:r>
            <a:r>
              <a:rPr lang="en-US" dirty="0">
                <a:latin typeface="Arial" pitchFamily="34" charset="0"/>
                <a:cs typeface="Arial" pitchFamily="34" charset="0"/>
              </a:rPr>
              <a:t>XIV</a:t>
            </a:r>
            <a:r>
              <a:rPr lang="ru-RU" dirty="0">
                <a:latin typeface="Arial" pitchFamily="34" charset="0"/>
                <a:cs typeface="Arial" pitchFamily="34" charset="0"/>
              </a:rPr>
              <a:t>—</a:t>
            </a:r>
            <a:r>
              <a:rPr lang="en-US" dirty="0">
                <a:latin typeface="Arial" pitchFamily="34" charset="0"/>
                <a:cs typeface="Arial" pitchFamily="34" charset="0"/>
              </a:rPr>
              <a:t>XV</a:t>
            </a:r>
            <a:r>
              <a:rPr lang="ru-RU" dirty="0">
                <a:latin typeface="Arial" pitchFamily="34" charset="0"/>
                <a:cs typeface="Arial" pitchFamily="34" charset="0"/>
              </a:rPr>
              <a:t> вв. в мировой торговле.</a:t>
            </a:r>
          </a:p>
          <a:p>
            <a:pPr algn="just"/>
            <a:r>
              <a:rPr lang="ru-RU" dirty="0">
                <a:latin typeface="Arial" pitchFamily="34" charset="0"/>
                <a:cs typeface="Arial" pitchFamily="34" charset="0"/>
              </a:rPr>
              <a:t>В настоящее время в связи с глобализацией мировой экономики международный кредит приобрел важнейшее значение.</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Функционирует международный кредит на тех же </a:t>
            </a:r>
            <a:r>
              <a:rPr lang="ru-RU" dirty="0">
                <a:solidFill>
                  <a:schemeClr val="tx2"/>
                </a:solidFill>
                <a:latin typeface="Arial" pitchFamily="34" charset="0"/>
                <a:cs typeface="Arial" pitchFamily="34" charset="0"/>
              </a:rPr>
              <a:t>принципах платности, возвратности, дифференцированности, обеспеченности.</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Международный кредит является необходимым элементом функционирования мировой экономики, являясь инструментом финансирования международных торговых отношений и финансовых потребностей стран.</a:t>
            </a:r>
          </a:p>
          <a:p>
            <a:pPr algn="just"/>
            <a:endParaRPr lang="ru-RU" dirty="0">
              <a:latin typeface="Arial" pitchFamily="34" charset="0"/>
              <a:cs typeface="Arial" pitchFamily="34" charset="0"/>
            </a:endParaRPr>
          </a:p>
          <a:p>
            <a:pPr algn="just"/>
            <a:r>
              <a:rPr lang="ru-RU" dirty="0">
                <a:latin typeface="Arial" pitchFamily="34" charset="0"/>
                <a:cs typeface="Arial" pitchFamily="34" charset="0"/>
              </a:rPr>
              <a:t>Международный кредит выполняет важнейшую функцию </a:t>
            </a:r>
            <a:r>
              <a:rPr lang="ru-RU" dirty="0">
                <a:solidFill>
                  <a:schemeClr val="tx2"/>
                </a:solidFill>
                <a:latin typeface="Arial" pitchFamily="34" charset="0"/>
                <a:cs typeface="Arial" pitchFamily="34" charset="0"/>
              </a:rPr>
              <a:t>инвестирования мировой экономики,</a:t>
            </a:r>
            <a:r>
              <a:rPr lang="ru-RU" dirty="0">
                <a:latin typeface="Arial" pitchFamily="34" charset="0"/>
                <a:cs typeface="Arial" pitchFamily="34" charset="0"/>
              </a:rPr>
              <a:t> а также </a:t>
            </a:r>
            <a:r>
              <a:rPr lang="ru-RU" dirty="0">
                <a:solidFill>
                  <a:schemeClr val="tx2"/>
                </a:solidFill>
                <a:latin typeface="Arial" pitchFamily="34" charset="0"/>
                <a:cs typeface="Arial" pitchFamily="34" charset="0"/>
              </a:rPr>
              <a:t>обеспечивает </a:t>
            </a:r>
            <a:r>
              <a:rPr lang="ru-RU" dirty="0" err="1">
                <a:solidFill>
                  <a:schemeClr val="tx2"/>
                </a:solidFill>
                <a:latin typeface="Arial" pitchFamily="34" charset="0"/>
                <a:cs typeface="Arial" pitchFamily="34" charset="0"/>
              </a:rPr>
              <a:t>переток</a:t>
            </a:r>
            <a:r>
              <a:rPr lang="ru-RU" dirty="0">
                <a:solidFill>
                  <a:schemeClr val="tx2"/>
                </a:solidFill>
                <a:latin typeface="Arial" pitchFamily="34" charset="0"/>
                <a:cs typeface="Arial" pitchFamily="34" charset="0"/>
              </a:rPr>
              <a:t> средств в наиболее прибыльные и перспективные регионы, страны мира, отрасли и предприятия.</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332656"/>
            <a:ext cx="7143800" cy="64294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b="1" dirty="0">
              <a:solidFill>
                <a:srgbClr val="C00000"/>
              </a:solidFill>
            </a:endParaRPr>
          </a:p>
          <a:p>
            <a:pPr algn="ctr"/>
            <a:r>
              <a:rPr lang="ru-RU" b="1" dirty="0">
                <a:solidFill>
                  <a:srgbClr val="C00000"/>
                </a:solidFill>
                <a:latin typeface="Times New Roman" panose="02020603050405020304" pitchFamily="18" charset="0"/>
                <a:cs typeface="Times New Roman" panose="02020603050405020304" pitchFamily="18" charset="0"/>
              </a:rPr>
              <a:t>1. Формы кредита</a:t>
            </a:r>
            <a:r>
              <a:rPr lang="ru-RU" dirty="0">
                <a:solidFill>
                  <a:srgbClr val="C0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p>
          <a:p>
            <a:pPr algn="ctr"/>
            <a:endParaRPr lang="ru-RU" dirty="0"/>
          </a:p>
        </p:txBody>
      </p:sp>
      <p:sp>
        <p:nvSpPr>
          <p:cNvPr id="3" name="TextBox 2"/>
          <p:cNvSpPr txBox="1"/>
          <p:nvPr/>
        </p:nvSpPr>
        <p:spPr>
          <a:xfrm>
            <a:off x="428596" y="1124744"/>
            <a:ext cx="8607900" cy="59093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sz="2000" dirty="0">
                <a:latin typeface="Times New Roman" panose="02020603050405020304" pitchFamily="18" charset="0"/>
                <a:cs typeface="Times New Roman" panose="02020603050405020304" pitchFamily="18" charset="0"/>
              </a:rPr>
              <a:t>Различают следующие формы кредита в зависимости характера ссуженной стоимости, кредитора и заемщика и целевых потребностей заемщика.</a:t>
            </a:r>
          </a:p>
          <a:p>
            <a:pPr algn="just"/>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Инвестиционные налоговые кредиты</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кредиты</a:t>
            </a:r>
            <a:r>
              <a:rPr lang="ru-RU" sz="2000" dirty="0">
                <a:latin typeface="Times New Roman" panose="02020603050405020304" pitchFamily="18" charset="0"/>
                <a:cs typeface="Times New Roman" panose="02020603050405020304" pitchFamily="18" charset="0"/>
              </a:rPr>
              <a:t> на развитие в форме снижения налоговых платежей на определенный срок с последующим погашением недоимки и процентов по кредиту.</a:t>
            </a:r>
          </a:p>
          <a:p>
            <a:pPr algn="just"/>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Налоговые краткосрочные кредиты</a:t>
            </a:r>
            <a:r>
              <a:rPr lang="ru-RU" sz="2000" dirty="0">
                <a:latin typeface="Times New Roman" panose="02020603050405020304" pitchFamily="18" charset="0"/>
                <a:cs typeface="Times New Roman" panose="02020603050405020304" pitchFamily="18" charset="0"/>
              </a:rPr>
              <a:t> — отсрочка и рассрочка по уплате налогов на срок 3-12 месяцев.</a:t>
            </a:r>
          </a:p>
          <a:p>
            <a:pPr algn="just"/>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Товарный кредит (ТК)</a:t>
            </a:r>
            <a:r>
              <a:rPr lang="ru-RU" sz="2000" dirty="0">
                <a:latin typeface="Times New Roman" panose="02020603050405020304" pitchFamily="18" charset="0"/>
                <a:cs typeface="Times New Roman" panose="02020603050405020304" pitchFamily="18" charset="0"/>
              </a:rPr>
              <a:t> — предоставление товаров и вещей в долг. Сторонами заключается договор, предусматривающий обязанность одной стороны предоставить другой стороне вещи, определенные родовыми признаками (договор товарного кредита). Условия о количестве, об ассортименте, о комплектности, о качестве, о таре и (или) об упаковке предоставляемых вещей должны исполняться в соответствии с правилами о договоре купли-продажи товаров (ГК РФ - статьи 465-485),если иное не предусмотрено договором товарного кредита.</a:t>
            </a:r>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14290"/>
            <a:ext cx="8572560" cy="646330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ru-RU" b="1" dirty="0">
                <a:latin typeface="Arial" pitchFamily="34" charset="0"/>
                <a:cs typeface="Arial" pitchFamily="34" charset="0"/>
              </a:rPr>
              <a:t>Международный кредит выполняет функции:</a:t>
            </a:r>
          </a:p>
          <a:p>
            <a:pPr algn="ctr"/>
            <a:endParaRPr lang="ru-RU" b="1" dirty="0">
              <a:latin typeface="Arial" pitchFamily="34" charset="0"/>
              <a:cs typeface="Arial" pitchFamily="34" charset="0"/>
            </a:endParaRPr>
          </a:p>
          <a:p>
            <a:r>
              <a:rPr lang="ru-RU" dirty="0">
                <a:latin typeface="Arial" pitchFamily="34" charset="0"/>
                <a:cs typeface="Arial" pitchFamily="34" charset="0"/>
              </a:rPr>
              <a:t>—  аккумуляции денежных средств для финансирования глобальных проектов;</a:t>
            </a:r>
          </a:p>
          <a:p>
            <a:r>
              <a:rPr lang="ru-RU" dirty="0">
                <a:latin typeface="Arial" pitchFamily="34" charset="0"/>
                <a:cs typeface="Arial" pitchFamily="34" charset="0"/>
              </a:rPr>
              <a:t>— перераспределения денежных средств между регионами и странами;</a:t>
            </a:r>
          </a:p>
          <a:p>
            <a:r>
              <a:rPr lang="ru-RU" dirty="0">
                <a:latin typeface="Arial" pitchFamily="34" charset="0"/>
                <a:cs typeface="Arial" pitchFamily="34" charset="0"/>
              </a:rPr>
              <a:t>—  поддержки стран с кризисными экономиками (кредиты МВФ, Мирового банка и др.);</a:t>
            </a:r>
          </a:p>
          <a:p>
            <a:r>
              <a:rPr lang="ru-RU" dirty="0">
                <a:latin typeface="Arial" pitchFamily="34" charset="0"/>
                <a:cs typeface="Arial" pitchFamily="34" charset="0"/>
              </a:rPr>
              <a:t>— реструктуризации экономик стран, в том числе развивающихся стран (кредиты Мирового банка, ЕБРР, бан­ков развития, государств, коммерческих банков и кор­пораций и др.);</a:t>
            </a:r>
          </a:p>
          <a:p>
            <a:r>
              <a:rPr lang="ru-RU" dirty="0">
                <a:latin typeface="Arial" pitchFamily="34" charset="0"/>
                <a:cs typeface="Arial" pitchFamily="34" charset="0"/>
              </a:rPr>
              <a:t>—  функцию инвестирования мировой экономики;</a:t>
            </a:r>
          </a:p>
          <a:p>
            <a:r>
              <a:rPr lang="ru-RU" dirty="0">
                <a:latin typeface="Arial" pitchFamily="34" charset="0"/>
                <a:cs typeface="Arial" pitchFamily="34" charset="0"/>
              </a:rPr>
              <a:t>—  регулирования экономик стран мира.</a:t>
            </a:r>
          </a:p>
          <a:p>
            <a:endParaRPr lang="ru-RU" dirty="0">
              <a:latin typeface="Arial" pitchFamily="34" charset="0"/>
              <a:cs typeface="Arial" pitchFamily="34" charset="0"/>
            </a:endParaRPr>
          </a:p>
          <a:p>
            <a:pPr algn="ctr"/>
            <a:r>
              <a:rPr lang="ru-RU" b="1" dirty="0">
                <a:latin typeface="Arial" pitchFamily="34" charset="0"/>
                <a:cs typeface="Arial" pitchFamily="34" charset="0"/>
              </a:rPr>
              <a:t>По форме международные кредиты можно разделить:</a:t>
            </a:r>
          </a:p>
          <a:p>
            <a:endParaRPr lang="ru-RU" b="1" dirty="0">
              <a:latin typeface="Arial" pitchFamily="34" charset="0"/>
              <a:cs typeface="Arial" pitchFamily="34" charset="0"/>
            </a:endParaRPr>
          </a:p>
          <a:p>
            <a:r>
              <a:rPr lang="ru-RU" dirty="0">
                <a:latin typeface="Arial" pitchFamily="34" charset="0"/>
                <a:cs typeface="Arial" pitchFamily="34" charset="0"/>
              </a:rPr>
              <a:t>■   </a:t>
            </a:r>
            <a:r>
              <a:rPr lang="ru-RU" dirty="0">
                <a:solidFill>
                  <a:schemeClr val="tx2"/>
                </a:solidFill>
                <a:latin typeface="Arial" pitchFamily="34" charset="0"/>
                <a:cs typeface="Arial" pitchFamily="34" charset="0"/>
              </a:rPr>
              <a:t>по источникам </a:t>
            </a:r>
            <a:r>
              <a:rPr lang="ru-RU" dirty="0">
                <a:latin typeface="Arial" pitchFamily="34" charset="0"/>
                <a:cs typeface="Arial" pitchFamily="34" charset="0"/>
              </a:rPr>
              <a:t>— внутренние и внешние;</a:t>
            </a:r>
          </a:p>
          <a:p>
            <a:r>
              <a:rPr lang="ru-RU" dirty="0">
                <a:latin typeface="Arial" pitchFamily="34" charset="0"/>
                <a:cs typeface="Arial" pitchFamily="34" charset="0"/>
              </a:rPr>
              <a:t>■   </a:t>
            </a:r>
            <a:r>
              <a:rPr lang="ru-RU" dirty="0">
                <a:solidFill>
                  <a:schemeClr val="tx2"/>
                </a:solidFill>
                <a:latin typeface="Arial" pitchFamily="34" charset="0"/>
                <a:cs typeface="Arial" pitchFamily="34" charset="0"/>
              </a:rPr>
              <a:t>по назначению </a:t>
            </a:r>
            <a:r>
              <a:rPr lang="ru-RU" dirty="0">
                <a:latin typeface="Arial" pitchFamily="34" charset="0"/>
                <a:cs typeface="Arial" pitchFamily="34" charset="0"/>
              </a:rPr>
              <a:t>— коммерческие кредиты, непосредственно связанные с внешней торговлей и услугами; кредиты в форме прямых инвестиций и смешанные кредиты;</a:t>
            </a:r>
          </a:p>
          <a:p>
            <a:r>
              <a:rPr lang="ru-RU" dirty="0">
                <a:latin typeface="Arial" pitchFamily="34" charset="0"/>
                <a:cs typeface="Arial" pitchFamily="34" charset="0"/>
              </a:rPr>
              <a:t>■   </a:t>
            </a:r>
            <a:r>
              <a:rPr lang="ru-RU" dirty="0">
                <a:solidFill>
                  <a:schemeClr val="tx2"/>
                </a:solidFill>
                <a:latin typeface="Arial" pitchFamily="34" charset="0"/>
                <a:cs typeface="Arial" pitchFamily="34" charset="0"/>
              </a:rPr>
              <a:t>по видам </a:t>
            </a:r>
            <a:r>
              <a:rPr lang="ru-RU" dirty="0">
                <a:latin typeface="Arial" pitchFamily="34" charset="0"/>
                <a:cs typeface="Arial" pitchFamily="34" charset="0"/>
              </a:rPr>
              <a:t>— товарные, которые предоставляются экспортерами импортерам в виде отсрочки платежа за проданные товары и оказанные услуги; валютные, предоставляемые банками в денежной форме.</a:t>
            </a:r>
          </a:p>
          <a:p>
            <a:endParaRPr lang="ru-RU"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285728"/>
            <a:ext cx="8215370" cy="59093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ru-RU" dirty="0">
                <a:solidFill>
                  <a:schemeClr val="tx2"/>
                </a:solidFill>
                <a:latin typeface="Arial" pitchFamily="34" charset="0"/>
                <a:cs typeface="Arial" pitchFamily="34" charset="0"/>
              </a:rPr>
              <a:t>■   по валюте займа;</a:t>
            </a:r>
          </a:p>
          <a:p>
            <a:r>
              <a:rPr lang="ru-RU" dirty="0">
                <a:solidFill>
                  <a:schemeClr val="tx2"/>
                </a:solidFill>
                <a:latin typeface="Arial" pitchFamily="34" charset="0"/>
                <a:cs typeface="Arial" pitchFamily="34" charset="0"/>
              </a:rPr>
              <a:t>■  по обеспеченности;</a:t>
            </a:r>
          </a:p>
          <a:p>
            <a:pPr algn="just"/>
            <a:r>
              <a:rPr lang="ru-RU" dirty="0">
                <a:solidFill>
                  <a:schemeClr val="tx2"/>
                </a:solidFill>
                <a:latin typeface="Arial" pitchFamily="34" charset="0"/>
                <a:cs typeface="Arial" pitchFamily="34" charset="0"/>
              </a:rPr>
              <a:t>■   по форме предоставления </a:t>
            </a:r>
            <a:r>
              <a:rPr lang="ru-RU" dirty="0">
                <a:latin typeface="Arial" pitchFamily="34" charset="0"/>
                <a:cs typeface="Arial" pitchFamily="34" charset="0"/>
              </a:rPr>
              <a:t>— наличные (зачисленные на счет и в распоряжение должника), акцептные (при акцепте тратты импортером или банком), депозитные сертификаты, облигационные займы, консорциальные кредиты:</a:t>
            </a:r>
          </a:p>
          <a:p>
            <a:pPr algn="just"/>
            <a:r>
              <a:rPr lang="ru-RU" dirty="0">
                <a:solidFill>
                  <a:schemeClr val="tx2"/>
                </a:solidFill>
                <a:latin typeface="Arial" pitchFamily="34" charset="0"/>
                <a:cs typeface="Arial" pitchFamily="34" charset="0"/>
              </a:rPr>
              <a:t> ■ по срокам </a:t>
            </a:r>
            <a:r>
              <a:rPr lang="ru-RU" dirty="0">
                <a:latin typeface="Arial" pitchFamily="34" charset="0"/>
                <a:cs typeface="Arial" pitchFamily="34" charset="0"/>
              </a:rPr>
              <a:t>— сверхсрочные (суточные, недельные, до трех месяцев), краткосрочные - до одного года), среднесрочные (от года до пяти лет), долгосрочные (свыше пяти лет).</a:t>
            </a:r>
          </a:p>
          <a:p>
            <a:pPr algn="just"/>
            <a:endParaRPr lang="ru-RU" dirty="0">
              <a:latin typeface="Arial" pitchFamily="34" charset="0"/>
              <a:cs typeface="Arial" pitchFamily="34" charset="0"/>
            </a:endParaRPr>
          </a:p>
          <a:p>
            <a:pPr algn="just"/>
            <a:r>
              <a:rPr lang="ru-RU" dirty="0">
                <a:solidFill>
                  <a:schemeClr val="tx2"/>
                </a:solidFill>
                <a:latin typeface="Arial" pitchFamily="34" charset="0"/>
                <a:cs typeface="Arial" pitchFamily="34" charset="0"/>
              </a:rPr>
              <a:t>Особо важное значение международный кредит имеет для краткосрочного кредитования экспорта и импорта. </a:t>
            </a:r>
            <a:r>
              <a:rPr lang="ru-RU" dirty="0">
                <a:latin typeface="Arial" pitchFamily="34" charset="0"/>
                <a:cs typeface="Arial" pitchFamily="34" charset="0"/>
              </a:rPr>
              <a:t>В этом случае используются в основном коммерческая и банковская формы кредита. </a:t>
            </a:r>
          </a:p>
          <a:p>
            <a:pPr algn="just"/>
            <a:r>
              <a:rPr lang="ru-RU" dirty="0">
                <a:solidFill>
                  <a:schemeClr val="tx2"/>
                </a:solidFill>
                <a:latin typeface="Arial" pitchFamily="34" charset="0"/>
                <a:cs typeface="Arial" pitchFamily="34" charset="0"/>
              </a:rPr>
              <a:t>Используются также:</a:t>
            </a:r>
          </a:p>
          <a:p>
            <a:r>
              <a:rPr lang="ru-RU" dirty="0">
                <a:latin typeface="Arial" pitchFamily="34" charset="0"/>
                <a:cs typeface="Arial" pitchFamily="34" charset="0"/>
              </a:rPr>
              <a:t>—  кредитная линия;</a:t>
            </a:r>
          </a:p>
          <a:p>
            <a:r>
              <a:rPr lang="ru-RU" dirty="0">
                <a:latin typeface="Arial" pitchFamily="34" charset="0"/>
                <a:cs typeface="Arial" pitchFamily="34" charset="0"/>
              </a:rPr>
              <a:t>—  факторинг;</a:t>
            </a:r>
          </a:p>
          <a:p>
            <a:r>
              <a:rPr lang="ru-RU" dirty="0">
                <a:latin typeface="Arial" pitchFamily="34" charset="0"/>
                <a:cs typeface="Arial" pitchFamily="34" charset="0"/>
              </a:rPr>
              <a:t>—  форфейтинг (экспортер передает права по требованиям банку- </a:t>
            </a:r>
          </a:p>
          <a:p>
            <a:r>
              <a:rPr lang="ru-RU" dirty="0">
                <a:latin typeface="Arial" pitchFamily="34" charset="0"/>
                <a:cs typeface="Arial" pitchFamily="34" charset="0"/>
              </a:rPr>
              <a:t>       </a:t>
            </a:r>
            <a:r>
              <a:rPr lang="ru-RU" dirty="0" err="1">
                <a:latin typeface="Arial" pitchFamily="34" charset="0"/>
                <a:cs typeface="Arial" pitchFamily="34" charset="0"/>
              </a:rPr>
              <a:t>форфейтеру</a:t>
            </a:r>
            <a:r>
              <a:rPr lang="ru-RU" dirty="0">
                <a:latin typeface="Arial" pitchFamily="34" charset="0"/>
                <a:cs typeface="Arial" pitchFamily="34" charset="0"/>
              </a:rPr>
              <a:t>);</a:t>
            </a:r>
          </a:p>
          <a:p>
            <a:r>
              <a:rPr lang="ru-RU" dirty="0">
                <a:latin typeface="Arial" pitchFamily="34" charset="0"/>
                <a:cs typeface="Arial" pitchFamily="34" charset="0"/>
              </a:rPr>
              <a:t>—  лизинг;</a:t>
            </a:r>
          </a:p>
          <a:p>
            <a:r>
              <a:rPr lang="ru-RU" dirty="0">
                <a:latin typeface="Arial" pitchFamily="34" charset="0"/>
                <a:cs typeface="Arial" pitchFamily="34" charset="0"/>
              </a:rPr>
              <a:t>—  компенсационные сделки (компенсация взаимными по­ставками товаров).</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0"/>
            <a:ext cx="8501122" cy="69545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ru-RU" b="1" i="1" dirty="0">
                <a:latin typeface="Arial" pitchFamily="34" charset="0"/>
                <a:cs typeface="Arial" pitchFamily="34" charset="0"/>
              </a:rPr>
              <a:t>Вопросы и задания</a:t>
            </a:r>
            <a:endParaRPr lang="ru-RU" dirty="0">
              <a:latin typeface="Arial" pitchFamily="34" charset="0"/>
              <a:cs typeface="Arial" pitchFamily="34" charset="0"/>
            </a:endParaRPr>
          </a:p>
          <a:p>
            <a:r>
              <a:rPr lang="ru-RU" dirty="0">
                <a:latin typeface="Arial" pitchFamily="34" charset="0"/>
                <a:cs typeface="Arial" pitchFamily="34" charset="0"/>
              </a:rPr>
              <a:t> 1. Перечислите формы кредита в зависимости от характера ссуженной стоимости.</a:t>
            </a:r>
          </a:p>
          <a:p>
            <a:r>
              <a:rPr lang="ru-RU" dirty="0">
                <a:latin typeface="Arial" pitchFamily="34" charset="0"/>
                <a:cs typeface="Arial" pitchFamily="34" charset="0"/>
              </a:rPr>
              <a:t> 2. Перечислите формы кредита в зависимости от типа кредитора.</a:t>
            </a:r>
          </a:p>
          <a:p>
            <a:r>
              <a:rPr lang="ru-RU" dirty="0">
                <a:latin typeface="Arial" pitchFamily="34" charset="0"/>
                <a:cs typeface="Arial" pitchFamily="34" charset="0"/>
              </a:rPr>
              <a:t> 3. Перечислите формы кредита в зависимости от целевых потребностей заемщика.</a:t>
            </a:r>
          </a:p>
          <a:p>
            <a:r>
              <a:rPr lang="ru-RU" dirty="0">
                <a:latin typeface="Arial" pitchFamily="34" charset="0"/>
                <a:cs typeface="Arial" pitchFamily="34" charset="0"/>
              </a:rPr>
              <a:t> 4. Почему помимо банковского вида кредитования возникли другие формы кредитования? </a:t>
            </a:r>
          </a:p>
          <a:p>
            <a:r>
              <a:rPr lang="ru-RU" dirty="0">
                <a:latin typeface="Arial" pitchFamily="34" charset="0"/>
                <a:cs typeface="Arial" pitchFamily="34" charset="0"/>
              </a:rPr>
              <a:t>5.  Что такое учет векселей?  Какие вексельные кредиты вы знаете? </a:t>
            </a:r>
          </a:p>
          <a:p>
            <a:r>
              <a:rPr lang="ru-RU" dirty="0">
                <a:latin typeface="Arial" pitchFamily="34" charset="0"/>
                <a:cs typeface="Arial" pitchFamily="34" charset="0"/>
              </a:rPr>
              <a:t> 6. В чем суть ссуды под залог векселей, и каковы ее отличия от операции учета векселей?  </a:t>
            </a:r>
          </a:p>
          <a:p>
            <a:r>
              <a:rPr lang="ru-RU" dirty="0">
                <a:latin typeface="Arial" pitchFamily="34" charset="0"/>
                <a:cs typeface="Arial" pitchFamily="34" charset="0"/>
              </a:rPr>
              <a:t>7. В чем суть кредита в виде банковских векселей? </a:t>
            </a:r>
          </a:p>
          <a:p>
            <a:pPr lvl="0"/>
            <a:r>
              <a:rPr lang="ru-RU" dirty="0">
                <a:latin typeface="Arial" pitchFamily="34" charset="0"/>
                <a:cs typeface="Arial" pitchFamily="34" charset="0"/>
              </a:rPr>
              <a:t>В чем суть коммерческого кредита? </a:t>
            </a:r>
          </a:p>
          <a:p>
            <a:pPr lvl="0"/>
            <a:r>
              <a:rPr lang="ru-RU" dirty="0">
                <a:latin typeface="Arial" pitchFamily="34" charset="0"/>
                <a:cs typeface="Arial" pitchFamily="34" charset="0"/>
              </a:rPr>
              <a:t> В чем суть связанного кредита?   </a:t>
            </a:r>
          </a:p>
          <a:p>
            <a:pPr lvl="0"/>
            <a:r>
              <a:rPr lang="ru-RU" dirty="0">
                <a:latin typeface="Arial" pitchFamily="34" charset="0"/>
                <a:cs typeface="Arial" pitchFamily="34" charset="0"/>
              </a:rPr>
              <a:t>В чем суть ипотечного кредита?  </a:t>
            </a:r>
          </a:p>
          <a:p>
            <a:pPr lvl="0"/>
            <a:r>
              <a:rPr lang="ru-RU" dirty="0">
                <a:latin typeface="Arial" pitchFamily="34" charset="0"/>
                <a:cs typeface="Arial" pitchFamily="34" charset="0"/>
              </a:rPr>
              <a:t>В чем суть потребительского кредита? </a:t>
            </a:r>
          </a:p>
          <a:p>
            <a:pPr lvl="0"/>
            <a:r>
              <a:rPr lang="ru-RU" dirty="0">
                <a:latin typeface="Arial" pitchFamily="34" charset="0"/>
                <a:cs typeface="Arial" pitchFamily="34" charset="0"/>
              </a:rPr>
              <a:t>Что такое факторинг? </a:t>
            </a:r>
          </a:p>
          <a:p>
            <a:r>
              <a:rPr lang="ru-RU" dirty="0">
                <a:latin typeface="Arial" pitchFamily="34" charset="0"/>
                <a:cs typeface="Arial" pitchFamily="34" charset="0"/>
              </a:rPr>
              <a:t>13.   Что такое лизинг?</a:t>
            </a:r>
          </a:p>
          <a:p>
            <a:r>
              <a:rPr lang="ru-RU" dirty="0">
                <a:latin typeface="Arial" pitchFamily="34" charset="0"/>
                <a:cs typeface="Arial" pitchFamily="34" charset="0"/>
              </a:rPr>
              <a:t>14.   Каковы особенности аккредитива как формы кредита?</a:t>
            </a:r>
          </a:p>
          <a:p>
            <a:r>
              <a:rPr lang="ru-RU" dirty="0">
                <a:latin typeface="Arial" pitchFamily="34" charset="0"/>
                <a:cs typeface="Arial" pitchFamily="34" charset="0"/>
              </a:rPr>
              <a:t>15.   Какие виды кредитов выделяют по срокам?</a:t>
            </a:r>
          </a:p>
          <a:p>
            <a:r>
              <a:rPr lang="ru-RU" dirty="0">
                <a:latin typeface="Arial" pitchFamily="34" charset="0"/>
                <a:cs typeface="Arial" pitchFamily="34" charset="0"/>
              </a:rPr>
              <a:t>16.   Какие виды кредитов выделяют по объектам кредито­вания?</a:t>
            </a:r>
          </a:p>
          <a:p>
            <a:r>
              <a:rPr lang="ru-RU" dirty="0">
                <a:latin typeface="Arial" pitchFamily="34" charset="0"/>
                <a:cs typeface="Arial" pitchFamily="34" charset="0"/>
              </a:rPr>
              <a:t>17.   Какие виды кредитов выделяют по его обеспеченности?</a:t>
            </a:r>
          </a:p>
          <a:p>
            <a:r>
              <a:rPr lang="ru-RU" dirty="0">
                <a:latin typeface="Arial" pitchFamily="34" charset="0"/>
                <a:cs typeface="Arial" pitchFamily="34" charset="0"/>
              </a:rPr>
              <a:t>18.   Какие виды кредитов выделяют по платности?</a:t>
            </a:r>
          </a:p>
          <a:p>
            <a:r>
              <a:rPr lang="ru-RU" dirty="0">
                <a:latin typeface="Arial" pitchFamily="34" charset="0"/>
                <a:cs typeface="Arial" pitchFamily="34" charset="0"/>
              </a:rPr>
              <a:t>19.   Какие виды кредитов выделяют по отраслевой направленности?</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142852"/>
            <a:ext cx="8572560" cy="59093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Коммерческий кредит</a:t>
            </a:r>
            <a:r>
              <a:rPr lang="ru-RU" dirty="0">
                <a:latin typeface="Times New Roman" panose="02020603050405020304" pitchFamily="18" charset="0"/>
                <a:cs typeface="Times New Roman" panose="02020603050405020304" pitchFamily="18" charset="0"/>
              </a:rPr>
              <a:t> (вредит предприятия) предоставляется одним предприятием другому в виде продажи товаров отсрочкой платежа. При этом заключается договор о передаче в собственность другой стороне денежных сумм или других вещей, определяемых родовыми признаками. В том числе виде аванса, предварительной оплаты, отсрочки и рассрочки оплаты товаров, работ или услуг. К коммерческому кредиту применяются правила ГК, РФ если иное не предусмотрено договором.</a:t>
            </a:r>
          </a:p>
          <a:p>
            <a:pPr algn="just"/>
            <a:r>
              <a:rPr lang="ru-RU" dirty="0">
                <a:latin typeface="Times New Roman" panose="02020603050405020304" pitchFamily="18" charset="0"/>
                <a:cs typeface="Times New Roman" panose="02020603050405020304" pitchFamily="18" charset="0"/>
              </a:rPr>
              <a:t>Коммерческий и товарный кредиты иногда объединяют.</a:t>
            </a:r>
          </a:p>
          <a:p>
            <a:pPr algn="just"/>
            <a:r>
              <a:rPr lang="ru-RU" b="1" dirty="0">
                <a:latin typeface="Times New Roman" panose="02020603050405020304" pitchFamily="18" charset="0"/>
                <a:cs typeface="Times New Roman" panose="02020603050405020304" pitchFamily="18" charset="0"/>
              </a:rPr>
              <a:t>Смешанная форма кредита (товарно-денежная)</a:t>
            </a:r>
            <a:r>
              <a:rPr lang="ru-RU" dirty="0">
                <a:latin typeface="Times New Roman" panose="02020603050405020304" pitchFamily="18" charset="0"/>
                <a:cs typeface="Times New Roman" panose="02020603050405020304" pitchFamily="18" charset="0"/>
              </a:rPr>
              <a:t> — кредит предоставляется в виде денежной ссуды, а расчет за него осуществляется  товарами. Подобная форма кредита часто используется в отношениях с развивающимися странами.</a:t>
            </a:r>
          </a:p>
          <a:p>
            <a:pPr algn="just"/>
            <a:r>
              <a:rPr lang="ru-RU" b="1" dirty="0">
                <a:latin typeface="Times New Roman" panose="02020603050405020304" pitchFamily="18" charset="0"/>
                <a:cs typeface="Times New Roman" panose="02020603050405020304" pitchFamily="18" charset="0"/>
              </a:rPr>
              <a:t>Банковская форма кредита</a:t>
            </a:r>
            <a:r>
              <a:rPr lang="ru-RU" dirty="0">
                <a:latin typeface="Times New Roman" panose="02020603050405020304" pitchFamily="18" charset="0"/>
                <a:cs typeface="Times New Roman" panose="02020603050405020304" pitchFamily="18" charset="0"/>
              </a:rPr>
              <a:t> — кредит банков.</a:t>
            </a:r>
          </a:p>
          <a:p>
            <a:pPr algn="just"/>
            <a:r>
              <a:rPr lang="ru-RU" b="1" dirty="0">
                <a:latin typeface="Times New Roman" panose="02020603050405020304" pitchFamily="18" charset="0"/>
                <a:cs typeface="Times New Roman" panose="02020603050405020304" pitchFamily="18" charset="0"/>
              </a:rPr>
              <a:t>Государственный кредит</a:t>
            </a:r>
            <a:r>
              <a:rPr lang="ru-RU" dirty="0">
                <a:latin typeface="Times New Roman" panose="02020603050405020304" pitchFamily="18" charset="0"/>
                <a:cs typeface="Times New Roman" panose="02020603050405020304" pitchFamily="18" charset="0"/>
              </a:rPr>
              <a:t> — это кредит со стороны государственных кредитных учреждений, например, Банка России, Банка Развития, </a:t>
            </a:r>
            <a:r>
              <a:rPr lang="ru-RU" dirty="0" err="1">
                <a:latin typeface="Times New Roman" panose="02020603050405020304" pitchFamily="18" charset="0"/>
                <a:cs typeface="Times New Roman" panose="02020603050405020304" pitchFamily="18" charset="0"/>
              </a:rPr>
              <a:t>Россельхозбанка</a:t>
            </a:r>
            <a:r>
              <a:rPr lang="ru-RU" dirty="0">
                <a:latin typeface="Times New Roman" panose="02020603050405020304" pitchFamily="18" charset="0"/>
                <a:cs typeface="Times New Roman" panose="02020603050405020304" pitchFamily="18" charset="0"/>
              </a:rPr>
              <a:t> и др.</a:t>
            </a:r>
          </a:p>
          <a:p>
            <a:pPr algn="just"/>
            <a:r>
              <a:rPr lang="ru-RU" b="1" dirty="0">
                <a:latin typeface="Times New Roman" panose="02020603050405020304" pitchFamily="18" charset="0"/>
                <a:cs typeface="Times New Roman" panose="02020603050405020304" pitchFamily="18" charset="0"/>
              </a:rPr>
              <a:t>Международный кредит</a:t>
            </a:r>
            <a:r>
              <a:rPr lang="ru-RU" dirty="0">
                <a:latin typeface="Times New Roman" panose="02020603050405020304" pitchFamily="18" charset="0"/>
                <a:cs typeface="Times New Roman" panose="02020603050405020304" pitchFamily="18" charset="0"/>
              </a:rPr>
              <a:t>  — кредиты иностранных государств, частных фирм и банков, международных институтов, например, МВФ или Мирового банка.</a:t>
            </a:r>
          </a:p>
          <a:p>
            <a:pPr algn="just"/>
            <a:r>
              <a:rPr lang="ru-RU" b="1" dirty="0">
                <a:latin typeface="Times New Roman" panose="02020603050405020304" pitchFamily="18" charset="0"/>
                <a:cs typeface="Times New Roman" panose="02020603050405020304" pitchFamily="18" charset="0"/>
              </a:rPr>
              <a:t>Кредит инвестиционный</a:t>
            </a:r>
            <a:r>
              <a:rPr lang="ru-RU" dirty="0">
                <a:latin typeface="Times New Roman" panose="02020603050405020304" pitchFamily="18" charset="0"/>
                <a:cs typeface="Times New Roman" panose="02020603050405020304" pitchFamily="18" charset="0"/>
              </a:rPr>
              <a:t> — кредит для наращивания основного капитана фирмы (строительства нового предприятия, новых цехов, обновления технологий, оборудования и т. д.).</a:t>
            </a:r>
          </a:p>
          <a:p>
            <a:pPr algn="just"/>
            <a:r>
              <a:rPr lang="ru-RU" b="1" dirty="0">
                <a:latin typeface="Times New Roman" panose="02020603050405020304" pitchFamily="18" charset="0"/>
                <a:cs typeface="Times New Roman" panose="02020603050405020304" pitchFamily="18" charset="0"/>
              </a:rPr>
              <a:t>Потребительский кредит</a:t>
            </a:r>
            <a:r>
              <a:rPr lang="ru-RU" dirty="0">
                <a:latin typeface="Times New Roman" panose="02020603050405020304" pitchFamily="18" charset="0"/>
                <a:cs typeface="Times New Roman" panose="02020603050405020304" pitchFamily="18" charset="0"/>
              </a:rPr>
              <a:t> — кредиты населению;</a:t>
            </a:r>
          </a:p>
          <a:p>
            <a:pPr algn="just"/>
            <a:r>
              <a:rPr lang="ru-RU" b="1" dirty="0">
                <a:latin typeface="Times New Roman" panose="02020603050405020304" pitchFamily="18" charset="0"/>
                <a:cs typeface="Times New Roman" panose="02020603050405020304" pitchFamily="18" charset="0"/>
              </a:rPr>
              <a:t>Ипотечный кредит</a:t>
            </a:r>
            <a:r>
              <a:rPr lang="ru-RU" dirty="0">
                <a:latin typeface="Times New Roman" panose="02020603050405020304" pitchFamily="18" charset="0"/>
                <a:cs typeface="Times New Roman" panose="02020603050405020304" pitchFamily="18" charset="0"/>
              </a:rPr>
              <a:t> — долгосрочная ссуда под залог недвижимости — земли и строений.</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142852"/>
            <a:ext cx="8643998" cy="618630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Финансирование под уступку денежного требования</a:t>
            </a:r>
            <a:r>
              <a:rPr lang="ru-RU" dirty="0">
                <a:latin typeface="Times New Roman" panose="02020603050405020304" pitchFamily="18" charset="0"/>
                <a:cs typeface="Times New Roman" panose="02020603050405020304" pitchFamily="18" charset="0"/>
              </a:rPr>
              <a:t> (статья 824 ГК РФ) — сторона (финансовый агент) передает или обязуется передать другой стороне (клиенту) денежные средства в счет денежного требования клиента (кредитора) к третьему лицу (должнику), вытекающего из предоставления клиентом товаров, выполнения им работ или оказания услуг третьему лицу, а клиент уступает или обязуется уступить финансовому агенту это денежное требование.</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Кредит ломбардный</a:t>
            </a:r>
            <a:r>
              <a:rPr lang="ru-RU" dirty="0">
                <a:latin typeface="Times New Roman" panose="02020603050405020304" pitchFamily="18" charset="0"/>
                <a:cs typeface="Times New Roman" panose="02020603050405020304" pitchFamily="18" charset="0"/>
              </a:rPr>
              <a:t> — краткосрочный кредит по» залог ценных бумаг или легко реализуемого движимого имущества.</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Межбанковский кредит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кредит</a:t>
            </a:r>
            <a:r>
              <a:rPr lang="ru-RU" dirty="0">
                <a:latin typeface="Times New Roman" panose="02020603050405020304" pitchFamily="18" charset="0"/>
                <a:cs typeface="Times New Roman" panose="02020603050405020304" pitchFamily="18" charset="0"/>
              </a:rPr>
              <a:t> одного банка другому.</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Целевой кредит</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кредит</a:t>
            </a:r>
            <a:r>
              <a:rPr lang="ru-RU" dirty="0">
                <a:latin typeface="Times New Roman" panose="02020603050405020304" pitchFamily="18" charset="0"/>
                <a:cs typeface="Times New Roman" panose="02020603050405020304" pitchFamily="18" charset="0"/>
              </a:rPr>
              <a:t> под решение конкретной задачи.</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Связанный кредит</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кредит</a:t>
            </a:r>
            <a:r>
              <a:rPr lang="ru-RU" dirty="0">
                <a:latin typeface="Times New Roman" panose="02020603050405020304" pitchFamily="18" charset="0"/>
                <a:cs typeface="Times New Roman" panose="02020603050405020304" pitchFamily="18" charset="0"/>
              </a:rPr>
              <a:t>, обусловленный определенными условиями по приобретению продукции и целям.</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Лизинговый кредит</a:t>
            </a:r>
            <a:r>
              <a:rPr lang="ru-RU" dirty="0">
                <a:latin typeface="Times New Roman" panose="02020603050405020304" pitchFamily="18" charset="0"/>
                <a:cs typeface="Times New Roman" panose="02020603050405020304" pitchFamily="18" charset="0"/>
              </a:rPr>
              <a:t> — вид товарного кредита (предоставление в пользование имущества (аренду) за плату).</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Факторинг</a:t>
            </a:r>
            <a:r>
              <a:rPr lang="ru-RU" dirty="0">
                <a:latin typeface="Times New Roman" panose="02020603050405020304" pitchFamily="18" charset="0"/>
                <a:cs typeface="Times New Roman" panose="02020603050405020304" pitchFamily="18" charset="0"/>
              </a:rPr>
              <a:t> — вид денежного кредита, ускоряющий расчеты за поставленный товар. Участвует </a:t>
            </a:r>
            <a:r>
              <a:rPr lang="ru-RU" dirty="0" err="1">
                <a:latin typeface="Times New Roman" panose="02020603050405020304" pitchFamily="18" charset="0"/>
                <a:cs typeface="Times New Roman" panose="02020603050405020304" pitchFamily="18" charset="0"/>
              </a:rPr>
              <a:t>факторинговая</a:t>
            </a:r>
            <a:r>
              <a:rPr lang="ru-RU" dirty="0">
                <a:latin typeface="Times New Roman" panose="02020603050405020304" pitchFamily="18" charset="0"/>
                <a:cs typeface="Times New Roman" panose="02020603050405020304" pitchFamily="18" charset="0"/>
              </a:rPr>
              <a:t> компания или банк.</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285728"/>
            <a:ext cx="8286808" cy="584775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ru-RU" b="1"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Форфейтинг</a:t>
            </a:r>
            <a:r>
              <a:rPr lang="ru-RU" sz="2000" dirty="0">
                <a:latin typeface="Times New Roman" panose="02020603050405020304" pitchFamily="18" charset="0"/>
                <a:cs typeface="Times New Roman" panose="02020603050405020304" pitchFamily="18" charset="0"/>
              </a:rPr>
              <a:t> — вид международного кредита при участии форфейтинга или банка, выкупающих вексель у импортера с целью ускорения сделки и кредитования импортера</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Имеет</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сходство с факторингом по целям. Введен развитыми нами для кредитования поставок оборудования в бывшие социалистические страны.</a:t>
            </a:r>
          </a:p>
          <a:p>
            <a:pPr algn="just"/>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Аккредитивная форма кредитования</a:t>
            </a:r>
            <a:r>
              <a:rPr lang="ru-RU" sz="2000" dirty="0">
                <a:latin typeface="Times New Roman" panose="02020603050405020304" pitchFamily="18" charset="0"/>
                <a:cs typeface="Times New Roman" panose="02020603050405020304" pitchFamily="18" charset="0"/>
              </a:rPr>
              <a:t> — денежное обязательство банка, выдаваемое им по поручению клиента в пользу его контрагента по договору.</a:t>
            </a:r>
          </a:p>
          <a:p>
            <a:endParaRPr lang="ru-RU" sz="2000"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Вексельный кредит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кредит</a:t>
            </a:r>
            <a:r>
              <a:rPr lang="ru-RU" sz="2000" dirty="0">
                <a:latin typeface="Times New Roman" panose="02020603050405020304" pitchFamily="18" charset="0"/>
                <a:cs typeface="Times New Roman" panose="02020603050405020304" pitchFamily="18" charset="0"/>
              </a:rPr>
              <a:t> банка или фирмы в виде собственных векселей.</a:t>
            </a:r>
          </a:p>
          <a:p>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Контокорренты и овердрафты</a:t>
            </a:r>
            <a:r>
              <a:rPr lang="ru-RU" sz="2000" dirty="0">
                <a:latin typeface="Times New Roman" panose="02020603050405020304" pitchFamily="18" charset="0"/>
                <a:cs typeface="Times New Roman" panose="02020603050405020304" pitchFamily="18" charset="0"/>
              </a:rPr>
              <a:t> — одна из форм краткосрочного банковского кредитования. Банк предоставляет своему клиенту право расплачиваться сверх остатка на его счете.</a:t>
            </a:r>
          </a:p>
          <a:p>
            <a:r>
              <a:rPr lang="ru-RU" dirty="0">
                <a:latin typeface="Arial" pitchFamily="34" charset="0"/>
                <a:cs typeface="Arial" pitchFamily="34" charset="0"/>
              </a:rPr>
              <a:t> </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8662" y="214290"/>
            <a:ext cx="7500990"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sz="2400" b="1" dirty="0">
              <a:solidFill>
                <a:srgbClr val="C00000"/>
              </a:solidFill>
              <a:latin typeface="Times New Roman" panose="02020603050405020304" pitchFamily="18" charset="0"/>
              <a:cs typeface="Times New Roman" panose="02020603050405020304" pitchFamily="18" charset="0"/>
            </a:endParaRPr>
          </a:p>
          <a:p>
            <a:pPr algn="ctr"/>
            <a:r>
              <a:rPr lang="ru-RU" sz="2400" b="1" dirty="0">
                <a:solidFill>
                  <a:srgbClr val="C00000"/>
                </a:solidFill>
                <a:latin typeface="Times New Roman" panose="02020603050405020304" pitchFamily="18" charset="0"/>
                <a:cs typeface="Times New Roman" panose="02020603050405020304" pitchFamily="18" charset="0"/>
              </a:rPr>
              <a:t>2. Виды кредитов</a:t>
            </a:r>
            <a:endParaRPr lang="ru-RU" sz="2400" dirty="0">
              <a:solidFill>
                <a:srgbClr val="C00000"/>
              </a:solidFill>
              <a:latin typeface="Times New Roman" panose="02020603050405020304" pitchFamily="18" charset="0"/>
              <a:cs typeface="Times New Roman" panose="02020603050405020304" pitchFamily="18" charset="0"/>
            </a:endParaRPr>
          </a:p>
          <a:p>
            <a:pPr algn="ctr"/>
            <a:endParaRPr lang="ru-RU" dirty="0"/>
          </a:p>
        </p:txBody>
      </p:sp>
      <p:sp>
        <p:nvSpPr>
          <p:cNvPr id="3" name="TextBox 2"/>
          <p:cNvSpPr txBox="1"/>
          <p:nvPr/>
        </p:nvSpPr>
        <p:spPr>
          <a:xfrm>
            <a:off x="251520" y="1071546"/>
            <a:ext cx="8784976" cy="59093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Виды кредитов</a:t>
            </a:r>
            <a:r>
              <a:rPr lang="ru-RU" dirty="0">
                <a:latin typeface="Times New Roman" panose="02020603050405020304" pitchFamily="18" charset="0"/>
                <a:cs typeface="Times New Roman" panose="02020603050405020304" pitchFamily="18" charset="0"/>
              </a:rPr>
              <a:t> — это детальная их классификация по следующим принятым в России признакам (мировой классификации не существует):  </a:t>
            </a:r>
          </a:p>
          <a:p>
            <a:pPr algn="just"/>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по срокам;</a:t>
            </a:r>
          </a:p>
          <a:p>
            <a:pPr algn="just"/>
            <a:r>
              <a:rPr lang="ru-RU" dirty="0">
                <a:latin typeface="Times New Roman" panose="02020603050405020304" pitchFamily="18" charset="0"/>
                <a:cs typeface="Times New Roman" panose="02020603050405020304" pitchFamily="18" charset="0"/>
              </a:rPr>
              <a:t>■  по объектам кредитования;</a:t>
            </a:r>
          </a:p>
          <a:p>
            <a:pPr algn="just"/>
            <a:r>
              <a:rPr lang="ru-RU" dirty="0">
                <a:latin typeface="Times New Roman" panose="02020603050405020304" pitchFamily="18" charset="0"/>
                <a:cs typeface="Times New Roman" panose="02020603050405020304" pitchFamily="18" charset="0"/>
              </a:rPr>
              <a:t>■  по обеспеченности;</a:t>
            </a:r>
          </a:p>
          <a:p>
            <a:pPr algn="just"/>
            <a:r>
              <a:rPr lang="ru-RU" dirty="0">
                <a:latin typeface="Times New Roman" panose="02020603050405020304" pitchFamily="18" charset="0"/>
                <a:cs typeface="Times New Roman" panose="02020603050405020304" pitchFamily="18" charset="0"/>
              </a:rPr>
              <a:t>■  платности;</a:t>
            </a:r>
          </a:p>
          <a:p>
            <a:pPr algn="just"/>
            <a:r>
              <a:rPr lang="ru-RU" dirty="0">
                <a:latin typeface="Times New Roman" panose="02020603050405020304" pitchFamily="18" charset="0"/>
                <a:cs typeface="Times New Roman" panose="02020603050405020304" pitchFamily="18" charset="0"/>
              </a:rPr>
              <a:t>■   отраслевой направленности.</a:t>
            </a:r>
          </a:p>
          <a:p>
            <a:pPr algn="just"/>
            <a:endParaRPr lang="ru-RU" dirty="0">
              <a:latin typeface="Times New Roman" panose="02020603050405020304" pitchFamily="18" charset="0"/>
              <a:cs typeface="Times New Roman" panose="02020603050405020304" pitchFamily="18" charset="0"/>
            </a:endParaRPr>
          </a:p>
          <a:p>
            <a:pPr algn="just"/>
            <a:r>
              <a:rPr lang="ru-RU" b="1" dirty="0">
                <a:solidFill>
                  <a:srgbClr val="C00000"/>
                </a:solidFill>
                <a:latin typeface="Times New Roman" panose="02020603050405020304" pitchFamily="18" charset="0"/>
                <a:cs typeface="Times New Roman" panose="02020603050405020304" pitchFamily="18" charset="0"/>
              </a:rPr>
              <a:t>По срокам </a:t>
            </a:r>
            <a:r>
              <a:rPr lang="ru-RU" dirty="0">
                <a:latin typeface="Times New Roman" panose="02020603050405020304" pitchFamily="18" charset="0"/>
                <a:cs typeface="Times New Roman" panose="02020603050405020304" pitchFamily="18" charset="0"/>
              </a:rPr>
              <a:t>кредиты делятся на кредиты до востребования  и срочные.</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Срочные кредиты </a:t>
            </a:r>
            <a:r>
              <a:rPr lang="ru-RU" dirty="0">
                <a:latin typeface="Times New Roman" panose="02020603050405020304" pitchFamily="18" charset="0"/>
                <a:cs typeface="Times New Roman" panose="02020603050405020304" pitchFamily="18" charset="0"/>
              </a:rPr>
              <a:t>делятся на долгосрочные (свыше 3 лет);; </a:t>
            </a:r>
            <a:r>
              <a:rPr lang="ru-RU" b="1" dirty="0">
                <a:latin typeface="Times New Roman" panose="02020603050405020304" pitchFamily="18" charset="0"/>
                <a:cs typeface="Times New Roman" panose="02020603050405020304" pitchFamily="18" charset="0"/>
              </a:rPr>
              <a:t>среднесрочные</a:t>
            </a:r>
            <a:r>
              <a:rPr lang="ru-RU" dirty="0">
                <a:latin typeface="Times New Roman" panose="02020603050405020304" pitchFamily="18" charset="0"/>
                <a:cs typeface="Times New Roman" panose="02020603050405020304" pitchFamily="18" charset="0"/>
              </a:rPr>
              <a:t> (1-3 года) и </a:t>
            </a:r>
            <a:r>
              <a:rPr lang="ru-RU" b="1" dirty="0">
                <a:latin typeface="Times New Roman" panose="02020603050405020304" pitchFamily="18" charset="0"/>
                <a:cs typeface="Times New Roman" panose="02020603050405020304" pitchFamily="18" charset="0"/>
              </a:rPr>
              <a:t>краткосрочные </a:t>
            </a:r>
            <a:r>
              <a:rPr lang="ru-RU" dirty="0">
                <a:latin typeface="Times New Roman" panose="02020603050405020304" pitchFamily="18" charset="0"/>
                <a:cs typeface="Times New Roman" panose="02020603050405020304" pitchFamily="18" charset="0"/>
              </a:rPr>
              <a:t>(до года).</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Банком России введено упрощенное деление банковских срочных кредитов: до 1 года — краткосрочные, свыше 1 года — долгосрочные кредиты.</a:t>
            </a:r>
          </a:p>
          <a:p>
            <a:pPr algn="just"/>
            <a:r>
              <a:rPr lang="ru-RU" dirty="0">
                <a:latin typeface="Times New Roman" panose="02020603050405020304" pitchFamily="18" charset="0"/>
                <a:cs typeface="Times New Roman" panose="02020603050405020304" pitchFamily="18" charset="0"/>
              </a:rPr>
              <a:t>Долгосрочные и среднесрочные кредиты, как правило обслуживают процессы инвестирования.</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Краткосрочные кредиты обычно пополняют оборотные средства.</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42852"/>
            <a:ext cx="8358246" cy="646330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i="1" dirty="0">
                <a:solidFill>
                  <a:schemeClr val="tx2"/>
                </a:solidFill>
                <a:latin typeface="Times New Roman" panose="02020603050405020304" pitchFamily="18" charset="0"/>
                <a:cs typeface="Times New Roman" panose="02020603050405020304" pitchFamily="18" charset="0"/>
              </a:rPr>
              <a:t>По отраслевой направленности различают </a:t>
            </a:r>
            <a:r>
              <a:rPr lang="ru-RU" b="1" i="1" dirty="0">
                <a:solidFill>
                  <a:schemeClr val="tx2"/>
                </a:solidFill>
                <a:latin typeface="Times New Roman" panose="02020603050405020304" pitchFamily="18" charset="0"/>
                <a:cs typeface="Times New Roman" panose="02020603050405020304" pitchFamily="18" charset="0"/>
              </a:rPr>
              <a:t>сельскохозяйственные, промышленные кредиты, кредиты для малого среднего бизнеса</a:t>
            </a:r>
            <a:r>
              <a:rPr lang="ru-RU" dirty="0">
                <a:solidFill>
                  <a:schemeClr val="tx2"/>
                </a:solidFill>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связи с принципом обеспеченности кредиты делятся на кредиты:</a:t>
            </a:r>
          </a:p>
          <a:p>
            <a:pPr algn="just"/>
            <a:r>
              <a:rPr lang="ru-RU" dirty="0">
                <a:latin typeface="Times New Roman" panose="02020603050405020304" pitchFamily="18" charset="0"/>
                <a:cs typeface="Times New Roman" panose="02020603050405020304" pitchFamily="18" charset="0"/>
              </a:rPr>
              <a:t>■   с полным обеспечением;</a:t>
            </a:r>
          </a:p>
          <a:p>
            <a:pPr algn="just"/>
            <a:r>
              <a:rPr lang="ru-RU" dirty="0">
                <a:latin typeface="Times New Roman" panose="02020603050405020304" pitchFamily="18" charset="0"/>
                <a:cs typeface="Times New Roman" panose="02020603050405020304" pitchFamily="18" charset="0"/>
              </a:rPr>
              <a:t>■   неполным обеспечением;</a:t>
            </a:r>
          </a:p>
          <a:p>
            <a:pPr algn="just"/>
            <a:r>
              <a:rPr lang="ru-RU" dirty="0">
                <a:latin typeface="Times New Roman" panose="02020603050405020304" pitchFamily="18" charset="0"/>
                <a:cs typeface="Times New Roman" panose="02020603050405020304" pitchFamily="18" charset="0"/>
              </a:rPr>
              <a:t>■   не имеющие обеспечения (бланковые кредиты).</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Полное обеспечение</a:t>
            </a:r>
            <a:r>
              <a:rPr lang="ru-RU" dirty="0">
                <a:latin typeface="Times New Roman" panose="02020603050405020304" pitchFamily="18" charset="0"/>
                <a:cs typeface="Times New Roman" panose="02020603050405020304" pitchFamily="18" charset="0"/>
              </a:rPr>
              <a:t> имеет место, если обеспечение превосходит сумму кредита. Кредиты с полным обеспечением делятся на кредиты с прямым обеспечением (за счет средств заемщика — залоговые) и с косвенным обеспечением (за счет средств гаранта или поручителя — гарантированные, застрахованные).</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Кредиты с неполным обеспечением</a:t>
            </a:r>
            <a:r>
              <a:rPr lang="ru-RU" dirty="0">
                <a:latin typeface="Times New Roman" panose="02020603050405020304" pitchFamily="18" charset="0"/>
                <a:cs typeface="Times New Roman" panose="02020603050405020304" pitchFamily="18" charset="0"/>
              </a:rPr>
              <a:t> имеют частичное обеспечение.</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Необеспеченные (или бланковые) кредиты</a:t>
            </a:r>
            <a:r>
              <a:rPr lang="ru-RU" dirty="0">
                <a:latin typeface="Times New Roman" panose="02020603050405020304" pitchFamily="18" charset="0"/>
                <a:cs typeface="Times New Roman" panose="02020603050405020304" pitchFamily="18" charset="0"/>
              </a:rPr>
              <a:t> предоставляются только первоклассным заемщикам.</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Кредиты под поручительство</a:t>
            </a:r>
            <a:r>
              <a:rPr lang="ru-RU" dirty="0">
                <a:latin typeface="Times New Roman" panose="02020603050405020304" pitchFamily="18" charset="0"/>
                <a:cs typeface="Times New Roman" panose="02020603050405020304" pitchFamily="18" charset="0"/>
              </a:rPr>
              <a:t> выдаются заемщику после проверки банком-кредитором платежеспособности поручителя (фирма, государственный орган). Между банком и поручителем составляется договор поручительства. При </a:t>
            </a:r>
            <a:r>
              <a:rPr lang="ru-RU" dirty="0" err="1">
                <a:latin typeface="Times New Roman" panose="02020603050405020304" pitchFamily="18" charset="0"/>
                <a:cs typeface="Times New Roman" panose="02020603050405020304" pitchFamily="18" charset="0"/>
              </a:rPr>
              <a:t>невозврате</a:t>
            </a:r>
            <a:r>
              <a:rPr lang="ru-RU" dirty="0">
                <a:latin typeface="Times New Roman" panose="02020603050405020304" pitchFamily="18" charset="0"/>
                <a:cs typeface="Times New Roman" panose="02020603050405020304" pitchFamily="18" charset="0"/>
              </a:rPr>
              <a:t> кредита заемщиком банк переносит требования по кредиту на поручителя.</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214290"/>
            <a:ext cx="8572560" cy="563231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ru-RU" b="1" dirty="0">
                <a:latin typeface="Times New Roman" panose="02020603050405020304" pitchFamily="18" charset="0"/>
                <a:cs typeface="Times New Roman" panose="02020603050405020304" pitchFamily="18" charset="0"/>
              </a:rPr>
              <a:t>Кредиты выдаются заемщику также под банковскую гарантию</a:t>
            </a:r>
            <a:r>
              <a:rPr lang="ru-RU" dirty="0">
                <a:latin typeface="Times New Roman" panose="02020603050405020304" pitchFamily="18" charset="0"/>
                <a:cs typeface="Times New Roman" panose="02020603050405020304" pitchFamily="18" charset="0"/>
              </a:rPr>
              <a:t>. Гарантия платежа является платной услугой. Банк-гарант, как и банк-кредитор, должен проверить платежеспособность получателя гарантии.</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Банк-гарант подписывает с заемщиком «Соглашение о предоставлении банковской гарантии», а с банком-кредитором — договор о банковской гарантии.</a:t>
            </a:r>
          </a:p>
          <a:p>
            <a:pPr algn="just"/>
            <a:r>
              <a:rPr lang="ru-RU" dirty="0">
                <a:latin typeface="Times New Roman" panose="02020603050405020304" pitchFamily="18" charset="0"/>
                <a:cs typeface="Times New Roman" panose="02020603050405020304" pitchFamily="18" charset="0"/>
              </a:rPr>
              <a:t>Кредит может быть обеспечен залогом ценных бумаг или иных собственных ценностей заемщика, включая его имущество. Подобное обеспечение носит название </a:t>
            </a:r>
            <a:r>
              <a:rPr lang="ru-RU" b="1" i="1" dirty="0">
                <a:latin typeface="Times New Roman" panose="02020603050405020304" pitchFamily="18" charset="0"/>
                <a:cs typeface="Times New Roman" panose="02020603050405020304" pitchFamily="18" charset="0"/>
              </a:rPr>
              <a:t>залогового кредита.</a:t>
            </a:r>
          </a:p>
          <a:p>
            <a:pPr algn="just"/>
            <a:endParaRPr lang="ru-RU" dirty="0">
              <a:latin typeface="Times New Roman" panose="02020603050405020304" pitchFamily="18" charset="0"/>
              <a:cs typeface="Times New Roman" panose="02020603050405020304" pitchFamily="18" charset="0"/>
            </a:endParaRPr>
          </a:p>
          <a:p>
            <a:pPr algn="just"/>
            <a:r>
              <a:rPr lang="ru-RU" b="1" i="1" dirty="0">
                <a:solidFill>
                  <a:schemeClr val="tx2"/>
                </a:solidFill>
                <a:latin typeface="Times New Roman" panose="02020603050405020304" pitchFamily="18" charset="0"/>
                <a:cs typeface="Times New Roman" panose="02020603050405020304" pitchFamily="18" charset="0"/>
              </a:rPr>
              <a:t>По критерию платности</a:t>
            </a:r>
            <a:r>
              <a:rPr lang="ru-RU" b="1" dirty="0">
                <a:solidFill>
                  <a:schemeClr val="tx2"/>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различают </a:t>
            </a:r>
            <a:r>
              <a:rPr lang="ru-RU" dirty="0">
                <a:solidFill>
                  <a:srgbClr val="FF0000"/>
                </a:solidFill>
                <a:latin typeface="Times New Roman" panose="02020603050405020304" pitchFamily="18" charset="0"/>
                <a:cs typeface="Times New Roman" panose="02020603050405020304" pitchFamily="18" charset="0"/>
              </a:rPr>
              <a:t>платный и бесплатный кредиты</a:t>
            </a:r>
            <a:r>
              <a:rPr lang="ru-RU" dirty="0">
                <a:latin typeface="Times New Roman" panose="02020603050405020304" pitchFamily="18" charset="0"/>
                <a:cs typeface="Times New Roman" panose="02020603050405020304" pitchFamily="18" charset="0"/>
              </a:rPr>
              <a:t>, </a:t>
            </a:r>
            <a:r>
              <a:rPr lang="ru-RU" dirty="0">
                <a:solidFill>
                  <a:srgbClr val="FF0000"/>
                </a:solidFill>
                <a:latin typeface="Times New Roman" panose="02020603050405020304" pitchFamily="18" charset="0"/>
                <a:cs typeface="Times New Roman" panose="02020603050405020304" pitchFamily="18" charset="0"/>
              </a:rPr>
              <a:t>дорогой и дешевый кредиты</a:t>
            </a:r>
            <a:r>
              <a:rPr lang="ru-RU" dirty="0">
                <a:latin typeface="Times New Roman" panose="02020603050405020304" pitchFamily="18" charset="0"/>
                <a:cs typeface="Times New Roman" panose="02020603050405020304" pitchFamily="18" charset="0"/>
              </a:rPr>
              <a:t>. Причем понятия дорогих и дешевых кредитов — понятия относительные и зависят от экономической ситуации в стране.</a:t>
            </a:r>
            <a:r>
              <a:rPr lang="ru-RU" b="1" dirty="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Кредиты делятся по степени риска.</a:t>
            </a:r>
            <a:r>
              <a:rPr lang="ru-RU" dirty="0">
                <a:latin typeface="Times New Roman" panose="02020603050405020304" pitchFamily="18" charset="0"/>
                <a:cs typeface="Times New Roman" panose="02020603050405020304" pitchFamily="18" charset="0"/>
              </a:rPr>
              <a:t> Банковские кредиты по степени риска классифицируются по методикам Банка России.   </a:t>
            </a:r>
          </a:p>
          <a:p>
            <a:pPr algn="just"/>
            <a:r>
              <a:rPr lang="ru-RU" dirty="0">
                <a:latin typeface="Times New Roman" panose="02020603050405020304" pitchFamily="18" charset="0"/>
                <a:cs typeface="Times New Roman" panose="02020603050405020304" pitchFamily="18" charset="0"/>
              </a:rPr>
              <a:t>                           </a:t>
            </a:r>
          </a:p>
          <a:p>
            <a:pPr algn="just"/>
            <a:r>
              <a:rPr lang="ru-RU" b="1" dirty="0">
                <a:latin typeface="Times New Roman" panose="02020603050405020304" pitchFamily="18" charset="0"/>
                <a:cs typeface="Times New Roman" panose="02020603050405020304" pitchFamily="18" charset="0"/>
              </a:rPr>
              <a:t>По методам погашения</a:t>
            </a:r>
            <a:r>
              <a:rPr lang="ru-RU" dirty="0">
                <a:latin typeface="Times New Roman" panose="02020603050405020304" pitchFamily="18" charset="0"/>
                <a:cs typeface="Times New Roman" panose="02020603050405020304" pitchFamily="18" charset="0"/>
              </a:rPr>
              <a:t> различают кредиты, погашаемые в рассрочку (частями) и единовременно. </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4354</Words>
  <Application>Microsoft Office PowerPoint</Application>
  <PresentationFormat>Экран (4:3)</PresentationFormat>
  <Paragraphs>310</Paragraphs>
  <Slides>32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32</vt:i4>
      </vt:variant>
    </vt:vector>
  </HeadingPairs>
  <TitlesOfParts>
    <vt:vector size="36" baseType="lpstr">
      <vt:lpstr>Arial</vt:lpstr>
      <vt:lpstr>Calibri</vt:lpstr>
      <vt:lpstr>Times New Roman</vt:lpstr>
      <vt:lpstr>Тема Office</vt:lpstr>
      <vt:lpstr>Презентация PowerPoint</vt:lpstr>
      <vt:lpstr>  Вопросы: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10. Формы и виды кредита</dc:title>
  <dc:creator>Настя</dc:creator>
  <cp:lastModifiedBy>TaNya</cp:lastModifiedBy>
  <cp:revision>15</cp:revision>
  <dcterms:created xsi:type="dcterms:W3CDTF">2009-01-30T07:53:50Z</dcterms:created>
  <dcterms:modified xsi:type="dcterms:W3CDTF">2025-08-19T16:06:12Z</dcterms:modified>
</cp:coreProperties>
</file>