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8"/>
  </p:notesMasterIdLst>
  <p:sldIdLst>
    <p:sldId id="256" r:id="rId2"/>
    <p:sldId id="279" r:id="rId3"/>
    <p:sldId id="282" r:id="rId4"/>
    <p:sldId id="281" r:id="rId5"/>
    <p:sldId id="283" r:id="rId6"/>
    <p:sldId id="284" r:id="rId7"/>
    <p:sldId id="285" r:id="rId8"/>
    <p:sldId id="286" r:id="rId9"/>
    <p:sldId id="28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9" r:id="rId18"/>
    <p:sldId id="270" r:id="rId19"/>
    <p:sldId id="271" r:id="rId20"/>
    <p:sldId id="273" r:id="rId21"/>
    <p:sldId id="274" r:id="rId22"/>
    <p:sldId id="276" r:id="rId23"/>
    <p:sldId id="265" r:id="rId24"/>
    <p:sldId id="277" r:id="rId25"/>
    <p:sldId id="278" r:id="rId26"/>
    <p:sldId id="28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800000"/>
    <a:srgbClr val="33CC33"/>
    <a:srgbClr val="CC3399"/>
    <a:srgbClr val="FF0000"/>
    <a:srgbClr val="CCFFCC"/>
    <a:srgbClr val="99FF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fld id="{568D2C68-2423-463C-BD14-7EEEEB28091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67040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2448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896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Tregubenko N.V.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003ECF-67B6-44F0-BB6A-1E8EDCF191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0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70013" y="247650"/>
            <a:ext cx="7772400" cy="554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Tregubenko N.V.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A5344B-B4D1-4CF8-8299-58C2A08729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38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0570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262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2428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0442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1166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032698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1920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2675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Tregubenko N.V.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3004F9-5927-4E9F-AFC1-1097B8856D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41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11" Type="http://schemas.openxmlformats.org/officeDocument/2006/relationships/image" Target="../media/image38.png"/><Relationship Id="rId5" Type="http://schemas.openxmlformats.org/officeDocument/2006/relationships/image" Target="../media/image29.png"/><Relationship Id="rId10" Type="http://schemas.openxmlformats.org/officeDocument/2006/relationships/image" Target="../media/image37.wmf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0013" y="2286000"/>
            <a:ext cx="7392987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Times NR Cyr MT" pitchFamily="18" charset="0"/>
              </a:rPr>
              <a:t>The Present Simple Tense</a:t>
            </a:r>
            <a:endParaRPr lang="ru-RU" b="1">
              <a:latin typeface="Times NR Cyr MT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391400" cy="1752600"/>
          </a:xfrm>
        </p:spPr>
        <p:txBody>
          <a:bodyPr/>
          <a:lstStyle/>
          <a:p>
            <a:r>
              <a:rPr lang="ru-RU"/>
              <a:t>Настоящее неопределённое время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7772400" cy="1143000"/>
          </a:xfrm>
        </p:spPr>
        <p:txBody>
          <a:bodyPr/>
          <a:lstStyle/>
          <a:p>
            <a:pPr algn="ctr"/>
            <a:r>
              <a:rPr lang="ru-RU" sz="4000">
                <a:latin typeface="Arial" charset="0"/>
              </a:rPr>
              <a:t>ОБРАЗОВАНИЕ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 b="1">
              <a:latin typeface="Arial Black" pitchFamily="34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1752600" y="2286000"/>
            <a:ext cx="6935788" cy="38100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Arial Black" pitchFamily="34" charset="0"/>
              </a:rPr>
              <a:t>а)</a:t>
            </a:r>
            <a:r>
              <a:rPr lang="en-US" sz="2800"/>
              <a:t> </a:t>
            </a:r>
            <a:r>
              <a:rPr lang="ru-RU" sz="2800">
                <a:latin typeface="Arial Black" pitchFamily="34" charset="0"/>
              </a:rPr>
              <a:t>Утвердительные формы</a:t>
            </a:r>
            <a:r>
              <a:rPr lang="ru-RU" sz="2800"/>
              <a:t>:</a:t>
            </a:r>
          </a:p>
          <a:p>
            <a:r>
              <a:rPr lang="ru-RU" sz="2800"/>
              <a:t>Утвердительные формы </a:t>
            </a:r>
            <a:r>
              <a:rPr lang="en-US" sz="2800">
                <a:solidFill>
                  <a:srgbClr val="FF0000"/>
                </a:solidFill>
              </a:rPr>
              <a:t>Present Simple</a:t>
            </a:r>
            <a:r>
              <a:rPr lang="ru-RU" sz="2800"/>
              <a:t> представляют собой основную форму глагола (</a:t>
            </a:r>
            <a:r>
              <a:rPr lang="en-GB" sz="2800"/>
              <a:t>Basic verb form</a:t>
            </a:r>
            <a:r>
              <a:rPr lang="ru-RU" sz="2800"/>
              <a:t>) за единственным исключением: в </a:t>
            </a:r>
            <a:r>
              <a:rPr lang="ru-RU" sz="2800">
                <a:solidFill>
                  <a:schemeClr val="tx2"/>
                </a:solidFill>
              </a:rPr>
              <a:t>3-ем лице ед. числа к основной форме глагола прибавляется окончание</a:t>
            </a:r>
            <a:r>
              <a:rPr lang="ru-RU" sz="2800"/>
              <a:t> </a:t>
            </a:r>
            <a:r>
              <a:rPr lang="ru-RU" sz="2800">
                <a:solidFill>
                  <a:srgbClr val="FF0000"/>
                </a:solidFill>
              </a:rPr>
              <a:t>-s</a:t>
            </a:r>
            <a:r>
              <a:rPr lang="ru-RU" sz="2800"/>
              <a:t>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A89-416D-401A-9EB6-48284653C8D5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772400" cy="1143000"/>
          </a:xfrm>
        </p:spPr>
        <p:txBody>
          <a:bodyPr/>
          <a:lstStyle/>
          <a:p>
            <a:pPr algn="ctr"/>
            <a:r>
              <a:rPr lang="ru-RU" sz="4000">
                <a:latin typeface="Arial" charset="0"/>
              </a:rPr>
              <a:t>ОБРАЗОВАНИЕ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>
                <a:latin typeface="Arial Black" pitchFamily="34" charset="0"/>
              </a:rPr>
              <a:t>PRESENT SIMPLE</a:t>
            </a:r>
            <a:endParaRPr lang="ru-RU" sz="4000">
              <a:latin typeface="Arial Black" pitchFamily="34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2F1C-9A0F-4595-BD9D-9B4D1A5FC2CC}" type="slidenum">
              <a:rPr lang="ru-RU"/>
              <a:pPr/>
              <a:t>11</a:t>
            </a:fld>
            <a:endParaRPr lang="ru-RU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38400"/>
            <a:ext cx="952500" cy="1433513"/>
          </a:xfrm>
          <a:prstGeom prst="rect">
            <a:avLst/>
          </a:prstGeom>
          <a:noFill/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352800" y="2895600"/>
            <a:ext cx="1219200" cy="60960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Present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 Simple</a:t>
            </a:r>
            <a:endParaRPr lang="ru-RU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0"/>
            <a:ext cx="3657600" cy="892175"/>
          </a:xfrm>
          <a:prstGeom prst="rect">
            <a:avLst/>
          </a:prstGeom>
          <a:noFill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133600"/>
            <a:ext cx="914400" cy="771525"/>
          </a:xfrm>
          <a:prstGeom prst="rect">
            <a:avLst/>
          </a:prstGeom>
          <a:noFill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505200"/>
            <a:ext cx="1228725" cy="434975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828800" y="2895600"/>
            <a:ext cx="1219200" cy="60960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Simple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Tenses</a:t>
            </a:r>
            <a:endParaRPr lang="ru-RU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4495800"/>
            <a:ext cx="6705600" cy="1847850"/>
          </a:xfrm>
          <a:prstGeom prst="rect">
            <a:avLst/>
          </a:prstGeom>
          <a:solidFill>
            <a:schemeClr val="folHlink"/>
          </a:solidFill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981200" y="5105400"/>
            <a:ext cx="1676400" cy="91440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tIns="154800" anchor="ctr" anchorCtr="1"/>
          <a:lstStyle/>
          <a:p>
            <a:pPr algn="ctr">
              <a:spcBef>
                <a:spcPts val="300"/>
              </a:spcBef>
            </a:pPr>
            <a:r>
              <a:rPr lang="en-US" sz="2400">
                <a:solidFill>
                  <a:srgbClr val="FF0000"/>
                </a:solidFill>
                <a:latin typeface="Arial Black" pitchFamily="34" charset="0"/>
              </a:rPr>
              <a:t>Present</a:t>
            </a:r>
          </a:p>
          <a:p>
            <a:pPr algn="ctr"/>
            <a:r>
              <a:rPr lang="en-US" sz="2400">
                <a:solidFill>
                  <a:srgbClr val="FF0000"/>
                </a:solidFill>
                <a:latin typeface="Arial Black" pitchFamily="34" charset="0"/>
              </a:rPr>
              <a:t> Simple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ru-RU">
              <a:latin typeface="Arial Black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858000" y="5105400"/>
            <a:ext cx="1752600" cy="838200"/>
          </a:xfrm>
          <a:prstGeom prst="rect">
            <a:avLst/>
          </a:prstGeom>
          <a:solidFill>
            <a:schemeClr val="folHlink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Arial Black" pitchFamily="34" charset="0"/>
              </a:rPr>
              <a:t>The Infinitive</a:t>
            </a:r>
            <a:endParaRPr lang="ru-RU">
              <a:latin typeface="Arial Black" pitchFamily="34" charset="0"/>
            </a:endParaRPr>
          </a:p>
        </p:txBody>
      </p:sp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401508">
            <a:off x="3581400" y="4572000"/>
            <a:ext cx="866775" cy="628650"/>
          </a:xfrm>
          <a:prstGeom prst="rect">
            <a:avLst/>
          </a:prstGeom>
          <a:noFill/>
        </p:spPr>
      </p:pic>
      <p:pic>
        <p:nvPicPr>
          <p:cNvPr id="9239" name="Picture 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612455">
            <a:off x="4097338" y="4957763"/>
            <a:ext cx="1081087" cy="998537"/>
          </a:xfrm>
          <a:prstGeom prst="rect">
            <a:avLst/>
          </a:prstGeom>
          <a:noFill/>
        </p:spPr>
      </p:pic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105400"/>
            <a:ext cx="1544638" cy="609600"/>
          </a:xfrm>
          <a:prstGeom prst="rect">
            <a:avLst/>
          </a:prstGeom>
          <a:noFill/>
        </p:spPr>
      </p:pic>
      <p:sp>
        <p:nvSpPr>
          <p:cNvPr id="9242" name="Line 26"/>
          <p:cNvSpPr>
            <a:spLocks noChangeShapeType="1"/>
          </p:cNvSpPr>
          <p:nvPr/>
        </p:nvSpPr>
        <p:spPr bwMode="auto">
          <a:xfrm>
            <a:off x="4876800" y="518160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43" name="Line 27"/>
          <p:cNvSpPr>
            <a:spLocks noChangeShapeType="1"/>
          </p:cNvSpPr>
          <p:nvPr/>
        </p:nvSpPr>
        <p:spPr bwMode="auto">
          <a:xfrm>
            <a:off x="1676400" y="3886200"/>
            <a:ext cx="716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1" grpId="0" animBg="1"/>
      <p:bldP spid="9235" grpId="0" animBg="1"/>
      <p:bldP spid="9236" grpId="0" animBg="1"/>
      <p:bldP spid="9242" grpId="0" animBg="1"/>
      <p:bldP spid="92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47650"/>
            <a:ext cx="6553200" cy="1143000"/>
          </a:xfrm>
        </p:spPr>
        <p:txBody>
          <a:bodyPr/>
          <a:lstStyle/>
          <a:p>
            <a:r>
              <a:rPr lang="ru-RU" sz="4000">
                <a:latin typeface="Arial" charset="0"/>
              </a:rPr>
              <a:t>ОБРАЗОВАНИЕ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 Black" pitchFamily="34" charset="0"/>
              </a:rPr>
              <a:t>PRESENT SIMPLE</a:t>
            </a:r>
            <a:endParaRPr lang="ru-RU" sz="4000">
              <a:latin typeface="Arial Black" pitchFamily="34" charset="0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1302-9414-433D-9591-4941BD86D170}" type="slidenum">
              <a:rPr lang="ru-RU"/>
              <a:pPr/>
              <a:t>12</a:t>
            </a:fld>
            <a:endParaRPr lang="ru-RU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54275"/>
            <a:ext cx="866775" cy="690563"/>
          </a:xfrm>
          <a:prstGeom prst="rect">
            <a:avLst/>
          </a:prstGeom>
          <a:noFill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657600"/>
            <a:ext cx="838200" cy="661988"/>
          </a:xfrm>
          <a:prstGeom prst="rect">
            <a:avLst/>
          </a:prstGeom>
          <a:noFill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124200"/>
            <a:ext cx="762000" cy="636588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1575" y="1981200"/>
            <a:ext cx="773113" cy="790575"/>
          </a:xfrm>
          <a:prstGeom prst="rect">
            <a:avLst/>
          </a:prstGeom>
          <a:noFill/>
        </p:spPr>
      </p:pic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2971800" y="2743200"/>
            <a:ext cx="15240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stand</a:t>
            </a:r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981200"/>
            <a:ext cx="914400" cy="735013"/>
          </a:xfrm>
          <a:prstGeom prst="rect">
            <a:avLst/>
          </a:prstGeom>
          <a:noFill/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429000"/>
            <a:ext cx="990600" cy="792163"/>
          </a:xfrm>
          <a:prstGeom prst="rect">
            <a:avLst/>
          </a:prstGeom>
          <a:noFill/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2743200"/>
            <a:ext cx="990600" cy="774700"/>
          </a:xfrm>
          <a:prstGeom prst="rect">
            <a:avLst/>
          </a:prstGeom>
          <a:noFill/>
        </p:spPr>
      </p:pic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>
            <a:off x="6629400" y="2667000"/>
            <a:ext cx="1524000" cy="733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stand</a:t>
            </a:r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8305800" y="2819400"/>
            <a:ext cx="30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</a:t>
            </a:r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2806700" y="2497138"/>
            <a:ext cx="328613" cy="666750"/>
          </a:xfrm>
          <a:custGeom>
            <a:avLst/>
            <a:gdLst/>
            <a:ahLst/>
            <a:cxnLst>
              <a:cxn ang="0">
                <a:pos x="207" y="0"/>
              </a:cxn>
              <a:cxn ang="0">
                <a:pos x="198" y="137"/>
              </a:cxn>
              <a:cxn ang="0">
                <a:pos x="179" y="155"/>
              </a:cxn>
              <a:cxn ang="0">
                <a:pos x="88" y="219"/>
              </a:cxn>
              <a:cxn ang="0">
                <a:pos x="88" y="420"/>
              </a:cxn>
            </a:cxnLst>
            <a:rect l="0" t="0" r="r" b="b"/>
            <a:pathLst>
              <a:path w="207" h="420">
                <a:moveTo>
                  <a:pt x="207" y="0"/>
                </a:moveTo>
                <a:cubicBezTo>
                  <a:pt x="204" y="46"/>
                  <a:pt x="206" y="92"/>
                  <a:pt x="198" y="137"/>
                </a:cubicBezTo>
                <a:cubicBezTo>
                  <a:pt x="196" y="146"/>
                  <a:pt x="186" y="150"/>
                  <a:pt x="179" y="155"/>
                </a:cubicBezTo>
                <a:cubicBezTo>
                  <a:pt x="149" y="178"/>
                  <a:pt x="124" y="207"/>
                  <a:pt x="88" y="219"/>
                </a:cubicBezTo>
                <a:cubicBezTo>
                  <a:pt x="57" y="266"/>
                  <a:pt x="0" y="420"/>
                  <a:pt x="88" y="42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2578100" y="2909888"/>
            <a:ext cx="368300" cy="230187"/>
          </a:xfrm>
          <a:custGeom>
            <a:avLst/>
            <a:gdLst/>
            <a:ahLst/>
            <a:cxnLst>
              <a:cxn ang="0">
                <a:pos x="13" y="14"/>
              </a:cxn>
              <a:cxn ang="0">
                <a:pos x="49" y="50"/>
              </a:cxn>
              <a:cxn ang="0">
                <a:pos x="58" y="78"/>
              </a:cxn>
              <a:cxn ang="0">
                <a:pos x="104" y="105"/>
              </a:cxn>
              <a:cxn ang="0">
                <a:pos x="232" y="142"/>
              </a:cxn>
            </a:cxnLst>
            <a:rect l="0" t="0" r="r" b="b"/>
            <a:pathLst>
              <a:path w="232" h="145">
                <a:moveTo>
                  <a:pt x="13" y="14"/>
                </a:moveTo>
                <a:cubicBezTo>
                  <a:pt x="38" y="88"/>
                  <a:pt x="0" y="0"/>
                  <a:pt x="49" y="50"/>
                </a:cubicBezTo>
                <a:cubicBezTo>
                  <a:pt x="56" y="57"/>
                  <a:pt x="53" y="70"/>
                  <a:pt x="58" y="78"/>
                </a:cubicBezTo>
                <a:cubicBezTo>
                  <a:pt x="70" y="98"/>
                  <a:pt x="84" y="98"/>
                  <a:pt x="104" y="105"/>
                </a:cubicBezTo>
                <a:cubicBezTo>
                  <a:pt x="142" y="145"/>
                  <a:pt x="182" y="142"/>
                  <a:pt x="232" y="142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2362200" y="3124200"/>
            <a:ext cx="533400" cy="381000"/>
          </a:xfrm>
          <a:custGeom>
            <a:avLst/>
            <a:gdLst/>
            <a:ahLst/>
            <a:cxnLst>
              <a:cxn ang="0">
                <a:pos x="0" y="187"/>
              </a:cxn>
              <a:cxn ang="0">
                <a:pos x="37" y="178"/>
              </a:cxn>
              <a:cxn ang="0">
                <a:pos x="46" y="151"/>
              </a:cxn>
              <a:cxn ang="0">
                <a:pos x="82" y="96"/>
              </a:cxn>
              <a:cxn ang="0">
                <a:pos x="101" y="41"/>
              </a:cxn>
              <a:cxn ang="0">
                <a:pos x="128" y="5"/>
              </a:cxn>
            </a:cxnLst>
            <a:rect l="0" t="0" r="r" b="b"/>
            <a:pathLst>
              <a:path w="133" h="187">
                <a:moveTo>
                  <a:pt x="0" y="187"/>
                </a:moveTo>
                <a:cubicBezTo>
                  <a:pt x="12" y="184"/>
                  <a:pt x="27" y="186"/>
                  <a:pt x="37" y="178"/>
                </a:cubicBezTo>
                <a:cubicBezTo>
                  <a:pt x="44" y="172"/>
                  <a:pt x="41" y="159"/>
                  <a:pt x="46" y="151"/>
                </a:cubicBezTo>
                <a:cubicBezTo>
                  <a:pt x="57" y="132"/>
                  <a:pt x="74" y="117"/>
                  <a:pt x="82" y="96"/>
                </a:cubicBezTo>
                <a:cubicBezTo>
                  <a:pt x="89" y="78"/>
                  <a:pt x="89" y="56"/>
                  <a:pt x="101" y="41"/>
                </a:cubicBezTo>
                <a:cubicBezTo>
                  <a:pt x="133" y="0"/>
                  <a:pt x="128" y="45"/>
                  <a:pt x="128" y="5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2917825" y="3178175"/>
            <a:ext cx="5715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27" y="485"/>
              </a:cxn>
              <a:cxn ang="0">
                <a:pos x="9" y="0"/>
              </a:cxn>
            </a:cxnLst>
            <a:rect l="0" t="0" r="r" b="b"/>
            <a:pathLst>
              <a:path w="36" h="512">
                <a:moveTo>
                  <a:pt x="0" y="512"/>
                </a:moveTo>
                <a:cubicBezTo>
                  <a:pt x="9" y="503"/>
                  <a:pt x="26" y="498"/>
                  <a:pt x="27" y="485"/>
                </a:cubicBezTo>
                <a:cubicBezTo>
                  <a:pt x="36" y="351"/>
                  <a:pt x="9" y="139"/>
                  <a:pt x="9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6378575" y="2351088"/>
            <a:ext cx="211138" cy="739775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60" y="73"/>
              </a:cxn>
              <a:cxn ang="0">
                <a:pos x="133" y="466"/>
              </a:cxn>
            </a:cxnLst>
            <a:rect l="0" t="0" r="r" b="b"/>
            <a:pathLst>
              <a:path w="133" h="466">
                <a:moveTo>
                  <a:pt x="23" y="0"/>
                </a:moveTo>
                <a:cubicBezTo>
                  <a:pt x="44" y="63"/>
                  <a:pt x="27" y="42"/>
                  <a:pt x="60" y="73"/>
                </a:cubicBezTo>
                <a:cubicBezTo>
                  <a:pt x="118" y="192"/>
                  <a:pt x="0" y="466"/>
                  <a:pt x="133" y="46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2" name="Freeform 22"/>
          <p:cNvSpPr>
            <a:spLocks/>
          </p:cNvSpPr>
          <p:nvPr/>
        </p:nvSpPr>
        <p:spPr bwMode="auto">
          <a:xfrm>
            <a:off x="6124575" y="3106738"/>
            <a:ext cx="450850" cy="100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" y="45"/>
              </a:cxn>
              <a:cxn ang="0">
                <a:pos x="284" y="0"/>
              </a:cxn>
            </a:cxnLst>
            <a:rect l="0" t="0" r="r" b="b"/>
            <a:pathLst>
              <a:path w="284" h="63">
                <a:moveTo>
                  <a:pt x="0" y="0"/>
                </a:moveTo>
                <a:cubicBezTo>
                  <a:pt x="28" y="26"/>
                  <a:pt x="46" y="36"/>
                  <a:pt x="83" y="45"/>
                </a:cubicBezTo>
                <a:cubicBezTo>
                  <a:pt x="83" y="45"/>
                  <a:pt x="284" y="63"/>
                  <a:pt x="284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6530975" y="3144838"/>
            <a:ext cx="320675" cy="673100"/>
          </a:xfrm>
          <a:custGeom>
            <a:avLst/>
            <a:gdLst/>
            <a:ahLst/>
            <a:cxnLst>
              <a:cxn ang="0">
                <a:pos x="183" y="424"/>
              </a:cxn>
              <a:cxn ang="0">
                <a:pos x="156" y="277"/>
              </a:cxn>
              <a:cxn ang="0">
                <a:pos x="73" y="250"/>
              </a:cxn>
              <a:cxn ang="0">
                <a:pos x="46" y="241"/>
              </a:cxn>
              <a:cxn ang="0">
                <a:pos x="0" y="131"/>
              </a:cxn>
              <a:cxn ang="0">
                <a:pos x="9" y="30"/>
              </a:cxn>
              <a:cxn ang="0">
                <a:pos x="28" y="3"/>
              </a:cxn>
            </a:cxnLst>
            <a:rect l="0" t="0" r="r" b="b"/>
            <a:pathLst>
              <a:path w="202" h="424">
                <a:moveTo>
                  <a:pt x="183" y="424"/>
                </a:moveTo>
                <a:cubicBezTo>
                  <a:pt x="183" y="420"/>
                  <a:pt x="202" y="300"/>
                  <a:pt x="156" y="277"/>
                </a:cubicBezTo>
                <a:cubicBezTo>
                  <a:pt x="153" y="275"/>
                  <a:pt x="88" y="255"/>
                  <a:pt x="73" y="250"/>
                </a:cubicBezTo>
                <a:cubicBezTo>
                  <a:pt x="64" y="247"/>
                  <a:pt x="46" y="241"/>
                  <a:pt x="46" y="241"/>
                </a:cubicBezTo>
                <a:cubicBezTo>
                  <a:pt x="17" y="210"/>
                  <a:pt x="10" y="171"/>
                  <a:pt x="0" y="131"/>
                </a:cubicBezTo>
                <a:cubicBezTo>
                  <a:pt x="3" y="97"/>
                  <a:pt x="4" y="63"/>
                  <a:pt x="9" y="30"/>
                </a:cubicBezTo>
                <a:cubicBezTo>
                  <a:pt x="13" y="0"/>
                  <a:pt x="11" y="3"/>
                  <a:pt x="28" y="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4800600"/>
            <a:ext cx="2667000" cy="1504950"/>
          </a:xfrm>
          <a:prstGeom prst="rect">
            <a:avLst/>
          </a:prstGeom>
          <a:noFill/>
        </p:spPr>
      </p:pic>
      <p:sp>
        <p:nvSpPr>
          <p:cNvPr id="10265" name="AutoShape 25"/>
          <p:cNvSpPr>
            <a:spLocks noChangeArrowheads="1"/>
          </p:cNvSpPr>
          <p:nvPr/>
        </p:nvSpPr>
        <p:spPr bwMode="auto">
          <a:xfrm>
            <a:off x="1600200" y="4495800"/>
            <a:ext cx="2057400" cy="1524000"/>
          </a:xfrm>
          <a:prstGeom prst="wedgeRoundRectCallout">
            <a:avLst>
              <a:gd name="adj1" fmla="val 118366"/>
              <a:gd name="adj2" fmla="val 18856"/>
              <a:gd name="adj3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Times NR Cyr MT" pitchFamily="18" charset="0"/>
              </a:rPr>
              <a:t>What</a:t>
            </a:r>
          </a:p>
          <a:p>
            <a:pPr algn="ctr"/>
            <a:r>
              <a:rPr lang="en-US" sz="2800" b="1">
                <a:solidFill>
                  <a:schemeClr val="tx2"/>
                </a:solidFill>
                <a:latin typeface="Times NR Cyr MT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R Cyr MT" pitchFamily="18" charset="0"/>
              </a:rPr>
              <a:t>I</a:t>
            </a:r>
            <a:r>
              <a:rPr lang="en-US" sz="2800" b="1">
                <a:solidFill>
                  <a:schemeClr val="tx2"/>
                </a:solidFill>
                <a:latin typeface="Times NR Cyr MT" pitchFamily="18" charset="0"/>
              </a:rPr>
              <a:t>  promise</a:t>
            </a:r>
          </a:p>
          <a:p>
            <a:pPr algn="ctr"/>
            <a:r>
              <a:rPr lang="en-US" sz="2800" b="1">
                <a:solidFill>
                  <a:schemeClr val="tx2"/>
                </a:solidFill>
                <a:latin typeface="Times NR Cyr MT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R Cyr MT" pitchFamily="18" charset="0"/>
              </a:rPr>
              <a:t>I</a:t>
            </a:r>
            <a:r>
              <a:rPr lang="en-US" sz="2800" b="1">
                <a:solidFill>
                  <a:schemeClr val="tx2"/>
                </a:solidFill>
                <a:latin typeface="Times NR Cyr MT" pitchFamily="18" charset="0"/>
              </a:rPr>
              <a:t>  do   .</a:t>
            </a:r>
            <a:endParaRPr lang="ru-RU" sz="2800" b="1">
              <a:solidFill>
                <a:schemeClr val="tx2"/>
              </a:solidFill>
              <a:latin typeface="Times NR Cyr MT" pitchFamily="18" charset="0"/>
            </a:endParaRPr>
          </a:p>
        </p:txBody>
      </p:sp>
      <p:sp>
        <p:nvSpPr>
          <p:cNvPr id="10266" name="AutoShape 26"/>
          <p:cNvSpPr>
            <a:spLocks noChangeArrowheads="1"/>
          </p:cNvSpPr>
          <p:nvPr/>
        </p:nvSpPr>
        <p:spPr bwMode="auto">
          <a:xfrm>
            <a:off x="6553200" y="4267200"/>
            <a:ext cx="2362200" cy="1524000"/>
          </a:xfrm>
          <a:prstGeom prst="wedgeRoundRectCallout">
            <a:avLst>
              <a:gd name="adj1" fmla="val -70296"/>
              <a:gd name="adj2" fmla="val 45731"/>
              <a:gd name="adj3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Times NR Cyr MT" pitchFamily="18" charset="0"/>
              </a:rPr>
              <a:t>What</a:t>
            </a:r>
          </a:p>
          <a:p>
            <a:pPr algn="ctr"/>
            <a:r>
              <a:rPr lang="en-US" sz="2800" b="1">
                <a:solidFill>
                  <a:schemeClr val="tx2"/>
                </a:solidFill>
                <a:latin typeface="Times NR Cyr MT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R Cyr MT" pitchFamily="18" charset="0"/>
              </a:rPr>
              <a:t>he</a:t>
            </a:r>
            <a:r>
              <a:rPr lang="en-US" sz="2800" b="1">
                <a:solidFill>
                  <a:schemeClr val="tx2"/>
                </a:solidFill>
                <a:latin typeface="Times NR Cyr MT" pitchFamily="18" charset="0"/>
              </a:rPr>
              <a:t> promis </a:t>
            </a:r>
            <a:r>
              <a:rPr lang="en-US" sz="2800" b="1">
                <a:solidFill>
                  <a:srgbClr val="FF0000"/>
                </a:solidFill>
                <a:latin typeface="Times NR Cyr MT" pitchFamily="18" charset="0"/>
              </a:rPr>
              <a:t>es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R Cyr MT" pitchFamily="18" charset="0"/>
              </a:rPr>
              <a:t> he</a:t>
            </a:r>
            <a:r>
              <a:rPr lang="en-US" sz="2800" b="1">
                <a:solidFill>
                  <a:schemeClr val="tx2"/>
                </a:solidFill>
                <a:latin typeface="Times NR Cyr MT" pitchFamily="18" charset="0"/>
              </a:rPr>
              <a:t> do </a:t>
            </a:r>
            <a:r>
              <a:rPr lang="en-US" sz="2800" b="1">
                <a:solidFill>
                  <a:srgbClr val="FF0000"/>
                </a:solidFill>
                <a:latin typeface="Times NR Cyr MT" pitchFamily="18" charset="0"/>
              </a:rPr>
              <a:t>es </a:t>
            </a:r>
            <a:r>
              <a:rPr lang="en-US" sz="2800" b="1">
                <a:solidFill>
                  <a:schemeClr val="tx2"/>
                </a:solidFill>
                <a:latin typeface="Times NR Cyr MT" pitchFamily="18" charset="0"/>
              </a:rPr>
              <a:t>.</a:t>
            </a:r>
            <a:endParaRPr lang="ru-RU" sz="2800" b="1">
              <a:solidFill>
                <a:schemeClr val="tx2"/>
              </a:solidFill>
              <a:latin typeface="Times NR Cyr MT" pitchFamily="18" charset="0"/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3429000" y="5105400"/>
            <a:ext cx="228600" cy="304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2849563" y="5562600"/>
            <a:ext cx="228600" cy="228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8305800" y="4876800"/>
            <a:ext cx="4572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7924800" y="5334000"/>
            <a:ext cx="3810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8229600" y="2743200"/>
            <a:ext cx="457200" cy="762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02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96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02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10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750"/>
                            </p:stCondLst>
                            <p:childTnLst>
                              <p:par>
                                <p:cTn id="1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500"/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500"/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500"/>
                                        <p:tgtEl>
                                          <p:spTgt spid="10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000"/>
                            </p:stCondLst>
                            <p:childTnLst>
                              <p:par>
                                <p:cTn id="1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500"/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500"/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500"/>
                                        <p:tgtEl>
                                          <p:spTgt spid="10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25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102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50" presetID="27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500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500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500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500"/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500"/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500"/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250"/>
                            </p:stCondLst>
                            <p:childTnLst>
                              <p:par>
                                <p:cTn id="1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500"/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500"/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500"/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925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50" grpId="0" animBg="1"/>
      <p:bldP spid="10254" grpId="0" animBg="1"/>
      <p:bldP spid="10255" grpId="0" animBg="1"/>
      <p:bldP spid="10255" grpId="1" animBg="1"/>
      <p:bldP spid="10256" grpId="0" animBg="1"/>
      <p:bldP spid="10258" grpId="0" animBg="1"/>
      <p:bldP spid="10259" grpId="0" animBg="1"/>
      <p:bldP spid="10260" grpId="0" animBg="1"/>
      <p:bldP spid="10261" grpId="0" animBg="1"/>
      <p:bldP spid="10262" grpId="0" animBg="1"/>
      <p:bldP spid="10263" grpId="0" animBg="1"/>
      <p:bldP spid="10265" grpId="0" uiExpand="1" build="allAtOnce" animBg="1"/>
      <p:bldP spid="10266" grpId="0" uiExpand="1" build="allAtOnce" animBg="1"/>
      <p:bldP spid="10276" grpId="0" animBg="1"/>
      <p:bldP spid="10277" grpId="0" animBg="1"/>
      <p:bldP spid="10279" grpId="0" animBg="1"/>
      <p:bldP spid="10281" grpId="0" animBg="1"/>
      <p:bldP spid="102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Arial Black" pitchFamily="34" charset="0"/>
              </a:rPr>
              <a:t>Spelling: "-s" and "-es"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1752600"/>
            <a:ext cx="7773987" cy="4267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1) Если основа слова оканчивается на шипящий или свистящий согласный звук (-s, -ss, -sh,</a:t>
            </a:r>
            <a:r>
              <a:rPr lang="en-US" sz="2000"/>
              <a:t> </a:t>
            </a:r>
            <a:r>
              <a:rPr lang="ru-RU" sz="2000"/>
              <a:t>-ch, -tch, -x, -z, -zz), то перед окончанием </a:t>
            </a:r>
            <a:r>
              <a:rPr lang="ru-RU" sz="2000">
                <a:solidFill>
                  <a:srgbClr val="FF0000"/>
                </a:solidFill>
              </a:rPr>
              <a:t>-s</a:t>
            </a:r>
            <a:r>
              <a:rPr lang="ru-RU" sz="2000"/>
              <a:t> вставляется гласная </a:t>
            </a:r>
            <a:r>
              <a:rPr lang="ru-RU" sz="2000">
                <a:solidFill>
                  <a:srgbClr val="FF0000"/>
                </a:solidFill>
              </a:rPr>
              <a:t>-e-</a:t>
            </a:r>
            <a:r>
              <a:rPr lang="ru-RU" sz="2000"/>
              <a:t>.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ru-RU" sz="2000"/>
              <a:t>основа глагола + окончание 3-го лица ед.ч. в форме </a:t>
            </a:r>
            <a:r>
              <a:rPr lang="en-US" sz="2000"/>
              <a:t>Present Simple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 </a:t>
            </a:r>
            <a:r>
              <a:rPr lang="ru-RU" sz="2000"/>
              <a:t> </a:t>
            </a:r>
            <a:r>
              <a:rPr lang="en-US" sz="2000"/>
              <a:t>     </a:t>
            </a:r>
            <a:r>
              <a:rPr lang="en-GB" sz="2000"/>
              <a:t>pass — pa</a:t>
            </a:r>
            <a:r>
              <a:rPr lang="en-GB" sz="2000" u="sng"/>
              <a:t>ss</a:t>
            </a:r>
            <a:r>
              <a:rPr lang="en-GB" sz="2000">
                <a:solidFill>
                  <a:srgbClr val="FF0000"/>
                </a:solidFill>
              </a:rPr>
              <a:t>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/>
              <a:t>        push — pu</a:t>
            </a:r>
            <a:r>
              <a:rPr lang="en-GB" sz="2000" u="sng"/>
              <a:t>sh</a:t>
            </a:r>
            <a:r>
              <a:rPr lang="en-GB" sz="2000">
                <a:solidFill>
                  <a:srgbClr val="FF0000"/>
                </a:solidFill>
              </a:rPr>
              <a:t>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000"/>
              <a:t>        touch — tou</a:t>
            </a:r>
            <a:r>
              <a:rPr lang="en-GB" sz="2000" u="sng"/>
              <a:t>ch</a:t>
            </a:r>
            <a:r>
              <a:rPr lang="en-GB" sz="2000">
                <a:solidFill>
                  <a:srgbClr val="FF0000"/>
                </a:solidFill>
              </a:rPr>
              <a:t>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2) -e- перед -s вставляется также в некоторых словах, оканчивающихся на -o, а именно:</a:t>
            </a:r>
            <a:endParaRPr lang="en-US" sz="2000"/>
          </a:p>
          <a:p>
            <a:pPr>
              <a:lnSpc>
                <a:spcPct val="80000"/>
              </a:lnSpc>
            </a:pPr>
            <a:r>
              <a:rPr lang="ru-RU" sz="2000"/>
              <a:t>в форме 3-го лица ед.ч. </a:t>
            </a:r>
            <a:r>
              <a:rPr lang="en-US" sz="2000"/>
              <a:t>Present Simple </a:t>
            </a:r>
            <a:r>
              <a:rPr lang="ru-RU" sz="2000"/>
              <a:t>глаголов </a:t>
            </a:r>
            <a:r>
              <a:rPr lang="en-GB" sz="2000"/>
              <a:t>do</a:t>
            </a:r>
            <a:r>
              <a:rPr lang="ru-RU" sz="2000"/>
              <a:t> и </a:t>
            </a:r>
            <a:r>
              <a:rPr lang="en-GB" sz="2000"/>
              <a:t>go</a:t>
            </a:r>
            <a:r>
              <a:rPr lang="ru-RU" sz="2000"/>
              <a:t>:</a:t>
            </a:r>
            <a:endParaRPr lang="en-US" sz="20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      </a:t>
            </a:r>
            <a:r>
              <a:rPr lang="ru-RU" sz="2000"/>
              <a:t> </a:t>
            </a:r>
            <a:r>
              <a:rPr lang="en-US" sz="2000"/>
              <a:t>he g</a:t>
            </a:r>
            <a:r>
              <a:rPr lang="en-US" sz="2000" u="sng"/>
              <a:t>o</a:t>
            </a:r>
            <a:r>
              <a:rPr lang="en-US" sz="2000">
                <a:solidFill>
                  <a:srgbClr val="FF0000"/>
                </a:solidFill>
              </a:rPr>
              <a:t>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        she d</a:t>
            </a:r>
            <a:r>
              <a:rPr lang="en-US" sz="2000" u="sng"/>
              <a:t>o</a:t>
            </a:r>
            <a:r>
              <a:rPr lang="en-US" sz="2000">
                <a:solidFill>
                  <a:srgbClr val="FF0000"/>
                </a:solidFill>
              </a:rPr>
              <a:t>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A17B-D2FE-4115-8B63-345CEC4E7930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391400" cy="1143000"/>
          </a:xfrm>
        </p:spPr>
        <p:txBody>
          <a:bodyPr/>
          <a:lstStyle/>
          <a:p>
            <a:r>
              <a:rPr lang="en-GB" sz="4000">
                <a:latin typeface="Arial Black" pitchFamily="34" charset="0"/>
              </a:rPr>
              <a:t>Spelling</a:t>
            </a:r>
            <a:r>
              <a:rPr lang="ru-RU" sz="4000">
                <a:latin typeface="Arial Black" pitchFamily="34" charset="0"/>
              </a:rPr>
              <a:t>: </a:t>
            </a:r>
            <a:r>
              <a:rPr lang="en-US" sz="4000" b="1">
                <a:latin typeface="Arial" charset="0"/>
              </a:rPr>
              <a:t/>
            </a:r>
            <a:br>
              <a:rPr lang="en-US" sz="4000" b="1">
                <a:latin typeface="Arial" charset="0"/>
              </a:rPr>
            </a:br>
            <a:r>
              <a:rPr lang="en-US" sz="4000" b="1">
                <a:latin typeface="Arial" charset="0"/>
              </a:rPr>
              <a:t>"y" and "i" after consonants</a:t>
            </a:r>
            <a:endParaRPr lang="ru-RU" sz="4000" b="1">
              <a:latin typeface="Arial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70013" y="2209800"/>
            <a:ext cx="7545387" cy="3581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1) </a:t>
            </a:r>
            <a:r>
              <a:rPr lang="ru-RU" sz="2400">
                <a:solidFill>
                  <a:srgbClr val="FF0000"/>
                </a:solidFill>
              </a:rPr>
              <a:t>-y</a:t>
            </a:r>
            <a:r>
              <a:rPr lang="ru-RU" sz="2400"/>
              <a:t> после </a:t>
            </a:r>
            <a:r>
              <a:rPr lang="ru-RU" sz="2400" u="sng"/>
              <a:t>согласной</a:t>
            </a:r>
            <a:r>
              <a:rPr lang="ru-RU" sz="2400"/>
              <a:t> переходит в </a:t>
            </a:r>
            <a:r>
              <a:rPr lang="ru-RU" sz="2400">
                <a:solidFill>
                  <a:srgbClr val="FF0000"/>
                </a:solidFill>
              </a:rPr>
              <a:t>-ie-</a:t>
            </a:r>
            <a:r>
              <a:rPr lang="ru-RU" sz="2400"/>
              <a:t> перед окончанием </a:t>
            </a:r>
            <a:r>
              <a:rPr lang="ru-RU" sz="2400">
                <a:solidFill>
                  <a:srgbClr val="FF0000"/>
                </a:solidFill>
              </a:rPr>
              <a:t>-s</a:t>
            </a:r>
            <a:r>
              <a:rPr lang="ru-RU" sz="2400"/>
              <a:t>. 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ru-RU" sz="2400"/>
              <a:t>основа глагола + окончание в 1-ом лице ед.ч. времени </a:t>
            </a:r>
            <a:r>
              <a:rPr lang="en-GB" sz="2400"/>
              <a:t>Present Simple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          </a:t>
            </a:r>
            <a:r>
              <a:rPr lang="en-GB" sz="2400"/>
              <a:t>t</a:t>
            </a:r>
            <a:r>
              <a:rPr lang="en-GB" sz="2400" u="sng"/>
              <a:t>r</a:t>
            </a:r>
            <a:r>
              <a:rPr lang="en-GB" sz="2400">
                <a:solidFill>
                  <a:srgbClr val="FF0000"/>
                </a:solidFill>
              </a:rPr>
              <a:t>y</a:t>
            </a:r>
            <a:r>
              <a:rPr lang="en-GB" sz="2400"/>
              <a:t> — tr</a:t>
            </a:r>
            <a:r>
              <a:rPr lang="en-GB" sz="2400">
                <a:solidFill>
                  <a:srgbClr val="FF0000"/>
                </a:solidFill>
              </a:rPr>
              <a:t>ie</a:t>
            </a:r>
            <a:r>
              <a:rPr lang="en-GB" sz="2400" u="sng"/>
              <a:t>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/>
              <a:t>          c</a:t>
            </a:r>
            <a:r>
              <a:rPr lang="en-GB" sz="2400" u="sng"/>
              <a:t>r</a:t>
            </a:r>
            <a:r>
              <a:rPr lang="en-GB" sz="2400">
                <a:solidFill>
                  <a:srgbClr val="FF0000"/>
                </a:solidFill>
              </a:rPr>
              <a:t>y</a:t>
            </a:r>
            <a:r>
              <a:rPr lang="en-GB" sz="2400"/>
              <a:t> — cr</a:t>
            </a:r>
            <a:r>
              <a:rPr lang="en-GB" sz="2400">
                <a:solidFill>
                  <a:srgbClr val="FF0000"/>
                </a:solidFill>
              </a:rPr>
              <a:t>ie</a:t>
            </a:r>
            <a:r>
              <a:rPr lang="en-GB" sz="2400" u="sng"/>
              <a:t>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400"/>
              <a:t>          f</a:t>
            </a:r>
            <a:r>
              <a:rPr lang="en-GB" sz="2400" u="sng"/>
              <a:t>l</a:t>
            </a:r>
            <a:r>
              <a:rPr lang="en-GB" sz="2400">
                <a:solidFill>
                  <a:srgbClr val="FF0000"/>
                </a:solidFill>
              </a:rPr>
              <a:t>y</a:t>
            </a:r>
            <a:r>
              <a:rPr lang="en-GB" sz="2400"/>
              <a:t> — fl</a:t>
            </a:r>
            <a:r>
              <a:rPr lang="en-GB" sz="2400">
                <a:solidFill>
                  <a:srgbClr val="FF0000"/>
                </a:solidFill>
              </a:rPr>
              <a:t>ie</a:t>
            </a:r>
            <a:r>
              <a:rPr lang="en-GB" sz="2400" u="sng"/>
              <a:t>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2) </a:t>
            </a:r>
            <a:r>
              <a:rPr lang="ru-RU" sz="2400">
                <a:solidFill>
                  <a:srgbClr val="FF0000"/>
                </a:solidFill>
              </a:rPr>
              <a:t>-y</a:t>
            </a:r>
            <a:r>
              <a:rPr lang="ru-RU" sz="2400"/>
              <a:t> после </a:t>
            </a:r>
            <a:r>
              <a:rPr lang="ru-RU" sz="2400" u="sng"/>
              <a:t>гласной</a:t>
            </a:r>
            <a:r>
              <a:rPr lang="ru-RU" sz="2400"/>
              <a:t> не переходит в </a:t>
            </a:r>
            <a:r>
              <a:rPr lang="ru-RU" sz="2400">
                <a:solidFill>
                  <a:srgbClr val="FF0000"/>
                </a:solidFill>
              </a:rPr>
              <a:t>-i-</a:t>
            </a:r>
            <a:r>
              <a:rPr lang="ru-RU" sz="2400"/>
              <a:t> или </a:t>
            </a:r>
            <a:r>
              <a:rPr lang="ru-RU" sz="2400">
                <a:solidFill>
                  <a:srgbClr val="FF0000"/>
                </a:solidFill>
              </a:rPr>
              <a:t>-ie-</a:t>
            </a:r>
            <a:r>
              <a:rPr lang="ru-RU" sz="240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         </a:t>
            </a:r>
            <a:r>
              <a:rPr lang="en-US" sz="2400"/>
              <a:t>pl</a:t>
            </a:r>
            <a:r>
              <a:rPr lang="en-US" sz="2400" u="sng"/>
              <a:t>a</a:t>
            </a:r>
            <a:r>
              <a:rPr lang="en-US" sz="2400">
                <a:solidFill>
                  <a:srgbClr val="FF0000"/>
                </a:solidFill>
              </a:rPr>
              <a:t>y</a:t>
            </a:r>
            <a:r>
              <a:rPr lang="en-US" sz="2400"/>
              <a:t> — pl</a:t>
            </a:r>
            <a:r>
              <a:rPr lang="en-US" sz="2400" u="sng"/>
              <a:t>a</a:t>
            </a:r>
            <a:r>
              <a:rPr lang="en-US" sz="2400">
                <a:solidFill>
                  <a:srgbClr val="FF0000"/>
                </a:solidFill>
              </a:rPr>
              <a:t>y</a:t>
            </a:r>
            <a:r>
              <a:rPr lang="en-US" sz="2400" u="sng"/>
              <a:t>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8302-2131-486D-8140-C2DBA45AA222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772400" cy="1143000"/>
          </a:xfrm>
        </p:spPr>
        <p:txBody>
          <a:bodyPr/>
          <a:lstStyle/>
          <a:p>
            <a:pPr algn="ctr"/>
            <a:r>
              <a:rPr lang="ru-RU" sz="4000">
                <a:latin typeface="Arial" charset="0"/>
              </a:rPr>
              <a:t>ОБРАЗОВАНИЕ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 b="1">
              <a:latin typeface="Arial Black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057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б) Общий вопрос:</a:t>
            </a:r>
            <a:endParaRPr lang="en-US"/>
          </a:p>
          <a:p>
            <a:r>
              <a:rPr lang="ru-RU"/>
              <a:t>При построении общего вопроса используется вспомогательный глагол </a:t>
            </a:r>
            <a:r>
              <a:rPr lang="en-US">
                <a:solidFill>
                  <a:srgbClr val="FF0000"/>
                </a:solidFill>
              </a:rPr>
              <a:t>‘to do’</a:t>
            </a:r>
            <a:r>
              <a:rPr lang="ru-RU"/>
              <a:t> в настоящем времени, который ставится перед подлежащим </a:t>
            </a:r>
            <a:r>
              <a:rPr lang="ru-RU">
                <a:solidFill>
                  <a:schemeClr val="tx2"/>
                </a:solidFill>
              </a:rPr>
              <a:t>(</a:t>
            </a:r>
            <a:r>
              <a:rPr lang="en-US">
                <a:solidFill>
                  <a:schemeClr val="tx2"/>
                </a:solidFill>
              </a:rPr>
              <a:t>Subject</a:t>
            </a:r>
            <a:r>
              <a:rPr lang="ru-RU">
                <a:solidFill>
                  <a:schemeClr val="tx2"/>
                </a:solidFill>
              </a:rPr>
              <a:t>)</a:t>
            </a:r>
            <a:r>
              <a:rPr lang="ru-RU"/>
              <a:t>, а за подлежащим следует смысловой глагол в 1-ой форме.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A78D4-E492-4177-B8D2-CB85A3DB04BA}" type="slidenum">
              <a:rPr lang="ru-RU"/>
              <a:pPr/>
              <a:t>15</a:t>
            </a:fld>
            <a:endParaRPr lang="ru-RU"/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8153400" y="3810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3" name="Rectangle 23"/>
          <p:cNvSpPr>
            <a:spLocks noGrp="1" noChangeArrowheads="1"/>
          </p:cNvSpPr>
          <p:nvPr>
            <p:ph idx="1"/>
          </p:nvPr>
        </p:nvSpPr>
        <p:spPr>
          <a:xfrm>
            <a:off x="1447800" y="304800"/>
            <a:ext cx="7391400" cy="129540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4000" b="0">
                <a:solidFill>
                  <a:schemeClr val="tx2"/>
                </a:solidFill>
              </a:rPr>
              <a:t>ОБРАЗОВАНИЕ</a:t>
            </a:r>
            <a:endParaRPr lang="en-US" sz="4000" b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en-US" sz="4000">
                <a:solidFill>
                  <a:schemeClr val="tx2"/>
                </a:solidFill>
                <a:latin typeface="Arial Black" pitchFamily="34" charset="0"/>
              </a:rPr>
              <a:t>PRESENT</a:t>
            </a:r>
            <a:r>
              <a:rPr lang="en-US" sz="4000" b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n-US" sz="4000">
                <a:solidFill>
                  <a:schemeClr val="tx2"/>
                </a:solidFill>
                <a:latin typeface="Arial Black" pitchFamily="34" charset="0"/>
              </a:rPr>
              <a:t>SIMPLE</a:t>
            </a:r>
            <a:endParaRPr lang="ru-RU" sz="40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F1E0B-A037-42C0-B172-026C28CC23FD}" type="slidenum">
              <a:rPr lang="ru-RU"/>
              <a:pPr/>
              <a:t>16</a:t>
            </a:fld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0" y="2057400"/>
            <a:ext cx="457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I</a:t>
            </a:r>
            <a:endParaRPr lang="ru-RU" sz="4800">
              <a:latin typeface="Arial Black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10000" y="2057400"/>
            <a:ext cx="152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latin typeface="Arial Black" pitchFamily="34" charset="0"/>
              </a:rPr>
              <a:t>like</a:t>
            </a:r>
            <a:endParaRPr lang="ru-RU" sz="4800">
              <a:latin typeface="Arial Black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562600" y="2057400"/>
            <a:ext cx="251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coffee.</a:t>
            </a:r>
            <a:endParaRPr lang="ru-RU" sz="4800">
              <a:latin typeface="Arial Black" pitchFamily="34" charset="0"/>
            </a:endParaRPr>
          </a:p>
        </p:txBody>
      </p:sp>
      <p:pic>
        <p:nvPicPr>
          <p:cNvPr id="15367" name="Picture 7" descr="0020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0"/>
            <a:ext cx="2514600" cy="1666875"/>
          </a:xfrm>
          <a:prstGeom prst="rect">
            <a:avLst/>
          </a:prstGeom>
          <a:noFill/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495800" y="4800600"/>
            <a:ext cx="167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>
                <a:latin typeface="Arial Black" pitchFamily="34" charset="0"/>
              </a:rPr>
              <a:t>like</a:t>
            </a:r>
            <a:endParaRPr lang="ru-RU" sz="4800">
              <a:latin typeface="Arial Black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019800" y="4800600"/>
            <a:ext cx="2438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coffee</a:t>
            </a:r>
            <a:endParaRPr lang="ru-RU" sz="4800">
              <a:latin typeface="Arial Black" pitchFamily="34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819400" y="4800600"/>
            <a:ext cx="144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you</a:t>
            </a:r>
            <a:endParaRPr lang="ru-RU" sz="4800">
              <a:latin typeface="Arial Black" pitchFamily="34" charset="0"/>
            </a:endParaRP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2209800" y="3429000"/>
            <a:ext cx="53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124200" y="274320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3962400" y="27432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3962400" y="2819400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600200" y="4800600"/>
            <a:ext cx="129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 Black" pitchFamily="34" charset="0"/>
              </a:rPr>
              <a:t>Do</a:t>
            </a:r>
            <a:endParaRPr lang="ru-RU" sz="4800">
              <a:latin typeface="Arial Black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8229600" y="4800600"/>
            <a:ext cx="5572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latin typeface="Arial Black" pitchFamily="34" charset="0"/>
              </a:rPr>
              <a:t>?</a:t>
            </a:r>
            <a:endParaRPr lang="ru-RU" sz="4800">
              <a:latin typeface="Arial Black" pitchFamily="34" charset="0"/>
            </a:endParaRP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2895600" y="5562600"/>
            <a:ext cx="1219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4572000" y="54864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572000" y="55626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1752600" y="54864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1752600" y="55626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84" name="WordArt 24"/>
          <p:cNvSpPr>
            <a:spLocks noChangeArrowheads="1" noChangeShapeType="1" noTextEdit="1"/>
          </p:cNvSpPr>
          <p:nvPr/>
        </p:nvSpPr>
        <p:spPr bwMode="auto">
          <a:xfrm>
            <a:off x="7467600" y="3352800"/>
            <a:ext cx="53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8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53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53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8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" presetClass="emph" presetSubtype="2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 uiExpand="1" build="p"/>
      <p:bldP spid="15364" grpId="0"/>
      <p:bldP spid="15364" grpId="1"/>
      <p:bldP spid="15364" grpId="2"/>
      <p:bldP spid="15365" grpId="0"/>
      <p:bldP spid="15365" grpId="1"/>
      <p:bldP spid="15365" grpId="2"/>
      <p:bldP spid="15366" grpId="0"/>
      <p:bldP spid="15368" grpId="0"/>
      <p:bldP spid="15368" grpId="1"/>
      <p:bldP spid="15368" grpId="2"/>
      <p:bldP spid="15369" grpId="0"/>
      <p:bldP spid="15370" grpId="0"/>
      <p:bldP spid="15370" grpId="1"/>
      <p:bldP spid="15370" grpId="2"/>
      <p:bldP spid="15371" grpId="0" animBg="1"/>
      <p:bldP spid="15372" grpId="0" animBg="1"/>
      <p:bldP spid="15373" grpId="0" animBg="1"/>
      <p:bldP spid="15374" grpId="0" animBg="1"/>
      <p:bldP spid="15375" grpId="0"/>
      <p:bldP spid="15375" grpId="1"/>
      <p:bldP spid="15375" grpId="2"/>
      <p:bldP spid="15376" grpId="0"/>
      <p:bldP spid="15377" grpId="0" animBg="1"/>
      <p:bldP spid="15378" grpId="0" animBg="1"/>
      <p:bldP spid="15379" grpId="0" animBg="1"/>
      <p:bldP spid="15380" grpId="0" animBg="1"/>
      <p:bldP spid="15381" grpId="0" animBg="1"/>
      <p:bldP spid="153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84" name="Object 56"/>
          <p:cNvGraphicFramePr>
            <a:graphicFrameLocks noGrp="1" noChangeAspect="1"/>
          </p:cNvGraphicFramePr>
          <p:nvPr>
            <p:ph/>
          </p:nvPr>
        </p:nvGraphicFramePr>
        <p:xfrm>
          <a:off x="1447800" y="4419600"/>
          <a:ext cx="12334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Точечный рисунок" r:id="rId3" imgW="847843" imgH="1571844" progId="Paint.Picture">
                  <p:embed/>
                </p:oleObj>
              </mc:Choice>
              <mc:Fallback>
                <p:oleObj name="Точечный рисунок" r:id="rId3" imgW="847843" imgH="1571844" progId="Paint.Picture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9600"/>
                        <a:ext cx="12334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4856-E5B6-40D8-A21F-3B69D1F9F496}" type="slidenum">
              <a:rPr lang="ru-RU"/>
              <a:pPr/>
              <a:t>17</a:t>
            </a:fld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5410200"/>
            <a:ext cx="1143000" cy="762000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86200" y="5562600"/>
            <a:ext cx="990600" cy="533400"/>
          </a:xfrm>
          <a:prstGeom prst="rect">
            <a:avLst/>
          </a:prstGeom>
          <a:solidFill>
            <a:srgbClr val="24E4A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800000"/>
                </a:solidFill>
                <a:latin typeface="Arial Black" pitchFamily="34" charset="0"/>
              </a:rPr>
              <a:t>go</a:t>
            </a:r>
            <a:endParaRPr lang="ru-RU" sz="4000">
              <a:solidFill>
                <a:srgbClr val="800000"/>
              </a:solidFill>
              <a:latin typeface="Arial Black" pitchFamily="34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828800"/>
            <a:ext cx="1295400" cy="871538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429000" y="1828800"/>
            <a:ext cx="914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82800" anchor="ctr" anchorCtr="1">
            <a:spAutoFit/>
          </a:bodyPr>
          <a:lstStyle/>
          <a:p>
            <a:r>
              <a:rPr lang="en-US" sz="4000">
                <a:solidFill>
                  <a:srgbClr val="800000"/>
                </a:solidFill>
                <a:latin typeface="Arial Black" pitchFamily="34" charset="0"/>
              </a:rPr>
              <a:t>go</a:t>
            </a:r>
            <a:endParaRPr lang="ru-RU" sz="400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22542" name="WordArt 14"/>
          <p:cNvSpPr>
            <a:spLocks noChangeArrowheads="1" noChangeShapeType="1" noTextEdit="1"/>
          </p:cNvSpPr>
          <p:nvPr/>
        </p:nvSpPr>
        <p:spPr bwMode="auto">
          <a:xfrm rot="5400000">
            <a:off x="1219200" y="1676400"/>
            <a:ext cx="1981200" cy="3048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0"/>
                <a:gd name="adj2" fmla="val 968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I</a:t>
            </a:r>
            <a:endParaRPr lang="ru-RU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43" name="WordArt 15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220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4E4A9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to school.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24E4A9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3276600" y="2971800"/>
            <a:ext cx="2819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276600" y="2895600"/>
            <a:ext cx="2819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1905000" y="2971800"/>
            <a:ext cx="533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2547" name="Picture 19" descr="j02353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81000"/>
            <a:ext cx="2438400" cy="1371600"/>
          </a:xfrm>
          <a:prstGeom prst="rect">
            <a:avLst/>
          </a:prstGeom>
          <a:noFill/>
        </p:spPr>
      </p:pic>
      <p:sp>
        <p:nvSpPr>
          <p:cNvPr id="22552" name="WordArt 24"/>
          <p:cNvSpPr>
            <a:spLocks noChangeArrowheads="1" noChangeShapeType="1" noTextEdit="1"/>
          </p:cNvSpPr>
          <p:nvPr/>
        </p:nvSpPr>
        <p:spPr bwMode="auto">
          <a:xfrm>
            <a:off x="2819400" y="5638800"/>
            <a:ext cx="990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4E4A9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you 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24E4A9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53" name="WordArt 25"/>
          <p:cNvSpPr>
            <a:spLocks noChangeArrowheads="1" noChangeShapeType="1" noTextEdit="1"/>
          </p:cNvSpPr>
          <p:nvPr/>
        </p:nvSpPr>
        <p:spPr bwMode="auto">
          <a:xfrm>
            <a:off x="6477000" y="5562600"/>
            <a:ext cx="190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4E4A9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to school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24E4A9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554" name="Picture 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609600"/>
            <a:ext cx="1268413" cy="2209800"/>
          </a:xfrm>
          <a:prstGeom prst="rect">
            <a:avLst/>
          </a:prstGeom>
          <a:noFill/>
        </p:spPr>
      </p:pic>
      <p:pic>
        <p:nvPicPr>
          <p:cNvPr id="22555" name="Picture 2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6200" y="1524000"/>
            <a:ext cx="847725" cy="309563"/>
          </a:xfrm>
          <a:prstGeom prst="rect">
            <a:avLst/>
          </a:prstGeom>
          <a:noFill/>
        </p:spPr>
      </p:pic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4114800"/>
            <a:ext cx="1268413" cy="2209800"/>
          </a:xfrm>
          <a:prstGeom prst="rect">
            <a:avLst/>
          </a:prstGeom>
          <a:noFill/>
        </p:spPr>
      </p:pic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7200" y="5029200"/>
            <a:ext cx="838200" cy="392113"/>
          </a:xfrm>
          <a:prstGeom prst="rect">
            <a:avLst/>
          </a:prstGeom>
          <a:noFill/>
        </p:spPr>
      </p:pic>
      <p:sp>
        <p:nvSpPr>
          <p:cNvPr id="22571" name="WordArt 43"/>
          <p:cNvSpPr>
            <a:spLocks noChangeArrowheads="1" noChangeShapeType="1" noTextEdit="1"/>
          </p:cNvSpPr>
          <p:nvPr/>
        </p:nvSpPr>
        <p:spPr bwMode="auto">
          <a:xfrm>
            <a:off x="457200" y="3048000"/>
            <a:ext cx="83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22572" name="WordArt 44"/>
          <p:cNvSpPr>
            <a:spLocks noChangeArrowheads="1" noChangeShapeType="1" noTextEdit="1"/>
          </p:cNvSpPr>
          <p:nvPr/>
        </p:nvSpPr>
        <p:spPr bwMode="auto">
          <a:xfrm>
            <a:off x="8534400" y="5181600"/>
            <a:ext cx="38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4E4A9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22586" name="AutoShape 58"/>
          <p:cNvSpPr>
            <a:spLocks noChangeArrowheads="1"/>
          </p:cNvSpPr>
          <p:nvPr/>
        </p:nvSpPr>
        <p:spPr bwMode="auto">
          <a:xfrm>
            <a:off x="1600200" y="3429000"/>
            <a:ext cx="7315200" cy="457200"/>
          </a:xfrm>
          <a:prstGeom prst="downArrow">
            <a:avLst>
              <a:gd name="adj1" fmla="val 50343"/>
              <a:gd name="adj2" fmla="val 87847"/>
            </a:avLst>
          </a:prstGeom>
          <a:gradFill rotWithShape="1">
            <a:gsLst>
              <a:gs pos="0">
                <a:srgbClr val="24E4A9">
                  <a:gamma/>
                  <a:shade val="23137"/>
                  <a:invGamma/>
                </a:srgbClr>
              </a:gs>
              <a:gs pos="50000">
                <a:srgbClr val="24E4A9"/>
              </a:gs>
              <a:gs pos="100000">
                <a:srgbClr val="24E4A9">
                  <a:gamma/>
                  <a:shade val="23137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87" name="Line 59"/>
          <p:cNvSpPr>
            <a:spLocks noChangeShapeType="1"/>
          </p:cNvSpPr>
          <p:nvPr/>
        </p:nvSpPr>
        <p:spPr bwMode="auto">
          <a:xfrm>
            <a:off x="2819400" y="6324600"/>
            <a:ext cx="838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88" name="Line 60"/>
          <p:cNvSpPr>
            <a:spLocks noChangeShapeType="1"/>
          </p:cNvSpPr>
          <p:nvPr/>
        </p:nvSpPr>
        <p:spPr bwMode="auto">
          <a:xfrm>
            <a:off x="1524000" y="6324600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89" name="Line 61"/>
          <p:cNvSpPr>
            <a:spLocks noChangeShapeType="1"/>
          </p:cNvSpPr>
          <p:nvPr/>
        </p:nvSpPr>
        <p:spPr bwMode="auto">
          <a:xfrm>
            <a:off x="1524000" y="6400800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>
            <a:off x="3886200" y="6324600"/>
            <a:ext cx="2286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91" name="Line 63"/>
          <p:cNvSpPr>
            <a:spLocks noChangeShapeType="1"/>
          </p:cNvSpPr>
          <p:nvPr/>
        </p:nvSpPr>
        <p:spPr bwMode="auto">
          <a:xfrm>
            <a:off x="3886200" y="6400800"/>
            <a:ext cx="2286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2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225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4" grpId="0"/>
      <p:bldP spid="22542" grpId="0" animBg="1"/>
      <p:bldP spid="22543" grpId="0" animBg="1"/>
      <p:bldP spid="22544" grpId="0" animBg="1"/>
      <p:bldP spid="22545" grpId="0" animBg="1"/>
      <p:bldP spid="22546" grpId="0" animBg="1"/>
      <p:bldP spid="22552" grpId="0" animBg="1"/>
      <p:bldP spid="22553" grpId="0" animBg="1"/>
      <p:bldP spid="22571" grpId="0" animBg="1"/>
      <p:bldP spid="22572" grpId="0" animBg="1"/>
      <p:bldP spid="22586" grpId="0" animBg="1"/>
      <p:bldP spid="22587" grpId="0" animBg="1"/>
      <p:bldP spid="22588" grpId="0" animBg="1"/>
      <p:bldP spid="22589" grpId="0" animBg="1"/>
      <p:bldP spid="22590" grpId="0" animBg="1"/>
      <p:bldP spid="225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Rectangle 1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67600" cy="628650"/>
          </a:xfrm>
        </p:spPr>
        <p:txBody>
          <a:bodyPr/>
          <a:lstStyle/>
          <a:p>
            <a:r>
              <a:rPr lang="ru-RU" sz="3600" b="1">
                <a:latin typeface="Arial Black" pitchFamily="34" charset="0"/>
              </a:rPr>
              <a:t>лицо единственного числа</a:t>
            </a:r>
          </a:p>
        </p:txBody>
      </p:sp>
      <p:graphicFrame>
        <p:nvGraphicFramePr>
          <p:cNvPr id="2355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124200" y="2116138"/>
          <a:ext cx="9906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Точечный рисунок" r:id="rId3" imgW="542857" imgH="352474" progId="Paint.Picture">
                  <p:embed/>
                </p:oleObj>
              </mc:Choice>
              <mc:Fallback>
                <p:oleObj name="Точечный рисунок" r:id="rId3" imgW="542857" imgH="352474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16138"/>
                        <a:ext cx="9906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DE32F-E72C-4D96-B73B-98885E59A211}" type="slidenum">
              <a:rPr lang="ru-RU"/>
              <a:pPr/>
              <a:t>18</a:t>
            </a:fld>
            <a:endParaRPr lang="ru-RU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4343400" y="63246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2057400"/>
            <a:ext cx="1066800" cy="715963"/>
          </a:xfrm>
          <a:prstGeom prst="rect">
            <a:avLst/>
          </a:prstGeom>
          <a:noFill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257800" y="2209800"/>
            <a:ext cx="914400" cy="533400"/>
          </a:xfrm>
          <a:prstGeom prst="rect">
            <a:avLst/>
          </a:prstGeom>
          <a:solidFill>
            <a:srgbClr val="24E4A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 Black" pitchFamily="34" charset="0"/>
              </a:rPr>
              <a:t>es</a:t>
            </a:r>
            <a:endParaRPr lang="ru-RU" sz="360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5486400"/>
            <a:ext cx="990600" cy="690563"/>
          </a:xfrm>
          <a:prstGeom prst="rect">
            <a:avLst/>
          </a:prstGeom>
          <a:noFill/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200400" y="2209800"/>
            <a:ext cx="838200" cy="533400"/>
          </a:xfrm>
          <a:prstGeom prst="rect">
            <a:avLst/>
          </a:prstGeom>
          <a:solidFill>
            <a:srgbClr val="24E4A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800000"/>
                </a:solidFill>
                <a:latin typeface="Arial Black" pitchFamily="34" charset="0"/>
              </a:rPr>
              <a:t>go</a:t>
            </a:r>
            <a:endParaRPr lang="ru-RU" sz="3600">
              <a:solidFill>
                <a:srgbClr val="800000"/>
              </a:solidFill>
              <a:latin typeface="Arial Black" pitchFamily="34" charset="0"/>
            </a:endParaRP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990600"/>
            <a:ext cx="1052513" cy="1828800"/>
          </a:xfrm>
          <a:prstGeom prst="rect">
            <a:avLst/>
          </a:prstGeom>
          <a:noFill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752600"/>
            <a:ext cx="685800" cy="361950"/>
          </a:xfrm>
          <a:prstGeom prst="rect">
            <a:avLst/>
          </a:prstGeom>
          <a:noFill/>
        </p:spPr>
      </p:pic>
      <p:sp>
        <p:nvSpPr>
          <p:cNvPr id="23572" name="WordArt 20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676400" y="1371600"/>
            <a:ext cx="914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He</a:t>
            </a:r>
            <a:endParaRPr lang="ru-RU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573" name="WordArt 21"/>
          <p:cNvSpPr>
            <a:spLocks noChangeArrowheads="1" noChangeShapeType="1" noTextEdit="1"/>
          </p:cNvSpPr>
          <p:nvPr/>
        </p:nvSpPr>
        <p:spPr bwMode="auto">
          <a:xfrm>
            <a:off x="6629400" y="220980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4E4A9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to work.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24E4A9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1752600"/>
            <a:ext cx="771525" cy="338138"/>
          </a:xfrm>
          <a:prstGeom prst="rect">
            <a:avLst/>
          </a:prstGeom>
          <a:noFill/>
        </p:spPr>
      </p:pic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191000"/>
            <a:ext cx="1184275" cy="2057400"/>
          </a:xfrm>
          <a:prstGeom prst="rect">
            <a:avLst/>
          </a:prstGeom>
          <a:noFill/>
        </p:spPr>
      </p:pic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4343400" y="5638800"/>
            <a:ext cx="838200" cy="457200"/>
          </a:xfrm>
          <a:prstGeom prst="rect">
            <a:avLst/>
          </a:prstGeom>
          <a:solidFill>
            <a:srgbClr val="24E4A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800000"/>
                </a:solidFill>
                <a:latin typeface="Arial Black" pitchFamily="34" charset="0"/>
              </a:rPr>
              <a:t>go</a:t>
            </a:r>
            <a:endParaRPr lang="ru-RU" sz="4000">
              <a:solidFill>
                <a:srgbClr val="800000"/>
              </a:solidFill>
              <a:latin typeface="Arial Black" pitchFamily="34" charset="0"/>
            </a:endParaRPr>
          </a:p>
        </p:txBody>
      </p:sp>
      <p:pic>
        <p:nvPicPr>
          <p:cNvPr id="23584" name="Picture 3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5029200"/>
            <a:ext cx="771525" cy="457200"/>
          </a:xfrm>
          <a:prstGeom prst="rect">
            <a:avLst/>
          </a:prstGeom>
          <a:noFill/>
        </p:spPr>
      </p:pic>
      <p:pic>
        <p:nvPicPr>
          <p:cNvPr id="23585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5486400"/>
            <a:ext cx="990600" cy="665163"/>
          </a:xfrm>
          <a:prstGeom prst="rect">
            <a:avLst/>
          </a:prstGeom>
          <a:noFill/>
        </p:spPr>
      </p:pic>
      <p:sp>
        <p:nvSpPr>
          <p:cNvPr id="23586" name="WordArt 3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124200" y="4800600"/>
            <a:ext cx="990600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Arial Black"/>
              </a:rPr>
              <a:t>he</a:t>
            </a:r>
            <a:endParaRPr lang="ru-RU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8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3124200" y="6248400"/>
            <a:ext cx="990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676400" y="2895600"/>
            <a:ext cx="9906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589" name="Picture 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5029200"/>
            <a:ext cx="609600" cy="476250"/>
          </a:xfrm>
          <a:prstGeom prst="rect">
            <a:avLst/>
          </a:prstGeom>
          <a:noFill/>
        </p:spPr>
      </p:pic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6553200" y="5638800"/>
            <a:ext cx="838200" cy="457200"/>
          </a:xfrm>
          <a:prstGeom prst="rect">
            <a:avLst/>
          </a:prstGeom>
          <a:solidFill>
            <a:srgbClr val="24E4A9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 Black" pitchFamily="34" charset="0"/>
              </a:rPr>
              <a:t>es</a:t>
            </a:r>
            <a:endParaRPr lang="ru-RU" sz="4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3124200" y="2895600"/>
            <a:ext cx="312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>
            <a:off x="3124200" y="2971800"/>
            <a:ext cx="3124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3594" name="Picture 42" descr="j019954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914400"/>
            <a:ext cx="1133475" cy="1219200"/>
          </a:xfrm>
          <a:prstGeom prst="rect">
            <a:avLst/>
          </a:prstGeom>
          <a:noFill/>
        </p:spPr>
      </p:pic>
      <p:sp>
        <p:nvSpPr>
          <p:cNvPr id="23597" name="WordArt 45"/>
          <p:cNvSpPr>
            <a:spLocks noChangeArrowheads="1" noChangeShapeType="1" noTextEdit="1"/>
          </p:cNvSpPr>
          <p:nvPr/>
        </p:nvSpPr>
        <p:spPr bwMode="auto">
          <a:xfrm>
            <a:off x="381000" y="2438400"/>
            <a:ext cx="838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23598" name="WordArt 46"/>
          <p:cNvSpPr>
            <a:spLocks noChangeArrowheads="1" noChangeShapeType="1" noTextEdit="1"/>
          </p:cNvSpPr>
          <p:nvPr/>
        </p:nvSpPr>
        <p:spPr bwMode="auto">
          <a:xfrm>
            <a:off x="8686800" y="48768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4E4A9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4343400" y="64008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1143000" y="6629400"/>
            <a:ext cx="190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1143000" y="6705600"/>
            <a:ext cx="190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5" name="AutoShape 53"/>
          <p:cNvSpPr>
            <a:spLocks noChangeArrowheads="1"/>
          </p:cNvSpPr>
          <p:nvPr/>
        </p:nvSpPr>
        <p:spPr bwMode="auto">
          <a:xfrm>
            <a:off x="1524000" y="3200400"/>
            <a:ext cx="7391400" cy="457200"/>
          </a:xfrm>
          <a:prstGeom prst="downArrow">
            <a:avLst>
              <a:gd name="adj1" fmla="val 50343"/>
              <a:gd name="adj2" fmla="val 87847"/>
            </a:avLst>
          </a:prstGeom>
          <a:gradFill rotWithShape="1">
            <a:gsLst>
              <a:gs pos="0">
                <a:srgbClr val="24E4A9">
                  <a:gamma/>
                  <a:shade val="23137"/>
                  <a:invGamma/>
                </a:srgbClr>
              </a:gs>
              <a:gs pos="50000">
                <a:srgbClr val="24E4A9"/>
              </a:gs>
              <a:gs pos="100000">
                <a:srgbClr val="24E4A9">
                  <a:gamma/>
                  <a:shade val="23137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09" name="WordArt 57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914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3-е</a:t>
            </a:r>
          </a:p>
        </p:txBody>
      </p:sp>
      <p:pic>
        <p:nvPicPr>
          <p:cNvPr id="23600" name="Picture 4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95400" y="4648200"/>
            <a:ext cx="1549400" cy="1857375"/>
          </a:xfrm>
          <a:prstGeom prst="rect">
            <a:avLst/>
          </a:prstGeom>
          <a:noFill/>
        </p:spPr>
      </p:pic>
      <p:pic>
        <p:nvPicPr>
          <p:cNvPr id="23599" name="Picture 4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4495800"/>
            <a:ext cx="2047875" cy="1981200"/>
          </a:xfrm>
          <a:prstGeom prst="rect">
            <a:avLst/>
          </a:prstGeom>
          <a:noFill/>
        </p:spPr>
      </p:pic>
      <p:sp>
        <p:nvSpPr>
          <p:cNvPr id="23591" name="WordArt 39"/>
          <p:cNvSpPr>
            <a:spLocks noChangeArrowheads="1" noChangeShapeType="1" noTextEdit="1"/>
          </p:cNvSpPr>
          <p:nvPr/>
        </p:nvSpPr>
        <p:spPr bwMode="auto">
          <a:xfrm>
            <a:off x="7162800" y="4953000"/>
            <a:ext cx="144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4E4A9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to work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24E4A9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6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35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35" presetClass="emph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35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7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 -4.44444E-6 L 0.45694 -0.0131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0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2031 0.0 L -0.49896 0.0111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3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5" grpId="1"/>
      <p:bldP spid="23601" grpId="0" animBg="1"/>
      <p:bldP spid="23559" grpId="0" build="allAtOnce" animBg="1"/>
      <p:bldP spid="23562" grpId="0" animBg="1"/>
      <p:bldP spid="23572" grpId="0" animBg="1"/>
      <p:bldP spid="23572" grpId="1" animBg="1"/>
      <p:bldP spid="23573" grpId="0" animBg="1"/>
      <p:bldP spid="23583" grpId="0" animBg="1"/>
      <p:bldP spid="23586" grpId="0" animBg="1"/>
      <p:bldP spid="23587" grpId="0" animBg="1"/>
      <p:bldP spid="23588" grpId="0" animBg="1"/>
      <p:bldP spid="23590" grpId="0" animBg="1"/>
      <p:bldP spid="23590" grpId="1" animBg="1"/>
      <p:bldP spid="23590" grpId="2" animBg="1"/>
      <p:bldP spid="23592" grpId="0" animBg="1"/>
      <p:bldP spid="23593" grpId="0" animBg="1"/>
      <p:bldP spid="23597" grpId="0" animBg="1"/>
      <p:bldP spid="23598" grpId="0" animBg="1"/>
      <p:bldP spid="23602" grpId="0" animBg="1"/>
      <p:bldP spid="23603" grpId="0" animBg="1"/>
      <p:bldP spid="23604" grpId="0" animBg="1"/>
      <p:bldP spid="23605" grpId="0" animBg="1"/>
      <p:bldP spid="23609" grpId="0" animBg="1"/>
      <p:bldP spid="23609" grpId="1" animBg="1"/>
      <p:bldP spid="235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772400" cy="1143000"/>
          </a:xfrm>
        </p:spPr>
        <p:txBody>
          <a:bodyPr/>
          <a:lstStyle/>
          <a:p>
            <a:pPr algn="ctr"/>
            <a:r>
              <a:rPr lang="ru-RU" sz="4000">
                <a:latin typeface="Arial" charset="0"/>
              </a:rPr>
              <a:t>ОБРАЗОВАНИЕ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 b="1">
              <a:latin typeface="Arial Black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0574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б) Специальный вопрос:</a:t>
            </a:r>
            <a:endParaRPr lang="en-US"/>
          </a:p>
          <a:p>
            <a:r>
              <a:rPr lang="ru-RU"/>
              <a:t>Специальный вопрос начинается с вопросительного слова, после которого ставится вспомогательный глагол </a:t>
            </a:r>
            <a:r>
              <a:rPr lang="en-US">
                <a:solidFill>
                  <a:srgbClr val="FF0000"/>
                </a:solidFill>
              </a:rPr>
              <a:t>‘to do’</a:t>
            </a:r>
            <a:r>
              <a:rPr lang="ru-RU"/>
              <a:t> в настоящем времени, а затем подлежащее </a:t>
            </a:r>
            <a:r>
              <a:rPr lang="ru-RU">
                <a:solidFill>
                  <a:schemeClr val="tx2"/>
                </a:solidFill>
              </a:rPr>
              <a:t>(</a:t>
            </a:r>
            <a:r>
              <a:rPr lang="en-US">
                <a:solidFill>
                  <a:schemeClr val="tx2"/>
                </a:solidFill>
              </a:rPr>
              <a:t>Subject</a:t>
            </a:r>
            <a:r>
              <a:rPr lang="ru-RU">
                <a:solidFill>
                  <a:schemeClr val="tx2"/>
                </a:solidFill>
              </a:rPr>
              <a:t>) </a:t>
            </a:r>
            <a:r>
              <a:rPr lang="ru-RU"/>
              <a:t>и смысловой глагол в 1-ой форме.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E62D-63CB-4CF9-8261-FCC12575D36E}" type="slidenum">
              <a:rPr lang="ru-RU"/>
              <a:pPr/>
              <a:t>19</a:t>
            </a:fld>
            <a:endParaRPr lang="ru-RU"/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1752600" y="533400"/>
            <a:ext cx="685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8153400" y="3810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algn="ctr"/>
            <a:r>
              <a:rPr lang="ru-RU" sz="4000" b="1">
                <a:latin typeface="Arial" charset="0"/>
              </a:rPr>
              <a:t>УПОТРЕБЛЕНИЕ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6629400" cy="4648200"/>
          </a:xfrm>
        </p:spPr>
        <p:txBody>
          <a:bodyPr/>
          <a:lstStyle/>
          <a:p>
            <a:r>
              <a:rPr lang="ru-RU"/>
              <a:t>а) </a:t>
            </a:r>
            <a:r>
              <a:rPr lang="en-US">
                <a:solidFill>
                  <a:srgbClr val="FF0000"/>
                </a:solidFill>
              </a:rPr>
              <a:t>Present Simple</a:t>
            </a:r>
            <a:r>
              <a:rPr lang="ru-RU"/>
              <a:t> используется при рассказе о событиях, которые происходят регулярно, а также при описании ситуаций, которые имеют место вообще, а не только в настоящий период времени.</a:t>
            </a:r>
            <a:endParaRPr kumimoji="1" lang="ru-RU" b="0"/>
          </a:p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181B-D09A-4319-99AE-CA44754E3D77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6859588" cy="990600"/>
          </a:xfrm>
        </p:spPr>
        <p:txBody>
          <a:bodyPr>
            <a:normAutofit fontScale="90000"/>
          </a:bodyPr>
          <a:lstStyle/>
          <a:p>
            <a:r>
              <a:rPr lang="en-US" sz="7200">
                <a:solidFill>
                  <a:srgbClr val="0066FF"/>
                </a:solidFill>
              </a:rPr>
              <a:t>Special Questions</a:t>
            </a:r>
            <a:endParaRPr lang="ru-RU" sz="7200">
              <a:solidFill>
                <a:srgbClr val="0066FF"/>
              </a:solidFill>
            </a:endParaRPr>
          </a:p>
        </p:txBody>
      </p:sp>
      <p:graphicFrame>
        <p:nvGraphicFramePr>
          <p:cNvPr id="29721" name="Object 25"/>
          <p:cNvGraphicFramePr>
            <a:graphicFrameLocks noGrp="1" noChangeAspect="1"/>
          </p:cNvGraphicFramePr>
          <p:nvPr>
            <p:ph idx="1"/>
          </p:nvPr>
        </p:nvGraphicFramePr>
        <p:xfrm>
          <a:off x="2743200" y="4267200"/>
          <a:ext cx="4405313" cy="183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Точечный рисунок" r:id="rId3" imgW="7438095" imgH="3095238" progId="Paint.Picture">
                  <p:embed/>
                </p:oleObj>
              </mc:Choice>
              <mc:Fallback>
                <p:oleObj name="Точечный рисунок" r:id="rId3" imgW="7438095" imgH="3095238" progId="Paint.Picture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267200"/>
                        <a:ext cx="4405313" cy="183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7156D-62C2-4584-99CC-89F0A807E8BB}" type="slidenum">
              <a:rPr lang="ru-RU"/>
              <a:pPr/>
              <a:t>20</a:t>
            </a:fld>
            <a:endParaRPr lang="ru-RU"/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295400" y="3124200"/>
            <a:ext cx="1676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When</a:t>
            </a:r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2971800" y="1143000"/>
            <a:ext cx="1295400" cy="1066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4495800" y="11430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4800600" y="13716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9706" name="WordArt 10"/>
          <p:cNvSpPr>
            <a:spLocks noChangeArrowheads="1" noChangeShapeType="1" noTextEdit="1"/>
          </p:cNvSpPr>
          <p:nvPr/>
        </p:nvSpPr>
        <p:spPr bwMode="auto">
          <a:xfrm>
            <a:off x="3352800" y="1676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867400" y="1143000"/>
            <a:ext cx="1143000" cy="1066800"/>
          </a:xfrm>
          <a:prstGeom prst="rect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8" name="WordArt 12"/>
          <p:cNvSpPr>
            <a:spLocks noChangeArrowheads="1" noChangeShapeType="1" noTextEdit="1"/>
          </p:cNvSpPr>
          <p:nvPr/>
        </p:nvSpPr>
        <p:spPr bwMode="auto">
          <a:xfrm>
            <a:off x="6248400" y="1371600"/>
            <a:ext cx="381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1524000" y="1143000"/>
            <a:ext cx="1214438" cy="1214438"/>
          </a:xfrm>
          <a:prstGeom prst="diamond">
            <a:avLst/>
          </a:prstGeom>
          <a:gradFill rotWithShape="1">
            <a:gsLst>
              <a:gs pos="0">
                <a:srgbClr val="CCECFF">
                  <a:gamma/>
                  <a:shade val="46275"/>
                  <a:invGamma/>
                </a:srgbClr>
              </a:gs>
              <a:gs pos="50000">
                <a:srgbClr val="CCECFF"/>
              </a:gs>
              <a:gs pos="100000">
                <a:srgbClr val="CCE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0" name="WordArt 14"/>
          <p:cNvSpPr>
            <a:spLocks noChangeArrowheads="1" noChangeShapeType="1" noTextEdit="1"/>
          </p:cNvSpPr>
          <p:nvPr/>
        </p:nvSpPr>
        <p:spPr bwMode="auto">
          <a:xfrm>
            <a:off x="1752600" y="1447800"/>
            <a:ext cx="685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8534400" y="1219200"/>
            <a:ext cx="45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7391400" y="1219200"/>
            <a:ext cx="9144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( .  .  . )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143000" y="2286000"/>
            <a:ext cx="1887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ru-RU" sz="1600" b="1">
                <a:solidFill>
                  <a:srgbClr val="800000"/>
                </a:solidFill>
                <a:latin typeface="Arial" charset="0"/>
              </a:rPr>
              <a:t>Вопросительное</a:t>
            </a:r>
          </a:p>
          <a:p>
            <a:pPr algn="ctr"/>
            <a:r>
              <a:rPr kumimoji="0" lang="ru-RU" sz="1600" b="1">
                <a:solidFill>
                  <a:srgbClr val="800000"/>
                </a:solidFill>
                <a:latin typeface="Arial" charset="0"/>
              </a:rPr>
              <a:t>слово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667000" y="2590800"/>
            <a:ext cx="2047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ru-RU" sz="1600" b="1">
                <a:solidFill>
                  <a:srgbClr val="FF0000"/>
                </a:solidFill>
                <a:latin typeface="Arial" charset="0"/>
              </a:rPr>
              <a:t>Вспомогательный</a:t>
            </a:r>
          </a:p>
          <a:p>
            <a:pPr algn="ctr"/>
            <a:r>
              <a:rPr kumimoji="0" lang="ru-RU" sz="1600" b="1">
                <a:solidFill>
                  <a:srgbClr val="FF0000"/>
                </a:solidFill>
                <a:latin typeface="Arial" charset="0"/>
              </a:rPr>
              <a:t>глагол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343400" y="2286000"/>
            <a:ext cx="158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ru-RU" sz="1600" b="1">
                <a:solidFill>
                  <a:schemeClr val="tx2"/>
                </a:solidFill>
                <a:latin typeface="Arial" charset="0"/>
              </a:rPr>
              <a:t>Подлежащее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791200" y="2590800"/>
            <a:ext cx="1393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ru-RU" sz="1600" b="1">
                <a:solidFill>
                  <a:srgbClr val="008000"/>
                </a:solidFill>
                <a:latin typeface="Arial" charset="0"/>
              </a:rPr>
              <a:t>Смысловой</a:t>
            </a:r>
          </a:p>
          <a:p>
            <a:pPr algn="ctr"/>
            <a:r>
              <a:rPr kumimoji="0" lang="ru-RU" sz="1600" b="1">
                <a:solidFill>
                  <a:srgbClr val="008000"/>
                </a:solidFill>
                <a:latin typeface="Arial" charset="0"/>
              </a:rPr>
              <a:t>глагол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7175500" y="2362200"/>
            <a:ext cx="1892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kumimoji="0" lang="ru-RU" sz="1600" b="1">
                <a:solidFill>
                  <a:srgbClr val="CC0099"/>
                </a:solidFill>
                <a:latin typeface="Arial" charset="0"/>
              </a:rPr>
              <a:t>Второстепенные</a:t>
            </a:r>
          </a:p>
          <a:p>
            <a:pPr algn="ctr"/>
            <a:r>
              <a:rPr kumimoji="0" lang="ru-RU" sz="1600" b="1">
                <a:solidFill>
                  <a:srgbClr val="CC0099"/>
                </a:solidFill>
                <a:latin typeface="Arial" charset="0"/>
              </a:rPr>
              <a:t>члены предл</a:t>
            </a:r>
            <a:r>
              <a:rPr kumimoji="0" lang="ru-RU" sz="1600">
                <a:solidFill>
                  <a:srgbClr val="CC0099"/>
                </a:solidFill>
                <a:latin typeface="Arial" charset="0"/>
              </a:rPr>
              <a:t>.</a:t>
            </a:r>
          </a:p>
        </p:txBody>
      </p:sp>
      <p:sp>
        <p:nvSpPr>
          <p:cNvPr id="29724" name="WordArt 28"/>
          <p:cNvSpPr>
            <a:spLocks noChangeArrowheads="1" noChangeShapeType="1" noTextEdit="1"/>
          </p:cNvSpPr>
          <p:nvPr/>
        </p:nvSpPr>
        <p:spPr bwMode="auto">
          <a:xfrm>
            <a:off x="3276600" y="3124200"/>
            <a:ext cx="7620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do</a:t>
            </a:r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25" name="WordArt 29"/>
          <p:cNvSpPr>
            <a:spLocks noChangeArrowheads="1" noChangeShapeType="1" noTextEdit="1"/>
          </p:cNvSpPr>
          <p:nvPr/>
        </p:nvSpPr>
        <p:spPr bwMode="auto">
          <a:xfrm>
            <a:off x="4343400" y="3276600"/>
            <a:ext cx="10668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you</a:t>
            </a:r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26" name="WordArt 30"/>
          <p:cNvSpPr>
            <a:spLocks noChangeArrowheads="1" noChangeShapeType="1" noTextEdit="1"/>
          </p:cNvSpPr>
          <p:nvPr/>
        </p:nvSpPr>
        <p:spPr bwMode="auto">
          <a:xfrm>
            <a:off x="5791200" y="3124200"/>
            <a:ext cx="12192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have</a:t>
            </a:r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27" name="WordArt 31"/>
          <p:cNvSpPr>
            <a:spLocks noChangeArrowheads="1" noChangeShapeType="1" noTextEdit="1"/>
          </p:cNvSpPr>
          <p:nvPr/>
        </p:nvSpPr>
        <p:spPr bwMode="auto">
          <a:xfrm>
            <a:off x="7239000" y="3124200"/>
            <a:ext cx="16764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lunch?</a:t>
            </a:r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28" name="AutoShape 32"/>
          <p:cNvSpPr>
            <a:spLocks noChangeArrowheads="1"/>
          </p:cNvSpPr>
          <p:nvPr/>
        </p:nvSpPr>
        <p:spPr bwMode="auto">
          <a:xfrm>
            <a:off x="2438400" y="4114800"/>
            <a:ext cx="5029200" cy="2133600"/>
          </a:xfrm>
          <a:custGeom>
            <a:avLst/>
            <a:gdLst>
              <a:gd name="G0" fmla="+- 1017 0 0"/>
              <a:gd name="G1" fmla="+- 21600 0 1017"/>
              <a:gd name="G2" fmla="+- 21600 0 1017"/>
              <a:gd name="G3" fmla="*/ 21600 1 2"/>
              <a:gd name="G4" fmla="*/ 21600 1 2"/>
              <a:gd name="G5" fmla="*/ 1017 1 2"/>
              <a:gd name="G6" fmla="*/ 1017 3 2"/>
              <a:gd name="G7" fmla="+- G1 G5 0"/>
              <a:gd name="G8" fmla="+- G2 G5 0"/>
              <a:gd name="T0" fmla="*/ 0 w 21600"/>
              <a:gd name="T1" fmla="*/ 10800 h 21600"/>
              <a:gd name="T2" fmla="*/ 1017 w 21600"/>
              <a:gd name="T3" fmla="*/ 10800 h 21600"/>
              <a:gd name="T4" fmla="*/ 25457 w 21600"/>
              <a:gd name="T5" fmla="*/ 21600 h 21600"/>
              <a:gd name="T6" fmla="*/ 25457 w 21600"/>
              <a:gd name="T7" fmla="*/ 20583 h 21600"/>
              <a:gd name="T8" fmla="*/ 50914 w 21600"/>
              <a:gd name="T9" fmla="*/ 10800 h 21600"/>
              <a:gd name="T10" fmla="*/ 49897 w 21600"/>
              <a:gd name="T11" fmla="*/ 10800 h 21600"/>
              <a:gd name="T12" fmla="*/ 25457 w 21600"/>
              <a:gd name="T13" fmla="*/ 0 h 21600"/>
              <a:gd name="T14" fmla="*/ 25457 w 21600"/>
              <a:gd name="T15" fmla="*/ 1017 h 21600"/>
              <a:gd name="T16" fmla="*/ G0 w 21600"/>
              <a:gd name="T17" fmla="*/ G0 h 21600"/>
              <a:gd name="T18" fmla="*/ G1 w 21600"/>
              <a:gd name="T19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50914" h="21600">
                <a:moveTo>
                  <a:pt x="0" y="0"/>
                </a:moveTo>
                <a:lnTo>
                  <a:pt x="0" y="21600"/>
                </a:lnTo>
                <a:lnTo>
                  <a:pt x="50914" y="21600"/>
                </a:lnTo>
                <a:lnTo>
                  <a:pt x="50914" y="0"/>
                </a:lnTo>
                <a:close/>
                <a:moveTo>
                  <a:pt x="1017" y="1017"/>
                </a:moveTo>
                <a:lnTo>
                  <a:pt x="1017" y="20583"/>
                </a:lnTo>
                <a:lnTo>
                  <a:pt x="49897" y="20583"/>
                </a:lnTo>
                <a:lnTo>
                  <a:pt x="49897" y="1017"/>
                </a:lnTo>
                <a:close/>
              </a:path>
            </a:pathLst>
          </a:custGeom>
          <a:solidFill>
            <a:srgbClr val="CCFFCC"/>
          </a:solidFill>
          <a:ln w="9525">
            <a:miter lim="800000"/>
            <a:headEnd/>
            <a:tailEnd/>
          </a:ln>
          <a:effectLst/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29729" name="WordArt 33"/>
          <p:cNvSpPr>
            <a:spLocks noChangeArrowheads="1" noChangeShapeType="1" noTextEdit="1"/>
          </p:cNvSpPr>
          <p:nvPr/>
        </p:nvSpPr>
        <p:spPr bwMode="auto">
          <a:xfrm>
            <a:off x="3200400" y="3200400"/>
            <a:ext cx="990600" cy="555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does</a:t>
            </a:r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30" name="WordArt 34"/>
          <p:cNvSpPr>
            <a:spLocks noChangeArrowheads="1" noChangeShapeType="1" noTextEdit="1"/>
          </p:cNvSpPr>
          <p:nvPr/>
        </p:nvSpPr>
        <p:spPr bwMode="auto">
          <a:xfrm>
            <a:off x="3200400" y="1752600"/>
            <a:ext cx="838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does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9731" name="WordArt 35"/>
          <p:cNvSpPr>
            <a:spLocks noChangeArrowheads="1" noChangeShapeType="1" noTextEdit="1"/>
          </p:cNvSpPr>
          <p:nvPr/>
        </p:nvSpPr>
        <p:spPr bwMode="auto">
          <a:xfrm>
            <a:off x="4648200" y="3124200"/>
            <a:ext cx="685800" cy="6318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he</a:t>
            </a:r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9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297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9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297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500"/>
                            </p:stCondLst>
                            <p:childTnLst>
                              <p:par>
                                <p:cTn id="72" presetID="19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97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5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500"/>
                            </p:stCondLst>
                            <p:childTnLst>
                              <p:par>
                                <p:cTn id="98" presetID="19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70" decel="100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70" decel="100000"/>
                                        <p:tgtEl>
                                          <p:spTgt spid="297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77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297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4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9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animBg="1"/>
      <p:bldP spid="29703" grpId="0" animBg="1"/>
      <p:bldP spid="29704" grpId="0" animBg="1"/>
      <p:bldP spid="29705" grpId="0" animBg="1"/>
      <p:bldP spid="29705" grpId="1" animBg="1"/>
      <p:bldP spid="29706" grpId="0" animBg="1"/>
      <p:bldP spid="29706" grpId="1" animBg="1"/>
      <p:bldP spid="29706" grpId="2" animBg="1"/>
      <p:bldP spid="29707" grpId="0" animBg="1"/>
      <p:bldP spid="29708" grpId="0" animBg="1"/>
      <p:bldP spid="29708" grpId="1" animBg="1"/>
      <p:bldP spid="29709" grpId="0" animBg="1"/>
      <p:bldP spid="29710" grpId="0" animBg="1"/>
      <p:bldP spid="29710" grpId="1" animBg="1"/>
      <p:bldP spid="29711" grpId="0" animBg="1"/>
      <p:bldP spid="29713" grpId="0" animBg="1"/>
      <p:bldP spid="29714" grpId="0"/>
      <p:bldP spid="29715" grpId="0"/>
      <p:bldP spid="29716" grpId="0"/>
      <p:bldP spid="29717" grpId="0"/>
      <p:bldP spid="29718" grpId="0"/>
      <p:bldP spid="29724" grpId="0" animBg="1"/>
      <p:bldP spid="29724" grpId="1" animBg="1"/>
      <p:bldP spid="29725" grpId="0" animBg="1"/>
      <p:bldP spid="29725" grpId="1" animBg="1"/>
      <p:bldP spid="29726" grpId="0" animBg="1"/>
      <p:bldP spid="29727" grpId="0" animBg="1"/>
      <p:bldP spid="29728" grpId="0" animBg="1"/>
      <p:bldP spid="29729" grpId="0" animBg="1"/>
      <p:bldP spid="29730" grpId="0" animBg="1"/>
      <p:bldP spid="29730" grpId="1" animBg="1"/>
      <p:bldP spid="297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algn="ctr"/>
            <a:r>
              <a:rPr lang="ru-RU" sz="4000" b="1">
                <a:latin typeface="Arial" charset="0"/>
              </a:rPr>
              <a:t>ОБРАЗОВАНИЕ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772400" cy="4648200"/>
          </a:xfrm>
        </p:spPr>
        <p:txBody>
          <a:bodyPr/>
          <a:lstStyle/>
          <a:p>
            <a:r>
              <a:rPr lang="ru-RU"/>
              <a:t>в) Отрицательные формы:</a:t>
            </a:r>
            <a:endParaRPr lang="en-US"/>
          </a:p>
          <a:p>
            <a:pPr>
              <a:spcBef>
                <a:spcPct val="50000"/>
              </a:spcBef>
              <a:buFontTx/>
              <a:buNone/>
            </a:pPr>
            <a:r>
              <a:rPr kumimoji="1" lang="en-US" b="0"/>
              <a:t>   </a:t>
            </a:r>
            <a:r>
              <a:rPr kumimoji="1" lang="ru-RU" b="0"/>
              <a:t>Отрицательные предложения образуются при помощи вспомогательного глагола </a:t>
            </a:r>
            <a:r>
              <a:rPr kumimoji="1" lang="en-US">
                <a:solidFill>
                  <a:srgbClr val="FF0000"/>
                </a:solidFill>
              </a:rPr>
              <a:t>do</a:t>
            </a:r>
            <a:r>
              <a:rPr kumimoji="1" lang="ru-RU" b="0"/>
              <a:t> в настоящем времени, за которым следуют отрицательная частица </a:t>
            </a:r>
            <a:r>
              <a:rPr kumimoji="1" lang="en-US">
                <a:solidFill>
                  <a:srgbClr val="CC0099"/>
                </a:solidFill>
              </a:rPr>
              <a:t>not/n't</a:t>
            </a:r>
            <a:r>
              <a:rPr kumimoji="1" lang="en-US" b="0"/>
              <a:t> </a:t>
            </a:r>
            <a:r>
              <a:rPr kumimoji="1" lang="ru-RU" b="0"/>
              <a:t>и смысловой глагол в 1-ой форме.</a:t>
            </a:r>
          </a:p>
          <a:p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7508-D08E-4C81-8056-557736C64D71}" type="slidenum">
              <a:rPr lang="ru-RU"/>
              <a:pPr/>
              <a:t>21</a:t>
            </a:fld>
            <a:endParaRPr lang="ru-RU"/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7848600" y="4572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algn="ctr"/>
            <a:r>
              <a:rPr lang="ru-RU" sz="4000" b="1">
                <a:latin typeface="Arial" charset="0"/>
              </a:rPr>
              <a:t>ОБРАЗОВАНИЕ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4B54A-F4C6-4B23-93A5-BDE86D926337}" type="slidenum">
              <a:rPr lang="ru-RU"/>
              <a:pPr/>
              <a:t>22</a:t>
            </a:fld>
            <a:endParaRPr lang="ru-RU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828800" y="4191000"/>
            <a:ext cx="16002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7848600" y="4572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600200" y="2209800"/>
            <a:ext cx="1524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381000" y="4038600"/>
            <a:ext cx="289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does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6248400" y="3352800"/>
            <a:ext cx="814388" cy="822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7239000" y="2667000"/>
            <a:ext cx="1295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3802" name="AutoShape 10"/>
          <p:cNvSpPr>
            <a:spLocks/>
          </p:cNvSpPr>
          <p:nvPr/>
        </p:nvSpPr>
        <p:spPr bwMode="auto">
          <a:xfrm>
            <a:off x="3429000" y="2209800"/>
            <a:ext cx="457200" cy="3352800"/>
          </a:xfrm>
          <a:prstGeom prst="rightBrace">
            <a:avLst>
              <a:gd name="adj1" fmla="val 61111"/>
              <a:gd name="adj2" fmla="val 50000"/>
            </a:avLst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4114800" y="3276600"/>
            <a:ext cx="19050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not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3805" name="WordArt 13"/>
          <p:cNvSpPr>
            <a:spLocks noChangeArrowheads="1" noChangeShapeType="1" noTextEdit="1"/>
          </p:cNvSpPr>
          <p:nvPr/>
        </p:nvSpPr>
        <p:spPr bwMode="auto">
          <a:xfrm>
            <a:off x="4267200" y="4114800"/>
            <a:ext cx="16002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n't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37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9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87766E-7 L 0.00416 -0.14736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  <p:bldP spid="33796" grpId="0" animBg="1"/>
      <p:bldP spid="33796" grpId="1" animBg="1"/>
      <p:bldP spid="33797" grpId="0" animBg="1"/>
      <p:bldP spid="33797" grpId="1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3" grpId="1" animBg="1"/>
      <p:bldP spid="338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>
                <a:latin typeface="Arial" charset="0"/>
              </a:rPr>
              <a:t>ОБРАЗОВАНИЕ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752600"/>
            <a:ext cx="6783388" cy="838200"/>
          </a:xfrm>
        </p:spPr>
        <p:txBody>
          <a:bodyPr/>
          <a:lstStyle/>
          <a:p>
            <a:r>
              <a:rPr lang="ru-RU" sz="2800"/>
              <a:t>в) Отрицательные формы:</a:t>
            </a:r>
          </a:p>
        </p:txBody>
      </p:sp>
      <p:pic>
        <p:nvPicPr>
          <p:cNvPr id="1741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895600"/>
            <a:ext cx="2754313" cy="2971800"/>
          </a:xfrm>
          <a:noFill/>
          <a:ln/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189A8-1D33-4324-BB7E-B65A611031E7}" type="slidenum">
              <a:rPr lang="ru-RU"/>
              <a:pPr/>
              <a:t>23</a:t>
            </a:fld>
            <a:endParaRPr lang="ru-RU"/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113823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7696200" y="457200"/>
            <a:ext cx="113823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029200" y="3276600"/>
            <a:ext cx="358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 Black" pitchFamily="34" charset="0"/>
              </a:rPr>
              <a:t>I </a:t>
            </a:r>
            <a:r>
              <a:rPr lang="en-US" sz="4000">
                <a:solidFill>
                  <a:srgbClr val="FF0000"/>
                </a:solidFill>
                <a:latin typeface="Arial Black" pitchFamily="34" charset="0"/>
              </a:rPr>
              <a:t>do</a:t>
            </a:r>
            <a:r>
              <a:rPr lang="en-US" sz="4000">
                <a:latin typeface="Arial Black" pitchFamily="34" charset="0"/>
              </a:rPr>
              <a:t> </a:t>
            </a:r>
            <a:r>
              <a:rPr lang="en-US" sz="4000">
                <a:solidFill>
                  <a:srgbClr val="CC0099"/>
                </a:solidFill>
                <a:latin typeface="Arial Black" pitchFamily="34" charset="0"/>
              </a:rPr>
              <a:t>not</a:t>
            </a:r>
            <a:r>
              <a:rPr lang="en-US" sz="4000">
                <a:latin typeface="Arial Black" pitchFamily="34" charset="0"/>
              </a:rPr>
              <a:t> </a:t>
            </a:r>
            <a:r>
              <a:rPr lang="en-US" sz="4000">
                <a:solidFill>
                  <a:schemeClr val="tx2"/>
                </a:solidFill>
                <a:latin typeface="Arial Black" pitchFamily="34" charset="0"/>
              </a:rPr>
              <a:t>see</a:t>
            </a:r>
            <a:r>
              <a:rPr lang="en-US" sz="4000">
                <a:latin typeface="Arial Black" pitchFamily="34" charset="0"/>
              </a:rPr>
              <a:t> anything.</a:t>
            </a:r>
            <a:endParaRPr lang="ru-RU" sz="40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algn="ctr"/>
            <a:r>
              <a:rPr lang="ru-RU" sz="4000">
                <a:latin typeface="Arial" charset="0"/>
              </a:rPr>
              <a:t>ОБРАЗОВАНИЕ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772400" cy="4648200"/>
          </a:xfrm>
        </p:spPr>
        <p:txBody>
          <a:bodyPr/>
          <a:lstStyle/>
          <a:p>
            <a:r>
              <a:rPr lang="ru-RU"/>
              <a:t>в) Отрицательные формы: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A896-C472-4649-A944-8E3DB50B1402}" type="slidenum">
              <a:rPr lang="ru-RU"/>
              <a:pPr/>
              <a:t>24</a:t>
            </a:fld>
            <a:endParaRPr lang="ru-RU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438400"/>
            <a:ext cx="2081213" cy="3733800"/>
          </a:xfrm>
          <a:prstGeom prst="rect">
            <a:avLst/>
          </a:prstGeom>
          <a:noFill/>
        </p:spPr>
      </p:pic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113823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7696200" y="457200"/>
            <a:ext cx="113823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724400" y="3352800"/>
            <a:ext cx="388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 Black" pitchFamily="34" charset="0"/>
              </a:rPr>
              <a:t>I </a:t>
            </a:r>
            <a:r>
              <a:rPr lang="en-US" sz="4000">
                <a:solidFill>
                  <a:srgbClr val="FF0000"/>
                </a:solidFill>
                <a:latin typeface="Arial Black" pitchFamily="34" charset="0"/>
              </a:rPr>
              <a:t>do</a:t>
            </a:r>
            <a:r>
              <a:rPr lang="en-US" sz="4000">
                <a:latin typeface="Arial Black" pitchFamily="34" charset="0"/>
              </a:rPr>
              <a:t> </a:t>
            </a:r>
            <a:r>
              <a:rPr lang="en-US" sz="4000">
                <a:solidFill>
                  <a:srgbClr val="CC0099"/>
                </a:solidFill>
                <a:latin typeface="Arial Black" pitchFamily="34" charset="0"/>
              </a:rPr>
              <a:t>not</a:t>
            </a:r>
            <a:r>
              <a:rPr lang="en-US" sz="4000">
                <a:latin typeface="Arial Black" pitchFamily="34" charset="0"/>
              </a:rPr>
              <a:t> </a:t>
            </a:r>
            <a:r>
              <a:rPr lang="en-US" sz="4000">
                <a:solidFill>
                  <a:schemeClr val="tx2"/>
                </a:solidFill>
                <a:latin typeface="Arial Black" pitchFamily="34" charset="0"/>
              </a:rPr>
              <a:t>hear</a:t>
            </a:r>
            <a:r>
              <a:rPr lang="en-US" sz="4000">
                <a:latin typeface="Arial Black" pitchFamily="34" charset="0"/>
              </a:rPr>
              <a:t> anything.</a:t>
            </a:r>
            <a:endParaRPr lang="ru-RU" sz="40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pPr algn="ctr"/>
            <a:r>
              <a:rPr lang="ru-RU" sz="4000">
                <a:latin typeface="Arial" charset="0"/>
              </a:rPr>
              <a:t>ОБРАЗОВАНИЕ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772400" cy="4648200"/>
          </a:xfrm>
        </p:spPr>
        <p:txBody>
          <a:bodyPr/>
          <a:lstStyle/>
          <a:p>
            <a:r>
              <a:rPr lang="ru-RU"/>
              <a:t>в) Отрицательные формы: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DB54A-E292-43B4-BBBF-B21C1451719A}" type="slidenum">
              <a:rPr lang="ru-RU"/>
              <a:pPr/>
              <a:t>25</a:t>
            </a:fld>
            <a:endParaRPr lang="ru-RU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14600"/>
            <a:ext cx="3065463" cy="3581400"/>
          </a:xfrm>
          <a:prstGeom prst="rect">
            <a:avLst/>
          </a:prstGeom>
          <a:noFill/>
        </p:spPr>
      </p:pic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113823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7696200" y="457200"/>
            <a:ext cx="113823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257800" y="2895600"/>
            <a:ext cx="3581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Arial Black" pitchFamily="34" charset="0"/>
              </a:rPr>
              <a:t>I </a:t>
            </a:r>
            <a:r>
              <a:rPr lang="en-US" sz="4000">
                <a:solidFill>
                  <a:srgbClr val="FF0000"/>
                </a:solidFill>
                <a:latin typeface="Arial Black" pitchFamily="34" charset="0"/>
              </a:rPr>
              <a:t>do</a:t>
            </a:r>
            <a:r>
              <a:rPr lang="en-US" sz="4000">
                <a:latin typeface="Arial Black" pitchFamily="34" charset="0"/>
              </a:rPr>
              <a:t> </a:t>
            </a:r>
            <a:r>
              <a:rPr lang="en-US" sz="4000">
                <a:solidFill>
                  <a:srgbClr val="CC0099"/>
                </a:solidFill>
                <a:latin typeface="Arial Black" pitchFamily="34" charset="0"/>
              </a:rPr>
              <a:t>not</a:t>
            </a:r>
            <a:r>
              <a:rPr lang="en-US" sz="4000">
                <a:latin typeface="Arial Black" pitchFamily="34" charset="0"/>
              </a:rPr>
              <a:t> </a:t>
            </a:r>
            <a:r>
              <a:rPr lang="en-US" sz="4000">
                <a:solidFill>
                  <a:schemeClr val="tx2"/>
                </a:solidFill>
                <a:latin typeface="Arial Black" pitchFamily="34" charset="0"/>
              </a:rPr>
              <a:t>say</a:t>
            </a:r>
            <a:r>
              <a:rPr lang="en-US" sz="4000">
                <a:latin typeface="Arial Black" pitchFamily="34" charset="0"/>
              </a:rPr>
              <a:t> anything to anybody.</a:t>
            </a:r>
            <a:endParaRPr lang="ru-RU" sz="40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6400800" cy="1371600"/>
          </a:xfrm>
        </p:spPr>
        <p:txBody>
          <a:bodyPr/>
          <a:lstStyle/>
          <a:p>
            <a:r>
              <a:rPr lang="ru-RU" sz="4000">
                <a:latin typeface="Arial Black" pitchFamily="34" charset="0"/>
              </a:rPr>
              <a:t>Мы познакомились с</a:t>
            </a:r>
            <a:br>
              <a:rPr lang="ru-RU" sz="4000">
                <a:latin typeface="Arial Black" pitchFamily="34" charset="0"/>
              </a:rPr>
            </a:br>
            <a:r>
              <a:rPr lang="ru-RU" sz="4000">
                <a:latin typeface="Arial Black" pitchFamily="34" charset="0"/>
              </a:rPr>
              <a:t>правилами: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779588" y="2362200"/>
            <a:ext cx="6953250" cy="3101975"/>
          </a:xfrm>
        </p:spPr>
        <p:txBody>
          <a:bodyPr/>
          <a:lstStyle/>
          <a:p>
            <a:r>
              <a:rPr lang="ru-RU"/>
              <a:t>образования</a:t>
            </a:r>
            <a:endParaRPr lang="en-US"/>
          </a:p>
          <a:p>
            <a:pPr>
              <a:buFontTx/>
              <a:buNone/>
            </a:pPr>
            <a:r>
              <a:rPr lang="en-US"/>
              <a:t>  </a:t>
            </a:r>
            <a:r>
              <a:rPr lang="ru-RU"/>
              <a:t> </a:t>
            </a:r>
            <a:r>
              <a:rPr lang="en-US"/>
              <a:t>The Present Simple Tense;</a:t>
            </a:r>
            <a:r>
              <a:rPr lang="ru-RU"/>
              <a:t> </a:t>
            </a:r>
          </a:p>
          <a:p>
            <a:pPr algn="ctr">
              <a:buFontTx/>
              <a:buNone/>
            </a:pPr>
            <a:r>
              <a:rPr lang="en-US">
                <a:solidFill>
                  <a:srgbClr val="FF0000"/>
                </a:solidFill>
              </a:rPr>
              <a:t>(do / does)</a:t>
            </a:r>
            <a:endParaRPr lang="ru-RU">
              <a:solidFill>
                <a:srgbClr val="FF0000"/>
              </a:solidFill>
            </a:endParaRPr>
          </a:p>
          <a:p>
            <a:r>
              <a:rPr lang="ru-RU"/>
              <a:t>употребления</a:t>
            </a:r>
          </a:p>
          <a:p>
            <a:pPr>
              <a:buFontTx/>
              <a:buNone/>
            </a:pPr>
            <a:r>
              <a:rPr lang="ru-RU"/>
              <a:t>   </a:t>
            </a:r>
            <a:r>
              <a:rPr lang="en-US"/>
              <a:t>The Present Simple Tense</a:t>
            </a: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Tregubenko N.V.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D568-AD11-45A9-80E6-3C435480E7A3}" type="slidenum">
              <a:rPr lang="ru-RU"/>
              <a:pPr/>
              <a:t>26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27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autoRev="1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3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905000"/>
            <a:ext cx="4648200" cy="552450"/>
          </a:xfrm>
        </p:spPr>
        <p:txBody>
          <a:bodyPr/>
          <a:lstStyle/>
          <a:p>
            <a:r>
              <a:rPr lang="ru-RU" sz="3200">
                <a:latin typeface="Arial Black" pitchFamily="34" charset="0"/>
              </a:rPr>
              <a:t>Слова-индикаторы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057400" y="2590800"/>
            <a:ext cx="2667000" cy="4038600"/>
          </a:xfrm>
        </p:spPr>
        <p:txBody>
          <a:bodyPr>
            <a:normAutofit lnSpcReduction="10000"/>
          </a:bodyPr>
          <a:lstStyle/>
          <a:p>
            <a:r>
              <a:rPr lang="en-US" sz="3000" b="0"/>
              <a:t>always</a:t>
            </a:r>
            <a:endParaRPr lang="ru-RU" sz="3000"/>
          </a:p>
          <a:p>
            <a:r>
              <a:rPr lang="en-US" sz="3000" b="0"/>
              <a:t>never</a:t>
            </a:r>
            <a:r>
              <a:rPr lang="ru-RU" sz="3000"/>
              <a:t>	</a:t>
            </a:r>
            <a:endParaRPr lang="en-US" sz="3000"/>
          </a:p>
          <a:p>
            <a:r>
              <a:rPr lang="en-US" sz="3000" b="0"/>
              <a:t>seldom</a:t>
            </a:r>
            <a:endParaRPr lang="ru-RU" sz="3000"/>
          </a:p>
          <a:p>
            <a:r>
              <a:rPr lang="en-US" sz="3000" b="0"/>
              <a:t>often</a:t>
            </a:r>
            <a:endParaRPr lang="en-US" sz="3000"/>
          </a:p>
          <a:p>
            <a:r>
              <a:rPr lang="en-US" sz="3000" b="0"/>
              <a:t>usually</a:t>
            </a:r>
          </a:p>
          <a:p>
            <a:r>
              <a:rPr lang="en-US" sz="3000" b="0"/>
              <a:t>every day</a:t>
            </a:r>
          </a:p>
          <a:p>
            <a:r>
              <a:rPr lang="en-US" sz="3000" b="0"/>
              <a:t>sometimes</a:t>
            </a:r>
            <a:endParaRPr lang="ru-RU" sz="3000" b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57800" y="2590800"/>
            <a:ext cx="3352800" cy="3886200"/>
          </a:xfrm>
        </p:spPr>
        <p:txBody>
          <a:bodyPr>
            <a:normAutofit lnSpcReduction="10000"/>
          </a:bodyPr>
          <a:lstStyle/>
          <a:p>
            <a:r>
              <a:rPr lang="ru-RU" sz="3000"/>
              <a:t>всегда</a:t>
            </a:r>
          </a:p>
          <a:p>
            <a:r>
              <a:rPr lang="ru-RU" sz="3000"/>
              <a:t>никогда</a:t>
            </a:r>
          </a:p>
          <a:p>
            <a:r>
              <a:rPr lang="ru-RU" sz="3000"/>
              <a:t>редко</a:t>
            </a:r>
            <a:endParaRPr lang="en-US" sz="3000"/>
          </a:p>
          <a:p>
            <a:r>
              <a:rPr lang="ru-RU" sz="3000"/>
              <a:t>часто</a:t>
            </a:r>
          </a:p>
          <a:p>
            <a:r>
              <a:rPr lang="ru-RU" sz="3000"/>
              <a:t>обычно</a:t>
            </a:r>
          </a:p>
          <a:p>
            <a:r>
              <a:rPr lang="ru-RU" sz="3000"/>
              <a:t>каждый день</a:t>
            </a:r>
          </a:p>
          <a:p>
            <a:r>
              <a:rPr lang="ru-RU" sz="3000"/>
              <a:t>иногда	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A29B-1EF3-4539-815E-C94AED33D3FA}" type="slidenum">
              <a:rPr lang="ru-RU"/>
              <a:pPr/>
              <a:t>3</a:t>
            </a:fld>
            <a:endParaRPr lang="ru-RU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676400" y="152400"/>
            <a:ext cx="6934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0" lang="ru-RU" sz="3200">
                <a:solidFill>
                  <a:schemeClr val="tx2"/>
                </a:solidFill>
                <a:latin typeface="Arial Black" pitchFamily="34" charset="0"/>
              </a:rPr>
              <a:t>Используется для выражения обычного повторяющегося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981200" y="914400"/>
          <a:ext cx="3486150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Точечный рисунок" r:id="rId3" imgW="2647619" imgH="1400000" progId="Paint.Picture">
                  <p:embed/>
                </p:oleObj>
              </mc:Choice>
              <mc:Fallback>
                <p:oleObj name="Точечный рисунок" r:id="rId3" imgW="2647619" imgH="1400000" progId="Paint.Pictur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14400"/>
                        <a:ext cx="3486150" cy="184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3962400"/>
          <a:ext cx="35052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Точечный рисунок" r:id="rId5" imgW="2629267" imgH="1419048" progId="Paint.Picture">
                  <p:embed/>
                </p:oleObj>
              </mc:Choice>
              <mc:Fallback>
                <p:oleObj name="Точечный рисунок" r:id="rId5" imgW="2629267" imgH="1419048" progId="Paint.Pictur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62400"/>
                        <a:ext cx="35052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84D3-9BD5-4BC4-A862-8963D7B3367D}" type="slidenum">
              <a:rPr lang="ru-RU"/>
              <a:pPr/>
              <a:t>4</a:t>
            </a:fld>
            <a:endParaRPr lang="ru-RU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943600" y="685800"/>
            <a:ext cx="2590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Girls </a:t>
            </a:r>
            <a:r>
              <a:rPr lang="en-US" sz="2800" b="1">
                <a:solidFill>
                  <a:srgbClr val="33CC33"/>
                </a:solidFill>
                <a:latin typeface="Arial" charset="0"/>
              </a:rPr>
              <a:t>usually</a:t>
            </a:r>
            <a:r>
              <a:rPr lang="en-US" sz="2800">
                <a:latin typeface="Arial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wear</a:t>
            </a:r>
            <a:r>
              <a:rPr lang="en-US" sz="2800">
                <a:latin typeface="Arial" charset="0"/>
              </a:rPr>
              <a:t> dresses.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They </a:t>
            </a:r>
            <a:r>
              <a:rPr lang="en-US" sz="2800" b="1">
                <a:solidFill>
                  <a:srgbClr val="33CC33"/>
                </a:solidFill>
                <a:latin typeface="Arial" charset="0"/>
              </a:rPr>
              <a:t>sometimes</a:t>
            </a:r>
            <a:r>
              <a:rPr lang="en-US" sz="2800">
                <a:latin typeface="Arial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wear</a:t>
            </a:r>
            <a:r>
              <a:rPr lang="en-US" sz="2800">
                <a:latin typeface="Arial" charset="0"/>
              </a:rPr>
              <a:t> trousers.</a:t>
            </a:r>
            <a:endParaRPr lang="ru-RU" sz="2800">
              <a:latin typeface="Arial" charset="0"/>
            </a:endParaRP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019800" y="4267200"/>
            <a:ext cx="259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Boys </a:t>
            </a:r>
            <a:r>
              <a:rPr lang="en-US" sz="2800" b="1">
                <a:solidFill>
                  <a:srgbClr val="33CC33"/>
                </a:solidFill>
                <a:latin typeface="Arial" charset="0"/>
              </a:rPr>
              <a:t>never</a:t>
            </a:r>
            <a:r>
              <a:rPr lang="en-US" sz="2800">
                <a:latin typeface="Arial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wear</a:t>
            </a:r>
            <a:r>
              <a:rPr lang="en-US" sz="2800">
                <a:latin typeface="Arial" charset="0"/>
              </a:rPr>
              <a:t> dresses.</a:t>
            </a:r>
            <a:endParaRPr lang="ru-RU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8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8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162800" cy="78105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 Black" pitchFamily="34" charset="0"/>
              </a:rPr>
              <a:t>Translate into English:</a:t>
            </a:r>
            <a:endParaRPr lang="ru-RU">
              <a:latin typeface="Arial Black" pitchFamily="34" charset="0"/>
            </a:endParaRPr>
          </a:p>
        </p:txBody>
      </p:sp>
      <p:graphicFrame>
        <p:nvGraphicFramePr>
          <p:cNvPr id="48132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1676400" y="1752600"/>
          <a:ext cx="3351213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Точечный рисунок" r:id="rId3" imgW="2610214" imgH="1419048" progId="Paint.Picture">
                  <p:embed/>
                </p:oleObj>
              </mc:Choice>
              <mc:Fallback>
                <p:oleObj name="Точечный рисунок" r:id="rId3" imgW="2610214" imgH="1419048" progId="Paint.Pictur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752600"/>
                        <a:ext cx="3351213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486400" y="1752600"/>
          <a:ext cx="3351213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Точечный рисунок" r:id="rId5" imgW="2610214" imgH="1419048" progId="Paint.Picture">
                  <p:embed/>
                </p:oleObj>
              </mc:Choice>
              <mc:Fallback>
                <p:oleObj name="Точечный рисунок" r:id="rId5" imgW="2610214" imgH="1419048" progId="Paint.Pictur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3351213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F5400-624A-40CB-91C9-FB91127FAA6C}" type="slidenum">
              <a:rPr lang="ru-RU"/>
              <a:pPr/>
              <a:t>5</a:t>
            </a:fld>
            <a:endParaRPr lang="ru-RU"/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5486400" y="3810000"/>
            <a:ext cx="3505200" cy="1219200"/>
          </a:xfrm>
          <a:prstGeom prst="wedgeRectCallout">
            <a:avLst>
              <a:gd name="adj1" fmla="val 4894"/>
              <a:gd name="adj2" fmla="val -141148"/>
            </a:avLst>
          </a:pr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50000">
                <a:schemeClr val="accent1">
                  <a:alpha val="11000"/>
                </a:schemeClr>
              </a:gs>
              <a:gs pos="100000">
                <a:schemeClr val="accent1">
                  <a:gamma/>
                  <a:tint val="4431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4572000" y="5410200"/>
            <a:ext cx="533400" cy="381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1752600" y="3810000"/>
            <a:ext cx="3276600" cy="1066800"/>
          </a:xfrm>
          <a:prstGeom prst="wedgeRectCallout">
            <a:avLst>
              <a:gd name="adj1" fmla="val 19815"/>
              <a:gd name="adj2" fmla="val -154019"/>
            </a:avLst>
          </a:pr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50000">
                <a:schemeClr val="accent1">
                  <a:alpha val="11000"/>
                </a:schemeClr>
              </a:gs>
              <a:gs pos="100000">
                <a:schemeClr val="accent1">
                  <a:gamma/>
                  <a:tint val="4431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1828800" y="3886200"/>
            <a:ext cx="327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«Он часто ловит большую рыбу.»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524000" y="52578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“He </a:t>
            </a:r>
            <a:r>
              <a:rPr lang="en-US" sz="3200" b="1">
                <a:solidFill>
                  <a:srgbClr val="33CC33"/>
                </a:solidFill>
                <a:latin typeface="Arial" charset="0"/>
              </a:rPr>
              <a:t>often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catches</a:t>
            </a:r>
            <a:r>
              <a:rPr lang="en-US" sz="3200" b="1">
                <a:latin typeface="Arial" charset="0"/>
              </a:rPr>
              <a:t> big fish.”</a:t>
            </a:r>
            <a:endParaRPr lang="ru-RU" sz="3200" b="1">
              <a:latin typeface="Arial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562600" y="3810000"/>
            <a:ext cx="327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Arial" charset="0"/>
              </a:rPr>
              <a:t>«По воскресеньям я редко встаю до 10 часов.»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5486400" y="5257800"/>
            <a:ext cx="342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“On Sundays I </a:t>
            </a:r>
            <a:r>
              <a:rPr lang="en-US" sz="2400" b="1">
                <a:solidFill>
                  <a:srgbClr val="33CC33"/>
                </a:solidFill>
                <a:latin typeface="Arial" charset="0"/>
              </a:rPr>
              <a:t>seldom</a:t>
            </a:r>
            <a:r>
              <a:rPr lang="en-US" sz="2400" b="1">
                <a:latin typeface="Arial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get up</a:t>
            </a:r>
            <a:r>
              <a:rPr lang="en-US" sz="2400" b="1">
                <a:latin typeface="Arial" charset="0"/>
              </a:rPr>
              <a:t> before 10 o’clock.”</a:t>
            </a:r>
            <a:endParaRPr lang="ru-RU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8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/>
      <p:bldP spid="48143" grpId="0" animBg="1"/>
      <p:bldP spid="48140" grpId="0" animBg="1"/>
      <p:bldP spid="48138" grpId="0" animBg="1"/>
      <p:bldP spid="48137" grpId="0"/>
      <p:bldP spid="48141" grpId="0"/>
      <p:bldP spid="48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latin typeface="Arial" charset="0"/>
              </a:rPr>
              <a:t>УПОТРЕБЛЕНИЕ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676400"/>
            <a:ext cx="7545387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б) </a:t>
            </a:r>
            <a:r>
              <a:rPr lang="en-US">
                <a:solidFill>
                  <a:srgbClr val="FF0000"/>
                </a:solidFill>
              </a:rPr>
              <a:t>Present Simple</a:t>
            </a:r>
            <a:r>
              <a:rPr lang="ru-RU"/>
              <a:t> используется, чтобы выразить постоянное действие или состояние.</a:t>
            </a:r>
            <a:endParaRPr kumimoji="1" lang="ru-RU" b="0"/>
          </a:p>
          <a:p>
            <a:pPr>
              <a:lnSpc>
                <a:spcPct val="90000"/>
              </a:lnSpc>
            </a:pPr>
            <a:endParaRPr lang="ru-RU" sz="2800"/>
          </a:p>
        </p:txBody>
      </p:sp>
      <p:graphicFrame>
        <p:nvGraphicFramePr>
          <p:cNvPr id="5120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676400" y="3810000"/>
          <a:ext cx="35052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Точечный рисунок" r:id="rId3" imgW="2629267" imgH="1438095" progId="Paint.Picture">
                  <p:embed/>
                </p:oleObj>
              </mc:Choice>
              <mc:Fallback>
                <p:oleObj name="Точечный рисунок" r:id="rId3" imgW="2629267" imgH="1438095" progId="Paint.Picture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10000"/>
                        <a:ext cx="35052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C4ED-0EFA-477F-A324-86525AEB40BD}" type="slidenum">
              <a:rPr lang="ru-RU"/>
              <a:pPr/>
              <a:t>6</a:t>
            </a:fld>
            <a:endParaRPr lang="ru-RU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715000" y="33528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“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Do</a:t>
            </a:r>
            <a:r>
              <a:rPr lang="en-US" sz="3200" b="1">
                <a:latin typeface="Arial" charset="0"/>
              </a:rPr>
              <a:t> you 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live</a:t>
            </a:r>
            <a:r>
              <a:rPr lang="en-US" sz="3200" b="1">
                <a:latin typeface="Arial" charset="0"/>
              </a:rPr>
              <a:t> in the country?”</a:t>
            </a:r>
            <a:endParaRPr lang="ru-RU" sz="3200" b="1">
              <a:latin typeface="Arial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5562600" y="48768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latin typeface="Arial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943600" y="4648200"/>
            <a:ext cx="2514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Arial" charset="0"/>
              </a:rPr>
              <a:t>«Вы живёте в деревне?» (постоянно)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  <p:bldP spid="51208" grpId="0"/>
      <p:bldP spid="512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latin typeface="Arial" charset="0"/>
              </a:rPr>
              <a:t>УПОТРЕБЛЕНИЕ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676400"/>
            <a:ext cx="7545387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б) </a:t>
            </a:r>
            <a:r>
              <a:rPr lang="en-US">
                <a:solidFill>
                  <a:srgbClr val="FF0000"/>
                </a:solidFill>
              </a:rPr>
              <a:t>Present Simple</a:t>
            </a:r>
            <a:r>
              <a:rPr lang="ru-RU"/>
              <a:t> используется, чтобы выразить общепринятую истину.</a:t>
            </a:r>
            <a:endParaRPr kumimoji="1" lang="ru-RU" b="0"/>
          </a:p>
          <a:p>
            <a:pPr>
              <a:lnSpc>
                <a:spcPct val="90000"/>
              </a:lnSpc>
            </a:pPr>
            <a:endParaRPr lang="ru-RU" sz="2800"/>
          </a:p>
        </p:txBody>
      </p:sp>
      <p:graphicFrame>
        <p:nvGraphicFramePr>
          <p:cNvPr id="53257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3303588"/>
          <a:ext cx="3276600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Точечный рисунок" r:id="rId3" imgW="2104762" imgH="1733333" progId="Paint.Picture">
                  <p:embed/>
                </p:oleObj>
              </mc:Choice>
              <mc:Fallback>
                <p:oleObj name="Точечный рисунок" r:id="rId3" imgW="2104762" imgH="1733333" progId="Paint.Picture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03588"/>
                        <a:ext cx="3276600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9B39-78CC-497B-BE54-4C4A93494CA0}" type="slidenum">
              <a:rPr lang="ru-RU"/>
              <a:pPr/>
              <a:t>7</a:t>
            </a:fld>
            <a:endParaRPr lang="ru-RU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715000" y="39624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A magnet 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attracts</a:t>
            </a:r>
            <a:r>
              <a:rPr lang="en-US" sz="3200" b="1">
                <a:latin typeface="Arial" charset="0"/>
              </a:rPr>
              <a:t> iron.</a:t>
            </a:r>
            <a:endParaRPr lang="ru-RU" sz="3200" b="1">
              <a:latin typeface="Arial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562600" y="48768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  <p:bldP spid="532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pPr algn="ctr"/>
            <a:r>
              <a:rPr lang="ru-RU" sz="4000" b="1">
                <a:latin typeface="Arial" charset="0"/>
              </a:rPr>
              <a:t>УПОТРЕБЛЕНИЕ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ru-RU" sz="4000">
                <a:latin typeface="Arial" charset="0"/>
              </a:rPr>
              <a:t> </a:t>
            </a:r>
            <a:r>
              <a:rPr lang="en-US" sz="4000" b="1">
                <a:latin typeface="Arial Black" pitchFamily="34" charset="0"/>
              </a:rPr>
              <a:t>PRESENT SIMPLE</a:t>
            </a:r>
            <a:endParaRPr lang="ru-RU" sz="40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0" y="1752600"/>
            <a:ext cx="66294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в) </a:t>
            </a:r>
            <a:r>
              <a:rPr lang="en-US" sz="2800">
                <a:solidFill>
                  <a:srgbClr val="FF0000"/>
                </a:solidFill>
              </a:rPr>
              <a:t>Present Simple</a:t>
            </a:r>
            <a:r>
              <a:rPr lang="ru-RU" sz="2800"/>
              <a:t> используется, чтобы выразить действие в будущем, главным образом, с глаголами движения.</a:t>
            </a:r>
            <a:endParaRPr lang="en-US" sz="2800"/>
          </a:p>
          <a:p>
            <a:pPr>
              <a:lnSpc>
                <a:spcPct val="90000"/>
              </a:lnSpc>
            </a:pPr>
            <a:r>
              <a:rPr kumimoji="1" lang="ru-RU" sz="2800" b="0"/>
              <a:t>Например:</a:t>
            </a:r>
            <a:endParaRPr lang="ru-RU" sz="2400"/>
          </a:p>
        </p:txBody>
      </p:sp>
      <p:graphicFrame>
        <p:nvGraphicFramePr>
          <p:cNvPr id="54279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4267200"/>
          <a:ext cx="66278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Точечный рисунок" r:id="rId3" imgW="5323810" imgH="752381" progId="Paint.Picture">
                  <p:embed/>
                </p:oleObj>
              </mc:Choice>
              <mc:Fallback>
                <p:oleObj name="Точечный рисунок" r:id="rId3" imgW="5323810" imgH="752381" progId="Paint.Pictur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6627813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BDBB-094D-431F-8CEA-F125D1E75295}" type="slidenum">
              <a:rPr lang="ru-RU"/>
              <a:pPr/>
              <a:t>8</a:t>
            </a:fld>
            <a:endParaRPr lang="ru-RU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562600" y="4876800"/>
            <a:ext cx="327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latin typeface="Arial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2057400" y="54864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to go        to come   to arrive    to leave     to start    to return  </a:t>
            </a:r>
            <a:endParaRPr lang="ru-RU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42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42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 advAuto="0"/>
      <p:bldP spid="542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162800" cy="781050"/>
          </a:xfrm>
        </p:spPr>
        <p:txBody>
          <a:bodyPr/>
          <a:lstStyle/>
          <a:p>
            <a:r>
              <a:rPr lang="en-US" sz="4000">
                <a:latin typeface="Arial Black" pitchFamily="34" charset="0"/>
              </a:rPr>
              <a:t>Translate into Russian:</a:t>
            </a:r>
            <a:endParaRPr lang="ru-RU" sz="4000">
              <a:latin typeface="Arial Black" pitchFamily="34" charset="0"/>
            </a:endParaRPr>
          </a:p>
        </p:txBody>
      </p:sp>
      <p:graphicFrame>
        <p:nvGraphicFramePr>
          <p:cNvPr id="55308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1981200" y="1371600"/>
          <a:ext cx="3124200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0" name="Точечный рисунок" r:id="rId3" imgW="2114845" imgH="1724266" progId="Paint.Picture">
                  <p:embed/>
                </p:oleObj>
              </mc:Choice>
              <mc:Fallback>
                <p:oleObj name="Точечный рисунок" r:id="rId3" imgW="2114845" imgH="1724266" progId="Paint.Picture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371600"/>
                        <a:ext cx="3124200" cy="254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9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5562600" y="1371600"/>
          <a:ext cx="3049588" cy="256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1" name="Точечный рисунок" r:id="rId5" imgW="2095793" imgH="1762371" progId="Paint.Picture">
                  <p:embed/>
                </p:oleObj>
              </mc:Choice>
              <mc:Fallback>
                <p:oleObj name="Точечный рисунок" r:id="rId5" imgW="2095793" imgH="1762371" progId="Paint.Picture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71600"/>
                        <a:ext cx="3049588" cy="2563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53EFD-436A-4795-8AD0-D0A4EC062A79}" type="slidenum">
              <a:rPr lang="ru-RU"/>
              <a:pPr/>
              <a:t>9</a:t>
            </a:fld>
            <a:endParaRPr lang="ru-RU"/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5867400" y="4038600"/>
            <a:ext cx="2743200" cy="1219200"/>
          </a:xfrm>
          <a:prstGeom prst="wedgeRectCallout">
            <a:avLst>
              <a:gd name="adj1" fmla="val 3648"/>
              <a:gd name="adj2" fmla="val -194921"/>
            </a:avLst>
          </a:pr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50000">
                <a:schemeClr val="accent1">
                  <a:alpha val="11000"/>
                </a:schemeClr>
              </a:gs>
              <a:gs pos="100000">
                <a:schemeClr val="accent1">
                  <a:gamma/>
                  <a:tint val="4431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1752600" y="4114800"/>
            <a:ext cx="3276600" cy="990600"/>
          </a:xfrm>
          <a:prstGeom prst="wedgeRectCallout">
            <a:avLst>
              <a:gd name="adj1" fmla="val 968"/>
              <a:gd name="adj2" fmla="val -219069"/>
            </a:avLst>
          </a:prstGeom>
          <a:gradFill rotWithShape="1">
            <a:gsLst>
              <a:gs pos="0">
                <a:schemeClr val="accent1">
                  <a:gamma/>
                  <a:tint val="44314"/>
                  <a:invGamma/>
                </a:schemeClr>
              </a:gs>
              <a:gs pos="50000">
                <a:schemeClr val="accent1">
                  <a:alpha val="11000"/>
                </a:schemeClr>
              </a:gs>
              <a:gs pos="100000">
                <a:schemeClr val="accent1">
                  <a:gamma/>
                  <a:tint val="4431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828800" y="4114800"/>
            <a:ext cx="327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“</a:t>
            </a:r>
            <a:r>
              <a:rPr lang="en-US" sz="2800" b="1">
                <a:solidFill>
                  <a:srgbClr val="33CC33"/>
                </a:solidFill>
                <a:latin typeface="Arial" charset="0"/>
              </a:rPr>
              <a:t>Tomorrow</a:t>
            </a:r>
            <a:r>
              <a:rPr lang="en-US" sz="2800" b="1">
                <a:latin typeface="Arial" charset="0"/>
              </a:rPr>
              <a:t> I 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go</a:t>
            </a:r>
            <a:r>
              <a:rPr lang="en-US" sz="2800" b="1">
                <a:latin typeface="Arial" charset="0"/>
              </a:rPr>
              <a:t> on holiday.”</a:t>
            </a:r>
            <a:endParaRPr lang="ru-RU" sz="2800" b="1">
              <a:latin typeface="Arial" charset="0"/>
            </a:endParaRP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828800" y="53340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“</a:t>
            </a:r>
            <a:r>
              <a:rPr lang="ru-RU" sz="2800" b="1">
                <a:latin typeface="Arial" charset="0"/>
              </a:rPr>
              <a:t>Завтра я </a:t>
            </a:r>
            <a:r>
              <a:rPr lang="ru-RU" sz="2800" b="1">
                <a:solidFill>
                  <a:srgbClr val="FF0000"/>
                </a:solidFill>
                <a:latin typeface="Arial" charset="0"/>
              </a:rPr>
              <a:t>еду</a:t>
            </a:r>
            <a:r>
              <a:rPr lang="ru-RU" sz="2800" b="1">
                <a:latin typeface="Arial" charset="0"/>
              </a:rPr>
              <a:t> в отпуск</a:t>
            </a:r>
            <a:r>
              <a:rPr lang="en-US" sz="2800" b="1">
                <a:latin typeface="Arial" charset="0"/>
              </a:rPr>
              <a:t>.”</a:t>
            </a:r>
            <a:endParaRPr lang="ru-RU" sz="2800" b="1">
              <a:latin typeface="Arial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943600" y="4038600"/>
            <a:ext cx="266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“By the way, the train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leaves</a:t>
            </a:r>
            <a:r>
              <a:rPr lang="en-US" sz="2400" b="1">
                <a:latin typeface="Arial" charset="0"/>
              </a:rPr>
              <a:t> at 10 o’clock.”</a:t>
            </a:r>
            <a:endParaRPr lang="ru-RU" sz="2400" b="1">
              <a:latin typeface="Arial" charset="0"/>
            </a:endParaRP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5257800" y="54102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latin typeface="Arial" charset="0"/>
              </a:rPr>
              <a:t>“</a:t>
            </a:r>
            <a:r>
              <a:rPr lang="ru-RU" sz="2200" b="1">
                <a:latin typeface="Arial" charset="0"/>
              </a:rPr>
              <a:t>Между прочим, поезд </a:t>
            </a:r>
            <a:r>
              <a:rPr lang="ru-RU" sz="2200" b="1">
                <a:solidFill>
                  <a:srgbClr val="FF0000"/>
                </a:solidFill>
                <a:latin typeface="Arial" charset="0"/>
              </a:rPr>
              <a:t>отправляется</a:t>
            </a:r>
            <a:r>
              <a:rPr lang="ru-RU" sz="2200" b="1">
                <a:latin typeface="Arial" charset="0"/>
              </a:rPr>
              <a:t> в 10 часов</a:t>
            </a:r>
            <a:r>
              <a:rPr lang="en-US" sz="2200" b="1">
                <a:latin typeface="Arial" charset="0"/>
              </a:rPr>
              <a:t>.”</a:t>
            </a:r>
            <a:endParaRPr lang="ru-RU" sz="2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4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4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4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299" grpId="0" animBg="1"/>
      <p:bldP spid="55302" grpId="0" animBg="1"/>
      <p:bldP spid="55304" grpId="0"/>
      <p:bldP spid="55306" grpId="0"/>
      <p:bldP spid="55307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965</TotalTime>
  <Words>809</Words>
  <Application>Microsoft Office PowerPoint</Application>
  <PresentationFormat>Экран (4:3)</PresentationFormat>
  <Paragraphs>222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Impact</vt:lpstr>
      <vt:lpstr>Times New Roman</vt:lpstr>
      <vt:lpstr>Times NR Cyr MT</vt:lpstr>
      <vt:lpstr>Ретро</vt:lpstr>
      <vt:lpstr>Точечный рисунок</vt:lpstr>
      <vt:lpstr>The Present Simple Tense</vt:lpstr>
      <vt:lpstr>УПОТРЕБЛЕНИЕ  PRESENT SIMPLE</vt:lpstr>
      <vt:lpstr>Слова-индикаторы</vt:lpstr>
      <vt:lpstr>Презентация PowerPoint</vt:lpstr>
      <vt:lpstr>Translate into English:</vt:lpstr>
      <vt:lpstr>УПОТРЕБЛЕНИЕ  PRESENT SIMPLE</vt:lpstr>
      <vt:lpstr>УПОТРЕБЛЕНИЕ  PRESENT SIMPLE</vt:lpstr>
      <vt:lpstr>УПОТРЕБЛЕНИЕ  PRESENT SIMPLE</vt:lpstr>
      <vt:lpstr>Translate into Russian:</vt:lpstr>
      <vt:lpstr>ОБРАЗОВАНИЕ  PRESENT SIMPLE</vt:lpstr>
      <vt:lpstr>ОБРАЗОВАНИЕ  PRESENT SIMPLE</vt:lpstr>
      <vt:lpstr>ОБРАЗОВАНИЕ PRESENT SIMPLE</vt:lpstr>
      <vt:lpstr>Spelling: "-s" and "-es"</vt:lpstr>
      <vt:lpstr>Spelling:  "y" and "i" after consonants</vt:lpstr>
      <vt:lpstr>ОБРАЗОВАНИЕ  PRESENT SIMPLE</vt:lpstr>
      <vt:lpstr>Презентация PowerPoint</vt:lpstr>
      <vt:lpstr>Презентация PowerPoint</vt:lpstr>
      <vt:lpstr>лицо единственного числа</vt:lpstr>
      <vt:lpstr>ОБРАЗОВАНИЕ  PRESENT SIMPLE</vt:lpstr>
      <vt:lpstr>Special Questions</vt:lpstr>
      <vt:lpstr>ОБРАЗОВАНИЕ  PRESENT SIMPLE</vt:lpstr>
      <vt:lpstr>ОБРАЗОВАНИЕ  PRESENT SIMPLE</vt:lpstr>
      <vt:lpstr>ОБРАЗОВАНИЕ  PRESENT SIMPLE</vt:lpstr>
      <vt:lpstr>ОБРАЗОВАНИЕ  PRESENT SIMPLE</vt:lpstr>
      <vt:lpstr>ОБРАЗОВАНИЕ  PRESENT SIMPLE</vt:lpstr>
      <vt:lpstr>Мы познакомились с правилами: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cp:lastPrinted>1601-01-01T00:00:00Z</cp:lastPrinted>
  <dcterms:created xsi:type="dcterms:W3CDTF">1601-01-01T00:00:00Z</dcterms:created>
  <dcterms:modified xsi:type="dcterms:W3CDTF">2022-06-13T07:16:49Z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