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6" r:id="rId3"/>
    <p:sldId id="258" r:id="rId4"/>
    <p:sldId id="259" r:id="rId5"/>
    <p:sldId id="261" r:id="rId6"/>
    <p:sldId id="262" r:id="rId7"/>
    <p:sldId id="267" r:id="rId8"/>
    <p:sldId id="268" r:id="rId9"/>
    <p:sldId id="284" r:id="rId10"/>
    <p:sldId id="263" r:id="rId11"/>
    <p:sldId id="269" r:id="rId12"/>
    <p:sldId id="264" r:id="rId13"/>
    <p:sldId id="266" r:id="rId14"/>
    <p:sldId id="270" r:id="rId15"/>
    <p:sldId id="260" r:id="rId16"/>
    <p:sldId id="271" r:id="rId17"/>
    <p:sldId id="272" r:id="rId18"/>
    <p:sldId id="273" r:id="rId19"/>
    <p:sldId id="274" r:id="rId20"/>
    <p:sldId id="279" r:id="rId21"/>
    <p:sldId id="277" r:id="rId22"/>
    <p:sldId id="281" r:id="rId23"/>
    <p:sldId id="275" r:id="rId24"/>
    <p:sldId id="278" r:id="rId25"/>
    <p:sldId id="282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99" autoAdjust="0"/>
    <p:restoredTop sz="94660"/>
  </p:normalViewPr>
  <p:slideViewPr>
    <p:cSldViewPr>
      <p:cViewPr varScale="1">
        <p:scale>
          <a:sx n="64" d="100"/>
          <a:sy n="64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4784E-1EB4-48C1-8604-D420F04577FE}" type="datetimeFigureOut">
              <a:rPr lang="ru-RU" smtClean="0"/>
              <a:pPr/>
              <a:t>08.10.2025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0E253-2644-41CF-9D6D-C6C5944841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4784E-1EB4-48C1-8604-D420F04577FE}" type="datetimeFigureOut">
              <a:rPr lang="ru-RU" smtClean="0"/>
              <a:pPr/>
              <a:t>08.10.2025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0E253-2644-41CF-9D6D-C6C5944841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4784E-1EB4-48C1-8604-D420F04577FE}" type="datetimeFigureOut">
              <a:rPr lang="ru-RU" smtClean="0"/>
              <a:pPr/>
              <a:t>08.10.2025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0E253-2644-41CF-9D6D-C6C5944841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4784E-1EB4-48C1-8604-D420F04577FE}" type="datetimeFigureOut">
              <a:rPr lang="ru-RU" smtClean="0"/>
              <a:pPr/>
              <a:t>08.10.2025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0E253-2644-41CF-9D6D-C6C5944841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4784E-1EB4-48C1-8604-D420F04577FE}" type="datetimeFigureOut">
              <a:rPr lang="ru-RU" smtClean="0"/>
              <a:pPr/>
              <a:t>08.10.2025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9AD0E253-2644-41CF-9D6D-C6C5944841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4784E-1EB4-48C1-8604-D420F04577FE}" type="datetimeFigureOut">
              <a:rPr lang="ru-RU" smtClean="0"/>
              <a:pPr/>
              <a:t>08.10.2025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0E253-2644-41CF-9D6D-C6C5944841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4784E-1EB4-48C1-8604-D420F04577FE}" type="datetimeFigureOut">
              <a:rPr lang="ru-RU" smtClean="0"/>
              <a:pPr/>
              <a:t>08.10.2025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0E253-2644-41CF-9D6D-C6C5944841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4784E-1EB4-48C1-8604-D420F04577FE}" type="datetimeFigureOut">
              <a:rPr lang="ru-RU" smtClean="0"/>
              <a:pPr/>
              <a:t>08.10.2025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0E253-2644-41CF-9D6D-C6C5944841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4784E-1EB4-48C1-8604-D420F04577FE}" type="datetimeFigureOut">
              <a:rPr lang="ru-RU" smtClean="0"/>
              <a:pPr/>
              <a:t>08.10.2025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0E253-2644-41CF-9D6D-C6C5944841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4784E-1EB4-48C1-8604-D420F04577FE}" type="datetimeFigureOut">
              <a:rPr lang="ru-RU" smtClean="0"/>
              <a:pPr/>
              <a:t>08.10.2025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0E253-2644-41CF-9D6D-C6C5944841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4784E-1EB4-48C1-8604-D420F04577FE}" type="datetimeFigureOut">
              <a:rPr lang="ru-RU" smtClean="0"/>
              <a:pPr/>
              <a:t>08.10.2025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0E253-2644-41CF-9D6D-C6C5944841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AC4784E-1EB4-48C1-8604-D420F04577FE}" type="datetimeFigureOut">
              <a:rPr lang="ru-RU" smtClean="0"/>
              <a:pPr/>
              <a:t>08.10.2025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AD0E253-2644-41CF-9D6D-C6C5944841B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404664"/>
            <a:ext cx="8229600" cy="2736304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презентация </a:t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 доходы и расходы федерального бюджета </a:t>
            </a:r>
            <a:r>
              <a:rPr lang="ru-RU" sz="3200" dirty="0" err="1" smtClean="0"/>
              <a:t>россии</a:t>
            </a:r>
            <a:endParaRPr lang="ru-RU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3347864" y="6093296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2025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Неналоговые доходы бюджетов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доходы от использования имущества, находящегося в государственной или муниципальной собственности, за исключением имущества бюджетных и автономных учреждений, а также имущества государственных и муниципальных унитарных предприятий, в том числе казенных;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доходы от продажи имущества (кроме акций и иных форм участия в капитале, государственных запасов драгоценных металлов и драгоценных камней), находящегося в государственной или муниципальной собственности, за исключением имущества бюджетных и автономных учреждений, а также имущества государственных и муниципальных унитарных предприятий, в том числе казенных;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доходы от платных услуг, оказываемых казенными учреждениями;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средства, полученные в результате применения мер гражданско-правовой, административной и уголовной ответственности, в том числе штрафы, конфискации, компенсации, а также средства, полученные в возмещение вреда, причиненного Российской Федерации, субъектам Российской Федерации, муниципальным образованиям, и иные суммы принудительного изъятия;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средства самообложения граждан;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иные неналоговые доходы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Неналоговые доходы бюджетов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5877272"/>
          </a:xfrm>
        </p:spPr>
        <p:txBody>
          <a:bodyPr>
            <a:normAutofit fontScale="47500" lnSpcReduction="20000"/>
          </a:bodyPr>
          <a:lstStyle/>
          <a:p>
            <a:pPr>
              <a:spcAft>
                <a:spcPts val="600"/>
              </a:spcAft>
              <a:buNone/>
            </a:pPr>
            <a:endParaRPr lang="ru-RU" dirty="0" smtClean="0"/>
          </a:p>
          <a:p>
            <a:pPr>
              <a:spcAft>
                <a:spcPts val="600"/>
              </a:spcAft>
            </a:pPr>
            <a:r>
              <a:rPr lang="ru-RU" sz="2900" dirty="0" smtClean="0"/>
              <a:t> часть прибыли унитарных предприятий, созданных Российской Федерацией, остающейся после уплаты налогов и иных обязательных платежей, - в размерах, устанавливаемых Правительством Российской Федерации;</a:t>
            </a:r>
          </a:p>
          <a:p>
            <a:pPr>
              <a:spcAft>
                <a:spcPts val="600"/>
              </a:spcAft>
            </a:pPr>
            <a:r>
              <a:rPr lang="ru-RU" sz="2900" dirty="0" smtClean="0"/>
              <a:t> лицензионные сборы - по нормативу 100 процентов;</a:t>
            </a:r>
          </a:p>
          <a:p>
            <a:pPr>
              <a:spcAft>
                <a:spcPts val="600"/>
              </a:spcAft>
            </a:pPr>
            <a:r>
              <a:rPr lang="ru-RU" sz="2900" dirty="0" smtClean="0"/>
              <a:t> таможенные пошлины и таможенные сборы - по нормативу 100 процентов;</a:t>
            </a:r>
          </a:p>
          <a:p>
            <a:pPr>
              <a:spcAft>
                <a:spcPts val="600"/>
              </a:spcAft>
            </a:pPr>
            <a:r>
              <a:rPr lang="ru-RU" sz="2900" dirty="0" smtClean="0"/>
              <a:t> плата за использование лесов, расположенных на землях лесного фонда, в части минимального размера арендной платы и минимального размера платы по договору купли-продажи лесных насаждений, а также платы за использование лесов, расположенных на землях иных категорий, находящихся в федеральной собственности, - по нормативу 100 процентов;</a:t>
            </a:r>
          </a:p>
          <a:p>
            <a:pPr>
              <a:spcAft>
                <a:spcPts val="600"/>
              </a:spcAft>
            </a:pPr>
            <a:r>
              <a:rPr lang="ru-RU" sz="2900" dirty="0" smtClean="0"/>
              <a:t> плата за пользование водными объектами, находящимися в федеральной собственности, - по нормативу 100 процентов;</a:t>
            </a:r>
          </a:p>
          <a:p>
            <a:pPr>
              <a:spcAft>
                <a:spcPts val="600"/>
              </a:spcAft>
            </a:pPr>
            <a:r>
              <a:rPr lang="ru-RU" sz="2900" dirty="0" smtClean="0"/>
              <a:t>платы за пользование водными биологическими ресурсами по межправительственным соглашениям - по нормативу 100 процентов;</a:t>
            </a:r>
          </a:p>
          <a:p>
            <a:pPr>
              <a:spcAft>
                <a:spcPts val="600"/>
              </a:spcAft>
            </a:pPr>
            <a:r>
              <a:rPr lang="ru-RU" sz="2900" dirty="0" smtClean="0"/>
              <a:t>плата за негативное воздействие на окружающую среду - по нормативу 20 процентов;</a:t>
            </a:r>
          </a:p>
          <a:p>
            <a:pPr>
              <a:spcAft>
                <a:spcPts val="600"/>
              </a:spcAft>
            </a:pPr>
            <a:r>
              <a:rPr lang="ru-RU" sz="2900" dirty="0" smtClean="0"/>
              <a:t> консульские сборы - по нормативу 100 процентов;</a:t>
            </a:r>
          </a:p>
          <a:p>
            <a:pPr>
              <a:spcAft>
                <a:spcPts val="600"/>
              </a:spcAft>
            </a:pPr>
            <a:r>
              <a:rPr lang="ru-RU" sz="2900" dirty="0" smtClean="0"/>
              <a:t>плата за предоставление информации о зарегистрированных правах на недвижимое имущество и сделок с ним, выдачу копий договоров и иных документов, выражающих содержание односторонних сделок, совершенных в простой письменной форме, - по нормативу 100 процентов;</a:t>
            </a:r>
          </a:p>
          <a:p>
            <a:pPr>
              <a:spcAft>
                <a:spcPts val="600"/>
              </a:spcAft>
            </a:pPr>
            <a:r>
              <a:rPr lang="ru-RU" sz="2900" dirty="0" smtClean="0"/>
              <a:t>сборы в счет возмещения фактических расходов, связанных с совершением консульских действий, - по нормативу 100 процентов;</a:t>
            </a:r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Безвозмездные поступления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Aft>
                <a:spcPts val="1200"/>
              </a:spcAf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дотации из других бюджетов бюджетной системы Российской Федерации;</a:t>
            </a:r>
          </a:p>
          <a:p>
            <a:pPr>
              <a:spcAft>
                <a:spcPts val="1200"/>
              </a:spcAf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субсидии из других бюджетов бюджетной системы Российской Федерации (межбюджетные субсидии);</a:t>
            </a:r>
          </a:p>
          <a:p>
            <a:pPr>
              <a:spcAft>
                <a:spcPts val="1200"/>
              </a:spcAf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субвенции из федерального бюджета и (или) из бюджетов субъектов Российской Федерации;</a:t>
            </a:r>
          </a:p>
          <a:p>
            <a:pPr>
              <a:spcAft>
                <a:spcPts val="1200"/>
              </a:spcAf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иные межбюджетные трансферты из других бюджетов бюджетной системы Российской Федерации;</a:t>
            </a:r>
          </a:p>
          <a:p>
            <a:pPr>
              <a:spcAft>
                <a:spcPts val="1200"/>
              </a:spcAf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безвозмездные поступления от физических и юридических лиц, международных организаций и правительств иностранных государств, в том числе добровольные пожертвования.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/>
              <a:t>К доходам бюджетов от использования имущества, находящегося в государственной или муниципальной собственности, относятся: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84576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ru-RU" sz="1300" dirty="0" smtClean="0"/>
              <a:t>доходы, получаемые в виде арендной либо иной платы за передачу в возмездное пользование государственного и муниципального имущества, за исключением имущества бюджетных и автономных учреждений, а также имущества государственных и муниципальных унитарных предприятий, в том числе казенных;</a:t>
            </a:r>
          </a:p>
          <a:p>
            <a:pPr>
              <a:spcAft>
                <a:spcPts val="600"/>
              </a:spcAft>
            </a:pPr>
            <a:r>
              <a:rPr lang="ru-RU" sz="1300" dirty="0" smtClean="0"/>
              <a:t>средства, получаемые в виде процентов по остаткам бюджетных средств на счетах в Центральном банке Российской Федерации и в кредитных организациях;</a:t>
            </a:r>
          </a:p>
          <a:p>
            <a:pPr>
              <a:spcAft>
                <a:spcPts val="600"/>
              </a:spcAft>
            </a:pPr>
            <a:r>
              <a:rPr lang="ru-RU" sz="1300" dirty="0" smtClean="0"/>
              <a:t>средства, получаемые от передачи имущества, находящегося в государственной или муниципальной собственности (за исключением имущества бюджетных и автономных учреждений, а также имущества государственных и муниципальных унитарных предприятий, в том числе казенных, и имущества, переданного в доверительное управление юридическим лицам, созданным в организационно-правовой форме государственной компании), в залог, в доверительное управление;</a:t>
            </a:r>
          </a:p>
          <a:p>
            <a:pPr>
              <a:spcAft>
                <a:spcPts val="600"/>
              </a:spcAft>
            </a:pPr>
            <a:r>
              <a:rPr lang="ru-RU" sz="1300" dirty="0" smtClean="0"/>
              <a:t>плата за пользование бюджетными кредитами;</a:t>
            </a:r>
          </a:p>
          <a:p>
            <a:pPr>
              <a:spcAft>
                <a:spcPts val="600"/>
              </a:spcAft>
            </a:pPr>
            <a:r>
              <a:rPr lang="ru-RU" sz="1300" dirty="0" smtClean="0"/>
              <a:t>доходы в виде прибыли, приходящейся на доли в уставных (складочных) капиталах хозяйственных товариществ и обществ, или дивидендов по акциям, принадлежащим Российской Федерации, субъектам Российской Федерации или муниципальным образованиям, за исключением случаев, установленных федеральными законами;</a:t>
            </a:r>
          </a:p>
          <a:p>
            <a:pPr>
              <a:spcAft>
                <a:spcPts val="600"/>
              </a:spcAft>
            </a:pPr>
            <a:r>
              <a:rPr lang="ru-RU" sz="1300" dirty="0" smtClean="0"/>
              <a:t> часть прибыли государственных и муниципальных унитарных предприятий, остающаяся после уплаты налогов и иных обязательных платежей;</a:t>
            </a:r>
          </a:p>
          <a:p>
            <a:pPr>
              <a:spcAft>
                <a:spcPts val="600"/>
              </a:spcAft>
            </a:pPr>
            <a:r>
              <a:rPr lang="ru-RU" sz="1300" dirty="0" smtClean="0"/>
              <a:t> другие предусмотренные законодательством Российской Федерации доходы от использования имущества, находящегося в государственной или муниципальной собственности, за исключением имущества бюджетных и автономных учреждений, а также имущества государственных и муниципальных унитарных предприятий, в том числе казенных.</a:t>
            </a:r>
          </a:p>
          <a:p>
            <a:endParaRPr lang="ru-RU" sz="1300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Расходы бюджета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392528"/>
          </a:xfrm>
        </p:spPr>
        <p:txBody>
          <a:bodyPr/>
          <a:lstStyle/>
          <a:p>
            <a:pPr indent="0">
              <a:buNone/>
            </a:pPr>
            <a:r>
              <a:rPr lang="ru-RU" dirty="0" smtClean="0"/>
              <a:t>- выплачиваемые из бюджета денежные средства, за исключением средств, являющихся в соответствии с настоящим Кодексом источниками финансирования дефицита бюджета;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Расходы бюджета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83112" y="1340768"/>
            <a:ext cx="9668591" cy="5040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16664"/>
          </a:xfrm>
        </p:spPr>
        <p:txBody>
          <a:bodyPr>
            <a:normAutofit fontScale="92500" lnSpcReduction="10000"/>
          </a:bodyPr>
          <a:lstStyle/>
          <a:p>
            <a:pPr indent="0">
              <a:buNone/>
            </a:pPr>
            <a:r>
              <a:rPr lang="ru-RU" dirty="0" smtClean="0"/>
              <a:t>Формирование расходов бюджетов бюджетной системы Российской Федерации осуществляется в соответствии с расходными обязательствами, обусловленными установленным законодательством Российской Федерации разграничением полномочий федеральных органов государственной власти, органов государственной власти субъектов Российской Федерации и органов местного самоуправления, исполнение которых согласно законодательству Российской Федерации, международным и иным договорам и соглашениям должно происходить в очередном финансовом году (очередном финансовом году и плановом периоде) за счет средств соответствующих бюджетов.</a:t>
            </a:r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Расходные обязательства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>
              <a:buNone/>
            </a:pPr>
            <a:r>
              <a:rPr lang="ru-RU" dirty="0" smtClean="0"/>
              <a:t>- обусловленные законом, иным нормативным правовым актом, договором или соглашением обязанности публично-правового образования (Российской Федерации, субъекта Российской Федерации, муниципального образования) или действующего от его имени казенного учреждения предоставить физическому или юридическому лицу, иному публично-правовому образованию, субъекту международного права средства из соответствующего бюджета;</a:t>
            </a:r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dirty="0" smtClean="0"/>
              <a:t> К бюджетным ассигнованиям относятся ассигнования на: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spcAft>
                <a:spcPts val="600"/>
              </a:spcAft>
            </a:pPr>
            <a:r>
              <a:rPr lang="ru-RU" dirty="0" smtClean="0"/>
              <a:t>оказание государственных (муниципальных) услуг (выполнение работ), в том числе ассигнования на оплату государственных (муниципальных) контрактов на поставку товаров, выполнение работ, оказание услуг для государственных (муниципальных) нужд;</a:t>
            </a:r>
          </a:p>
          <a:p>
            <a:pPr>
              <a:spcAft>
                <a:spcPts val="600"/>
              </a:spcAft>
            </a:pPr>
            <a:r>
              <a:rPr lang="ru-RU" dirty="0" smtClean="0"/>
              <a:t>социальное обеспечение населения;</a:t>
            </a:r>
          </a:p>
          <a:p>
            <a:pPr>
              <a:spcAft>
                <a:spcPts val="600"/>
              </a:spcAft>
            </a:pPr>
            <a:r>
              <a:rPr lang="ru-RU" dirty="0" smtClean="0"/>
              <a:t> предоставление бюджетных инвестиций юридическим лицам, не являющимся государственными (муниципальными) учреждениями;</a:t>
            </a:r>
          </a:p>
          <a:p>
            <a:pPr>
              <a:spcAft>
                <a:spcPts val="600"/>
              </a:spcAft>
            </a:pPr>
            <a:r>
              <a:rPr lang="ru-RU" dirty="0" smtClean="0"/>
              <a:t> предоставление субсидий юридическим лицам (за исключением субсидий государственным (муниципальным) учреждениям), индивидуальным предпринимателям, физическим лицам - производителям товаров, работ, услуг;</a:t>
            </a:r>
          </a:p>
          <a:p>
            <a:pPr>
              <a:spcAft>
                <a:spcPts val="600"/>
              </a:spcAft>
            </a:pPr>
            <a:r>
              <a:rPr lang="ru-RU" dirty="0" smtClean="0"/>
              <a:t>предоставление межбюджетных трансфертов;</a:t>
            </a:r>
          </a:p>
          <a:p>
            <a:pPr>
              <a:spcAft>
                <a:spcPts val="600"/>
              </a:spcAft>
            </a:pPr>
            <a:r>
              <a:rPr lang="ru-RU" dirty="0" smtClean="0"/>
              <a:t>предоставление платежей, взносов, безвозмездных перечислений субъектам международного права;</a:t>
            </a:r>
          </a:p>
          <a:p>
            <a:pPr>
              <a:spcAft>
                <a:spcPts val="600"/>
              </a:spcAft>
            </a:pPr>
            <a:r>
              <a:rPr lang="ru-RU" dirty="0" smtClean="0"/>
              <a:t> обслуживание государственного (муниципального) долга;</a:t>
            </a:r>
          </a:p>
          <a:p>
            <a:pPr>
              <a:spcAft>
                <a:spcPts val="600"/>
              </a:spcAft>
            </a:pPr>
            <a:r>
              <a:rPr lang="ru-RU" dirty="0" smtClean="0"/>
              <a:t> исполнение судебных актов по искам к Российской Федерации, субъектам Российской Федерации, муниципальным образованиям о возмещении вреда, причиненного гражданину или юридическому лицу в результате незаконных действий (бездействия) органов государственной власти (государственных органов), </a:t>
            </a:r>
            <a:r>
              <a:rPr lang="ru-RU" dirty="0" err="1" smtClean="0"/>
              <a:t>органов</a:t>
            </a:r>
            <a:r>
              <a:rPr lang="ru-RU" dirty="0" smtClean="0"/>
              <a:t> местного самоуправления либо должностных лиц этих органов.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 smtClean="0"/>
              <a:t>К бюджетным ассигнованиям на оказание государственных (муниципальных) услуг (выполнение работ) относятся ассигнования на: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47500" lnSpcReduction="20000"/>
          </a:bodyPr>
          <a:lstStyle/>
          <a:p>
            <a:pPr>
              <a:spcAft>
                <a:spcPts val="600"/>
              </a:spcAft>
            </a:pPr>
            <a:r>
              <a:rPr lang="ru-RU" sz="2900" dirty="0" smtClean="0"/>
              <a:t>обеспечение выполнения функций казенных учреждений, в том числе по оказанию государственных (муниципальных) услуг (выполнению работ) физическим и (или) юридическим лицам;</a:t>
            </a:r>
          </a:p>
          <a:p>
            <a:pPr>
              <a:spcAft>
                <a:spcPts val="600"/>
              </a:spcAft>
            </a:pPr>
            <a:r>
              <a:rPr lang="ru-RU" sz="2900" dirty="0" smtClean="0"/>
              <a:t> предоставление субсидий бюджетным и автономным учреждениям, включая субсидии на возмещение нормативных затрат, связанных с оказанием ими государственных (муниципальных) услуг (выполнением работ) физическим и (или) юридическим лицам;</a:t>
            </a:r>
          </a:p>
          <a:p>
            <a:pPr>
              <a:spcAft>
                <a:spcPts val="600"/>
              </a:spcAft>
            </a:pPr>
            <a:r>
              <a:rPr lang="ru-RU" sz="2900" dirty="0" smtClean="0"/>
              <a:t> предоставление субсидий некоммерческим организациям, не являющимся государственными (муниципальными) учреждениями, в том числе в соответствии с договорами (соглашениями) на оказание указанными организациями государственных (муниципальных) услуг (выполнение работ) физическим и (или) юридическим лицам;</a:t>
            </a:r>
          </a:p>
          <a:p>
            <a:pPr>
              <a:spcAft>
                <a:spcPts val="600"/>
              </a:spcAft>
            </a:pPr>
            <a:r>
              <a:rPr lang="ru-RU" sz="2900" dirty="0" smtClean="0"/>
              <a:t> осуществление бюджетных инвестиций в объекты государственной (муниципальной) собственности (за исключением государственных (муниципальных) унитарных предприятий);</a:t>
            </a:r>
          </a:p>
          <a:p>
            <a:pPr>
              <a:spcAft>
                <a:spcPts val="600"/>
              </a:spcAft>
            </a:pPr>
            <a:r>
              <a:rPr lang="ru-RU" sz="2900" dirty="0" smtClean="0"/>
              <a:t> закупку товаров, работ и услуг для государственных (муниципальных) нужд (за исключением бюджетных ассигнований для обеспечения выполнения функций казенного учреждения), в том числе в целях:</a:t>
            </a:r>
          </a:p>
          <a:p>
            <a:pPr>
              <a:spcAft>
                <a:spcPts val="600"/>
              </a:spcAft>
            </a:pPr>
            <a:r>
              <a:rPr lang="ru-RU" sz="2900" dirty="0" smtClean="0"/>
              <a:t> оказания государственных (муниципальных) услуг физическим и юридическим лицам;</a:t>
            </a:r>
          </a:p>
          <a:p>
            <a:pPr>
              <a:spcAft>
                <a:spcPts val="600"/>
              </a:spcAft>
            </a:pPr>
            <a:r>
              <a:rPr lang="ru-RU" sz="2900" dirty="0" smtClean="0"/>
              <a:t>разработки, закупки и ремонта вооружений, военной и специальной техники, продукции производственно-технического назначения и имущества в рамках государственного оборонного заказа;</a:t>
            </a:r>
          </a:p>
          <a:p>
            <a:pPr>
              <a:spcAft>
                <a:spcPts val="600"/>
              </a:spcAft>
            </a:pPr>
            <a:r>
              <a:rPr lang="ru-RU" sz="2900" dirty="0" smtClean="0"/>
              <a:t>закупки товаров в государственный материальный резерв.</a:t>
            </a:r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Федеральный бюджет РФ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indent="0">
              <a:buNone/>
            </a:pPr>
            <a:r>
              <a:rPr lang="ru-RU" dirty="0" smtClean="0"/>
              <a:t>— это ведущее звено бюджетной системы Российской Федерации, в котором объединены основные финансовые категории (налоги, государственный кредит, государственные расходы). Федеральный бюджет является основным финансовым планом государства на финансовый год, имеющий силу закона после его утверждения Федеральным Собранием в виде федерального закона. По экономическому содержанию федеральный бюджет представляет собой форму образования и использования централизованного фонда денежных средств Российской Федерации. Именно федеральный бюджет является главным средством перераспределения национального дохода и валового внутреннего продукта, через него мобилизуются финансовые ресурсы, необходимые для регулирования экономического развития страны, реализации социальной политики на территории всей России, укрепления обороноспособности государства. 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Все расходы можно подразделить на следующие группы: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военные;</a:t>
            </a:r>
          </a:p>
          <a:p>
            <a:r>
              <a:rPr lang="ru-RU" dirty="0" smtClean="0"/>
              <a:t>экономические;</a:t>
            </a:r>
          </a:p>
          <a:p>
            <a:r>
              <a:rPr lang="ru-RU" dirty="0" smtClean="0"/>
              <a:t>на социальные нужды;</a:t>
            </a:r>
          </a:p>
          <a:p>
            <a:r>
              <a:rPr lang="ru-RU" dirty="0" smtClean="0"/>
              <a:t>на внешнеполитическую деятельность;</a:t>
            </a:r>
          </a:p>
          <a:p>
            <a:r>
              <a:rPr lang="ru-RU" dirty="0" smtClean="0"/>
              <a:t>на содержание аппарата управления.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Расходы федерального бюджета классифицируют: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 экономической роли в процессе воспроизводства — на затраты, связанные с финансированием материального производства и содержанием непроизводственной сферы;</a:t>
            </a:r>
          </a:p>
          <a:p>
            <a:r>
              <a:rPr lang="ru-RU" dirty="0" smtClean="0"/>
              <a:t>по функциональному назначению — на затраты на содержание аппарата управления, финансирование народного хозяйства, социально-культурных мероприятий, обороны страны, правоохранительную деятельность, фундаментальные исследования и др.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Организация государственных расходов основана на следующих принципах: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Autofit/>
          </a:bodyPr>
          <a:lstStyle/>
          <a:p>
            <a:r>
              <a:rPr lang="ru-RU" sz="1200" dirty="0" smtClean="0"/>
              <a:t>Принцип целевого использования средств;</a:t>
            </a:r>
          </a:p>
          <a:p>
            <a:pPr>
              <a:buNone/>
            </a:pPr>
            <a:r>
              <a:rPr lang="ru-RU" sz="1200" dirty="0" smtClean="0"/>
              <a:t>           Целевой характер использования расходов предполагает использование ассигнаций по утвержденным направлениям. Если получатель бюджетных средств не выполняет условий, определенных законом (решением) о бюджете, министр финансов Российской Федерации, руководитель соответствующего органа исполнительной власти субъекта Российской Федерации или органа местного самоуправления на любом этапе исполнения бюджета обязан осуществить блокировку расходов, связанных с выполнением определенных условий, впредь до выполнения указанных условий в соответствии с порядком, установленным Кодексом. Нецелевое использование ассигнований может привести к возврату уже использованных средств.</a:t>
            </a:r>
          </a:p>
          <a:p>
            <a:endParaRPr lang="ru-RU" sz="1200" dirty="0" smtClean="0"/>
          </a:p>
          <a:p>
            <a:r>
              <a:rPr lang="ru-RU" sz="1200" dirty="0" smtClean="0"/>
              <a:t> Соблюдение режима экономии;</a:t>
            </a:r>
          </a:p>
          <a:p>
            <a:pPr>
              <a:buNone/>
            </a:pPr>
            <a:r>
              <a:rPr lang="ru-RU" sz="1200" dirty="0" smtClean="0"/>
              <a:t>           Одной из важнейших задач бюджетного финансирования является получение максимального эффекта при минимальных затратах, что требует экономности и эффективности использования средств. Эффективность и экономность использования бюджетных средств означает, что при составлении и исполнении бюджетов органы власти и получатели бюджетных средств должны исходить из необходимости достижения заданных результатов с использованием определенного бюджетом объема средств. В случае необходимости дополнительного финансирования бюджетополучатель должен ориентироваться на собственные средства или искать дополнительные источники финансирования. </a:t>
            </a:r>
          </a:p>
          <a:p>
            <a:endParaRPr lang="ru-RU" sz="1200" dirty="0" smtClean="0"/>
          </a:p>
          <a:p>
            <a:r>
              <a:rPr lang="ru-RU" sz="1200" dirty="0" smtClean="0"/>
              <a:t> Безвозвратность государственных расходов.</a:t>
            </a:r>
          </a:p>
          <a:p>
            <a:pPr>
              <a:buNone/>
            </a:pPr>
            <a:r>
              <a:rPr lang="ru-RU" sz="1200" dirty="0" smtClean="0"/>
              <a:t>           Экономическая сущность расходов бюджета проявляется во множестве видов расходов. Каждый вид расходов обладает качественной и количественной характеристикой. При этом качественная характеристика, отражая экономическую природу явления, позволяет установить назначение бюджетных расходов, количественная – их величину. Структура бюджетных расходов ежегодно устанавливается непосредственно в бюджетном плане и зависит от экономической ситуации и общественных приоритетах. Многообразие конкретных видов бюджетных расходов обусловлено целым рядом факторов: природой и функциями государства, уровнем социально-экономического развития страны, разветвленностью связей бюджета с народным хозяйством, административно-территориальным устройством государства, формами предоставления бюджетных средств и т.п.</a:t>
            </a:r>
            <a:endParaRPr lang="ru-RU" sz="12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Капитальные расходы бюджета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>
              <a:buNone/>
            </a:pPr>
            <a:r>
              <a:rPr lang="ru-RU" dirty="0" smtClean="0"/>
              <a:t>— часть расходов бюджета, обеспечивающая инновационную и инвестиционную деятельность. Сюда включаются статьи расходов, предназначенных для инвестиций (капитальных вложений) на воспроизводство основных фондов, их капитальный ремонт.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Текущие расходы бюджета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>
              <a:buNone/>
            </a:pPr>
            <a:r>
              <a:rPr lang="ru-RU" dirty="0" smtClean="0"/>
              <a:t>— часть расходов бюджета, обеспечивающая текущее функционирование органов государственной власти, бюджетных учреждений, состоящих на бюджетном финансировании из федерального бюджета, оказание государственной поддержки другим бюджетам и отдельным отраслям экономики в форме дотаций, субсидий и субвенций на текущее финансирование.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>
            <a:normAutofit/>
          </a:bodyPr>
          <a:lstStyle/>
          <a:p>
            <a:r>
              <a:rPr lang="ru-RU" sz="6600" dirty="0" smtClean="0"/>
              <a:t>Спасибо за внимание!</a:t>
            </a:r>
            <a:endParaRPr lang="ru-RU" sz="6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Доходы бюджета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24851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- поступающие в бюджет денежные средства, за исключением средств, являющихся в соответствии с настоящим Кодексом источниками финансирования дефицита бюджета.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Виды доходов бюджета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536544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налоговые;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неналоговые;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безвозмездные поступления.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Доходы бюджетов формируются в соответствии с бюджетным законодательством Российской Федерации, законодательством о налогах и сборах и законодательством об иных обязательных платежах.</a:t>
            </a:r>
          </a:p>
          <a:p>
            <a:pPr algn="just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980728"/>
            <a:ext cx="8604448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Налоговые и неналоговые доходы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Налоговые доходы бюджетов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>
              <a:buNone/>
            </a:pPr>
            <a:r>
              <a:rPr lang="ru-RU" dirty="0" smtClean="0"/>
              <a:t>К налоговым доходам бюджетов относятся доходы от предусмотренных законодательством Российской Федерации о налогах и сборах федеральных налогов и сборов, в том числе от налогов, предусмотренных специальными налоговыми режимами, региональных и местных налогов, а также пеней и штрафов по ним.</a:t>
            </a:r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Налоговые доходы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688632"/>
          </a:xfrm>
        </p:spPr>
        <p:txBody>
          <a:bodyPr>
            <a:normAutofit fontScale="32500" lnSpcReduction="20000"/>
          </a:bodyPr>
          <a:lstStyle/>
          <a:p>
            <a:pPr>
              <a:spcAft>
                <a:spcPts val="600"/>
              </a:spcAft>
            </a:pPr>
            <a:r>
              <a:rPr lang="ru-RU" sz="5900" dirty="0" smtClean="0"/>
              <a:t>налог на прибыль организаций по ставке, установленной для зачисления указанного налога в федеральный бюджет, - по нормативу 100 процентов;</a:t>
            </a:r>
          </a:p>
          <a:p>
            <a:pPr>
              <a:spcAft>
                <a:spcPts val="600"/>
              </a:spcAft>
            </a:pPr>
            <a:r>
              <a:rPr lang="ru-RU" sz="5900" dirty="0" smtClean="0"/>
              <a:t>налог на прибыль организаций (в части доходов иностранных организаций, не связанных с деятельностью в Российской Федерации через постоянное представительство, а также в части доходов, полученных в виде дивидендов и процентов по государственным и муниципальным ценным бумагам) - по нормативу 100 процентов;</a:t>
            </a:r>
          </a:p>
          <a:p>
            <a:pPr>
              <a:spcAft>
                <a:spcPts val="600"/>
              </a:spcAft>
            </a:pPr>
            <a:r>
              <a:rPr lang="ru-RU" sz="5900" dirty="0" smtClean="0"/>
              <a:t> налог на прибыль организаций при выполнении соглашений о разделе продукции - по нормативу </a:t>
            </a:r>
            <a:r>
              <a:rPr lang="ru-RU" sz="5900" dirty="0" smtClean="0"/>
              <a:t>2</a:t>
            </a:r>
            <a:r>
              <a:rPr lang="en-US" sz="5900" dirty="0" smtClean="0"/>
              <a:t>5 </a:t>
            </a:r>
            <a:r>
              <a:rPr lang="ru-RU" sz="5900" dirty="0" smtClean="0"/>
              <a:t>процентов</a:t>
            </a:r>
            <a:r>
              <a:rPr lang="ru-RU" sz="5900" dirty="0" smtClean="0"/>
              <a:t>;</a:t>
            </a:r>
          </a:p>
          <a:p>
            <a:pPr>
              <a:spcAft>
                <a:spcPts val="600"/>
              </a:spcAft>
            </a:pPr>
            <a:r>
              <a:rPr lang="ru-RU" sz="5900" dirty="0" smtClean="0"/>
              <a:t> налог на добавленную стоимость - по нормативу 100 процентов;</a:t>
            </a:r>
          </a:p>
          <a:p>
            <a:pPr>
              <a:spcAft>
                <a:spcPts val="600"/>
              </a:spcAft>
            </a:pPr>
            <a:r>
              <a:rPr lang="ru-RU" sz="5900" dirty="0" smtClean="0"/>
              <a:t>акцизы </a:t>
            </a:r>
            <a:r>
              <a:rPr lang="ru-RU" sz="5900" dirty="0" smtClean="0"/>
              <a:t>на алкогольную продукцию с объемной долей этилового спирта свыше 9 процентов, за исключением пива, вин, фруктовых вин, игристых вин (шампанских), винных напитков, изготавливаемых без добавления </a:t>
            </a:r>
            <a:r>
              <a:rPr lang="ru-RU" sz="5900" dirty="0" err="1" smtClean="0"/>
              <a:t>ректификованного</a:t>
            </a:r>
            <a:r>
              <a:rPr lang="ru-RU" sz="5900" dirty="0" smtClean="0"/>
              <a:t> этилового спирта, произведенного из пищевого сырья, и (или) спиртованных виноградного или иного фруктового сусла, и (или) винного дистиллята, и (или) фруктового дистиллята, - по нормативу </a:t>
            </a:r>
            <a:r>
              <a:rPr lang="en-US" sz="5900" dirty="0" smtClean="0"/>
              <a:t>16 </a:t>
            </a:r>
            <a:r>
              <a:rPr lang="ru-RU" sz="5900" dirty="0" smtClean="0"/>
              <a:t>процентов</a:t>
            </a:r>
            <a:r>
              <a:rPr lang="ru-RU" sz="5900" dirty="0" smtClean="0"/>
              <a:t>;</a:t>
            </a:r>
          </a:p>
          <a:p>
            <a:pPr>
              <a:spcAft>
                <a:spcPts val="600"/>
              </a:spcAft>
            </a:pPr>
            <a:r>
              <a:rPr lang="ru-RU" sz="5900" dirty="0" smtClean="0"/>
              <a:t>акцизы на табачную продукцию - по нормативу 100 процентов;</a:t>
            </a:r>
          </a:p>
          <a:p>
            <a:r>
              <a:rPr lang="ru-RU" sz="5900" dirty="0" smtClean="0"/>
              <a:t>акцизы на автомобили легковые и мотоциклы - по нормативу 100 процентов;</a:t>
            </a:r>
          </a:p>
          <a:p>
            <a:r>
              <a:rPr lang="ru-RU" sz="5900" dirty="0" smtClean="0"/>
              <a:t>акцизы по подакцизным товарам и продукции, ввозимым на территорию Российской Федерации, - по нормативу 100 процентов;</a:t>
            </a:r>
          </a:p>
          <a:p>
            <a:pPr>
              <a:spcAft>
                <a:spcPts val="600"/>
              </a:spcAft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315416"/>
            <a:ext cx="8229600" cy="1733054"/>
          </a:xfrm>
        </p:spPr>
        <p:txBody>
          <a:bodyPr/>
          <a:lstStyle/>
          <a:p>
            <a:r>
              <a:rPr lang="ru-RU" dirty="0" smtClean="0"/>
              <a:t>Налоговые доходы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544616"/>
          </a:xfrm>
        </p:spPr>
        <p:txBody>
          <a:bodyPr>
            <a:normAutofit fontScale="25000" lnSpcReduction="20000"/>
          </a:bodyPr>
          <a:lstStyle/>
          <a:p>
            <a:pPr>
              <a:spcAft>
                <a:spcPts val="600"/>
              </a:spcAft>
            </a:pPr>
            <a:r>
              <a:rPr lang="ru-RU" sz="9600" dirty="0" smtClean="0"/>
              <a:t>налог на добычу полезных ископаемых в виде углеводородного сырья (газ горючий природный) - по нормативу 100 процентов;</a:t>
            </a:r>
          </a:p>
          <a:p>
            <a:pPr>
              <a:spcAft>
                <a:spcPts val="600"/>
              </a:spcAft>
            </a:pPr>
            <a:r>
              <a:rPr lang="ru-RU" sz="9600" dirty="0" smtClean="0"/>
              <a:t> налог на добычу полезных ископаемых в виде углеводородного сырья (за исключением газа горючего природного) - по нормативу 100 процентов;</a:t>
            </a:r>
          </a:p>
          <a:p>
            <a:pPr>
              <a:spcAft>
                <a:spcPts val="600"/>
              </a:spcAft>
            </a:pPr>
            <a:r>
              <a:rPr lang="ru-RU" sz="9600" dirty="0" smtClean="0"/>
              <a:t>налог на добычу полезных ископаемых (за исключением полезных ископаемых в виде углеводородного сырья, природных алмазов и общераспространенных полезных ископаемых) - по нормативу 40 процентов;</a:t>
            </a:r>
          </a:p>
          <a:p>
            <a:pPr>
              <a:spcAft>
                <a:spcPts val="600"/>
              </a:spcAft>
            </a:pPr>
            <a:r>
              <a:rPr lang="ru-RU" sz="9600" dirty="0" smtClean="0"/>
              <a:t> налог на добычу полезных ископаемых на континентальном шельфе Российской Федерации, в исключительной экономической зоне Российской Федерации, за пределами территории Российской Федерации - по нормативу 100 процентов;</a:t>
            </a:r>
          </a:p>
          <a:p>
            <a:pPr>
              <a:spcAft>
                <a:spcPts val="600"/>
              </a:spcAft>
            </a:pPr>
            <a:r>
              <a:rPr lang="ru-RU" sz="9600" dirty="0" smtClean="0"/>
              <a:t> регулярные платежи за добычу полезных ископаемых (роялти) при выполнении соглашений о разделе продукции в виде углеводородного сырья (газ горючий природный) - по нормативу 100 процентов;</a:t>
            </a:r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04664"/>
            <a:ext cx="8964488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dirty="0" smtClean="0"/>
              <a:t>регулярные </a:t>
            </a:r>
            <a:r>
              <a:rPr lang="ru-RU" dirty="0" smtClean="0"/>
              <a:t>платежи за добычу полезных ископаемых (роялти) на континентальном шельфе, в исключительной экономической зоне Российской Федерации, за пределами территории Российской Федерации при выполнении соглашений о разделе продукции - по нормативу 100 процентов;</a:t>
            </a:r>
          </a:p>
          <a:p>
            <a:pPr>
              <a:spcAft>
                <a:spcPts val="600"/>
              </a:spcAft>
            </a:pPr>
            <a:r>
              <a:rPr lang="ru-RU" dirty="0" smtClean="0"/>
              <a:t> сборы за пользование объектами водных биологических ресурсов (исключая внутренние водные объекты) - по нормативу 20 процентов;</a:t>
            </a:r>
          </a:p>
          <a:p>
            <a:pPr>
              <a:spcAft>
                <a:spcPts val="600"/>
              </a:spcAft>
            </a:pPr>
            <a:r>
              <a:rPr lang="ru-RU" dirty="0" smtClean="0"/>
              <a:t> сборы за пользование объектами водных биологических ресурсов (по внутренним водным объектам) - по нормативу 20 процентов;</a:t>
            </a:r>
          </a:p>
          <a:p>
            <a:pPr>
              <a:spcAft>
                <a:spcPts val="600"/>
              </a:spcAft>
            </a:pPr>
            <a:r>
              <a:rPr lang="ru-RU" dirty="0" smtClean="0"/>
              <a:t> водный налог - по нормативу 100 процентов;</a:t>
            </a:r>
          </a:p>
          <a:p>
            <a:pPr>
              <a:spcAft>
                <a:spcPts val="600"/>
              </a:spcAft>
            </a:pPr>
            <a:r>
              <a:rPr lang="ru-RU" dirty="0" smtClean="0"/>
              <a:t> государственная пошлина (за исключением государственной пошлины, подлежащей зачислению в бюджеты субъектов Российской Федерации и местные бюджеты) - по нормативу 100 процентов.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102</TotalTime>
  <Words>2333</Words>
  <Application>Microsoft Office PowerPoint</Application>
  <PresentationFormat>Экран (4:3)</PresentationFormat>
  <Paragraphs>116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Апекс</vt:lpstr>
      <vt:lpstr>презентация    доходы и расходы федерального бюджета россии</vt:lpstr>
      <vt:lpstr>Федеральный бюджет РФ</vt:lpstr>
      <vt:lpstr>Доходы бюджета</vt:lpstr>
      <vt:lpstr>Виды доходов бюджета</vt:lpstr>
      <vt:lpstr>Налоговые и неналоговые доходы</vt:lpstr>
      <vt:lpstr>Налоговые доходы бюджетов</vt:lpstr>
      <vt:lpstr>Налоговые доходы</vt:lpstr>
      <vt:lpstr>Налоговые доходы</vt:lpstr>
      <vt:lpstr>Слайд 9</vt:lpstr>
      <vt:lpstr>Неналоговые доходы бюджетов</vt:lpstr>
      <vt:lpstr>Неналоговые доходы бюджетов</vt:lpstr>
      <vt:lpstr>Безвозмездные поступления</vt:lpstr>
      <vt:lpstr>К доходам бюджетов от использования имущества, находящегося в государственной или муниципальной собственности, относятся:</vt:lpstr>
      <vt:lpstr>Расходы бюджета</vt:lpstr>
      <vt:lpstr>Расходы бюджета</vt:lpstr>
      <vt:lpstr>Слайд 16</vt:lpstr>
      <vt:lpstr>Расходные обязательства</vt:lpstr>
      <vt:lpstr>   К бюджетным ассигнованиям относятся ассигнования на:  </vt:lpstr>
      <vt:lpstr>К бюджетным ассигнованиям на оказание государственных (муниципальных) услуг (выполнение работ) относятся ассигнования на:</vt:lpstr>
      <vt:lpstr>Все расходы можно подразделить на следующие группы:</vt:lpstr>
      <vt:lpstr>Расходы федерального бюджета классифицируют:</vt:lpstr>
      <vt:lpstr>Организация государственных расходов основана на следующих принципах:</vt:lpstr>
      <vt:lpstr>Капитальные расходы бюджета</vt:lpstr>
      <vt:lpstr>Текущие расходы бюджета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доходы и расходы федерального бюджета россии</dc:title>
  <dc:creator>Alena</dc:creator>
  <cp:lastModifiedBy>RePack by SPecialiST</cp:lastModifiedBy>
  <cp:revision>11</cp:revision>
  <dcterms:created xsi:type="dcterms:W3CDTF">2013-04-18T16:49:14Z</dcterms:created>
  <dcterms:modified xsi:type="dcterms:W3CDTF">2025-10-08T09:38:28Z</dcterms:modified>
</cp:coreProperties>
</file>